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5" r:id="rId5"/>
    <p:sldId id="264" r:id="rId6"/>
    <p:sldId id="257" r:id="rId7"/>
    <p:sldId id="261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7" autoAdjust="0"/>
    <p:restoredTop sz="94727" autoAdjust="0"/>
  </p:normalViewPr>
  <p:slideViewPr>
    <p:cSldViewPr snapToGrid="0">
      <p:cViewPr>
        <p:scale>
          <a:sx n="60" d="100"/>
          <a:sy n="60" d="100"/>
        </p:scale>
        <p:origin x="-1074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43C8AE-CDEA-41E6-8856-7C2F6CDD6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EC0B5FC-0950-4890-BA0A-AE5C5639C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A08F5B-9EC6-4854-A27E-F31403BD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B24F68-CD92-41B9-8626-63536EEB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4CB44E-B0D9-4E4C-9D8E-583553BB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8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C573AA-8152-437E-AC4D-ADE7A11F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64D1F0A-7B92-47F4-BEFD-54A3F16E2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78E9AD2-246E-48AE-97E0-EAACF22C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3D1A87D-BDA0-446C-B0BF-E32EFAA8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1B016B1-4CEF-4173-9DC4-F47C70DC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9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21ABA37-5271-4AD8-B6F7-4B9D764D2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23B90D0-F898-410C-A9A6-528876316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F98217-4075-48EB-A716-7D461EA3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96C42CE-AF9C-45BC-B43F-051936A1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F4B957-5E1F-44C8-928D-E35231B1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3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D031FE-3E5B-4606-AA56-06E50248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E20F17-9A72-45BC-9D08-944F9E49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DF85EA6-7E16-4BF8-BBF9-4D75738B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FCA8589-70C0-47C0-A57A-9C38B66E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955AF0-B658-4420-ACD0-CCF996C4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1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A4C926-8050-4116-8A0D-5FB7148B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C6DE2D4-84C9-4905-8D52-09F5DA605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D28E28-7561-45F2-AF42-88B5ACFC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86F48E-2827-448D-8D60-5DE41ABF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360D32-B2D1-4424-9BEB-27356136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FFA3F3-77F7-46CE-9811-A7BA3331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DC0C6B-9507-4CB2-8131-91F932EC7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BF7B165-7DD6-4574-AB83-6F8128A70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1CFDE2F-40CC-45FA-9A80-0AF821DF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DB13D05-62BA-4DF2-8387-87D1B918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46946D5-CC7B-4FFC-A6A3-A1FA67E2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7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BEBF17-A902-4400-BBC1-EE9E46F7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976F91-93F4-443A-B503-6E3404E8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CF20D38-0D8A-4BAE-B6CD-AA9660A8C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0C0D2B2-2313-43B7-A7D4-AD941DA4C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1369B1A-2C90-471E-8498-B986C1C79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701B1AB-0ECC-46F2-A381-7A19C741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505F9C4-9AC9-4401-8618-2F530D98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181C137-B60D-4FA7-936E-A7C6A32B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4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A56F90-F2F9-4341-A0A8-E74C848F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5F8B7C2-DF8C-482D-A6E5-222AE026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7EC4FAF-DB96-4863-8195-DEC4E2DE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AE02B5B-8B78-4FA6-B2B9-9C39E746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930F31B-9099-4373-AC21-B3A270D9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D31D713-6D69-4220-A6ED-62590F2E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645AE85-0867-4954-8815-509E8B44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3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CC9086-6FCE-4E52-AE22-B2846B80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89369D-952D-4478-9779-A2E3F8655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D1A46DC-0B6B-464C-93D6-7ED5CA29A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58A4624-F051-42CC-A196-932B879F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D5A20A2-5E56-4EAF-8C99-C0573AF7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7EB0D2-C9AB-4F00-9FBB-D0798694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4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CC3076-BDEC-4B4A-837E-64601092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149FED2-B880-4C5D-9C48-DEBF4E514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392C77C-3478-4F4F-A859-FAAF4B0A7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C816182-EEED-4C41-AB35-1337B7F5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84517E-40DF-44C0-8BDA-CF91F2E5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9226894-184C-4C80-BBEA-49F9ACF6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3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A7A99D3-0582-4077-A2FA-206A344C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E767C78-8B61-487E-ABD4-B506B548D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637575-81B5-449F-A062-BC9F939F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E0C47-5195-423C-B069-C8C888086328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B5D569-2D73-4F98-81A2-A61838D53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2E554D-2312-4FD0-A7BF-43ECB09F0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4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0.png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EB34B4-C63C-4D12-B9D3-B559D9ED4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1768" y="1771292"/>
            <a:ext cx="9144000" cy="2387600"/>
          </a:xfrm>
        </p:spPr>
        <p:txBody>
          <a:bodyPr/>
          <a:lstStyle/>
          <a:p>
            <a:r>
              <a:rPr lang="en-US" dirty="0"/>
              <a:t>Fundamentals of Massive MIMO</a:t>
            </a:r>
          </a:p>
        </p:txBody>
      </p:sp>
    </p:spTree>
    <p:extLst>
      <p:ext uri="{BB962C8B-B14F-4D97-AF65-F5344CB8AC3E}">
        <p14:creationId xmlns:p14="http://schemas.microsoft.com/office/powerpoint/2010/main" val="243345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Linier Data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yang </a:t>
            </a:r>
            <a:r>
              <a:rPr lang="en-US" dirty="0" err="1" smtClean="0"/>
              <a:t>ditransmisikan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				  	     	</a:t>
            </a:r>
          </a:p>
          <a:p>
            <a:pPr marL="0" indent="0">
              <a:buNone/>
            </a:pP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b="1" i="1" dirty="0" smtClean="0"/>
              <a:t>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precoding</a:t>
            </a:r>
            <a:r>
              <a:rPr lang="en-US" dirty="0" smtClean="0"/>
              <a:t> matrix  zero forcing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; </a:t>
            </a:r>
            <a:r>
              <a:rPr lang="en-US" b="1" dirty="0" smtClean="0"/>
              <a:t>Z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normalized channel estimate, </a:t>
            </a:r>
          </a:p>
          <a:p>
            <a:pPr marL="0" indent="0">
              <a:buNone/>
            </a:pPr>
            <a:r>
              <a:rPr lang="en-US" dirty="0" smtClean="0"/>
              <a:t>				     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power control 				      </a:t>
            </a:r>
            <a:r>
              <a:rPr lang="en-US" dirty="0" err="1" smtClean="0"/>
              <a:t>koefisien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QAM </a:t>
            </a:r>
            <a:r>
              <a:rPr lang="en-US" dirty="0" err="1" smtClean="0"/>
              <a:t>simbol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32" y="2404406"/>
            <a:ext cx="15811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04" y="3348078"/>
            <a:ext cx="306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520129" y="3810538"/>
            <a:ext cx="0" cy="327809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16904" y="4138347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[M x K]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44575" y="4133086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[M x K]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97602" y="3823136"/>
            <a:ext cx="0" cy="327809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60829" y="3805278"/>
            <a:ext cx="0" cy="327809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83732" y="4133087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[M x K]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72083" y="4420152"/>
            <a:ext cx="0" cy="327809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60214" y="4745226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[M x K]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52" y="6006991"/>
            <a:ext cx="20383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995" y="3705239"/>
            <a:ext cx="211124" cy="44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30" y="4091577"/>
            <a:ext cx="13335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2733767" y="2609193"/>
            <a:ext cx="13198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04137" y="2439538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[M x K]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45283" y="2450044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[K x K]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97093" y="2450044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[K x 1]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020368" y="2606183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05815" y="2444784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[M x 1]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MMSE CHANNEL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50428"/>
            <a:ext cx="11206655" cy="472653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Asumsi</a:t>
            </a:r>
            <a:r>
              <a:rPr lang="en-US" sz="2400" dirty="0" smtClean="0"/>
              <a:t> </a:t>
            </a:r>
            <a:r>
              <a:rPr lang="en-US" sz="2400" dirty="0" err="1" smtClean="0"/>
              <a:t>koefisien</a:t>
            </a:r>
            <a:r>
              <a:rPr lang="en-US" sz="2400" dirty="0" smtClean="0"/>
              <a:t> large scale fading </a:t>
            </a:r>
            <a:r>
              <a:rPr lang="en-US" sz="2400" dirty="0" err="1" smtClean="0"/>
              <a:t>diketahui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distribusi</a:t>
            </a:r>
            <a:r>
              <a:rPr lang="en-US" sz="2400" dirty="0" smtClean="0"/>
              <a:t> channel </a:t>
            </a:r>
            <a:r>
              <a:rPr lang="en-US" sz="2400" dirty="0" err="1" smtClean="0"/>
              <a:t>sebelumnya</a:t>
            </a:r>
            <a:r>
              <a:rPr lang="en-US" sz="2400" dirty="0" smtClean="0"/>
              <a:t>   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diketahui</a:t>
            </a:r>
            <a:r>
              <a:rPr lang="en-US" sz="2400" dirty="0" smtClean="0"/>
              <a:t> 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diketahui</a:t>
            </a:r>
            <a:endParaRPr lang="en-US" sz="2400" dirty="0" smtClean="0"/>
          </a:p>
          <a:p>
            <a:r>
              <a:rPr lang="en-US" sz="2400" dirty="0" smtClean="0"/>
              <a:t>MMSE Estimator: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Channel Estimation Error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21"/>
          <a:stretch/>
        </p:blipFill>
        <p:spPr bwMode="auto">
          <a:xfrm>
            <a:off x="11323938" y="1255508"/>
            <a:ext cx="602912" cy="626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834" y="2076121"/>
            <a:ext cx="296227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973" y="3973897"/>
            <a:ext cx="36195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423" y="5567035"/>
            <a:ext cx="16383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30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91" y="239001"/>
            <a:ext cx="11474669" cy="470447"/>
          </a:xfrm>
        </p:spPr>
        <p:txBody>
          <a:bodyPr>
            <a:noAutofit/>
          </a:bodyPr>
          <a:lstStyle/>
          <a:p>
            <a:r>
              <a:rPr lang="en-US" sz="2800" b="1" dirty="0"/>
              <a:t>Coordinated Transmitter-Receiver </a:t>
            </a:r>
            <a:r>
              <a:rPr lang="en-US" sz="2800" b="1" dirty="0" err="1"/>
              <a:t>Beamforming</a:t>
            </a:r>
            <a:r>
              <a:rPr lang="en-US" sz="2800" b="1" dirty="0"/>
              <a:t> for </a:t>
            </a:r>
            <a:r>
              <a:rPr lang="en-US" sz="2800" b="1" dirty="0" smtClean="0"/>
              <a:t>MIMO Broadcast </a:t>
            </a:r>
            <a:r>
              <a:rPr lang="en-US" sz="2800" b="1" dirty="0"/>
              <a:t>Channels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86" y="851338"/>
            <a:ext cx="11887200" cy="600666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key idea is that </a:t>
            </a:r>
            <a:r>
              <a:rPr lang="en-US" sz="2400" dirty="0" smtClean="0"/>
              <a:t> the </a:t>
            </a:r>
            <a:r>
              <a:rPr lang="en-US" sz="2400" dirty="0"/>
              <a:t>base station generates  M random orthogonal </a:t>
            </a:r>
            <a:r>
              <a:rPr lang="en-US" sz="2400" dirty="0" smtClean="0"/>
              <a:t>beams. (</a:t>
            </a:r>
            <a:r>
              <a:rPr lang="en-US" sz="2400" i="1" dirty="0" smtClean="0"/>
              <a:t>M = </a:t>
            </a:r>
            <a:r>
              <a:rPr lang="en-US" sz="2400" dirty="0" smtClean="0"/>
              <a:t>Number of antenna)</a:t>
            </a:r>
          </a:p>
          <a:p>
            <a:r>
              <a:rPr lang="en-US" sz="2400" dirty="0"/>
              <a:t>Then the base station assigns beams to the users </a:t>
            </a:r>
            <a:r>
              <a:rPr lang="en-US" sz="2400" dirty="0" smtClean="0"/>
              <a:t>with </a:t>
            </a:r>
            <a:r>
              <a:rPr lang="en-US" sz="2400" dirty="0"/>
              <a:t>highest signal-to-noise-plus-interference ratios </a:t>
            </a:r>
            <a:r>
              <a:rPr lang="en-US" sz="2400" dirty="0" smtClean="0"/>
              <a:t> (</a:t>
            </a:r>
            <a:r>
              <a:rPr lang="en-US" sz="2400" dirty="0"/>
              <a:t>SINRs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basic principle is as </a:t>
            </a:r>
            <a:r>
              <a:rPr lang="en-US" sz="2400" dirty="0" smtClean="0"/>
              <a:t>follow of random </a:t>
            </a:r>
            <a:r>
              <a:rPr lang="en-US" sz="2400" dirty="0" err="1" smtClean="0"/>
              <a:t>beamforming</a:t>
            </a:r>
            <a:r>
              <a:rPr lang="en-US" sz="2400" dirty="0" smtClean="0"/>
              <a:t> is  </a:t>
            </a:r>
            <a:r>
              <a:rPr lang="en-US" sz="2400" i="1" dirty="0" smtClean="0"/>
              <a:t>M </a:t>
            </a:r>
            <a:r>
              <a:rPr lang="en-US" sz="2400" dirty="0" smtClean="0"/>
              <a:t>orthogonal </a:t>
            </a:r>
            <a:r>
              <a:rPr lang="en-US" sz="2400" dirty="0"/>
              <a:t>random beams are generated during every coherence interval at the transmitter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When random </a:t>
            </a:r>
            <a:r>
              <a:rPr lang="en-US" sz="2400" dirty="0" err="1"/>
              <a:t>beamforming</a:t>
            </a:r>
            <a:r>
              <a:rPr lang="en-US" sz="2400" dirty="0"/>
              <a:t> is employed, the transmitted signal can be represented </a:t>
            </a:r>
            <a:r>
              <a:rPr lang="en-US" sz="2400" dirty="0" smtClean="0"/>
              <a:t>as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	      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orthonormal </a:t>
            </a:r>
            <a:r>
              <a:rPr lang="en-US" sz="2400" dirty="0"/>
              <a:t>weighted vector according to an isotropic distribution for the data sequences	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Determine </a:t>
            </a:r>
            <a:r>
              <a:rPr lang="en-US" sz="2400" dirty="0"/>
              <a:t>a set of M-dimensional orthonormal vectors                            it is generated randomly and </a:t>
            </a:r>
            <a:r>
              <a:rPr lang="en-US" sz="2400" dirty="0" smtClean="0"/>
              <a:t>the </a:t>
            </a:r>
            <a:r>
              <a:rPr lang="en-US" sz="2400" dirty="0"/>
              <a:t>size is  M. These vectors are known at the base station and all user terminals.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301" y="3337781"/>
            <a:ext cx="1880265" cy="861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91" y="4175116"/>
            <a:ext cx="1233487" cy="41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91" y="5002916"/>
            <a:ext cx="6802492" cy="33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66" y="5338841"/>
            <a:ext cx="16573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01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298777-0AAC-4AB2-B3E4-4BDBA7D7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7480"/>
          </a:xfrm>
        </p:spPr>
        <p:txBody>
          <a:bodyPr/>
          <a:lstStyle/>
          <a:p>
            <a:r>
              <a:rPr lang="en-US" dirty="0"/>
              <a:t>Single Cell Massive MIMO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24FB7E52-162D-4370-A1CE-2C2246DA9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811" y="1430594"/>
            <a:ext cx="10206478" cy="489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2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A4D338-1EBE-46FE-B6B4-7EE9B8C3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LOS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D46037C-8A0C-4AA6-90FA-3E88B344F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55" t="7421" r="37771" b="25828"/>
          <a:stretch/>
        </p:blipFill>
        <p:spPr>
          <a:xfrm>
            <a:off x="838200" y="1613631"/>
            <a:ext cx="4358888" cy="4487096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445180E-7DE2-4D68-878D-B1F20BB0E0E8}"/>
              </a:ext>
            </a:extLst>
          </p:cNvPr>
          <p:cNvSpPr txBox="1"/>
          <p:nvPr/>
        </p:nvSpPr>
        <p:spPr>
          <a:xfrm>
            <a:off x="6096000" y="1964353"/>
            <a:ext cx="5746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LOS, BS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beam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Semakin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antenna yang </a:t>
            </a:r>
            <a:r>
              <a:rPr lang="en-US" sz="2400" dirty="0" err="1"/>
              <a:t>digunakan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beam yang </a:t>
            </a:r>
            <a:r>
              <a:rPr lang="en-US" sz="2400" dirty="0" err="1"/>
              <a:t>dibentuk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semakin</a:t>
            </a:r>
            <a:r>
              <a:rPr lang="en-US" sz="2400" dirty="0"/>
              <a:t> </a:t>
            </a:r>
            <a:r>
              <a:rPr lang="en-US" sz="2400" dirty="0" err="1"/>
              <a:t>sempit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Pada</a:t>
            </a:r>
            <a:r>
              <a:rPr lang="en-US" sz="2400" dirty="0"/>
              <a:t> mode TDD, BTS </a:t>
            </a:r>
            <a:r>
              <a:rPr lang="en-US" sz="2400" dirty="0" err="1"/>
              <a:t>memperoleh</a:t>
            </a:r>
            <a:r>
              <a:rPr lang="en-US" sz="2400" dirty="0"/>
              <a:t> CSI  </a:t>
            </a:r>
            <a:r>
              <a:rPr lang="en-US" sz="2400" dirty="0" err="1"/>
              <a:t>dari</a:t>
            </a:r>
            <a:r>
              <a:rPr lang="en-US" sz="2400" dirty="0"/>
              <a:t> pilot yang </a:t>
            </a:r>
            <a:r>
              <a:rPr lang="en-US" sz="2400" dirty="0" err="1"/>
              <a:t>ditransmisikan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terminal.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134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6B3E0C7-9974-436B-9C66-B7CD156368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105" t="31398" r="7371" b="27527"/>
          <a:stretch/>
        </p:blipFill>
        <p:spPr>
          <a:xfrm>
            <a:off x="2639961" y="1337679"/>
            <a:ext cx="6046839" cy="49782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51FE5E8-7301-4162-8DF7-941E8E308E77}"/>
              </a:ext>
            </a:extLst>
          </p:cNvPr>
          <p:cNvSpPr/>
          <p:nvPr/>
        </p:nvSpPr>
        <p:spPr>
          <a:xfrm>
            <a:off x="2786443" y="357440"/>
            <a:ext cx="57828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Single Cell Propagation Model</a:t>
            </a:r>
          </a:p>
        </p:txBody>
      </p:sp>
    </p:spTree>
    <p:extLst>
      <p:ext uri="{BB962C8B-B14F-4D97-AF65-F5344CB8AC3E}">
        <p14:creationId xmlns:p14="http://schemas.microsoft.com/office/powerpoint/2010/main" val="410308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F01D6F0F-4AAE-418E-8AD7-55D86ECA6237}"/>
                  </a:ext>
                </a:extLst>
              </p:cNvPr>
              <p:cNvSpPr txBox="1"/>
              <p:nvPr/>
            </p:nvSpPr>
            <p:spPr>
              <a:xfrm>
                <a:off x="7605247" y="1867078"/>
                <a:ext cx="4055807" cy="2336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Jumlah </a:t>
                </a:r>
                <a:r>
                  <a:rPr lang="en-US" sz="2400" dirty="0" err="1"/>
                  <a:t>sampel</a:t>
                </a:r>
                <a:r>
                  <a:rPr lang="en-US" sz="2400" dirty="0"/>
                  <a:t> yang </a:t>
                </a:r>
                <a:r>
                  <a:rPr lang="en-US" sz="2400" dirty="0" err="1"/>
                  <a:t>dialokasikan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untuk</a:t>
                </a:r>
                <a:r>
                  <a:rPr lang="en-US" sz="2400" dirty="0"/>
                  <a:t> downlink pilot: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𝑑𝑙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D6F0F-4AAE-418E-8AD7-55D86ECA6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247" y="1867078"/>
                <a:ext cx="4055807" cy="2336858"/>
              </a:xfrm>
              <a:prstGeom prst="rect">
                <a:avLst/>
              </a:prstGeom>
              <a:blipFill>
                <a:blip r:embed="rId2"/>
                <a:stretch>
                  <a:fillRect l="-2105" t="-2083" r="-1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37B068AF-A7BE-4370-B1DF-82B938B1E9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89" t="27348" r="14340" b="13513"/>
          <a:stretch/>
        </p:blipFill>
        <p:spPr>
          <a:xfrm rot="16200000">
            <a:off x="1321756" y="713524"/>
            <a:ext cx="4701192" cy="628281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="" xmlns:a16="http://schemas.microsoft.com/office/drawing/2014/main" id="{6BD73D97-19F3-4FD4-8C39-28F5DE17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TDD Coherence Interval Structure</a:t>
            </a:r>
          </a:p>
        </p:txBody>
      </p:sp>
    </p:spTree>
    <p:extLst>
      <p:ext uri="{BB962C8B-B14F-4D97-AF65-F5344CB8AC3E}">
        <p14:creationId xmlns:p14="http://schemas.microsoft.com/office/powerpoint/2010/main" val="253062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A59F0AF2-977D-4886-9B7E-F2F30E97A7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774" y="272998"/>
                <a:ext cx="5105400" cy="52994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Tidak </a:t>
                </a:r>
                <a:r>
                  <a:rPr lang="en-US" sz="2400" dirty="0" err="1"/>
                  <a:t>ada</a:t>
                </a:r>
                <a:r>
                  <a:rPr lang="en-US" sz="2400" dirty="0"/>
                  <a:t> local scattering</a:t>
                </a:r>
              </a:p>
              <a:p>
                <a:r>
                  <a:rPr lang="en-US" sz="2400" dirty="0" err="1"/>
                  <a:t>Kondisi</a:t>
                </a:r>
                <a:r>
                  <a:rPr lang="en-US" sz="2400" dirty="0"/>
                  <a:t> LOS </a:t>
                </a:r>
                <a:r>
                  <a:rPr lang="en-US" sz="2400" dirty="0" err="1"/>
                  <a:t>antara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semua</a:t>
                </a:r>
                <a:r>
                  <a:rPr lang="en-US" sz="2400" dirty="0"/>
                  <a:t> terminal </a:t>
                </a:r>
                <a:r>
                  <a:rPr lang="en-US" sz="2400" dirty="0" err="1"/>
                  <a:t>dan</a:t>
                </a:r>
                <a:r>
                  <a:rPr lang="en-US" sz="2400" dirty="0"/>
                  <a:t> base station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= </a:t>
                </a:r>
                <a:r>
                  <a:rPr lang="en-US" sz="2400" dirty="0" err="1"/>
                  <a:t>Antena</a:t>
                </a:r>
                <a:r>
                  <a:rPr lang="en-US" sz="2400" dirty="0"/>
                  <a:t> BS,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= </a:t>
                </a:r>
                <a:r>
                  <a:rPr lang="en-US" sz="2400" dirty="0" err="1"/>
                  <a:t>jumlah</a:t>
                </a:r>
                <a:r>
                  <a:rPr lang="en-US" sz="2400" dirty="0"/>
                  <a:t> terminal (single antenna </a:t>
                </a:r>
                <a:r>
                  <a:rPr lang="en-US" sz="2400" dirty="0" err="1"/>
                  <a:t>masing-masing</a:t>
                </a:r>
                <a:r>
                  <a:rPr lang="en-US" sz="2400" dirty="0"/>
                  <a:t> terminal)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400" dirty="0"/>
              </a:p>
              <a:p>
                <a:r>
                  <a:rPr lang="en-US" sz="2400" dirty="0" err="1"/>
                  <a:t>Asumsi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bahwa</a:t>
                </a:r>
                <a:r>
                  <a:rPr lang="en-US" sz="2400" dirty="0"/>
                  <a:t> </a:t>
                </a:r>
                <a:r>
                  <a:rPr lang="en-US" sz="2400" i="1" dirty="0"/>
                  <a:t>k</a:t>
                </a:r>
                <a:r>
                  <a:rPr lang="en-US" sz="2400" dirty="0"/>
                  <a:t>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terminal </a:t>
                </a:r>
                <a:r>
                  <a:rPr lang="en-US" sz="2400" dirty="0" err="1"/>
                  <a:t>berlokasi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pada</a:t>
                </a:r>
                <a:r>
                  <a:rPr lang="en-US" sz="2400" dirty="0"/>
                  <a:t> far-field </a:t>
                </a:r>
                <a:r>
                  <a:rPr lang="en-US" sz="2400" dirty="0" err="1"/>
                  <a:t>dari</a:t>
                </a:r>
                <a:r>
                  <a:rPr lang="en-US" sz="2400" dirty="0"/>
                  <a:t> array </a:t>
                </a:r>
                <a:r>
                  <a:rPr lang="en-US" sz="2400" dirty="0" err="1"/>
                  <a:t>dengan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sudut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yang </a:t>
                </a:r>
                <a:r>
                  <a:rPr lang="en-US" sz="2400" dirty="0" err="1"/>
                  <a:t>dikur</a:t>
                </a:r>
                <a:r>
                  <a:rPr lang="en-US" sz="2400" dirty="0"/>
                  <a:t> relative </a:t>
                </a:r>
                <a:r>
                  <a:rPr lang="en-US" sz="2400" dirty="0" err="1"/>
                  <a:t>terhadap</a:t>
                </a:r>
                <a:r>
                  <a:rPr lang="en-US" sz="2400" dirty="0"/>
                  <a:t> array boresight</a:t>
                </a:r>
              </a:p>
              <a:p>
                <a:r>
                  <a:rPr lang="en-US" sz="2400" dirty="0" err="1"/>
                  <a:t>Dimana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smtClean="0"/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uniformly distributed random number </a:t>
                </a:r>
                <a:r>
                  <a:rPr lang="en-US" sz="2400" dirty="0" err="1"/>
                  <a:t>antara</a:t>
                </a:r>
                <a:r>
                  <a:rPr lang="en-US" sz="2400" dirty="0"/>
                  <a:t> 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dan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yang </a:t>
                </a:r>
                <a:r>
                  <a:rPr lang="en-US" sz="2400" dirty="0" err="1"/>
                  <a:t>memodelkan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pergeseran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fase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terkait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dengan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jarak</a:t>
                </a:r>
                <a:r>
                  <a:rPr lang="en-US" sz="2400" dirty="0"/>
                  <a:t> random </a:t>
                </a:r>
                <a:r>
                  <a:rPr lang="en-US" sz="2400" dirty="0" err="1"/>
                  <a:t>antara</a:t>
                </a:r>
                <a:r>
                  <a:rPr lang="en-US" sz="2400" dirty="0"/>
                  <a:t> array </a:t>
                </a:r>
                <a:r>
                  <a:rPr lang="en-US" sz="2400" dirty="0" err="1"/>
                  <a:t>dan</a:t>
                </a:r>
                <a:r>
                  <a:rPr lang="en-US" sz="2400" dirty="0"/>
                  <a:t> </a:t>
                </a:r>
                <a:r>
                  <a:rPr lang="en-US" sz="2400" i="1" dirty="0"/>
                  <a:t>k</a:t>
                </a:r>
                <a:r>
                  <a:rPr lang="en-US" sz="2400" dirty="0"/>
                  <a:t>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terminal.</a:t>
                </a:r>
              </a:p>
              <a:p>
                <a:r>
                  <a:rPr lang="en-US" sz="2400" dirty="0"/>
                  <a:t>Channel Estimation: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9F0AF2-977D-4886-9B7E-F2F30E97A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774" y="272998"/>
                <a:ext cx="5105400" cy="5299432"/>
              </a:xfrm>
              <a:blipFill>
                <a:blip r:embed="rId2"/>
                <a:stretch>
                  <a:fillRect l="-1313" t="-1956" b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\phi \,\!">
            <a:extLst>
              <a:ext uri="{FF2B5EF4-FFF2-40B4-BE49-F238E27FC236}">
                <a16:creationId xmlns="" xmlns:a16="http://schemas.microsoft.com/office/drawing/2014/main" id="{9CFEBB74-DF04-4742-8413-A577C72C41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\phi \,\!">
            <a:extLst>
              <a:ext uri="{FF2B5EF4-FFF2-40B4-BE49-F238E27FC236}">
                <a16:creationId xmlns="" xmlns:a16="http://schemas.microsoft.com/office/drawing/2014/main" id="{12D82CE1-8F68-4224-934A-6D5C8AE85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\phi \,\!">
            <a:extLst>
              <a:ext uri="{FF2B5EF4-FFF2-40B4-BE49-F238E27FC236}">
                <a16:creationId xmlns="" xmlns:a16="http://schemas.microsoft.com/office/drawing/2014/main" id="{C0802B78-56C1-4732-AD37-0AB9CC6ECC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Content Placeholder 4">
            <a:extLst>
              <a:ext uri="{FF2B5EF4-FFF2-40B4-BE49-F238E27FC236}">
                <a16:creationId xmlns="" xmlns:a16="http://schemas.microsoft.com/office/drawing/2014/main" id="{238DE449-E4AC-4E1A-AE84-298DAB1A28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7" t="15664" r="21657" b="13837"/>
          <a:stretch/>
        </p:blipFill>
        <p:spPr>
          <a:xfrm>
            <a:off x="5456898" y="726763"/>
            <a:ext cx="6548098" cy="4296541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1ABC9CA8-C71F-4869-90A7-66FBF2B753CF}"/>
                  </a:ext>
                </a:extLst>
              </p:cNvPr>
              <p:cNvSpPr/>
              <p:nvPr/>
            </p:nvSpPr>
            <p:spPr>
              <a:xfrm>
                <a:off x="328774" y="5572430"/>
                <a:ext cx="6900030" cy="558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400"/>
                                <m:t>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 . . .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ABC9CA8-C71F-4869-90A7-66FBF2B75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4" y="5572430"/>
                <a:ext cx="6900030" cy="5588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="" xmlns:a16="http://schemas.microsoft.com/office/drawing/2014/main" id="{34494805-3087-4B93-B1A0-B2924668A4FD}"/>
                  </a:ext>
                </a:extLst>
              </p:cNvPr>
              <p:cNvSpPr/>
              <p:nvPr/>
            </p:nvSpPr>
            <p:spPr>
              <a:xfrm>
                <a:off x="328774" y="6311031"/>
                <a:ext cx="29088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= 1 </a:t>
                </a:r>
                <a:r>
                  <a:rPr lang="en-US" sz="2000" dirty="0" err="1"/>
                  <a:t>untuk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semua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nilai</a:t>
                </a:r>
                <a:r>
                  <a:rPr lang="en-US" sz="2000" dirty="0"/>
                  <a:t> k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4494805-3087-4B93-B1A0-B2924668A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4" y="6311031"/>
                <a:ext cx="2908873" cy="400110"/>
              </a:xfrm>
              <a:prstGeom prst="rect">
                <a:avLst/>
              </a:prstGeom>
              <a:blipFill>
                <a:blip r:embed="rId6"/>
                <a:stretch>
                  <a:fillRect l="-1048" t="-7576" r="-125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49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AA8CE1-C5D8-47C8-A680-7E592B05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Downlink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B47D15B3-11FC-4624-B548-095ABD4FCD22}"/>
                  </a:ext>
                </a:extLst>
              </p:cNvPr>
              <p:cNvSpPr txBox="1"/>
              <p:nvPr/>
            </p:nvSpPr>
            <p:spPr>
              <a:xfrm>
                <a:off x="838200" y="1571528"/>
                <a:ext cx="9810135" cy="4921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 base station antenna </a:t>
                </a:r>
                <a:r>
                  <a:rPr lang="en-US" sz="2400" dirty="0" err="1"/>
                  <a:t>mentransmisikan</a:t>
                </a:r>
                <a:r>
                  <a:rPr lang="en-US" sz="2400" dirty="0"/>
                  <a:t> </a:t>
                </a:r>
                <a:r>
                  <a:rPr lang="en-US" sz="2400" i="1" dirty="0"/>
                  <a:t>M-vector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dan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sinyal</a:t>
                </a:r>
                <a:r>
                  <a:rPr lang="en-US" sz="2400" dirty="0"/>
                  <a:t> yang </a:t>
                </a:r>
                <a:r>
                  <a:rPr lang="en-US" sz="2400" dirty="0" err="1"/>
                  <a:t>diterima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oleh</a:t>
                </a:r>
                <a:r>
                  <a:rPr lang="en-US" sz="2400" dirty="0"/>
                  <a:t> terminal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sub>
                          </m:sSub>
                        </m:e>
                      </m:rad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  <a:p>
                <a:endParaRPr lang="en-US" sz="2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Jika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noise, </a:t>
                </a:r>
                <a:r>
                  <a:rPr lang="en-US" sz="2400" dirty="0" err="1"/>
                  <a:t>maka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dalam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bentuk</a:t>
                </a:r>
                <a:r>
                  <a:rPr lang="en-US" sz="2400" dirty="0"/>
                  <a:t> vector </a:t>
                </a:r>
                <a:r>
                  <a:rPr lang="en-US" sz="2400" dirty="0" err="1"/>
                  <a:t>menjadi</a:t>
                </a:r>
                <a:r>
                  <a:rPr lang="en-US" sz="24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Dimana</a:t>
                </a:r>
                <a:r>
                  <a:rPr lang="en-US" sz="24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. . .,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≜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. . .,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Dan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are </a:t>
                </a:r>
                <a:r>
                  <a:rPr lang="en-US" sz="2400" dirty="0" err="1"/>
                  <a:t>i.i.d</a:t>
                </a:r>
                <a:r>
                  <a:rPr lang="en-US" sz="2400" dirty="0"/>
                  <a:t> CN(0,1)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𝑑𝑙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median SNR yang </a:t>
                </a:r>
                <a:r>
                  <a:rPr lang="en-US" sz="2400" dirty="0" err="1"/>
                  <a:t>diukur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pada</a:t>
                </a:r>
                <a:r>
                  <a:rPr lang="en-US" sz="2400" dirty="0"/>
                  <a:t> user </a:t>
                </a:r>
                <a:r>
                  <a:rPr lang="en-US" sz="2400" i="1" dirty="0"/>
                  <a:t>k</a:t>
                </a:r>
                <a:r>
                  <a:rPr lang="en-US" sz="2400" dirty="0"/>
                  <a:t>-</a:t>
                </a:r>
                <a:r>
                  <a:rPr lang="en-US" sz="2400" dirty="0" err="1"/>
                  <a:t>th</a:t>
                </a:r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7D15B3-11FC-4624-B548-095ABD4FC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1528"/>
                <a:ext cx="9810135" cy="4921347"/>
              </a:xfrm>
              <a:prstGeom prst="rect">
                <a:avLst/>
              </a:prstGeom>
              <a:blipFill>
                <a:blip r:embed="rId2"/>
                <a:stretch>
                  <a:fillRect l="-994" t="-991" b="-1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20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AA30CB-68B1-4AFF-92AC-0118B133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2BA711-1EE3-4FBD-AA12-D306791D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Cari</a:t>
            </a:r>
            <a:r>
              <a:rPr lang="en-US" dirty="0"/>
              <a:t> phased array,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beam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elemen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dirty="0" smtClean="0"/>
                  <a:t>terminals </a:t>
                </a:r>
                <a:r>
                  <a:rPr lang="en-US" dirty="0"/>
                  <a:t>transmit </a:t>
                </a:r>
                <a:r>
                  <a:rPr lang="en-US" dirty="0" smtClean="0"/>
                  <a:t>a             signal :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b="1"/>
                      <m:t>Φ</m:t>
                    </m:r>
                    <m:r>
                      <m:rPr>
                        <m:nor/>
                      </m:rPr>
                      <a:rPr lang="en-US" sz="2000" b="0" i="0" smtClean="0"/>
                      <m:t>= </m:t>
                    </m:r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    </a:t>
                </a:r>
                <a:r>
                  <a:rPr lang="en-US" sz="2000" dirty="0" smtClean="0"/>
                  <a:t>= Length of </a:t>
                </a:r>
                <a:r>
                  <a:rPr lang="en-US" sz="2000" dirty="0" err="1" smtClean="0"/>
                  <a:t>orthonal</a:t>
                </a:r>
                <a:r>
                  <a:rPr lang="en-US" sz="2000" dirty="0" smtClean="0"/>
                  <a:t> pilot sequence</a:t>
                </a:r>
              </a:p>
              <a:p>
                <a:pPr marL="0" indent="0">
                  <a:buNone/>
                </a:pPr>
                <a:r>
                  <a:rPr lang="en-US" b="1" dirty="0" err="1" smtClean="0"/>
                  <a:t>Despreading</a:t>
                </a:r>
                <a:r>
                  <a:rPr lang="en-US" b="1" dirty="0" smtClean="0"/>
                  <a:t> Pilot</a:t>
                </a:r>
              </a:p>
              <a:p>
                <a:r>
                  <a:rPr lang="en-US" sz="2000" dirty="0" smtClean="0"/>
                  <a:t>BTS </a:t>
                </a:r>
                <a:r>
                  <a:rPr lang="en-US" sz="2000" dirty="0" err="1" smtClean="0"/>
                  <a:t>menerima</a:t>
                </a:r>
                <a:r>
                  <a:rPr lang="en-US" sz="2000" dirty="0" smtClean="0"/>
                  <a:t>               </a:t>
                </a:r>
                <a:r>
                  <a:rPr lang="en-US" sz="2000" dirty="0" smtClean="0"/>
                  <a:t>pilot signal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12" y="2424313"/>
            <a:ext cx="15621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306" y="1891412"/>
            <a:ext cx="6762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62" y="2904319"/>
            <a:ext cx="21717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13"/>
          <a:stretch/>
        </p:blipFill>
        <p:spPr bwMode="auto">
          <a:xfrm>
            <a:off x="1074940" y="3321252"/>
            <a:ext cx="29072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342" y="4285941"/>
            <a:ext cx="8191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534" y="4763242"/>
            <a:ext cx="26384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581309" y="5134842"/>
            <a:ext cx="0" cy="327809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56914" y="5462651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[M x K]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97527" y="5125687"/>
            <a:ext cx="0" cy="327809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701189" y="5460676"/>
                <a:ext cx="740331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[K 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𝝉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1400" b="1" dirty="0" smtClean="0">
                    <a:solidFill>
                      <a:srgbClr val="FF0000"/>
                    </a:solidFill>
                  </a:rPr>
                  <a:t>]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189" y="5460676"/>
                <a:ext cx="740331" cy="327077"/>
              </a:xfrm>
              <a:prstGeom prst="rect">
                <a:avLst/>
              </a:prstGeom>
              <a:blipFill rotWithShape="1">
                <a:blip r:embed="rId8"/>
                <a:stretch>
                  <a:fillRect l="-1639" r="-163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3489302" y="5135587"/>
            <a:ext cx="0" cy="327809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63395" y="5459445"/>
                <a:ext cx="799642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[M 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𝝉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1400" b="1" dirty="0" smtClean="0">
                    <a:solidFill>
                      <a:srgbClr val="FF0000"/>
                    </a:solidFill>
                  </a:rPr>
                  <a:t>]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395" y="5459445"/>
                <a:ext cx="799642" cy="327077"/>
              </a:xfrm>
              <a:prstGeom prst="rect">
                <a:avLst/>
              </a:prstGeom>
              <a:blipFill rotWithShape="1">
                <a:blip r:embed="rId9"/>
                <a:stretch>
                  <a:fillRect l="-1515" r="-758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3105250" y="5787753"/>
            <a:ext cx="0" cy="327809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705429" y="6115562"/>
                <a:ext cx="799642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[M 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𝝉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1400" b="1" dirty="0" smtClean="0">
                    <a:solidFill>
                      <a:srgbClr val="FF0000"/>
                    </a:solidFill>
                  </a:rPr>
                  <a:t>]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429" y="6115562"/>
                <a:ext cx="799642" cy="327077"/>
              </a:xfrm>
              <a:prstGeom prst="rect">
                <a:avLst/>
              </a:prstGeom>
              <a:blipFill rotWithShape="1">
                <a:blip r:embed="rId10"/>
                <a:stretch>
                  <a:fillRect l="-2290" r="-763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191" y="3568902"/>
            <a:ext cx="240982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453" y="4767912"/>
            <a:ext cx="58293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31797" y="5386868"/>
                <a:ext cx="739402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/>
                  <a:t> = </a:t>
                </a:r>
                <a:r>
                  <a:rPr lang="en-US" sz="2000" dirty="0" smtClean="0"/>
                  <a:t>effect of small scale fading, </a:t>
                </a:r>
                <a:r>
                  <a:rPr lang="en-US" sz="2000" dirty="0" err="1" smtClean="0"/>
                  <a:t>terdistribusi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rayleigh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dimana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/>
                          <m:t> 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adalah</a:t>
                </a:r>
                <a:r>
                  <a:rPr lang="en-US" sz="2000" dirty="0" smtClean="0"/>
                  <a:t> random </a:t>
                </a:r>
                <a:r>
                  <a:rPr lang="en-US" sz="2000" dirty="0" err="1" smtClean="0"/>
                  <a:t>variabel</a:t>
                </a:r>
                <a:r>
                  <a:rPr lang="en-US" sz="2000" dirty="0" smtClean="0"/>
                  <a:t> CN(0,1)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=large scale fading coefficient,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= 1 </a:t>
                </a:r>
                <a:r>
                  <a:rPr lang="en-US" sz="2000" dirty="0" err="1"/>
                  <a:t>untuk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semua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nilai</a:t>
                </a:r>
                <a:r>
                  <a:rPr lang="en-US" sz="2000" dirty="0"/>
                  <a:t> k</a:t>
                </a: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797" y="5386868"/>
                <a:ext cx="7394028" cy="1077218"/>
              </a:xfrm>
              <a:prstGeom prst="rect">
                <a:avLst/>
              </a:prstGeom>
              <a:blipFill rotWithShape="1">
                <a:blip r:embed="rId13"/>
                <a:stretch>
                  <a:fillRect l="-907" t="-4545" b="-9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625</Words>
  <Application>Microsoft Office PowerPoint</Application>
  <PresentationFormat>Custom</PresentationFormat>
  <Paragraphs>89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Fundamentals of Massive MIMO</vt:lpstr>
      <vt:lpstr>Single Cell Massive MIMO</vt:lpstr>
      <vt:lpstr>Kondisi LOS</vt:lpstr>
      <vt:lpstr>PowerPoint Presentation</vt:lpstr>
      <vt:lpstr>TDD Coherence Interval Structure</vt:lpstr>
      <vt:lpstr>PowerPoint Presentation</vt:lpstr>
      <vt:lpstr>Downlink </vt:lpstr>
      <vt:lpstr>PowerPoint Presentation</vt:lpstr>
      <vt:lpstr>CHAPTER 3</vt:lpstr>
      <vt:lpstr>Linier Data Transmission</vt:lpstr>
      <vt:lpstr>MMSE CHANNEL ESTIMATION</vt:lpstr>
      <vt:lpstr>Coordinated Transmitter-Receiver Beamforming for MIMO Broadcast Channels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Massive MIMO</dc:title>
  <dc:creator>aini</dc:creator>
  <cp:lastModifiedBy>ikaaini</cp:lastModifiedBy>
  <cp:revision>64</cp:revision>
  <dcterms:created xsi:type="dcterms:W3CDTF">2018-02-28T02:00:59Z</dcterms:created>
  <dcterms:modified xsi:type="dcterms:W3CDTF">2018-03-21T07:41:00Z</dcterms:modified>
</cp:coreProperties>
</file>