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7" r:id="rId4"/>
    <p:sldId id="299" r:id="rId5"/>
    <p:sldId id="298" r:id="rId6"/>
    <p:sldId id="289" r:id="rId7"/>
    <p:sldId id="301" r:id="rId8"/>
    <p:sldId id="302" r:id="rId9"/>
    <p:sldId id="291" r:id="rId10"/>
    <p:sldId id="303" r:id="rId11"/>
    <p:sldId id="295" r:id="rId12"/>
    <p:sldId id="300" r:id="rId13"/>
    <p:sldId id="296" r:id="rId14"/>
    <p:sldId id="293" r:id="rId15"/>
    <p:sldId id="29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96A0-60FA-4AAD-B425-FB39858B9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B159C-8DC9-44DD-8F0E-B7BADE442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8CAC5-0ECD-4F18-AE63-BB86A1B0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21A0-E302-4EED-8618-27333A0A5BE1}" type="datetimeFigureOut">
              <a:rPr lang="en-ID" smtClean="0"/>
              <a:t>29/10/2020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58E8-96F2-4C97-B698-7B1AC82E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558E6-2E2E-47A2-B1B2-B046403A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81BD-4A31-46B4-AAAC-C607FA7436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654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C9AB-571A-4627-BB6E-BFF1AAF0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1D6AC-D50C-4D4B-AEBE-B955D354D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F69A3-ACD9-45DD-BC7B-226185B5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21A0-E302-4EED-8618-27333A0A5BE1}" type="datetimeFigureOut">
              <a:rPr lang="en-ID" smtClean="0"/>
              <a:t>29/10/2020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C6AD5-F2A7-42B9-B99A-93E2F7C5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9E1DA-D5FA-4A0F-B040-76A0F5C2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81BD-4A31-46B4-AAAC-C607FA7436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311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821AE-82AE-4101-83C8-4D670C8CF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82FDD-057A-4A96-B62F-A6DE1463A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96444-D33C-449E-AEBF-DC73326C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21A0-E302-4EED-8618-27333A0A5BE1}" type="datetimeFigureOut">
              <a:rPr lang="en-ID" smtClean="0"/>
              <a:t>29/10/2020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45695-CA5F-4DEB-882D-E37BCB75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A1228-A26B-4DF1-B06F-6FB1F28C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81BD-4A31-46B4-AAAC-C607FA7436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855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19E8-DF1C-441C-A1B7-C8FBA2BB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51B51-5F36-491E-9E4B-604941540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B01-C827-4A41-9098-D90E7173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21A0-E302-4EED-8618-27333A0A5BE1}" type="datetimeFigureOut">
              <a:rPr lang="en-ID" smtClean="0"/>
              <a:t>29/10/2020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5CD79-E768-4B6E-8E29-A9F6D8F7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02478-8A07-4D02-AC22-7371FD97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81BD-4A31-46B4-AAAC-C607FA7436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152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6A4E-A4B1-4F78-B380-C0B01554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D8B21-D17B-498E-AD44-4F802E5F4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F7CEC-E9C4-4A9E-A9B6-C1F14A01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21A0-E302-4EED-8618-27333A0A5BE1}" type="datetimeFigureOut">
              <a:rPr lang="en-ID" smtClean="0"/>
              <a:t>29/10/2020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6858D-8478-440B-97B2-FB635F81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96446-9786-46DB-826A-C0CE20EF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81BD-4A31-46B4-AAAC-C607FA7436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229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D45A-FE2B-4946-9FD2-19424A94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906A-3D36-4B60-B7F9-243C365EE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26963-D4A5-42DA-9D5D-F05115864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0B99C-4A8D-4D9F-89D4-8AC1045A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21A0-E302-4EED-8618-27333A0A5BE1}" type="datetimeFigureOut">
              <a:rPr lang="en-ID" smtClean="0"/>
              <a:t>29/10/2020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40DE2-72AB-4DDF-A150-40205E74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05942-034C-4D8B-820A-198B4B9F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81BD-4A31-46B4-AAAC-C607FA7436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081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F82A-0253-4291-84D2-F303996E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B733E-2F4A-47F3-AEF9-2FAC1492F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6B1F7-19EC-4744-8A6C-383C1B1F9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ED8851-C6CF-4CFA-9DD5-0C0E24B44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363DB-31B2-4E23-AEB8-55DD4396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33C6D-B53E-4C4D-AF8D-28970BCF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21A0-E302-4EED-8618-27333A0A5BE1}" type="datetimeFigureOut">
              <a:rPr lang="en-ID" smtClean="0"/>
              <a:t>29/10/2020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69767-73D5-43B6-B61B-40387AF8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A2257-A873-4A60-AE1E-3039C377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81BD-4A31-46B4-AAAC-C607FA7436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139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259A-BF72-4F16-8F01-D71DFA0A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CBEC8-DC5D-4249-B7A3-65130FC13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21A0-E302-4EED-8618-27333A0A5BE1}" type="datetimeFigureOut">
              <a:rPr lang="en-ID" smtClean="0"/>
              <a:t>29/10/2020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31C90-5502-49CB-B40F-428BEECE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7E791-FBEA-4D77-A3A4-D2EA7F94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81BD-4A31-46B4-AAAC-C607FA7436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688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08E22-9FCB-49E0-82D7-113BDD09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21A0-E302-4EED-8618-27333A0A5BE1}" type="datetimeFigureOut">
              <a:rPr lang="en-ID" smtClean="0"/>
              <a:t>29/10/2020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13C06-1CD6-4BBB-A9BB-BDA68963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6C6F0-0E03-4233-BAD7-E3F39F0F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81BD-4A31-46B4-AAAC-C607FA7436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992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743F-4842-468D-BB51-1ECFD767B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ADC0F-FDCB-434A-9F75-C7FC6A0DB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40691-1DC0-44B9-A01B-AE66011E3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326BB-DFAE-4557-B336-184F7CEB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21A0-E302-4EED-8618-27333A0A5BE1}" type="datetimeFigureOut">
              <a:rPr lang="en-ID" smtClean="0"/>
              <a:t>29/10/2020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ED7E4-D860-45F6-BB85-2F52FA2A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A9B00-A122-44BC-8E65-DFB43156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81BD-4A31-46B4-AAAC-C607FA7436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420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884D-265D-4E21-9BC0-3A2EDCA6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40925-883A-4273-B7A2-A2CED1B75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3B59C-532D-4809-B2EA-897815A66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AFADA-9C48-4089-AC40-E93D2765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21A0-E302-4EED-8618-27333A0A5BE1}" type="datetimeFigureOut">
              <a:rPr lang="en-ID" smtClean="0"/>
              <a:t>29/10/2020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12CF6-4578-4D08-8434-A8FEEAB9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3B551-7042-4E8F-BF12-D6479139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81BD-4A31-46B4-AAAC-C607FA7436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302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9932D-CB6A-4F21-AA80-07443513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CD18-FCE0-48E7-A27C-0417D2A5E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8DB3C-C474-47D9-8EAB-C2AA9D0B6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F21A0-E302-4EED-8618-27333A0A5BE1}" type="datetimeFigureOut">
              <a:rPr lang="en-ID" smtClean="0"/>
              <a:t>29/10/2020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4A1D8-9172-4515-97B7-07D075310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E164F-9232-417C-A484-CFCBACDCD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781BD-4A31-46B4-AAAC-C607FA7436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32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BA49-F22F-42D0-8706-79F92D74D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MU Massive MIMO Rayleigh Channel </a:t>
            </a:r>
            <a:endParaRPr lang="en-ID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2378D-0886-4FD3-96E0-34E4CDA14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Progres ke-3</a:t>
            </a:r>
          </a:p>
          <a:p>
            <a:r>
              <a:rPr lang="en-US"/>
              <a:t>25 Oktober 2020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0562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5A50-7266-448C-A2DF-B3EEA950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/>
          <a:lstStyle/>
          <a:p>
            <a:r>
              <a:rPr lang="en-US" sz="4400" b="1"/>
              <a:t>Spectral Efficency Simulasi (Kanal LOS)</a:t>
            </a:r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5EC62A-B6BE-49EE-B360-5345364FE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927" y="1260764"/>
            <a:ext cx="7128164" cy="534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5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217D4A-2BAB-4B0B-82F1-4406990B3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87" y="1077702"/>
            <a:ext cx="7003025" cy="525226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E1D4C2B-2654-4B81-960F-6677B2706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91" y="261888"/>
            <a:ext cx="10515600" cy="960385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Spectral Efficency Simulasi vs. Teori</a:t>
            </a:r>
            <a:endParaRPr lang="en-ID" sz="36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77AC1-13A1-4302-9FB7-D03C374F3671}"/>
                  </a:ext>
                </a:extLst>
              </p:cNvPr>
              <p:cNvSpPr txBox="1"/>
              <p:nvPr/>
            </p:nvSpPr>
            <p:spPr>
              <a:xfrm>
                <a:off x="7131512" y="2163570"/>
                <a:ext cx="2990562" cy="320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𝑆𝐼𝑁𝑅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𝑍𝐹</m:t>
                          </m:r>
                        </m:sup>
                      </m:sSub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𝑑𝑙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ID" sz="20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77AC1-13A1-4302-9FB7-D03C374F3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512" y="2163570"/>
                <a:ext cx="2990562" cy="320152"/>
              </a:xfrm>
              <a:prstGeom prst="rect">
                <a:avLst/>
              </a:prstGeom>
              <a:blipFill>
                <a:blip r:embed="rId3"/>
                <a:stretch>
                  <a:fillRect l="-1633" t="-1923" r="-612" b="-346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E91008-55E7-4100-9553-C069780988CB}"/>
                  </a:ext>
                </a:extLst>
              </p:cNvPr>
              <p:cNvSpPr txBox="1"/>
              <p:nvPr/>
            </p:nvSpPr>
            <p:spPr>
              <a:xfrm>
                <a:off x="7131512" y="2572622"/>
                <a:ext cx="3330207" cy="663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𝑆𝐼𝑁𝑅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𝑀𝑅𝑇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0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D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00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id-ID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ID" sz="20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E91008-55E7-4100-9553-C06978098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512" y="2572622"/>
                <a:ext cx="3330207" cy="6633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AEC1B3-B57D-42F3-981B-78F30724B0CC}"/>
                  </a:ext>
                </a:extLst>
              </p:cNvPr>
              <p:cNvSpPr txBox="1"/>
              <p:nvPr/>
            </p:nvSpPr>
            <p:spPr>
              <a:xfrm>
                <a:off x="7144212" y="3381033"/>
                <a:ext cx="3048000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𝐾𝑙𝑜𝑔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𝑆𝐼𝑁𝑅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ID" sz="20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AEC1B3-B57D-42F3-981B-78F30724B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212" y="3381033"/>
                <a:ext cx="3048000" cy="439736"/>
              </a:xfrm>
              <a:prstGeom prst="rect">
                <a:avLst/>
              </a:prstGeom>
              <a:blipFill>
                <a:blip r:embed="rId5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705C09-EE6F-4BD5-B93A-F557C724983E}"/>
                  </a:ext>
                </a:extLst>
              </p:cNvPr>
              <p:cNvSpPr txBox="1"/>
              <p:nvPr/>
            </p:nvSpPr>
            <p:spPr>
              <a:xfrm>
                <a:off x="7131512" y="4051823"/>
                <a:ext cx="2286000" cy="871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705C09-EE6F-4BD5-B93A-F557C7249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512" y="4051823"/>
                <a:ext cx="2286000" cy="871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6E5FDF8-6312-4AE5-846E-658F2B45558F}"/>
                  </a:ext>
                </a:extLst>
              </p:cNvPr>
              <p:cNvSpPr/>
              <p:nvPr/>
            </p:nvSpPr>
            <p:spPr>
              <a:xfrm>
                <a:off x="6911044" y="5065132"/>
                <a:ext cx="5162088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D">
                    <a:solidFill>
                      <a:schemeClr val="tx1"/>
                    </a:solidFill>
                  </a:rPr>
                  <a:t>adalah power control coefficient untuk user ke-k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𝑑𝑙</m:t>
                        </m:r>
                      </m:sub>
                    </m:sSub>
                  </m:oMath>
                </a14:m>
                <a:r>
                  <a:rPr lang="en-ID">
                    <a:solidFill>
                      <a:schemeClr val="tx1"/>
                    </a:solidFill>
                  </a:rPr>
                  <a:t> adalah SNR downlink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>
                    <a:solidFill>
                      <a:schemeClr val="tx1"/>
                    </a:solidFill>
                  </a:rPr>
                  <a:t>large-scale coefficient user ke-k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6E5FDF8-6312-4AE5-846E-658F2B455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044" y="5065132"/>
                <a:ext cx="5162088" cy="685800"/>
              </a:xfrm>
              <a:prstGeom prst="rect">
                <a:avLst/>
              </a:prstGeom>
              <a:blipFill>
                <a:blip r:embed="rId7"/>
                <a:stretch>
                  <a:fillRect l="-354" t="-21429" b="-31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7A8B348F-DB8C-4CF6-BDE1-B4CBBFC541F6}"/>
              </a:ext>
            </a:extLst>
          </p:cNvPr>
          <p:cNvSpPr/>
          <p:nvPr/>
        </p:nvSpPr>
        <p:spPr>
          <a:xfrm>
            <a:off x="7093412" y="1482311"/>
            <a:ext cx="3098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Close form SINR expression</a:t>
            </a:r>
            <a:endParaRPr lang="en-ID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860E-0B97-40BB-A3E0-6C41A5FB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en-US" sz="4400" b="1"/>
              <a:t>Spectral Efficency Simulasi vs. Teori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C9BD4-B94A-4283-A4DA-286042021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38" y="1662113"/>
            <a:ext cx="6019800" cy="45148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2A695AA-A9DC-4C59-9586-31F57E6A8CE4}"/>
              </a:ext>
            </a:extLst>
          </p:cNvPr>
          <p:cNvSpPr/>
          <p:nvPr/>
        </p:nvSpPr>
        <p:spPr>
          <a:xfrm>
            <a:off x="7093412" y="1482311"/>
            <a:ext cx="3098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Close form SINR expression</a:t>
            </a:r>
            <a:endParaRPr lang="en-ID" b="1">
              <a:solidFill>
                <a:schemeClr val="tx1"/>
              </a:solidFill>
            </a:endParaRP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322299C6-DB47-4697-94DF-993846DF06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t="9737" r="86095" b="65186"/>
          <a:stretch/>
        </p:blipFill>
        <p:spPr>
          <a:xfrm>
            <a:off x="6639354" y="2298756"/>
            <a:ext cx="1212708" cy="604693"/>
          </a:xfrm>
          <a:prstGeom prst="rect">
            <a:avLst/>
          </a:prstGeom>
        </p:spPr>
      </p:pic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A07FEBC8-A354-4A35-88CB-0318CD1D50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01" t="64503" r="30271"/>
          <a:stretch/>
        </p:blipFill>
        <p:spPr>
          <a:xfrm>
            <a:off x="7827378" y="2338848"/>
            <a:ext cx="4146088" cy="72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7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643A-4E1D-4B6A-816E-5E643121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/>
              <a:t>Spectral Efficiency Tiap User</a:t>
            </a:r>
            <a:endParaRPr lang="en-ID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108D1-D662-49DB-A225-0D5830B1F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754" y="1120878"/>
            <a:ext cx="7339645" cy="550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80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BA3DCD-F85E-40ED-8359-9B82F0267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134" y="1042398"/>
            <a:ext cx="7400173" cy="555013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438C98F-AFEB-4463-8E15-9800781A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/>
              <a:t>Spectral Efficiency Variasi Jumlah User</a:t>
            </a:r>
            <a:endParaRPr lang="en-ID" b="1"/>
          </a:p>
        </p:txBody>
      </p:sp>
    </p:spTree>
    <p:extLst>
      <p:ext uri="{BB962C8B-B14F-4D97-AF65-F5344CB8AC3E}">
        <p14:creationId xmlns:p14="http://schemas.microsoft.com/office/powerpoint/2010/main" val="2063730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5ED87B-C7E9-4457-9BD9-07133CFC6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80"/>
          <a:stretch/>
        </p:blipFill>
        <p:spPr>
          <a:xfrm>
            <a:off x="0" y="241300"/>
            <a:ext cx="6496733" cy="4722465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61AFE73-3F71-4A2E-B885-34C2B45F5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680" y="4853883"/>
            <a:ext cx="6194321" cy="162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5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5105-D4C3-441C-AC6E-714B7FF30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Saran dari Bu Puji</a:t>
            </a:r>
            <a:endParaRPr lang="en-ID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A4A39-4183-4D3B-AD01-E1B969B7A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Verifikasi Spectral efficiency secara analytical (teori)</a:t>
            </a:r>
          </a:p>
          <a:p>
            <a:r>
              <a:rPr lang="en-US"/>
              <a:t>Ganti precoding MRT dengan MMSE</a:t>
            </a:r>
          </a:p>
          <a:p>
            <a:r>
              <a:rPr lang="en-US"/>
              <a:t>Plot SE Per user</a:t>
            </a:r>
          </a:p>
          <a:p>
            <a:r>
              <a:rPr lang="en-US"/>
              <a:t>Cek Buku Emil memasukkan besaran power inteferensi inter cell dan intra cell</a:t>
            </a:r>
          </a:p>
          <a:p>
            <a:r>
              <a:rPr lang="en-US"/>
              <a:t>Cek apakah ketika M meningkat SINR per user turun</a:t>
            </a:r>
            <a:endParaRPr lang="en-ID"/>
          </a:p>
          <a:p>
            <a:r>
              <a:rPr lang="en-ID"/>
              <a:t>Berapa batasan user yang dapat dilayani Massive MIMO dengan baik</a:t>
            </a:r>
          </a:p>
          <a:p>
            <a:r>
              <a:rPr lang="en-ID"/>
              <a:t>Simulasikan LOS </a:t>
            </a:r>
          </a:p>
          <a:p>
            <a:r>
              <a:rPr lang="en-ID"/>
              <a:t>Gunakan kanal yg lebih relevan untuk Massive MIMO, ada parameter Rayleigh dan sudut(contoh di buku Emil)</a:t>
            </a:r>
          </a:p>
        </p:txBody>
      </p:sp>
    </p:spTree>
    <p:extLst>
      <p:ext uri="{BB962C8B-B14F-4D97-AF65-F5344CB8AC3E}">
        <p14:creationId xmlns:p14="http://schemas.microsoft.com/office/powerpoint/2010/main" val="43001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DAC3-8DA6-4C8F-9788-D8F63E33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/>
          <a:lstStyle/>
          <a:p>
            <a:pPr algn="ctr"/>
            <a:r>
              <a:rPr lang="en-US" b="1"/>
              <a:t>Precoding</a:t>
            </a:r>
            <a:endParaRPr lang="en-ID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A8ED3-B6F3-48EB-ABD2-F5B2D84A65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0213" y="1253331"/>
                <a:ext cx="10515600" cy="535394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/>
                  <a:t>Zero Forcing Precoding</a:t>
                </a:r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:r>
                  <a:rPr lang="en-US" sz="2000" b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ID" sz="2000"/>
              </a:p>
              <a:p>
                <a:r>
                  <a:rPr lang="en-ID" sz="2000"/>
                  <a:t>MMSE Precoding</a:t>
                </a:r>
              </a:p>
              <a:p>
                <a:pPr marL="0" indent="0">
                  <a:buNone/>
                </a:pPr>
                <a:r>
                  <a:rPr lang="en-ID" sz="2000"/>
                  <a:t>	</a:t>
                </a:r>
                <a:r>
                  <a:rPr lang="en-US" sz="2000" b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ID" sz="2000"/>
              </a:p>
              <a:p>
                <a:r>
                  <a:rPr lang="en-ID" sz="2000"/>
                  <a:t>MRT Precoding</a:t>
                </a:r>
              </a:p>
              <a:p>
                <a:pPr marL="0" indent="0">
                  <a:buNone/>
                </a:pPr>
                <a:r>
                  <a:rPr lang="en-ID" sz="2000"/>
                  <a:t>	</a:t>
                </a:r>
                <a:r>
                  <a:rPr lang="en-US" sz="200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endParaRPr lang="en-ID" sz="2000"/>
              </a:p>
              <a:p>
                <a:r>
                  <a:rPr lang="en-ID" sz="2000"/>
                  <a:t>Precoding Factor (Scaling Precoding)</a:t>
                </a:r>
              </a:p>
              <a:p>
                <a:pPr marL="0" indent="0">
                  <a:buNone/>
                </a:pPr>
                <a:r>
                  <a:rPr lang="en-ID" sz="2000"/>
                  <a:t>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D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ID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ID" sz="2000"/>
              </a:p>
              <a:p>
                <a:r>
                  <a:rPr lang="en-ID" sz="2000"/>
                  <a:t>Precoding factor digunakan untuk memastikan sinyal yang ditransmisikan memenuhi power constraint</a:t>
                </a:r>
              </a:p>
              <a:p>
                <a:pPr marL="987425" indent="0">
                  <a:buNone/>
                  <a:tabLst>
                    <a:tab pos="90011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𝑃𝑁</m:t>
                      </m:r>
                    </m:oMath>
                  </m:oMathPara>
                </a14:m>
                <a:endParaRPr lang="en-ID" sz="2000"/>
              </a:p>
              <a:p>
                <a:pPr marL="0" indent="0">
                  <a:buNone/>
                </a:pPr>
                <a:r>
                  <a:rPr lang="en-ID" sz="2000"/>
                  <a:t>dimana P adalah total transmit power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1)</m:t>
                    </m:r>
                  </m:oMath>
                </a14:m>
                <a:endParaRPr lang="en-ID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A8ED3-B6F3-48EB-ABD2-F5B2D84A65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213" y="1253331"/>
                <a:ext cx="10515600" cy="5353946"/>
              </a:xfrm>
              <a:blipFill>
                <a:blip r:embed="rId2"/>
                <a:stretch>
                  <a:fillRect l="-580" t="-170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95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0ED6-9946-43BA-9493-17BF3F12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Verifikasi Power intercell interference </a:t>
            </a:r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0237B2-3359-43C1-804D-82F4FAD53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256" y="1956158"/>
            <a:ext cx="3824175" cy="934525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68A9208-98BA-4851-BF31-411372BA2B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01" t="64503" r="30271"/>
          <a:stretch/>
        </p:blipFill>
        <p:spPr>
          <a:xfrm>
            <a:off x="1981200" y="3336773"/>
            <a:ext cx="4495800" cy="789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25A9A6-6C83-465A-BF6F-1CCE0DB86630}"/>
              </a:ext>
            </a:extLst>
          </p:cNvPr>
          <p:cNvSpPr txBox="1"/>
          <p:nvPr/>
        </p:nvSpPr>
        <p:spPr>
          <a:xfrm>
            <a:off x="1120878" y="1368219"/>
            <a:ext cx="4642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Close-form SE expression:</a:t>
            </a:r>
            <a:endParaRPr lang="en-ID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25E6AE-92A3-42AD-AE5C-38476441E587}"/>
                  </a:ext>
                </a:extLst>
              </p:cNvPr>
              <p:cNvSpPr/>
              <p:nvPr/>
            </p:nvSpPr>
            <p:spPr>
              <a:xfrm>
                <a:off x="1120878" y="4506850"/>
                <a:ext cx="62992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>
                    <a:solidFill>
                      <a:schemeClr val="tx1"/>
                    </a:solidFill>
                  </a:rPr>
                  <a:t>Dimana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ID">
                    <a:solidFill>
                      <a:schemeClr val="tx1"/>
                    </a:solidFill>
                  </a:rPr>
                  <a:t> adalah intercell interference strength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25E6AE-92A3-42AD-AE5C-38476441E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878" y="4506850"/>
                <a:ext cx="6299200" cy="685800"/>
              </a:xfrm>
              <a:prstGeom prst="rect">
                <a:avLst/>
              </a:prstGeom>
              <a:blipFill>
                <a:blip r:embed="rId4"/>
                <a:stretch>
                  <a:fillRect l="-8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216566FF-3AD8-40F7-ADF0-DACCDEC290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t="9737" r="86095" b="65186"/>
          <a:stretch/>
        </p:blipFill>
        <p:spPr>
          <a:xfrm>
            <a:off x="838200" y="3307680"/>
            <a:ext cx="1212708" cy="60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6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9473-7954-4199-9483-1F912A8C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Spectral Efficiency</a:t>
            </a:r>
            <a:endParaRPr lang="en-ID" sz="4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24C15B-5711-4933-B50B-E21768D167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D" sz="240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𝑆𝐼𝑁𝑅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sz="280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D" sz="280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𝑍𝐹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𝑀𝑅𝑇</m:t>
                        </m:r>
                      </m:e>
                    </m:d>
                  </m:oMath>
                </a14:m>
                <a:r>
                  <a:rPr lang="en-ID" sz="2800"/>
                  <a:t>	</a:t>
                </a:r>
              </a:p>
              <a:p>
                <a:pPr marL="0" indent="0">
                  <a:buNone/>
                </a:pPr>
                <a:endParaRPr lang="en-US" sz="2000" b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𝑆𝐼𝑁𝑅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24C15B-5711-4933-B50B-E21768D167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9965A23-359F-4C6B-BE31-7319903100EB}"/>
                  </a:ext>
                </a:extLst>
              </p:cNvPr>
              <p:cNvSpPr/>
              <p:nvPr/>
            </p:nvSpPr>
            <p:spPr>
              <a:xfrm>
                <a:off x="0" y="4216400"/>
                <a:ext cx="62992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Dimana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>
                    <a:solidFill>
                      <a:schemeClr val="tx1"/>
                    </a:solidFill>
                  </a:rPr>
                  <a:t>adalah transmit power untuk user ke-k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9965A23-359F-4C6B-BE31-7319903100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16400"/>
                <a:ext cx="62992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95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6E7289-3DAE-4D90-AB55-EE937D267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5" y="1168144"/>
            <a:ext cx="7359446" cy="551958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4A5B280-63B7-4C9F-B089-477C78A3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91" y="261888"/>
            <a:ext cx="10515600" cy="960385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Simulasi Bit Error Rate</a:t>
            </a:r>
            <a:endParaRPr lang="en-ID" sz="36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4A51E-6104-47B5-8927-5F08015655E6}"/>
              </a:ext>
            </a:extLst>
          </p:cNvPr>
          <p:cNvSpPr txBox="1"/>
          <p:nvPr/>
        </p:nvSpPr>
        <p:spPr>
          <a:xfrm>
            <a:off x="7064478" y="1781380"/>
            <a:ext cx="464205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Simulasi ini dilakukan pada kanal dengan distribusi Rayleigh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Terdapat tiga precoding yang digunakan yaitu ZF, MMSE dan MRT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Jumlah antenna Tx (M) =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Jumlah user (K) =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Variasi SNR (0 dB  s.d. 15 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Dari hasil simulasi dapat diketahui bahwa ZF precoding bekerja lebih baik daripada MMSE dan MRT precoding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Pada nilai SNR yang sama, ZF mampu menghasilkan BER yang lebih kecil daripada MRT.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892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C00996-4E3C-4ABA-8E60-84041B1A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91" y="261888"/>
            <a:ext cx="10515600" cy="960385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Simulasi Bit Error Rate</a:t>
            </a:r>
            <a:endParaRPr lang="en-ID" sz="36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9F1E-8D26-451C-977C-AE0DE17813C5}"/>
              </a:ext>
            </a:extLst>
          </p:cNvPr>
          <p:cNvSpPr txBox="1"/>
          <p:nvPr/>
        </p:nvSpPr>
        <p:spPr>
          <a:xfrm>
            <a:off x="7064478" y="1781380"/>
            <a:ext cx="46420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Jumlah antenna Tx (M) =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Jumlah user (K) =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 = 4*K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778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5B13CF-E698-484C-9D5A-2EF5820E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91" y="261888"/>
            <a:ext cx="10515600" cy="960385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Simulasi Bit Error Rate</a:t>
            </a:r>
            <a:endParaRPr lang="en-ID" sz="36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B8BF5-6918-481F-9697-37FF1C62E0C8}"/>
              </a:ext>
            </a:extLst>
          </p:cNvPr>
          <p:cNvSpPr txBox="1"/>
          <p:nvPr/>
        </p:nvSpPr>
        <p:spPr>
          <a:xfrm>
            <a:off x="7064478" y="1781380"/>
            <a:ext cx="46420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Jumlah antenna Tx (M) =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Jumlah user (K) =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 = K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25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FAF0D8-168D-43B6-802B-51D8F7E6B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9" y="1222273"/>
            <a:ext cx="6744928" cy="505869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1F983D5-EC70-4891-93F7-020AEFD8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91" y="261888"/>
            <a:ext cx="10515600" cy="960385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Spectral Efficency Simulasi (Kanal Rayeigh)</a:t>
            </a:r>
            <a:endParaRPr lang="en-ID" sz="36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58AA72-A5D4-41EE-A9B2-5F81E93BB4F7}"/>
              </a:ext>
            </a:extLst>
          </p:cNvPr>
          <p:cNvSpPr/>
          <p:nvPr/>
        </p:nvSpPr>
        <p:spPr>
          <a:xfrm>
            <a:off x="6832187" y="1492268"/>
            <a:ext cx="4845631" cy="46135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Simulasi</a:t>
            </a:r>
            <a:r>
              <a:rPr lang="en-US"/>
              <a:t> </a:t>
            </a:r>
            <a:r>
              <a:rPr lang="en-US" err="1"/>
              <a:t>ini</a:t>
            </a:r>
            <a:r>
              <a:rPr lang="en-US"/>
              <a:t> </a:t>
            </a:r>
            <a:r>
              <a:rPr lang="en-US" err="1"/>
              <a:t>dilakukan</a:t>
            </a:r>
            <a:r>
              <a:rPr lang="en-US"/>
              <a:t> pada </a:t>
            </a:r>
            <a:r>
              <a:rPr lang="en-US" err="1"/>
              <a:t>kanal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distribusi</a:t>
            </a:r>
            <a:r>
              <a:rPr lang="en-US"/>
              <a:t> Rayleigh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Terdapat tiga precoding yang digunakan yaitu ZF, MMSE dan MRT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Jumlah antenna Tx (M) </a:t>
            </a:r>
            <a:r>
              <a:rPr lang="en-US" err="1"/>
              <a:t>bervariasi</a:t>
            </a:r>
            <a:r>
              <a:rPr lang="en-US"/>
              <a:t> (50-300)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Jumlah</a:t>
            </a:r>
            <a:r>
              <a:rPr lang="en-US"/>
              <a:t> user (K) =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SNR 10dB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Dari </a:t>
            </a:r>
            <a:r>
              <a:rPr lang="en-US" err="1"/>
              <a:t>hasil</a:t>
            </a:r>
            <a:r>
              <a:rPr lang="en-US"/>
              <a:t> </a:t>
            </a:r>
            <a:r>
              <a:rPr lang="en-US" err="1"/>
              <a:t>simulasi</a:t>
            </a:r>
            <a:r>
              <a:rPr lang="en-US"/>
              <a:t> </a:t>
            </a:r>
            <a:r>
              <a:rPr lang="en-US" err="1"/>
              <a:t>dapat</a:t>
            </a:r>
            <a:r>
              <a:rPr lang="en-US"/>
              <a:t> </a:t>
            </a:r>
            <a:r>
              <a:rPr lang="en-US" err="1"/>
              <a:t>diketahui</a:t>
            </a:r>
            <a:r>
              <a:rPr lang="en-US"/>
              <a:t> </a:t>
            </a:r>
            <a:r>
              <a:rPr lang="en-US" err="1"/>
              <a:t>bahwa</a:t>
            </a:r>
            <a:r>
              <a:rPr lang="en-US"/>
              <a:t> ZF precoding </a:t>
            </a:r>
            <a:r>
              <a:rPr lang="en-US" err="1"/>
              <a:t>mampu</a:t>
            </a:r>
            <a:r>
              <a:rPr lang="en-US"/>
              <a:t> </a:t>
            </a:r>
            <a:r>
              <a:rPr lang="en-US" err="1"/>
              <a:t>menghasilkan</a:t>
            </a:r>
            <a:r>
              <a:rPr lang="en-US"/>
              <a:t> </a:t>
            </a:r>
            <a:r>
              <a:rPr lang="en-US" err="1"/>
              <a:t>kapasistas</a:t>
            </a:r>
            <a:r>
              <a:rPr lang="en-US"/>
              <a:t> system yang </a:t>
            </a:r>
            <a:r>
              <a:rPr lang="en-US" err="1"/>
              <a:t>lebih</a:t>
            </a:r>
            <a:r>
              <a:rPr lang="en-US"/>
              <a:t> </a:t>
            </a:r>
            <a:r>
              <a:rPr lang="en-US" err="1"/>
              <a:t>besar</a:t>
            </a:r>
            <a:r>
              <a:rPr lang="en-US"/>
              <a:t> daripada MMSE dan MRT precoding.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Kapasitas</a:t>
            </a:r>
            <a:r>
              <a:rPr lang="en-US"/>
              <a:t> system </a:t>
            </a:r>
            <a:r>
              <a:rPr lang="en-US" err="1"/>
              <a:t>berbanding</a:t>
            </a:r>
            <a:r>
              <a:rPr lang="en-US"/>
              <a:t> </a:t>
            </a:r>
            <a:r>
              <a:rPr lang="en-US" err="1"/>
              <a:t>lurus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jumlah</a:t>
            </a:r>
            <a:r>
              <a:rPr lang="en-US"/>
              <a:t> antenna, </a:t>
            </a:r>
            <a:r>
              <a:rPr lang="en-US" err="1"/>
              <a:t>kapastias</a:t>
            </a:r>
            <a:r>
              <a:rPr lang="en-US"/>
              <a:t> system </a:t>
            </a:r>
            <a:r>
              <a:rPr lang="en-US" err="1"/>
              <a:t>akan</a:t>
            </a:r>
            <a:r>
              <a:rPr lang="en-US"/>
              <a:t> </a:t>
            </a:r>
            <a:r>
              <a:rPr lang="en-US" err="1"/>
              <a:t>meningkat</a:t>
            </a:r>
            <a:r>
              <a:rPr lang="en-US"/>
              <a:t> </a:t>
            </a:r>
            <a:r>
              <a:rPr lang="en-US" err="1"/>
              <a:t>apabila</a:t>
            </a:r>
            <a:r>
              <a:rPr lang="en-US"/>
              <a:t> </a:t>
            </a:r>
            <a:r>
              <a:rPr lang="en-US" err="1"/>
              <a:t>jumlah</a:t>
            </a:r>
            <a:r>
              <a:rPr lang="en-US"/>
              <a:t>  antenna BTS </a:t>
            </a:r>
            <a:r>
              <a:rPr lang="en-US" err="1"/>
              <a:t>semakin</a:t>
            </a:r>
            <a:r>
              <a:rPr lang="en-US"/>
              <a:t> </a:t>
            </a:r>
            <a:r>
              <a:rPr lang="en-US" err="1"/>
              <a:t>banyak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808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5192</TotalTime>
  <Words>459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MU Massive MIMO Rayleigh Channel </vt:lpstr>
      <vt:lpstr>Saran dari Bu Puji</vt:lpstr>
      <vt:lpstr>Precoding</vt:lpstr>
      <vt:lpstr>Verifikasi Power intercell interference </vt:lpstr>
      <vt:lpstr>Spectral Efficiency</vt:lpstr>
      <vt:lpstr>Simulasi Bit Error Rate</vt:lpstr>
      <vt:lpstr>Simulasi Bit Error Rate</vt:lpstr>
      <vt:lpstr>Simulasi Bit Error Rate</vt:lpstr>
      <vt:lpstr>Spectral Efficency Simulasi (Kanal Rayeigh)</vt:lpstr>
      <vt:lpstr>Spectral Efficency Simulasi (Kanal LOS)</vt:lpstr>
      <vt:lpstr>Spectral Efficency Simulasi vs. Teori</vt:lpstr>
      <vt:lpstr>Spectral Efficency Simulasi vs. Teori</vt:lpstr>
      <vt:lpstr>Spectral Efficiency Tiap User</vt:lpstr>
      <vt:lpstr>Spectral Efficiency Variasi Jumlah User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 Massive MIMO</dc:title>
  <dc:creator>ika aini</dc:creator>
  <cp:lastModifiedBy>ika aini</cp:lastModifiedBy>
  <cp:revision>132</cp:revision>
  <dcterms:created xsi:type="dcterms:W3CDTF">2020-09-29T06:35:45Z</dcterms:created>
  <dcterms:modified xsi:type="dcterms:W3CDTF">2020-10-29T09:56:36Z</dcterms:modified>
</cp:coreProperties>
</file>