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9" r:id="rId9"/>
    <p:sldId id="269" r:id="rId10"/>
    <p:sldId id="262" r:id="rId11"/>
    <p:sldId id="263" r:id="rId12"/>
    <p:sldId id="264" r:id="rId13"/>
    <p:sldId id="270" r:id="rId14"/>
    <p:sldId id="265" r:id="rId15"/>
    <p:sldId id="266" r:id="rId16"/>
    <p:sldId id="267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0FAB-05DE-41D6-BB99-871BFEEF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11F7C-6D8F-4517-A9B8-7AC14467D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DAAE-D92C-4568-A7FA-F2E0BFDE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9660-4A78-43B1-80F0-395E847F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6203-F6AC-46AF-9154-20BECD0D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499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C43C-76A0-4414-BF1D-9A17387B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A7582-0F46-4C62-BB32-F5C89101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0324-515D-4D6A-86AE-D34980D4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FAED-91A5-4F1B-B258-AF2FDD73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32A2-BF27-45A7-9A0B-D3154091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611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E0C75-6A82-4ECC-837B-9E2AB0DA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9FC9-3BB8-426F-84DD-40991EC27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BDBE-F0F5-4EF8-BFA6-E56A842A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F8D7-0DD6-46E3-A9F0-A57D5578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8B31-68A5-4154-B157-96BE207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69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2C9D-89EB-4970-80E6-31A6D0A3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3506-6145-40E1-AA23-5EB06DA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62C9-E278-4603-B05D-50942608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5E65-C176-4D25-BBEA-6551ECB5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F6F8-7991-4A1C-9865-2664701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52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B334-4EC9-40BE-8766-C4987CAE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7BD0-0C0D-4740-BFC9-BEEA6011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227E-9D0F-42C4-B7C2-2F352F4F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F339-5CE7-443D-9CB0-D20F63D0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C262-58A8-4116-BF15-ADFAA94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29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EED3-55B8-4D81-81B6-08B93A7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A431-CB9A-4BD3-BB0F-6DC027EC0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F102-77C4-4949-9309-04F9363C2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91CD-9568-4F5B-8A6A-F01A4CE3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2A5CF-3C2D-439D-97DA-33B13775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5C9A-7B6B-4BB7-B137-4C838FDE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58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E2A8-1A1C-45C6-87C0-0781D4F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101E-243A-4426-9073-BB4FCC68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DBB9-4610-4105-BB6D-6CAB6B613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31EE5-6BCE-46C6-B652-9074DAE89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8D899-FBE9-4275-A80B-AD5A1DE35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A814E-9342-4C4A-97A1-39FB431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3FB3B-5BE2-485A-8FE1-DDD5CA9E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44A04-D382-4C75-A7B1-12DFA103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025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78FD-5233-4E63-9126-FC8784DE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D5466-16F3-4CA3-AC66-CC2D90BF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3D668-F56A-47F3-A7FE-784C6CC9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78E7E-B68F-40E2-BBB4-67139CBE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27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CC29A-EDA9-4AA2-962C-4FA523DE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C6727-2800-4DB8-8EBF-DA9630A0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AA0FE-B8B4-4B10-96B0-7ECDE1A7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A259-A943-4E4D-B263-2E2074E0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FF8C-4672-4FDA-83AC-F3600C2B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95A65-DE68-4988-AAD9-8E1C1FCA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10C4D-5C98-4AFB-BE20-B319EBF6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60695-DD07-47A4-B73E-573BC0DB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2B62D-CCBB-466E-89E7-8BDAA778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769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D247-3429-48CD-A5E2-1A735DDF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94EAA-537B-46D4-9520-4563EC584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217C-9C46-46C5-98DC-03735A0A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B8004-86E6-4E8B-8E8D-68ED0F21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83258-0268-49DD-8A16-1F3B78BD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EBF9-2BED-4F14-8658-A02A3E22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740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CCE90-2771-4026-B9A4-3D6D51D6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4CB8-C0BA-4B88-896D-56EB594F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1E6D-5E94-429F-9645-54EF7B266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5DF6-CD02-457E-887F-3BA736D04E0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0AD2-7FA9-4A59-91D9-82E953A2B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3AB5-69CD-4763-9D86-B5F041A5E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9786-0B54-4F69-8D9F-82C56095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42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2706-BEC9-484C-A704-C5FAFF7ED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MU Massive MIMO Rayleigh Channel 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8AD7D-DA8B-4774-A432-2B93FEF5D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Progres ke-3</a:t>
            </a:r>
          </a:p>
          <a:p>
            <a:r>
              <a:rPr lang="en-US"/>
              <a:t>14 November 2020</a:t>
            </a:r>
            <a:endParaRPr lang="en-ID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384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1F7D-F81C-4D8E-B1B6-92052A5C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Spectral Efficiency (Estimated Channel at BTS)</a:t>
            </a:r>
            <a:endParaRPr lang="en-ID" sz="4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42A70C-EB7F-4FA5-BCEB-B2B202C6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85" y="1470024"/>
            <a:ext cx="5957915" cy="48704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99A4B1-82ED-49DF-AEEF-11136F516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342" y="1645516"/>
                <a:ext cx="402474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/>
                  <a:t>Jumlah antenna Tx (M) = 50 -300</a:t>
                </a:r>
              </a:p>
              <a:p>
                <a:r>
                  <a:rPr lang="en-US" sz="2000"/>
                  <a:t>Jumlah user (K) = 20</a:t>
                </a:r>
              </a:p>
              <a:p>
                <a:r>
                  <a:rPr lang="en-US" sz="2000"/>
                  <a:t>Jumlah subcarrier (N) = 300</a:t>
                </a:r>
              </a:p>
              <a:p>
                <a:r>
                  <a:rPr lang="en-US" sz="2000"/>
                  <a:t>SNR = 10dB</a:t>
                </a:r>
              </a:p>
              <a:p>
                <a:r>
                  <a:rPr lang="en-US" sz="2000"/>
                  <a:t>Jumlah pilot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/>
                  <a:t>)= 30</a:t>
                </a:r>
              </a:p>
              <a:p>
                <a:r>
                  <a:rPr lang="en-US" sz="2000"/>
                  <a:t>Spectral Efficiency pada kondisi LOS lebih tinggi daripada Spectral Efficiency pada kondisi Rayleigh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endParaRPr lang="en-US" sz="2000"/>
              </a:p>
              <a:p>
                <a:endParaRPr lang="en-ID" sz="200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99A4B1-82ED-49DF-AEEF-11136F5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42" y="1645516"/>
                <a:ext cx="4024745" cy="4351338"/>
              </a:xfrm>
              <a:prstGeom prst="rect">
                <a:avLst/>
              </a:prstGeom>
              <a:blipFill>
                <a:blip r:embed="rId3"/>
                <a:stretch>
                  <a:fillRect l="-1362" t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19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6665-1222-4840-A0EB-1CECD1A8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/>
              <a:t>Spectral Efficiency Rayleigh (Perfect CSI and Estimated Channel)</a:t>
            </a:r>
            <a:endParaRPr lang="en-ID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22EAE-042C-4CF3-938D-ECE2911E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93" y="1349478"/>
            <a:ext cx="7049730" cy="52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5591-A50E-47C5-BC30-B23975E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75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Spectral Efficiency LOS (Perfect CSI and Estimated Channel)</a:t>
            </a:r>
            <a:endParaRPr lang="en-ID" sz="32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6E5C4-85C7-4F79-AF87-C9E4F503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74" y="1266518"/>
            <a:ext cx="6752165" cy="50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9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8250-8D17-4949-899C-C94890F8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02" y="362145"/>
            <a:ext cx="10515600" cy="4351338"/>
          </a:xfrm>
        </p:spPr>
        <p:txBody>
          <a:bodyPr/>
          <a:lstStyle/>
          <a:p>
            <a:r>
              <a:rPr lang="en-ID" sz="2800"/>
              <a:t>Array factor ULA</a:t>
            </a:r>
          </a:p>
          <a:p>
            <a:pPr marL="0" indent="0">
              <a:buNone/>
            </a:pPr>
            <a:endParaRPr lang="en-ID" sz="2800"/>
          </a:p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ED92A-3ABD-42B5-B9B3-C9760B65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9116"/>
            <a:ext cx="522922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EBBA5-B94B-4DAE-8391-B285815D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98" y="1963041"/>
            <a:ext cx="2005879" cy="864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2951A6-5BE5-4A2C-BC51-1BDEBC76DB6E}"/>
                  </a:ext>
                </a:extLst>
              </p:cNvPr>
              <p:cNvSpPr/>
              <p:nvPr/>
            </p:nvSpPr>
            <p:spPr>
              <a:xfrm>
                <a:off x="1029998" y="5506109"/>
                <a:ext cx="3186546" cy="84193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𝑑𝐻𝑠𝑖𝑛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𝑑𝐻𝑠𝑖𝑛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2951A6-5BE5-4A2C-BC51-1BDEBC76D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98" y="5506109"/>
                <a:ext cx="3186546" cy="841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3290A1-071C-4DEB-BAE3-2F6A4751E0B6}"/>
                  </a:ext>
                </a:extLst>
              </p:cNvPr>
              <p:cNvSpPr txBox="1"/>
              <p:nvPr/>
            </p:nvSpPr>
            <p:spPr>
              <a:xfrm>
                <a:off x="904239" y="3176633"/>
                <a:ext cx="7826805" cy="2059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400"/>
                  <a:t>Respon kanal user </a:t>
                </a:r>
                <a:r>
                  <a:rPr lang="en-ID" sz="2400" i="1"/>
                  <a:t>ke-k </a:t>
                </a:r>
                <a:r>
                  <a:rPr lang="en-ID" sz="2400"/>
                  <a:t>dalam domain waktu untuk kondisi 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𝑗𝑑𝐻𝑠𝑖𝑛</m:t>
                                  </m:r>
                                  <m:sSub>
                                    <m:sSubPr>
                                      <m:ctrlPr>
                                        <a:rPr lang="en-ID" sz="240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  .  .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ID" sz="240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400"/>
              </a:p>
              <a:p>
                <a:pPr marL="0" indent="0">
                  <a:buNone/>
                </a:pPr>
                <a:endParaRPr lang="en-ID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3290A1-071C-4DEB-BAE3-2F6A4751E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9" y="3176633"/>
                <a:ext cx="7826805" cy="2059666"/>
              </a:xfrm>
              <a:prstGeom prst="rect">
                <a:avLst/>
              </a:prstGeom>
              <a:blipFill>
                <a:blip r:embed="rId5"/>
                <a:stretch>
                  <a:fillRect l="-1168" t="-23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B363D8E0-252D-4CE1-BA75-3FAC6B42C525}"/>
              </a:ext>
            </a:extLst>
          </p:cNvPr>
          <p:cNvSpPr/>
          <p:nvPr/>
        </p:nvSpPr>
        <p:spPr>
          <a:xfrm rot="16200000">
            <a:off x="5197704" y="2522244"/>
            <a:ext cx="299184" cy="4083293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801A04-5AFF-4BB0-BD7E-D930A6C30B4F}"/>
                  </a:ext>
                </a:extLst>
              </p:cNvPr>
              <p:cNvSpPr/>
              <p:nvPr/>
            </p:nvSpPr>
            <p:spPr>
              <a:xfrm>
                <a:off x="4453510" y="4633092"/>
                <a:ext cx="2119746" cy="5126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Array respons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801A04-5AFF-4BB0-BD7E-D930A6C30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510" y="4633092"/>
                <a:ext cx="2119746" cy="512620"/>
              </a:xfrm>
              <a:prstGeom prst="rect">
                <a:avLst/>
              </a:prstGeom>
              <a:blipFill>
                <a:blip r:embed="rId6"/>
                <a:stretch>
                  <a:fillRect l="-1729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6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8B22-70BB-4106-9EEF-36364B0A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Array Response Pada BTS</a:t>
            </a:r>
            <a:endParaRPr lang="en-ID" sz="4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241E5-A92A-415B-B591-9FA89489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1" y="1690687"/>
            <a:ext cx="5910695" cy="4433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6F5C8-BFBF-47FC-8016-394F5EF3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47" y="1690686"/>
            <a:ext cx="6206259" cy="46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2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DF8F-989F-405F-A779-3319B465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Array Response</a:t>
            </a:r>
            <a:endParaRPr lang="en-ID" sz="4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46B3510-52A6-4691-8967-A44B2793C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272" y="2535381"/>
                <a:ext cx="11035145" cy="43226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Keteragan: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D" sz="2000"/>
                  <a:t> adalah sudut user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D" sz="2000" i="1"/>
                  <a:t> </a:t>
                </a:r>
                <a:r>
                  <a:rPr lang="en-ID" sz="2000"/>
                  <a:t>adalah interferensi, bervariasi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−180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ID" sz="200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𝑑𝐻𝑠𝑖𝑛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.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𝑑𝐻𝑠𝑖𝑛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D" sz="2000" i="1"/>
              </a:p>
              <a:p>
                <a:pPr marL="0" indent="0">
                  <a:buNone/>
                </a:pPr>
                <a:endParaRPr lang="en-ID" sz="200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D" sz="2000" i="1"/>
              </a:p>
              <a:p>
                <a:pPr marL="0" indent="0">
                  <a:buNone/>
                </a:pPr>
                <a:endParaRPr lang="en-ID" sz="200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 sz="2000" i="1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46B3510-52A6-4691-8967-A44B2793C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272" y="2535381"/>
                <a:ext cx="11035145" cy="4322619"/>
              </a:xfrm>
              <a:blipFill>
                <a:blip r:embed="rId2"/>
                <a:stretch>
                  <a:fillRect l="-608" t="-15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98AC0C2-1F12-4BCF-8ACE-FE016B73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08364"/>
            <a:ext cx="8378970" cy="13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525DF-73C5-4764-A9E9-27BD624D3504}"/>
                  </a:ext>
                </a:extLst>
              </p:cNvPr>
              <p:cNvSpPr txBox="1"/>
              <p:nvPr/>
            </p:nvSpPr>
            <p:spPr>
              <a:xfrm>
                <a:off x="6289964" y="5415237"/>
                <a:ext cx="6096000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𝑑𝐻𝑀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4525DF-73C5-4764-A9E9-27BD624D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964" y="5415237"/>
                <a:ext cx="6096000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BE2629-197A-4491-AD30-D01F5F3855B1}"/>
                  </a:ext>
                </a:extLst>
              </p:cNvPr>
              <p:cNvSpPr txBox="1"/>
              <p:nvPr/>
            </p:nvSpPr>
            <p:spPr>
              <a:xfrm>
                <a:off x="0" y="5415237"/>
                <a:ext cx="6096000" cy="697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𝑑𝐻𝑀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BE2629-197A-4491-AD30-D01F5F38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15237"/>
                <a:ext cx="6096000" cy="697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CCC80CC-7454-4151-A76E-1727956AD8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9" r="7383"/>
          <a:stretch/>
        </p:blipFill>
        <p:spPr>
          <a:xfrm>
            <a:off x="191728" y="543847"/>
            <a:ext cx="5501149" cy="4610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847879-E6A5-44BB-AB45-301C5FA962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48" r="4762"/>
          <a:stretch/>
        </p:blipFill>
        <p:spPr>
          <a:xfrm>
            <a:off x="6096000" y="543846"/>
            <a:ext cx="5682004" cy="46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4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B19DA3-E34C-4AD3-8CDD-10782DFD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" r="5976"/>
          <a:stretch/>
        </p:blipFill>
        <p:spPr>
          <a:xfrm>
            <a:off x="5667849" y="1846508"/>
            <a:ext cx="5515897" cy="45508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37D4EA-18E1-4AFC-879F-20FAE9C45E52}"/>
                  </a:ext>
                </a:extLst>
              </p:cNvPr>
              <p:cNvSpPr/>
              <p:nvPr/>
            </p:nvSpPr>
            <p:spPr>
              <a:xfrm>
                <a:off x="9893341" y="2329295"/>
                <a:ext cx="914400" cy="5957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=-30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 10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 40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37D4EA-18E1-4AFC-879F-20FAE9C45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341" y="2329295"/>
                <a:ext cx="914400" cy="595746"/>
              </a:xfrm>
              <a:prstGeom prst="rect">
                <a:avLst/>
              </a:prstGeom>
              <a:blipFill>
                <a:blip r:embed="rId3"/>
                <a:stretch>
                  <a:fillRect t="-4082" b="-11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AE043D-1E3C-4DCA-B13D-26740903BB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1" r="6859"/>
          <a:stretch/>
        </p:blipFill>
        <p:spPr>
          <a:xfrm>
            <a:off x="117987" y="1846508"/>
            <a:ext cx="5324168" cy="45130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7AFB97-F63E-45E3-B0D1-18756541D5E3}"/>
                  </a:ext>
                </a:extLst>
              </p:cNvPr>
              <p:cNvSpPr/>
              <p:nvPr/>
            </p:nvSpPr>
            <p:spPr>
              <a:xfrm>
                <a:off x="4225492" y="2466890"/>
                <a:ext cx="914400" cy="5957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=-30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 10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sz="1200">
                    <a:solidFill>
                      <a:schemeClr val="tx1"/>
                    </a:solidFill>
                  </a:rPr>
                  <a:t>= 40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7AFB97-F63E-45E3-B0D1-18756541D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492" y="2466890"/>
                <a:ext cx="914400" cy="595746"/>
              </a:xfrm>
              <a:prstGeom prst="rect">
                <a:avLst/>
              </a:prstGeom>
              <a:blipFill>
                <a:blip r:embed="rId3"/>
                <a:stretch>
                  <a:fillRect t="-4124" b="-123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2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F8628-FCC9-4ED3-AFB7-9A97BDDE9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53969"/>
                <a:ext cx="10515600" cy="22377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/>
                  <a:t>Masing-masing user mentransmisikan orthogonal pilot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/>
                  <a:t>pada tiap coherence interval.</a:t>
                </a:r>
              </a:p>
              <a:p>
                <a:r>
                  <a:rPr lang="en-US" sz="2000"/>
                  <a:t>Pilot yang ditransmisikan merupakan suatu unitary matrix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b="1" i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/>
                  <a:t>Dimana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l-GR" sz="2000" b="1" i="0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000"/>
              </a:p>
              <a:p>
                <a:r>
                  <a:rPr lang="en-US" sz="2000"/>
                  <a:t>Jumlah pilot yang ditransmisikan harus memenuhi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b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000" b="0">
                    <a:ea typeface="Cambria Math" panose="02040503050406030204" pitchFamily="18" charset="0"/>
                  </a:rPr>
                  <a:t>Secara kolektif, semua user mentransmisikan sinyal pilot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b="0">
                    <a:ea typeface="Cambria Math" panose="02040503050406030204" pitchFamily="18" charset="0"/>
                  </a:rPr>
                  <a:t> melalui </a:t>
                </a:r>
                <a:r>
                  <a:rPr lang="en-US" sz="2000" b="0" i="1">
                    <a:ea typeface="Cambria Math" panose="02040503050406030204" pitchFamily="18" charset="0"/>
                  </a:rPr>
                  <a:t>N </a:t>
                </a:r>
                <a:r>
                  <a:rPr lang="en-US" sz="2000">
                    <a:ea typeface="Cambria Math" panose="02040503050406030204" pitchFamily="18" charset="0"/>
                  </a:rPr>
                  <a:t>subcarrier.</a:t>
                </a:r>
              </a:p>
              <a:p>
                <a:r>
                  <a:rPr lang="en-US" sz="2000" b="0">
                    <a:ea typeface="Cambria Math" panose="02040503050406030204" pitchFamily="18" charset="0"/>
                  </a:rPr>
                  <a:t>Sinyal yang diterima BTS pada subcarrier ke-n adalah: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endParaRPr lang="en-US" sz="2000" b="0">
                  <a:ea typeface="Cambria Math" panose="02040503050406030204" pitchFamily="18" charset="0"/>
                </a:endParaRPr>
              </a:p>
              <a:p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F8628-FCC9-4ED3-AFB7-9A97BDDE9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53969"/>
                <a:ext cx="10515600" cy="2237776"/>
              </a:xfrm>
              <a:blipFill>
                <a:blip r:embed="rId2"/>
                <a:stretch>
                  <a:fillRect l="-522" t="-354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425F6F5-5E3E-48F8-B2F3-40FB82B6427A}"/>
              </a:ext>
            </a:extLst>
          </p:cNvPr>
          <p:cNvSpPr txBox="1">
            <a:spLocks/>
          </p:cNvSpPr>
          <p:nvPr/>
        </p:nvSpPr>
        <p:spPr>
          <a:xfrm>
            <a:off x="671946" y="117619"/>
            <a:ext cx="10515600" cy="73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/>
              <a:t>Estimasi Kanal</a:t>
            </a:r>
            <a:endParaRPr lang="en-ID" sz="40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CEF03D-8629-4B54-8E0E-8F595B5B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93" y="850756"/>
            <a:ext cx="7918306" cy="36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6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3D69-EC33-48E3-A8BF-F9F1C654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Least-Square (LS) Channel Estimation</a:t>
            </a:r>
            <a:endParaRPr lang="en-ID" sz="3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31920-FB9D-4C87-8907-8E05839EC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166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/>
                  <a:t>LS channel estimation dirumuskan sebagai berikut:</a:t>
                </a:r>
              </a:p>
              <a:p>
                <a:pPr marL="0" indent="0">
                  <a:buNone/>
                </a:pPr>
                <a:r>
                  <a:rPr lang="en-US" sz="24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sz="2400" b="1"/>
              </a:p>
              <a:p>
                <a:r>
                  <a:rPr lang="en-US" sz="2400"/>
                  <a:t>Komponen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acc>
                  </m:oMath>
                </a14:m>
                <a:r>
                  <a:rPr lang="en-US" sz="2400"/>
                  <a:t> berupa matriks estimasi kanal untuk semua subcarrier</a:t>
                </a:r>
              </a:p>
              <a:p>
                <a:r>
                  <a:rPr lang="en-US" sz="2400"/>
                  <a:t>Sehingga estimasi kanal pada masing-masing subcarrier adalah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dimana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=1,2,..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=1,2,..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i="1"/>
              </a:p>
              <a:p>
                <a:r>
                  <a:rPr lang="en-US" sz="2400"/>
                  <a:t>Error estimasi kanal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  <a:p>
                <a:r>
                  <a:rPr lang="en-US" sz="2400" i="1"/>
                  <a:t>Mean-Square Error </a:t>
                </a:r>
                <a:r>
                  <a:rPr lang="en-US" sz="2400"/>
                  <a:t>(MSE) estimasi kanal: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 i="1"/>
              </a:p>
              <a:p>
                <a:pPr marL="0" indent="0">
                  <a:buNone/>
                </a:pPr>
                <a:endParaRPr lang="en-US" sz="2400" i="1"/>
              </a:p>
              <a:p>
                <a:pPr marL="0" indent="0">
                  <a:buNone/>
                </a:pPr>
                <a:endParaRPr lang="en-US" sz="2400" i="1"/>
              </a:p>
              <a:p>
                <a:endParaRPr lang="en-US" sz="2400" i="1"/>
              </a:p>
              <a:p>
                <a:pPr marL="0" indent="0">
                  <a:buNone/>
                </a:pPr>
                <a:endParaRPr lang="en-ID" sz="24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31920-FB9D-4C87-8907-8E05839EC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1661"/>
                <a:ext cx="10515600" cy="4351338"/>
              </a:xfrm>
              <a:blipFill>
                <a:blip r:embed="rId2"/>
                <a:stretch>
                  <a:fillRect l="-812" t="-26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3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4CE7-41E5-417C-92E8-7CB47148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950"/>
            <a:ext cx="10515600" cy="613910"/>
          </a:xfrm>
        </p:spPr>
        <p:txBody>
          <a:bodyPr>
            <a:normAutofit/>
          </a:bodyPr>
          <a:lstStyle/>
          <a:p>
            <a:r>
              <a:rPr lang="en-US" sz="3600" b="1"/>
              <a:t>Uniformly Distibuted Random Line of Sight( UR-LOS)</a:t>
            </a:r>
            <a:endParaRPr lang="en-ID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04662-8D55-4C28-92FA-104BABFE0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2327" y="769827"/>
                <a:ext cx="6241473" cy="62706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/>
                  <a:t>BTS menggunakan antenna ULA dengan spasi antar antena</a:t>
                </a:r>
                <a:r>
                  <a:rPr lang="id-ID" sz="2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dH</m:t>
                    </m:r>
                  </m:oMath>
                </a14:m>
                <a:r>
                  <a:rPr lang="en-ID" sz="200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/>
              </a:p>
              <a:p>
                <a:r>
                  <a:rPr lang="en-US" sz="2000"/>
                  <a:t>Antena ULA hanya bisa membedakan posisi user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/>
                  <a:t>.</a:t>
                </a:r>
              </a:p>
              <a:p>
                <a:r>
                  <a:rPr lang="en-US" sz="2000"/>
                  <a:t>Diasumsikan posisi user terletak pada farfield dan diukur relative pada array boresight.</a:t>
                </a:r>
              </a:p>
              <a:p>
                <a:r>
                  <a:rPr lang="en-US" sz="2000" b="0"/>
                  <a:t>Posisi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0"/>
                  <a:t> adalah random dan </a:t>
                </a:r>
                <a:r>
                  <a:rPr lang="en-US" sz="2000"/>
                  <a:t>terdistribusi uniform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0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=−1+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=1,2,3,…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en-US" sz="2000"/>
              </a:p>
              <a:p>
                <a:r>
                  <a:rPr lang="en-ID" sz="2000"/>
                  <a:t>Respon kanal user </a:t>
                </a:r>
                <a:r>
                  <a:rPr lang="en-ID" sz="2000" i="1"/>
                  <a:t>ke-k </a:t>
                </a:r>
                <a:r>
                  <a:rPr lang="en-ID" sz="2000"/>
                  <a:t>dalam domain waktu untuk kondisi 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𝑗𝑑𝐻𝑠𝑖𝑛</m:t>
                                  </m:r>
                                  <m:sSub>
                                    <m:sSubPr>
                                      <m:ctrlPr>
                                        <a:rPr lang="en-ID" sz="200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  .  .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ID" sz="200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000"/>
              </a:p>
              <a:p>
                <a:r>
                  <a:rPr lang="en-US" sz="2000"/>
                  <a:t>Keterangan: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/>
                  <a:t> = Koefisien large-scale fading</a:t>
                </a:r>
              </a:p>
              <a:p>
                <a:pPr marL="0" indent="0">
                  <a:buNone/>
                </a:pPr>
                <a:r>
                  <a:rPr lang="en-US" sz="2000"/>
                  <a:t>dH = Spasi antar antenna</a:t>
                </a:r>
              </a:p>
              <a:p>
                <a:pPr marL="0" indent="0">
                  <a:buNone/>
                </a:pPr>
                <a:r>
                  <a:rPr lang="en-US" sz="2000"/>
                  <a:t>M = Jumlah antenna BTS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/>
                  <a:t> = Sudut user ke-</a:t>
                </a:r>
                <a:r>
                  <a:rPr lang="en-US" sz="2000" i="1"/>
                  <a:t>k</a:t>
                </a:r>
                <a:endParaRPr lang="en-US" sz="2000"/>
              </a:p>
              <a:p>
                <a:endParaRPr lang="en-US" sz="2000" b="0"/>
              </a:p>
              <a:p>
                <a:endParaRPr lang="en-ID" sz="2000"/>
              </a:p>
              <a:p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04662-8D55-4C28-92FA-104BABFE0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2327" y="769827"/>
                <a:ext cx="6241473" cy="6270679"/>
              </a:xfrm>
              <a:blipFill>
                <a:blip r:embed="rId2"/>
                <a:stretch>
                  <a:fillRect l="-1074" t="-13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C7106B-89AF-4B3A-B399-732980B8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7" y="769827"/>
            <a:ext cx="4552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ECE5-DF7D-4E7F-AF5D-C4121015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265"/>
            <a:ext cx="10515600" cy="1009651"/>
          </a:xfrm>
        </p:spPr>
        <p:txBody>
          <a:bodyPr/>
          <a:lstStyle/>
          <a:p>
            <a:pPr algn="ctr"/>
            <a:r>
              <a:rPr lang="en-US" b="1"/>
              <a:t>MSE Estimasi Kanal vs. SNR</a:t>
            </a:r>
            <a:endParaRPr lang="en-ID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2F63C-E8ED-410C-A206-E51D458B3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6342" y="1645516"/>
                <a:ext cx="402474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Jumlah antenna Tx (M) = 100</a:t>
                </a:r>
              </a:p>
              <a:p>
                <a:r>
                  <a:rPr lang="en-US" sz="2000"/>
                  <a:t>Jumlah user (K) = 10</a:t>
                </a:r>
              </a:p>
              <a:p>
                <a:r>
                  <a:rPr lang="en-US" sz="2000"/>
                  <a:t>Jumlah subcarrier (N) = 300</a:t>
                </a:r>
              </a:p>
              <a:p>
                <a:r>
                  <a:rPr lang="en-US" sz="2000"/>
                  <a:t>SNR = 0dB : 10dB</a:t>
                </a:r>
              </a:p>
              <a:p>
                <a:r>
                  <a:rPr lang="en-US" sz="2000"/>
                  <a:t>Jumlah pilot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/>
                  <a:t>)= 20</a:t>
                </a:r>
              </a:p>
              <a:p>
                <a:r>
                  <a:rPr lang="en-US" sz="2000"/>
                  <a:t>Semakin tinggi SNR, maka Mean Square Error dari estimasi kanal semakin kecil.</a:t>
                </a:r>
              </a:p>
              <a:p>
                <a:endParaRPr lang="en-ID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2F63C-E8ED-410C-A206-E51D458B3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6342" y="1645516"/>
                <a:ext cx="4024745" cy="4351338"/>
              </a:xfrm>
              <a:blipFill>
                <a:blip r:embed="rId2"/>
                <a:stretch>
                  <a:fillRect l="-1362" t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0332C2D-9625-49CE-95E1-422946EA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7" y="1343746"/>
            <a:ext cx="6865505" cy="51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BC9803-71E3-47DA-AA87-34220E2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09"/>
            <a:ext cx="10515600" cy="11518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/>
              <a:t>BER Kanal LOS dan Rayleigh </a:t>
            </a:r>
            <a:br>
              <a:rPr lang="en-US" sz="4000" b="1"/>
            </a:br>
            <a:r>
              <a:rPr lang="en-US" sz="4000" b="1"/>
              <a:t>(Perfect CSI)</a:t>
            </a:r>
            <a:endParaRPr lang="en-ID" sz="4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E3D74-7C76-4145-9408-7E180A357C16}"/>
                  </a:ext>
                </a:extLst>
              </p:cNvPr>
              <p:cNvSpPr txBox="1"/>
              <p:nvPr/>
            </p:nvSpPr>
            <p:spPr>
              <a:xfrm>
                <a:off x="5839470" y="1222058"/>
                <a:ext cx="5880917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Simulasi ini dilakukan pada kanal dengan distribusi Rayleigh dan UR-LOS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Terdapat dua precoding yang digunakan yaitu ZF dan MMSE.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Diasumsikan BTS mengetahui informasi kanal (Perfect CSI) dan menggunakannya untuk membentuk precoding.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Sistem Massive MIMO dapat bekerja dengan baik dengan Batasan jumlah user minimal 4 kali jumlah antenna transmitter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Jumlah antenna Tx (M) =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Jumlah user (K) = 20 (memenuhi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Variasi SNR (0 dB  s.d. 15 dB)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Dari hasil simulasi dapat diketahui bahwa ZF precoding bekerja lebih baik daripada MMSE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Pada kondisi kanal LOS BER system lebih rendah daripada pada kondisi kanal Rayleigh.</a:t>
                </a:r>
                <a:endParaRPr lang="en-ID" sz="20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E3D74-7C76-4145-9408-7E180A35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70" y="1222058"/>
                <a:ext cx="5880917" cy="5324535"/>
              </a:xfrm>
              <a:prstGeom prst="rect">
                <a:avLst/>
              </a:prstGeom>
              <a:blipFill>
                <a:blip r:embed="rId2"/>
                <a:stretch>
                  <a:fillRect l="-933" t="-572" b="-10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602F0B-964C-4654-BCB2-42189E096490}"/>
                  </a:ext>
                </a:extLst>
              </p:cNvPr>
              <p:cNvSpPr/>
              <p:nvPr/>
            </p:nvSpPr>
            <p:spPr>
              <a:xfrm>
                <a:off x="769950" y="982166"/>
                <a:ext cx="2666423" cy="7581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>
                    <a:solidFill>
                      <a:schemeClr val="tx1"/>
                    </a:solidFill>
                  </a:rPr>
                  <a:t>Memenuhi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</m:d>
                  </m:oMath>
                </a14:m>
                <a:endParaRPr lang="en-ID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602F0B-964C-4654-BCB2-42189E096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50" y="982166"/>
                <a:ext cx="2666423" cy="758143"/>
              </a:xfrm>
              <a:prstGeom prst="rect">
                <a:avLst/>
              </a:prstGeom>
              <a:blipFill>
                <a:blip r:embed="rId3"/>
                <a:stretch>
                  <a:fillRect l="-22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9462BDF6-7973-428E-9549-F1BEDEC29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8" r="5991"/>
          <a:stretch/>
        </p:blipFill>
        <p:spPr>
          <a:xfrm>
            <a:off x="147483" y="1573341"/>
            <a:ext cx="5625015" cy="46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5672-DBD1-455A-99A7-A3AF98F3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/>
              <a:t>BER Kanal LOS dan Rayleigh </a:t>
            </a:r>
            <a:br>
              <a:rPr lang="en-US" sz="4400" b="1"/>
            </a:br>
            <a:r>
              <a:rPr lang="en-US" sz="4400" b="1"/>
              <a:t> (Estimasi Kanal)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C2855-BAA8-438C-AD65-44667D610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1" r="8424"/>
          <a:stretch/>
        </p:blipFill>
        <p:spPr>
          <a:xfrm>
            <a:off x="24439" y="1683314"/>
            <a:ext cx="5859276" cy="50167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C016B-8EE8-4116-A418-A1776788D74A}"/>
                  </a:ext>
                </a:extLst>
              </p:cNvPr>
              <p:cNvSpPr txBox="1"/>
              <p:nvPr/>
            </p:nvSpPr>
            <p:spPr>
              <a:xfrm>
                <a:off x="5883715" y="1566612"/>
                <a:ext cx="5880917" cy="5016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Simulasi ini dilakukan pada kanal dengan distribusi Rayleigh dan UR-LOS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Terdapat dua precoding yang digunakan yaitu ZF dan MMSE.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BTS mengestimasi kanal dengan meggunakan metode Least Square Estimation.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Kanal hasil estimasi digunakan untuk membentuk precoding.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Jumlah antenna Tx (M) =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Jumlah user (K) = 20 (memenuhi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Variasi SNR (0 dB  s.d. 15 dB)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Dari hasil simulasi dapat diketahui bahwa ZF precoding bekerja lebih baik daripada MMSE dan MRT precoding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Pada kondisi kanal LOS BER system lebih rendah daripada pada kondisi kanal Rayleigh.</a:t>
                </a:r>
                <a:endParaRPr lang="en-ID" sz="20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C016B-8EE8-4116-A418-A1776788D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715" y="1566612"/>
                <a:ext cx="5880917" cy="5016758"/>
              </a:xfrm>
              <a:prstGeom prst="rect">
                <a:avLst/>
              </a:prstGeom>
              <a:blipFill>
                <a:blip r:embed="rId3"/>
                <a:stretch>
                  <a:fillRect l="-933" t="-729" b="-12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0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0B1F-22D9-4EC2-98DD-1A4D78E5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/>
              <a:t>BER Kanal LOS dan Rayleigh </a:t>
            </a:r>
            <a:br>
              <a:rPr lang="en-US" sz="4400" b="1"/>
            </a:br>
            <a:r>
              <a:rPr lang="en-US" sz="4400" b="1"/>
              <a:t>(Perfect CSI)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2AB717-ECE1-4127-8313-F4AF39A1AF20}"/>
                  </a:ext>
                </a:extLst>
              </p:cNvPr>
              <p:cNvSpPr/>
              <p:nvPr/>
            </p:nvSpPr>
            <p:spPr>
              <a:xfrm>
                <a:off x="353961" y="1690688"/>
                <a:ext cx="2666423" cy="7581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en-ID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2AB717-ECE1-4127-8313-F4AF39A1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1" y="1690688"/>
                <a:ext cx="2666423" cy="758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29103A5-30EC-4327-962C-C626EC35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06" y="1690688"/>
            <a:ext cx="6747387" cy="50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ADEB9E-C3B4-4192-8D97-1449BE56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Spectral Efficiency (Perfect CSI at BTS)</a:t>
            </a:r>
            <a:endParaRPr lang="en-ID" sz="4000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1DC020-BF3C-45AB-BC04-27AC8FEA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526" y="1003300"/>
            <a:ext cx="5514109" cy="481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	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E846CE-5B00-490E-A6E3-DBFCAF6E4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6" r="7143"/>
          <a:stretch/>
        </p:blipFill>
        <p:spPr>
          <a:xfrm>
            <a:off x="533688" y="1003300"/>
            <a:ext cx="6511635" cy="5298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12ED68FD-CCE2-4CCF-84C7-FCF5DDC35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97282"/>
                  </p:ext>
                </p:extLst>
              </p:nvPr>
            </p:nvGraphicFramePr>
            <p:xfrm>
              <a:off x="7759120" y="1197552"/>
              <a:ext cx="3168075" cy="529532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418015">
                      <a:extLst>
                        <a:ext uri="{9D8B030D-6E8A-4147-A177-3AD203B41FA5}">
                          <a16:colId xmlns:a16="http://schemas.microsoft.com/office/drawing/2014/main" val="2231469035"/>
                        </a:ext>
                      </a:extLst>
                    </a:gridCol>
                    <a:gridCol w="1750060">
                      <a:extLst>
                        <a:ext uri="{9D8B030D-6E8A-4147-A177-3AD203B41FA5}">
                          <a16:colId xmlns:a16="http://schemas.microsoft.com/office/drawing/2014/main" val="1287269576"/>
                        </a:ext>
                      </a:extLst>
                    </a:gridCol>
                  </a:tblGrid>
                  <a:tr h="252509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Sudut User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1200"/>
                            <a:t>)</a:t>
                          </a:r>
                          <a:endParaRPr lang="en-ID" sz="1200"/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ID" sz="12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1200"/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83201614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-71.8051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-0.9500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18836660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-58.2117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-0.8500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870952438"/>
                      </a:ext>
                    </a:extLst>
                  </a:tr>
                  <a:tr h="1827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-48.5904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 -0.7500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65299692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-40.5416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-0.6500 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260448818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-33.3670 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-0.5500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183545915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-26.7437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-0.4500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65573843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-20.4873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-0.3500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70961294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-14.4775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-0.2500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36549463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-8.6269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-0.1500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281389827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-2.8660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-0.0500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56985111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2.8660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0.0500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189080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8.6269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0.1500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802065003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14.4775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0.2500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99802021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20.4873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0.3500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14160102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26.7437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0.4500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53737973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33.3670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0.5500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73000596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40.5416 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0.6500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373731441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48.5904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0.7500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81693395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58.2117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0.8500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262740197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71.8051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0.9500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596128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12ED68FD-CCE2-4CCF-84C7-FCF5DDC35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497282"/>
                  </p:ext>
                </p:extLst>
              </p:nvPr>
            </p:nvGraphicFramePr>
            <p:xfrm>
              <a:off x="7759120" y="1197552"/>
              <a:ext cx="3168075" cy="529532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418015">
                      <a:extLst>
                        <a:ext uri="{9D8B030D-6E8A-4147-A177-3AD203B41FA5}">
                          <a16:colId xmlns:a16="http://schemas.microsoft.com/office/drawing/2014/main" val="2231469035"/>
                        </a:ext>
                      </a:extLst>
                    </a:gridCol>
                    <a:gridCol w="1750060">
                      <a:extLst>
                        <a:ext uri="{9D8B030D-6E8A-4147-A177-3AD203B41FA5}">
                          <a16:colId xmlns:a16="http://schemas.microsoft.com/office/drawing/2014/main" val="1287269576"/>
                        </a:ext>
                      </a:extLst>
                    </a:gridCol>
                  </a:tblGrid>
                  <a:tr h="252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263" marR="62263" marT="31131" marB="31131">
                        <a:blipFill>
                          <a:blip r:embed="rId3"/>
                          <a:stretch>
                            <a:fillRect l="-429" t="-4878" r="-124893" b="-20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263" marR="62263" marT="31131" marB="31131">
                        <a:blipFill>
                          <a:blip r:embed="rId3"/>
                          <a:stretch>
                            <a:fillRect l="-81250" t="-4878" r="-1042" b="-2041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201614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-71.8051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-0.9500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18836660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-58.2117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-0.8500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870952438"/>
                      </a:ext>
                    </a:extLst>
                  </a:tr>
                  <a:tr h="245142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-48.5904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 -0.7500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65299692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-40.5416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-0.6500 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260448818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-33.3670 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-0.5500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183545915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-26.7437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-0.4500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65573843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-20.4873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-0.3500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70961294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-14.4775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-0.2500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36549463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-8.6269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-0.1500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281389827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-2.8660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-0.0500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56985111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2.8660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0.0500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189080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8.6269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0.1500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802065003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14.4775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0.2500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99802021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20.4873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0.3500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4141601020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26.7437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0.4500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53737973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33.3670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0.5500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730005962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40.5416 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0.6500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3373731441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48.5904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0.7500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816933959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58.2117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0.8500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2262740197"/>
                      </a:ext>
                    </a:extLst>
                  </a:tr>
                  <a:tr h="252509"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71.8051</a:t>
                          </a:r>
                        </a:p>
                      </a:txBody>
                      <a:tcPr marL="62263" marR="62263" marT="31131" marB="31131"/>
                    </a:tc>
                    <a:tc>
                      <a:txBody>
                        <a:bodyPr/>
                        <a:lstStyle/>
                        <a:p>
                          <a:r>
                            <a:rPr lang="en-ID" sz="1200"/>
                            <a:t>0.9500</a:t>
                          </a:r>
                        </a:p>
                      </a:txBody>
                      <a:tcPr marL="62263" marR="62263" marT="31131" marB="31131"/>
                    </a:tc>
                    <a:extLst>
                      <a:ext uri="{0D108BD9-81ED-4DB2-BD59-A6C34878D82A}">
                        <a16:rowId xmlns:a16="http://schemas.microsoft.com/office/drawing/2014/main" val="15961283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FC7B63A-4900-4FDA-A44D-E381A2A2BF7B}"/>
              </a:ext>
            </a:extLst>
          </p:cNvPr>
          <p:cNvSpPr/>
          <p:nvPr/>
        </p:nvSpPr>
        <p:spPr>
          <a:xfrm>
            <a:off x="118918" y="6252983"/>
            <a:ext cx="2291774" cy="47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</a:rPr>
              <a:t>Jumlah user = 10</a:t>
            </a:r>
          </a:p>
          <a:p>
            <a:r>
              <a:rPr lang="en-US" sz="1600">
                <a:solidFill>
                  <a:schemeClr val="tx1"/>
                </a:solidFill>
              </a:rPr>
              <a:t>SNR = 10dB</a:t>
            </a:r>
            <a:endParaRPr lang="en-ID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0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834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MU Massive MIMO Rayleigh Channel </vt:lpstr>
      <vt:lpstr>PowerPoint Presentation</vt:lpstr>
      <vt:lpstr>Least-Square (LS) Channel Estimation</vt:lpstr>
      <vt:lpstr>Uniformly Distibuted Random Line of Sight( UR-LOS)</vt:lpstr>
      <vt:lpstr>MSE Estimasi Kanal vs. SNR</vt:lpstr>
      <vt:lpstr>BER Kanal LOS dan Rayleigh  (Perfect CSI)</vt:lpstr>
      <vt:lpstr>BER Kanal LOS dan Rayleigh   (Estimasi Kanal)</vt:lpstr>
      <vt:lpstr>BER Kanal LOS dan Rayleigh  (Perfect CSI)</vt:lpstr>
      <vt:lpstr>Spectral Efficiency (Perfect CSI at BTS)</vt:lpstr>
      <vt:lpstr>Spectral Efficiency (Estimated Channel at BTS)</vt:lpstr>
      <vt:lpstr>Spectral Efficiency Rayleigh (Perfect CSI and Estimated Channel)</vt:lpstr>
      <vt:lpstr>Spectral Efficiency LOS (Perfect CSI and Estimated Channel)</vt:lpstr>
      <vt:lpstr>PowerPoint Presentation</vt:lpstr>
      <vt:lpstr>Array Response Pada BTS</vt:lpstr>
      <vt:lpstr>Array Response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 aini</dc:creator>
  <cp:lastModifiedBy>ika aini</cp:lastModifiedBy>
  <cp:revision>74</cp:revision>
  <dcterms:created xsi:type="dcterms:W3CDTF">2020-11-09T06:50:12Z</dcterms:created>
  <dcterms:modified xsi:type="dcterms:W3CDTF">2020-11-15T01:10:20Z</dcterms:modified>
</cp:coreProperties>
</file>