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72" r:id="rId4"/>
    <p:sldId id="271" r:id="rId5"/>
    <p:sldId id="274" r:id="rId6"/>
    <p:sldId id="278" r:id="rId7"/>
    <p:sldId id="279" r:id="rId8"/>
    <p:sldId id="275" r:id="rId9"/>
    <p:sldId id="276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0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7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C8AE-CDEA-41E6-8856-7C2F6CDD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B5FC-0950-4890-BA0A-AE5C5639C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8F5B-9EC6-4854-A27E-F31403B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4F68-CD92-41B9-8626-63536EE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B44E-B0D9-4E4C-9D8E-583553BB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4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31FE-3E5B-4606-AA56-06E50248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0F17-9A72-45BC-9D08-944F9E4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5EA6-7E16-4BF8-BBF9-4D75738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8589-70C0-47C0-A57A-9C38B66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5AF0-B658-4420-ACD0-CCF996C4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C926-8050-4116-8A0D-5FB7148B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E2D4-84C9-4905-8D52-09F5DA60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8E28-7561-45F2-AF42-88B5ACFC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F48E-2827-448D-8D60-5DE41ABF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0D32-B2D1-4424-9BEB-27356136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9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A3F3-77F7-46CE-9811-A7BA3331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0C6B-9507-4CB2-8131-91F932EC7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7B165-7DD6-4574-AB83-6F8128A7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FDE2F-40CC-45FA-9A80-0AF821DF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3D05-62BA-4DF2-8387-87D1B91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946D5-CC7B-4FFC-A6A3-A1FA67E2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0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F17-A902-4400-BBC1-EE9E46F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6F91-93F4-443A-B503-6E3404E8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20D38-0D8A-4BAE-B6CD-AA9660A8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0D2B2-2313-43B7-A7D4-AD941DA4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9B1A-2C90-471E-8498-B986C1C79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1B1AB-0ECC-46F2-A381-7A19C741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5F9C4-9AC9-4401-8618-2F530D9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1C137-B60D-4FA7-936E-A7C6A32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6F90-F2F9-4341-A0A8-E74C848F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8B7C2-DF8C-482D-A6E5-222AE026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4FAF-DB96-4863-8195-DEC4E2DE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02B5B-8B78-4FA6-B2B9-9C39E746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5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0F31B-9099-4373-AC21-B3A270D9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1D713-6D69-4220-A6ED-62590F2E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5AE85-0867-4954-8815-509E8B4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18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086-6FCE-4E52-AE22-B2846B80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369D-952D-4478-9779-A2E3F865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A46DC-0B6B-464C-93D6-7ED5CA29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4624-F051-42CC-A196-932B879F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A20A2-5E56-4EAF-8C99-C0573AF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B0D2-C9AB-4F00-9FBB-D0798694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0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3076-BDEC-4B4A-837E-64601092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FED2-B880-4C5D-9C48-DEBF4E51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C77C-3478-4F4F-A859-FAAF4B0A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6182-EEED-4C41-AB35-1337B7F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517E-40DF-44C0-8BDA-CF91F2E5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26894-184C-4C80-BBEA-49F9ACF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8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73AA-8152-437E-AC4D-ADE7A11F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1F0A-7B92-47F4-BEFD-54A3F16E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9AD2-246E-48AE-97E0-EAACF22C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A87D-BDA0-446C-B0BF-E32EFAA8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6B1-4CEF-4173-9DC4-F47C70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ABA37-5271-4AD8-B6F7-4B9D764D2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90D0-F898-410C-A9A6-52887631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8217-4075-48EB-A716-7D461EA3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42CE-AF9C-45BC-B43F-051936A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B957-5E1F-44C8-928D-E35231B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67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37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9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5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14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5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80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A99D3-0582-4077-A2FA-206A344C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7C78-8B61-487E-ABD4-B506B548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7575-81B5-449F-A062-BC9F939F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D569-2D73-4F98-81A2-A61838D53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554D-2312-4FD0-A7BF-43ECB09F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50B0-7C86-4C77-8E8B-0807DE0C3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579843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ANALISA EFISIENSI SPEKTRUM SISTEM </a:t>
            </a:r>
            <a:r>
              <a:rPr lang="en-US" b="1" i="1" dirty="0"/>
              <a:t>MULTI USER MASSIVE MIMO </a:t>
            </a:r>
            <a:r>
              <a:rPr lang="en-US" b="1" dirty="0"/>
              <a:t>SEL TUNGGAL PADA KANAL </a:t>
            </a:r>
            <a:r>
              <a:rPr lang="en-US" b="1" i="1" dirty="0"/>
              <a:t>RAYLEIGH </a:t>
            </a:r>
            <a:r>
              <a:rPr lang="en-US" b="1" dirty="0"/>
              <a:t>DAN </a:t>
            </a:r>
            <a:r>
              <a:rPr lang="en-US" b="1" i="1" dirty="0"/>
              <a:t>RANDOM LINE OF SIGHT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0F40-0B8D-416A-97F8-3A5DF53DF487}"/>
              </a:ext>
            </a:extLst>
          </p:cNvPr>
          <p:cNvSpPr txBox="1"/>
          <p:nvPr/>
        </p:nvSpPr>
        <p:spPr>
          <a:xfrm>
            <a:off x="964908" y="4184374"/>
            <a:ext cx="3105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Oleh: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Ika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Rohmatul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Aini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32D01-2F98-4629-B3DB-F4A56703ABAB}"/>
              </a:ext>
            </a:extLst>
          </p:cNvPr>
          <p:cNvSpPr txBox="1"/>
          <p:nvPr/>
        </p:nvSpPr>
        <p:spPr>
          <a:xfrm>
            <a:off x="6645966" y="4200939"/>
            <a:ext cx="45811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Dosen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Pembimbing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Dr.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.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Puji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Handayani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MT.</a:t>
            </a:r>
          </a:p>
        </p:txBody>
      </p:sp>
      <p:pic>
        <p:nvPicPr>
          <p:cNvPr id="6" name="Picture 9" descr="C:\Documents and Settings\syarifuddin\My Documents\Downloads\logo_its_png_by_hackdawn-d39369r.png">
            <a:extLst>
              <a:ext uri="{FF2B5EF4-FFF2-40B4-BE49-F238E27FC236}">
                <a16:creationId xmlns:a16="http://schemas.microsoft.com/office/drawing/2014/main" id="{0DFE1531-8F1D-4D22-80D2-727D4BBC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28" b="18925"/>
          <a:stretch/>
        </p:blipFill>
        <p:spPr bwMode="auto">
          <a:xfrm>
            <a:off x="806774" y="15747"/>
            <a:ext cx="2373748" cy="1496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506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D8D3-2E80-465C-BF4C-09606031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5" y="702156"/>
            <a:ext cx="3697357" cy="702574"/>
          </a:xfrm>
        </p:spPr>
        <p:txBody>
          <a:bodyPr>
            <a:normAutofit/>
          </a:bodyPr>
          <a:lstStyle/>
          <a:p>
            <a:r>
              <a:rPr lang="en-US" sz="2400" dirty="0"/>
              <a:t>KEMAJUAN PENELITIAN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932F5-6DF0-4A97-B072-92CEFE23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5" y="55238"/>
            <a:ext cx="7714669" cy="67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4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9226-90BC-47B9-A0AB-48977059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simulasi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557A-9218-4A1D-9B22-1897A478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818530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 Awal:</a:t>
            </a:r>
          </a:p>
          <a:p>
            <a:r>
              <a:rPr lang="en-US" dirty="0"/>
              <a:t>Panjang pilot= 5; </a:t>
            </a:r>
          </a:p>
          <a:p>
            <a:r>
              <a:rPr lang="en-US" dirty="0" err="1"/>
              <a:t>Jumlah</a:t>
            </a:r>
            <a:r>
              <a:rPr lang="en-US" dirty="0"/>
              <a:t> antenna Tx (M) =10</a:t>
            </a:r>
          </a:p>
          <a:p>
            <a:r>
              <a:rPr lang="en-US" dirty="0" err="1"/>
              <a:t>Jumlah</a:t>
            </a:r>
            <a:r>
              <a:rPr lang="en-US" dirty="0"/>
              <a:t> antenna Rx (K) =3</a:t>
            </a:r>
          </a:p>
          <a:p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D6C70D-B8DD-4401-94BB-15D570F60D39}"/>
                  </a:ext>
                </a:extLst>
              </p:cNvPr>
              <p:cNvSpPr/>
              <p:nvPr/>
            </p:nvSpPr>
            <p:spPr>
              <a:xfrm>
                <a:off x="3617843" y="1921565"/>
                <a:ext cx="8482469" cy="49364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Simulasi Pilot Training</a:t>
                </a: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m:t>𝑿𝒑</m:t>
                      </m:r>
                      <m:r>
                        <a:rPr lang="id-ID" b="1" i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D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ID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</a:rPr>
                                <m:t>𝑃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ID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a:rPr>
                          </m:ctrlPr>
                        </m:sSupPr>
                        <m:e>
                          <m:r>
                            <a:rPr lang="el-G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a:rPr>
                            <m:t>𝜱</m:t>
                          </m:r>
                        </m:e>
                        <m:sup>
                          <m:r>
                            <a:rPr lang="id-ID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ID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D6C70D-B8DD-4401-94BB-15D570F60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43" y="1921565"/>
                <a:ext cx="8482469" cy="4936435"/>
              </a:xfrm>
              <a:prstGeom prst="rect">
                <a:avLst/>
              </a:prstGeom>
              <a:blipFill>
                <a:blip r:embed="rId2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487A658-53D3-4225-9627-21FA64B8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08" y="3008657"/>
            <a:ext cx="5529415" cy="1629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02461-9FA6-43C2-AA09-6E1843258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9" y="4811574"/>
            <a:ext cx="8482469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3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B40B-291E-43CC-8ECB-CB6D878C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Membangkitkan</a:t>
            </a:r>
            <a:r>
              <a:rPr lang="en-US" dirty="0"/>
              <a:t> </a:t>
            </a:r>
            <a:r>
              <a:rPr lang="en-US" dirty="0" err="1"/>
              <a:t>kanal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09D8F-F1B9-4271-AC2C-3979CA9F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6" y="2645879"/>
            <a:ext cx="6056771" cy="29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5D41-B2D5-42C3-A547-FCE70B90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28A2-F64C-4F9F-B795-5D47D1EC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11029615" cy="3678303"/>
          </a:xfrm>
        </p:spPr>
        <p:txBody>
          <a:bodyPr/>
          <a:lstStyle/>
          <a:p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oleh BTS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A5095-ED7A-41B4-841C-A945372B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613991"/>
            <a:ext cx="10251632" cy="29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1359-1BE9-495D-92FA-7EE12691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Despreading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pilot oleh </a:t>
            </a:r>
            <a:r>
              <a:rPr lang="en-US" dirty="0" err="1"/>
              <a:t>bts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9CCE-5F37-4197-ACF6-5A586FFE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0C17D-2A89-467D-B833-33C64A4E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01" y="2343247"/>
            <a:ext cx="6045418" cy="29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5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C20F-D718-421C-AF66-CECA2B01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MMSE Channel Estimation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90D3-FEE0-4D74-A310-7349DD90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E1D0F-90CE-48F0-AE88-4C68260A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0" y="2925418"/>
            <a:ext cx="5704935" cy="2702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503E0-2DFD-4E67-B7CE-ACF931D1A587}"/>
              </a:ext>
            </a:extLst>
          </p:cNvPr>
          <p:cNvSpPr/>
          <p:nvPr/>
        </p:nvSpPr>
        <p:spPr>
          <a:xfrm>
            <a:off x="494410" y="2301166"/>
            <a:ext cx="5314122" cy="5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Kanal</a:t>
            </a:r>
            <a:r>
              <a:rPr lang="en-US" dirty="0"/>
              <a:t> Hasil </a:t>
            </a:r>
            <a:r>
              <a:rPr lang="en-US" dirty="0" err="1"/>
              <a:t>Estimasi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483C-9CF5-40C0-B480-F1D6D993FCC3}"/>
              </a:ext>
            </a:extLst>
          </p:cNvPr>
          <p:cNvSpPr/>
          <p:nvPr/>
        </p:nvSpPr>
        <p:spPr>
          <a:xfrm>
            <a:off x="6462981" y="2301166"/>
            <a:ext cx="5314122" cy="5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Kanal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8435A-4B48-4E33-B517-F96967E2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81" y="3016392"/>
            <a:ext cx="5399988" cy="26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7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1D15-AF34-4AD9-A296-C482388A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MODULASI QAM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1A85-FD86-4C89-8033-B2E7A0D2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bit yang </a:t>
            </a:r>
            <a:r>
              <a:rPr lang="en-US" dirty="0" err="1"/>
              <a:t>dibangkitkan</a:t>
            </a:r>
            <a:r>
              <a:rPr lang="en-US" dirty="0"/>
              <a:t> = 30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527FE-1E35-4556-A1CF-2A273C23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22" y="2697441"/>
            <a:ext cx="7769801" cy="39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6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3E82-2B93-48E9-9BB7-804B32AF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forcing precoding matrix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C8F2AA-697F-4675-9E7C-2F07D42EE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37" y="1991519"/>
            <a:ext cx="6408762" cy="31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A79-BA32-43BD-ABA9-C9B00BAA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Perkalian</a:t>
            </a:r>
            <a:r>
              <a:rPr lang="en-US" dirty="0"/>
              <a:t> mapped symbol </a:t>
            </a:r>
            <a:r>
              <a:rPr lang="en-US" dirty="0" err="1"/>
              <a:t>dengan</a:t>
            </a:r>
            <a:r>
              <a:rPr lang="en-US" dirty="0"/>
              <a:t> precoding matrix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6B8E5-7EAF-4C26-99EE-175C991D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547C3-AADC-47CD-95AB-2CAF7C86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38" y="2180495"/>
            <a:ext cx="10480164" cy="30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82B2-5693-437C-9834-E319A087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Ofdm</a:t>
            </a:r>
            <a:r>
              <a:rPr lang="en-US" dirty="0"/>
              <a:t> symbol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AE60-FF19-4244-8480-80757F31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5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CD52EB-24C8-4A23-8B14-3555E90067D0}"/>
              </a:ext>
            </a:extLst>
          </p:cNvPr>
          <p:cNvSpPr/>
          <p:nvPr/>
        </p:nvSpPr>
        <p:spPr>
          <a:xfrm>
            <a:off x="2160103" y="53008"/>
            <a:ext cx="7527235" cy="705562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F167C5A-87F0-4BEA-BF40-F586B4AA93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40" y="1207065"/>
            <a:ext cx="3321372" cy="4629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8F4C7-73D5-4A98-A768-A7309DB328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6733" y="862517"/>
            <a:ext cx="7013476" cy="588697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169BFAB-1F2E-4E19-B62A-ECB11FED6DA1}"/>
              </a:ext>
            </a:extLst>
          </p:cNvPr>
          <p:cNvSpPr/>
          <p:nvPr/>
        </p:nvSpPr>
        <p:spPr>
          <a:xfrm>
            <a:off x="3886534" y="3680694"/>
            <a:ext cx="779835" cy="32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23455-E2D1-4409-B430-B17C2338BC16}"/>
              </a:ext>
            </a:extLst>
          </p:cNvPr>
          <p:cNvSpPr txBox="1"/>
          <p:nvPr/>
        </p:nvSpPr>
        <p:spPr>
          <a:xfrm>
            <a:off x="3359424" y="156955"/>
            <a:ext cx="462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DIAGRAM ALUR SISTEM</a:t>
            </a:r>
          </a:p>
        </p:txBody>
      </p:sp>
    </p:spTree>
    <p:extLst>
      <p:ext uri="{BB962C8B-B14F-4D97-AF65-F5344CB8AC3E}">
        <p14:creationId xmlns:p14="http://schemas.microsoft.com/office/powerpoint/2010/main" val="410308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3CD81-137C-406E-80AF-77A671C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Model </a:t>
            </a:r>
            <a:r>
              <a:rPr lang="en-US" sz="3600" dirty="0" err="1"/>
              <a:t>sistem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err="1"/>
                  <a:t>Sistem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tunggal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terdiri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sebuah</a:t>
                </a:r>
                <a:r>
                  <a:rPr lang="en-US" sz="2400" dirty="0"/>
                  <a:t> BTS yang </a:t>
                </a:r>
                <a:r>
                  <a:rPr lang="en-US" sz="2400" dirty="0" err="1"/>
                  <a:t>dilengkapi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antena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sejumlah</a:t>
                </a:r>
                <a:r>
                  <a:rPr lang="en-US" sz="2400" dirty="0"/>
                  <a:t> </a:t>
                </a:r>
                <a:r>
                  <a:rPr lang="en-US" sz="2400" i="1" dirty="0"/>
                  <a:t>M, </a:t>
                </a:r>
                <a:r>
                  <a:rPr lang="en-US" sz="2400" dirty="0"/>
                  <a:t>dan </a:t>
                </a:r>
                <a:r>
                  <a:rPr lang="en-US" sz="2400" dirty="0" err="1"/>
                  <a:t>melayani</a:t>
                </a:r>
                <a:r>
                  <a:rPr lang="en-US" sz="2400" dirty="0"/>
                  <a:t> </a:t>
                </a:r>
                <a:r>
                  <a:rPr lang="en-US" sz="2400" i="1" dirty="0"/>
                  <a:t>user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sebanyak</a:t>
                </a:r>
                <a:r>
                  <a:rPr lang="en-US" sz="2400" dirty="0"/>
                  <a:t> </a:t>
                </a:r>
                <a:r>
                  <a:rPr lang="en-US" sz="2400" i="1" dirty="0"/>
                  <a:t>K.</a:t>
                </a:r>
              </a:p>
              <a:p>
                <a:r>
                  <a:rPr lang="en-US" sz="2400" dirty="0" err="1"/>
                  <a:t>Masing-masing</a:t>
                </a:r>
                <a:r>
                  <a:rPr lang="en-US" sz="2400" dirty="0"/>
                  <a:t> </a:t>
                </a:r>
                <a:r>
                  <a:rPr lang="en-US" sz="2400" i="1" dirty="0"/>
                  <a:t>user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memiliki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antena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err="1"/>
                  <a:t>Jumlah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antena</a:t>
                </a:r>
                <a:r>
                  <a:rPr lang="en-US" sz="2400" dirty="0"/>
                  <a:t> di </a:t>
                </a:r>
                <a:r>
                  <a:rPr lang="en-US" sz="2400" dirty="0" err="1"/>
                  <a:t>pemancar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jauh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lebih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banyak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daripada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jumlah</a:t>
                </a:r>
                <a:r>
                  <a:rPr lang="en-US" sz="2400" dirty="0"/>
                  <a:t> </a:t>
                </a:r>
                <a:r>
                  <a:rPr lang="en-US" sz="2400" i="1" dirty="0"/>
                  <a:t>user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F644B5-DD6F-4088-B7B9-DE1733FEAE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933" y="2088253"/>
            <a:ext cx="4934939" cy="42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3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07A1-D8C7-40ED-915B-07CDDA78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Blok diagram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komunikasi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8F63D-D311-4B5A-B6A8-307BD7F5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365" y="1872840"/>
            <a:ext cx="7488721" cy="49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99C7-20DF-4761-B532-8A3BF59B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Kanal</a:t>
            </a:r>
            <a:r>
              <a:rPr lang="en-US" sz="3600" dirty="0"/>
              <a:t> RAYLEIGH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07D16-8E17-4F8E-B037-4C13F5FD2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1200" y="1921565"/>
                <a:ext cx="6255026" cy="4823792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Pada model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i="1" dirty="0"/>
                  <a:t>Rayleigh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terdapat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banyak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penghambur</a:t>
                </a:r>
                <a:r>
                  <a:rPr lang="en-US" sz="2200" dirty="0"/>
                  <a:t> dan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lintasan</a:t>
                </a:r>
                <a:r>
                  <a:rPr lang="en-US" sz="2200" dirty="0"/>
                  <a:t> </a:t>
                </a:r>
                <a:r>
                  <a:rPr lang="en-US" sz="2200" i="1" dirty="0"/>
                  <a:t>Line of Sight </a:t>
                </a:r>
                <a:r>
                  <a:rPr lang="en-US" sz="2200" dirty="0"/>
                  <a:t>(LOS)</a:t>
                </a:r>
              </a:p>
              <a:p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diasumsikan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mengalami</a:t>
                </a:r>
                <a:r>
                  <a:rPr lang="en-US" sz="2200" dirty="0"/>
                  <a:t> </a:t>
                </a:r>
                <a:r>
                  <a:rPr lang="en-US" sz="2200" i="1" dirty="0"/>
                  <a:t>large-scale fading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berbeda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sehingga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dibangkitkan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secara</a:t>
                </a:r>
                <a:r>
                  <a:rPr lang="en-US" sz="2200" dirty="0"/>
                  <a:t> random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07D16-8E17-4F8E-B037-4C13F5FD2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200" y="1921565"/>
                <a:ext cx="6255026" cy="4823792"/>
              </a:xfrm>
              <a:blipFill>
                <a:blip r:embed="rId2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F38025-0E28-4565-A440-67D5A5666053}"/>
              </a:ext>
            </a:extLst>
          </p:cNvPr>
          <p:cNvPicPr/>
          <p:nvPr/>
        </p:nvPicPr>
        <p:blipFill rotWithShape="1">
          <a:blip r:embed="rId3"/>
          <a:srcRect t="3903" b="-1"/>
          <a:stretch/>
        </p:blipFill>
        <p:spPr bwMode="auto">
          <a:xfrm>
            <a:off x="305864" y="2692414"/>
            <a:ext cx="5313059" cy="3166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483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E215-7910-49FC-8C08-7F89A43D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Kanal</a:t>
            </a:r>
            <a:r>
              <a:rPr lang="en-US" sz="3600" dirty="0"/>
              <a:t> los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5" y="2320311"/>
                <a:ext cx="6137659" cy="3678303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Pada scenario Line of Sight (LOS)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penghambur</a:t>
                </a:r>
                <a:r>
                  <a:rPr lang="en-US" sz="2200" dirty="0"/>
                  <a:t> dan </a:t>
                </a:r>
                <a:r>
                  <a:rPr lang="en-US" sz="2200" dirty="0" err="1"/>
                  <a:t>penghalang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antara</a:t>
                </a:r>
                <a:r>
                  <a:rPr lang="en-US" sz="2200" dirty="0"/>
                  <a:t> BTS dan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 err="1"/>
                  <a:t>Posisi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berada</a:t>
                </a:r>
                <a:r>
                  <a:rPr lang="en-US" sz="2200" dirty="0"/>
                  <a:t> pada </a:t>
                </a:r>
                <a:r>
                  <a:rPr lang="en-US" sz="2200" dirty="0" err="1"/>
                  <a:t>sudut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yang </a:t>
                </a:r>
                <a:r>
                  <a:rPr lang="en-US" sz="2200" dirty="0" err="1"/>
                  <a:t>diukur</a:t>
                </a:r>
                <a:r>
                  <a:rPr lang="en-US" sz="2200" dirty="0"/>
                  <a:t> relative </a:t>
                </a:r>
                <a:r>
                  <a:rPr lang="en-US" sz="2200" dirty="0" err="1"/>
                  <a:t>terhadap</a:t>
                </a:r>
                <a:r>
                  <a:rPr lang="en-US" sz="2200" dirty="0"/>
                  <a:t> </a:t>
                </a:r>
                <a:r>
                  <a:rPr lang="en-US" sz="2200" i="1" dirty="0"/>
                  <a:t>array boresight.</a:t>
                </a:r>
              </a:p>
              <a:p>
                <a:r>
                  <a:rPr lang="en-US" sz="2200" dirty="0"/>
                  <a:t>Pada </a:t>
                </a:r>
                <a:r>
                  <a:rPr lang="en-US" sz="2200" dirty="0" err="1"/>
                  <a:t>skenario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diasumsikan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BTS </a:t>
                </a:r>
                <a:r>
                  <a:rPr lang="en-US" sz="2200" dirty="0" err="1"/>
                  <a:t>sudah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mengetahui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posisi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5" y="2320311"/>
                <a:ext cx="6137659" cy="3678303"/>
              </a:xfrm>
              <a:blipFill>
                <a:blip r:embed="rId2"/>
                <a:stretch>
                  <a:fillRect l="-794" r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92FCF6-2F1A-4155-9395-D713A99D42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9276" y="2460129"/>
            <a:ext cx="4792838" cy="33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F862-5CDF-473F-A89F-4C09E7A0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PEMANCAR SISTEM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3220278"/>
                <a:ext cx="11542643" cy="3637722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P</a:t>
                </a:r>
                <a:r>
                  <a:rPr lang="en-US" sz="2200" dirty="0" err="1"/>
                  <a:t>emancar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BTS yang </a:t>
                </a:r>
                <a:r>
                  <a:rPr lang="en-US" sz="2200" dirty="0" err="1"/>
                  <a:t>melayani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beberapa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dalam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secara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simultan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array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</a:t>
                </a:r>
                <a:r>
                  <a:rPr lang="en-US" sz="2200" i="1" dirty="0"/>
                  <a:t>M</a:t>
                </a:r>
                <a:r>
                  <a:rPr lang="en-US" sz="2200" dirty="0"/>
                  <a:t> antenna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spasi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elemen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200" dirty="0" err="1"/>
                  <a:t>Deretan</a:t>
                </a:r>
                <a:r>
                  <a:rPr lang="en-US" sz="2200" dirty="0"/>
                  <a:t> data </a:t>
                </a:r>
                <a:r>
                  <a:rPr lang="en-US" sz="2200" dirty="0" err="1"/>
                  <a:t>dibangkitkan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tiap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kemudian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dimodulasi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sistem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modulasi</a:t>
                </a:r>
                <a:r>
                  <a:rPr lang="en-US" sz="2200" dirty="0"/>
                  <a:t> 4-QAM. </a:t>
                </a:r>
                <a:r>
                  <a:rPr lang="en-US" sz="2200" dirty="0" err="1"/>
                  <a:t>Deretan</a:t>
                </a:r>
                <a:r>
                  <a:rPr lang="en-US" sz="2200" dirty="0"/>
                  <a:t> data serial </a:t>
                </a:r>
                <a:r>
                  <a:rPr lang="en-US" sz="2200" dirty="0" err="1"/>
                  <a:t>dikonversikan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paralel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 err="1"/>
                  <a:t>Kemudian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dilakukan</a:t>
                </a:r>
                <a:r>
                  <a:rPr lang="en-US" sz="2200" dirty="0"/>
                  <a:t> proses </a:t>
                </a:r>
                <a:r>
                  <a:rPr lang="en-US" sz="2200" i="1" dirty="0"/>
                  <a:t>Invers </a:t>
                </a:r>
                <a:r>
                  <a:rPr lang="en-US" sz="2200" i="1" dirty="0" err="1"/>
                  <a:t>Dicrete</a:t>
                </a:r>
                <a:r>
                  <a:rPr lang="en-US" sz="2200" i="1" dirty="0"/>
                  <a:t> Fourier Transform</a:t>
                </a:r>
                <a:r>
                  <a:rPr lang="en-US" sz="2200" dirty="0"/>
                  <a:t> (DFT)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memodulasi</a:t>
                </a:r>
                <a:r>
                  <a:rPr lang="en-US" sz="2200" dirty="0"/>
                  <a:t> </a:t>
                </a:r>
                <a:r>
                  <a:rPr lang="en-US" sz="2200" i="1" dirty="0"/>
                  <a:t>N subcarrier</a:t>
                </a:r>
                <a:r>
                  <a:rPr lang="en-US" sz="2200" dirty="0"/>
                  <a:t> oleh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informasi</a:t>
                </a:r>
                <a:r>
                  <a:rPr lang="en-US" sz="2200" dirty="0"/>
                  <a:t> (</a:t>
                </a:r>
                <a:r>
                  <a:rPr lang="en-US" sz="2200" b="1" i="1" dirty="0"/>
                  <a:t>q</a:t>
                </a:r>
                <a:r>
                  <a:rPr lang="en-US" sz="2200" dirty="0"/>
                  <a:t>). Setelah </a:t>
                </a:r>
                <a:r>
                  <a:rPr lang="en-US" sz="2200" dirty="0" err="1"/>
                  <a:t>itu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dilakukan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penambahan</a:t>
                </a:r>
                <a:r>
                  <a:rPr lang="en-US" sz="2200" dirty="0"/>
                  <a:t> </a:t>
                </a:r>
                <a:r>
                  <a:rPr lang="en-US" sz="2200" i="1" dirty="0"/>
                  <a:t>cyclic prefix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Data </a:t>
                </a:r>
                <a:r>
                  <a:rPr lang="en-US" sz="2200" dirty="0" err="1"/>
                  <a:t>paralel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lalu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diubah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menjadi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bentuk</a:t>
                </a:r>
                <a:r>
                  <a:rPr lang="en-US" sz="2200" dirty="0"/>
                  <a:t> serial dan </a:t>
                </a:r>
                <a:r>
                  <a:rPr lang="en-US" sz="2200" dirty="0" err="1"/>
                  <a:t>dikalikan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i="1" dirty="0"/>
                  <a:t>precoding</a:t>
                </a:r>
                <a:r>
                  <a:rPr lang="en-US" sz="2200" dirty="0"/>
                  <a:t> matrix yang </a:t>
                </a:r>
                <a:r>
                  <a:rPr lang="en-US" sz="2200" dirty="0" err="1"/>
                  <a:t>diperoleh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estimasi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3220278"/>
                <a:ext cx="11542643" cy="3637722"/>
              </a:xfrm>
              <a:blipFill>
                <a:blip r:embed="rId2"/>
                <a:stretch>
                  <a:fillRect l="-423" r="-5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F0F6E2F-EE5D-46C0-96D4-9C58FC96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64" y="1896027"/>
            <a:ext cx="7358269" cy="15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6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2A15-86CA-4850-8744-FCDCCEF5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Estimasi</a:t>
            </a:r>
            <a:r>
              <a:rPr lang="en-US" sz="3600" dirty="0"/>
              <a:t> </a:t>
            </a:r>
            <a:r>
              <a:rPr lang="en-US" sz="3600" dirty="0" err="1"/>
              <a:t>kanal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51339-57DE-4DF5-8D15-265B3A93D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462" y="4012309"/>
                <a:ext cx="11029615" cy="27710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User </a:t>
                </a:r>
                <a:r>
                  <a:rPr lang="en-US" sz="2200" dirty="0" err="1"/>
                  <a:t>mengirimkan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ke</a:t>
                </a:r>
                <a:r>
                  <a:rPr lang="en-US" sz="2200" dirty="0"/>
                  <a:t> BTS. Pada </a:t>
                </a:r>
                <a:r>
                  <a:rPr lang="en-US" sz="2200" dirty="0" err="1"/>
                  <a:t>setiap</a:t>
                </a:r>
                <a:r>
                  <a:rPr lang="en-US" sz="2200" dirty="0"/>
                  <a:t> coherence interval.</a:t>
                </a:r>
              </a:p>
              <a:p>
                <a:r>
                  <a:rPr lang="en-US" sz="2200" dirty="0"/>
                  <a:t>U</a:t>
                </a:r>
                <a:r>
                  <a:rPr lang="en-US" sz="2200" i="1" dirty="0"/>
                  <a:t>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sejumlah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 pada </a:t>
                </a:r>
                <a:r>
                  <a:rPr lang="en-US" sz="2200" dirty="0" err="1"/>
                  <a:t>tiap</a:t>
                </a:r>
                <a:r>
                  <a:rPr lang="en-US" sz="2200" dirty="0"/>
                  <a:t> coherence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dimana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i="1" dirty="0"/>
                  <a:t>. </a:t>
                </a:r>
              </a:p>
              <a:p>
                <a:r>
                  <a:rPr lang="en-US" sz="2200" dirty="0"/>
                  <a:t>Agar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interferensi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maka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setiap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harus</a:t>
                </a:r>
                <a:r>
                  <a:rPr lang="en-US" sz="2200" dirty="0"/>
                  <a:t> </a:t>
                </a:r>
                <a:r>
                  <a:rPr lang="en-US" sz="2200" i="1" dirty="0"/>
                  <a:t>orthogonal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menerima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pilot yang </a:t>
                </a:r>
                <a:r>
                  <a:rPr lang="en-US" sz="2200" dirty="0" err="1"/>
                  <a:t>ditransmisikan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melalui</a:t>
                </a:r>
                <a:r>
                  <a:rPr lang="en-US" sz="2200" dirty="0"/>
                  <a:t> uplink channel.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melakukan</a:t>
                </a:r>
                <a:r>
                  <a:rPr lang="en-US" sz="2200" dirty="0"/>
                  <a:t> proses </a:t>
                </a:r>
                <a:r>
                  <a:rPr lang="en-US" sz="2200" i="1" dirty="0"/>
                  <a:t>de-spreading</a:t>
                </a:r>
                <a:r>
                  <a:rPr lang="en-US" sz="2200" dirty="0"/>
                  <a:t> pilot, </a:t>
                </a:r>
                <a:r>
                  <a:rPr lang="en-US" sz="2200" dirty="0" err="1"/>
                  <a:t>yaitu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mengalikan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unitary matrix.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melakukan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estimasi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metode</a:t>
                </a:r>
                <a:r>
                  <a:rPr lang="en-US" sz="2200" dirty="0"/>
                  <a:t> </a:t>
                </a:r>
                <a:r>
                  <a:rPr lang="en-US" sz="2200" i="1" dirty="0"/>
                  <a:t>Minimum Mean Square Error</a:t>
                </a:r>
                <a:r>
                  <a:rPr lang="en-US" sz="2200" dirty="0"/>
                  <a:t> (MMSE). </a:t>
                </a:r>
                <a:endParaRPr lang="en-US" sz="2200" i="1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51339-57DE-4DF5-8D15-265B3A93D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462" y="4012309"/>
                <a:ext cx="11029615" cy="2771042"/>
              </a:xfrm>
              <a:blipFill>
                <a:blip r:embed="rId2"/>
                <a:stretch>
                  <a:fillRect l="-442" t="-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C21714-5A45-4BE5-9A3E-D247D51D93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6228" y="1873430"/>
            <a:ext cx="8599661" cy="19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8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64CD-DEB7-41CB-812B-80E3723D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massive MIMO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5544-63E6-44AA-8F08-7F10E3D0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74" y="3134139"/>
            <a:ext cx="11029615" cy="3485322"/>
          </a:xfrm>
        </p:spPr>
        <p:txBody>
          <a:bodyPr>
            <a:noAutofit/>
          </a:bodyPr>
          <a:lstStyle/>
          <a:p>
            <a:r>
              <a:rPr lang="en-US" sz="2200" dirty="0" err="1"/>
              <a:t>Penerima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 yang </a:t>
            </a:r>
            <a:r>
              <a:rPr lang="en-US" sz="2200" dirty="0" err="1"/>
              <a:t>berada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sel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posisi</a:t>
            </a:r>
            <a:r>
              <a:rPr lang="en-US" sz="2200" dirty="0"/>
              <a:t> random. </a:t>
            </a:r>
          </a:p>
          <a:p>
            <a:r>
              <a:rPr lang="en-US" sz="2200" dirty="0" err="1"/>
              <a:t>Asumsi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aktif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simultan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sinyal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BTS. </a:t>
            </a:r>
          </a:p>
          <a:p>
            <a:r>
              <a:rPr lang="en-US" sz="2200" dirty="0" err="1"/>
              <a:t>Penerima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sinyal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BTS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melewati</a:t>
            </a:r>
            <a:r>
              <a:rPr lang="en-US" sz="2200" dirty="0"/>
              <a:t> </a:t>
            </a:r>
            <a:r>
              <a:rPr lang="en-US" sz="2200" dirty="0" err="1"/>
              <a:t>kanal</a:t>
            </a:r>
            <a:r>
              <a:rPr lang="en-US" sz="2200" dirty="0"/>
              <a:t> dan </a:t>
            </a:r>
            <a:r>
              <a:rPr lang="en-US" sz="2200" dirty="0" err="1"/>
              <a:t>mengalami</a:t>
            </a:r>
            <a:r>
              <a:rPr lang="en-US" sz="2200" dirty="0"/>
              <a:t> </a:t>
            </a:r>
            <a:r>
              <a:rPr lang="en-US" sz="2200" dirty="0" err="1"/>
              <a:t>interferensi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noise</a:t>
            </a:r>
            <a:r>
              <a:rPr lang="en-US" sz="2200" dirty="0"/>
              <a:t>.</a:t>
            </a:r>
          </a:p>
          <a:p>
            <a:r>
              <a:rPr lang="en-US" sz="2200" dirty="0"/>
              <a:t>Proses Pada </a:t>
            </a:r>
            <a:r>
              <a:rPr lang="en-US" sz="2200" dirty="0" err="1"/>
              <a:t>perima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menghilangkan</a:t>
            </a:r>
            <a:r>
              <a:rPr lang="en-US" sz="2200" dirty="0"/>
              <a:t> </a:t>
            </a:r>
            <a:r>
              <a:rPr lang="en-US" sz="2200" i="1" dirty="0"/>
              <a:t>cyclic prefix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sinyal</a:t>
            </a:r>
            <a:r>
              <a:rPr lang="en-US" sz="2200" dirty="0"/>
              <a:t> yang </a:t>
            </a:r>
            <a:r>
              <a:rPr lang="en-US" sz="2200" dirty="0" err="1"/>
              <a:t>diterima</a:t>
            </a:r>
            <a:r>
              <a:rPr lang="en-US" sz="2200" dirty="0"/>
              <a:t>,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blok</a:t>
            </a:r>
            <a:r>
              <a:rPr lang="en-US" sz="2200" dirty="0"/>
              <a:t> DFT. Setelah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proses </a:t>
            </a:r>
            <a:r>
              <a:rPr lang="en-US" sz="2200" i="1" dirty="0"/>
              <a:t>detector</a:t>
            </a:r>
            <a:r>
              <a:rPr lang="en-US" sz="2200" dirty="0"/>
              <a:t>. </a:t>
            </a:r>
          </a:p>
          <a:p>
            <a:r>
              <a:rPr lang="en-US" sz="2200" dirty="0"/>
              <a:t>Pada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Zero Forcing pada </a:t>
            </a:r>
            <a:r>
              <a:rPr lang="en-US" sz="2200" dirty="0" err="1"/>
              <a:t>sisi</a:t>
            </a:r>
            <a:r>
              <a:rPr lang="en-US" sz="2200" dirty="0"/>
              <a:t> detector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A87A8-3ED5-4DC6-8774-3A6640B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77" y="1908313"/>
            <a:ext cx="6381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335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515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Corbel</vt:lpstr>
      <vt:lpstr>Gill Sans MT</vt:lpstr>
      <vt:lpstr>Wingdings 2</vt:lpstr>
      <vt:lpstr>Dividend</vt:lpstr>
      <vt:lpstr>Office Theme</vt:lpstr>
      <vt:lpstr>ANALISA EFISIENSI SPEKTRUM SISTEM MULTI USER MASSIVE MIMO SEL TUNGGAL PADA KANAL RAYLEIGH DAN RANDOM LINE OF SIGHT</vt:lpstr>
      <vt:lpstr>PowerPoint Presentation</vt:lpstr>
      <vt:lpstr>Model sistem</vt:lpstr>
      <vt:lpstr>Blok diagram sistem komunikasi massive mimo</vt:lpstr>
      <vt:lpstr>Kanal RAYLEIGH sistem massive mimo</vt:lpstr>
      <vt:lpstr>Kanal los sistem massive mimo</vt:lpstr>
      <vt:lpstr>PEMANCAR SISTEM MASSIVE mimo</vt:lpstr>
      <vt:lpstr>Estimasi kanal</vt:lpstr>
      <vt:lpstr>Penerima sistem massive MIMO</vt:lpstr>
      <vt:lpstr>KEMAJUAN PENELITIAN</vt:lpstr>
      <vt:lpstr>Hasil simulasi</vt:lpstr>
      <vt:lpstr>PowerPoint Presentation</vt:lpstr>
      <vt:lpstr>PowerPoint Presentation</vt:lpstr>
      <vt:lpstr>Despreading sinyal pilot oleh bts</vt:lpstr>
      <vt:lpstr>MMSE Channel Estimation </vt:lpstr>
      <vt:lpstr>MODULASI QAM</vt:lpstr>
      <vt:lpstr>Zero forcing precoding matrix</vt:lpstr>
      <vt:lpstr>Perkalian mapped symbol dengan precoding matrix</vt:lpstr>
      <vt:lpstr>Ofdm symbol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EFISIENSI SPEKTRUM SISTEM MULTI USER MASSIVE MIMO SEL TUNGGAL PADA KANAL RAYLEIGH DAN RANDOM LINE OF SIGHT</dc:title>
  <dc:creator>ika aini</dc:creator>
  <cp:lastModifiedBy>ika aini</cp:lastModifiedBy>
  <cp:revision>10</cp:revision>
  <dcterms:created xsi:type="dcterms:W3CDTF">2020-06-25T01:36:15Z</dcterms:created>
  <dcterms:modified xsi:type="dcterms:W3CDTF">2020-06-25T12:20:06Z</dcterms:modified>
</cp:coreProperties>
</file>