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4" r:id="rId4"/>
    <p:sldId id="271" r:id="rId5"/>
    <p:sldId id="268" r:id="rId6"/>
    <p:sldId id="269" r:id="rId7"/>
    <p:sldId id="272" r:id="rId8"/>
    <p:sldId id="273" r:id="rId9"/>
    <p:sldId id="260" r:id="rId10"/>
    <p:sldId id="279" r:id="rId11"/>
    <p:sldId id="280" r:id="rId12"/>
    <p:sldId id="281" r:id="rId13"/>
    <p:sldId id="275" r:id="rId14"/>
    <p:sldId id="282" r:id="rId15"/>
    <p:sldId id="265" r:id="rId16"/>
    <p:sldId id="276" r:id="rId17"/>
    <p:sldId id="270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96A0-60FA-4AAD-B425-FB39858B9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B159C-8DC9-44DD-8F0E-B7BADE44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CAC5-0ECD-4F18-AE63-BB86A1B0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58E8-96F2-4C97-B698-7B1AC82E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58E6-2E2E-47A2-B1B2-B046403A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54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C9AB-571A-4627-BB6E-BFF1AAF0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1D6AC-D50C-4D4B-AEBE-B955D354D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F69A3-ACD9-45DD-BC7B-226185B5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6AD5-F2A7-42B9-B99A-93E2F7C5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E1DA-D5FA-4A0F-B040-76A0F5C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311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821AE-82AE-4101-83C8-4D670C8CF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82FDD-057A-4A96-B62F-A6DE1463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6444-D33C-449E-AEBF-DC73326C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5695-CA5F-4DEB-882D-E37BCB75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1228-A26B-4DF1-B06F-6FB1F28C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85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19E8-DF1C-441C-A1B7-C8FBA2BB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1B51-5F36-491E-9E4B-60494154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B01-C827-4A41-9098-D90E7173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CD79-E768-4B6E-8E29-A9F6D8F7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2478-8A07-4D02-AC22-7371FD97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152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6A4E-A4B1-4F78-B380-C0B01554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D8B21-D17B-498E-AD44-4F802E5F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7CEC-E9C4-4A9E-A9B6-C1F14A01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858D-8478-440B-97B2-FB635F81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6446-9786-46DB-826A-C0CE20EF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22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D45A-FE2B-4946-9FD2-19424A94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906A-3D36-4B60-B7F9-243C365EE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26963-D4A5-42DA-9D5D-F05115864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B99C-4A8D-4D9F-89D4-8AC1045A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40DE2-72AB-4DDF-A150-40205E74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05942-034C-4D8B-820A-198B4B9F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081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F82A-0253-4291-84D2-F303996E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B733E-2F4A-47F3-AEF9-2FAC1492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6B1F7-19EC-4744-8A6C-383C1B1F9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D8851-C6CF-4CFA-9DD5-0C0E24B44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363DB-31B2-4E23-AEB8-55DD4396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3C6D-B53E-4C4D-AF8D-28970BCF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69767-73D5-43B6-B61B-40387AF8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A2257-A873-4A60-AE1E-3039C377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3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259A-BF72-4F16-8F01-D71DFA0A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CBEC8-DC5D-4249-B7A3-65130FC1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31C90-5502-49CB-B40F-428BEEC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7E791-FBEA-4D77-A3A4-D2EA7F94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68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08E22-9FCB-49E0-82D7-113BDD09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13C06-1CD6-4BBB-A9BB-BDA68963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6C6F0-0E03-4233-BAD7-E3F39F0F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92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43F-4842-468D-BB51-1ECFD767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DC0F-FDCB-434A-9F75-C7FC6A0DB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40691-1DC0-44B9-A01B-AE66011E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326BB-DFAE-4557-B336-184F7CEB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ED7E4-D860-45F6-BB85-2F52FA2A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9B00-A122-44BC-8E65-DFB43156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420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884D-265D-4E21-9BC0-3A2EDCA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40925-883A-4273-B7A2-A2CED1B75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B59C-532D-4809-B2EA-897815A6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FADA-9C48-4089-AC40-E93D2765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12CF6-4578-4D08-8434-A8FEEAB9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3B551-7042-4E8F-BF12-D6479139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02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9932D-CB6A-4F21-AA80-07443513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CD18-FCE0-48E7-A27C-0417D2A5E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DB3C-C474-47D9-8EAB-C2AA9D0B6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21A0-E302-4EED-8618-27333A0A5BE1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4A1D8-9172-4515-97B7-07D075310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164F-9232-417C-A484-CFCBACDCD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81BD-4A31-46B4-AAAC-C607FA7436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32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BA49-F22F-42D0-8706-79F92D74D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MU Massive MIMO Rayleigh Channel </a:t>
            </a:r>
            <a:endParaRPr lang="en-ID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2378D-0886-4FD3-96E0-34E4CDA14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Progres ke-3</a:t>
            </a:r>
          </a:p>
          <a:p>
            <a:r>
              <a:rPr lang="en-US"/>
              <a:t>29 Sep 2020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056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D28C7-726D-4C63-9273-14B0A1A06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7636"/>
                <a:ext cx="10515600" cy="5982999"/>
              </a:xfrm>
            </p:spPr>
            <p:txBody>
              <a:bodyPr>
                <a:normAutofit/>
              </a:bodyPr>
              <a:lstStyle/>
              <a:p>
                <a:r>
                  <a:rPr lang="en-ID" sz="2000"/>
                  <a:t>Sinyal yang diterima oleh user ke-</a:t>
                </a:r>
                <a:r>
                  <a:rPr lang="en-ID" sz="2000" i="1"/>
                  <a:t>k</a:t>
                </a:r>
                <a:r>
                  <a:rPr lang="en-ID" sz="2000"/>
                  <a:t> pada subcarrier ke-</a:t>
                </a:r>
                <a:r>
                  <a:rPr lang="en-ID" sz="2000" i="1"/>
                  <a:t>n </a:t>
                </a:r>
                <a:r>
                  <a:rPr lang="en-ID" sz="2000"/>
                  <a:t>[1]</a:t>
                </a:r>
                <a:r>
                  <a:rPr lang="en-ID" sz="2000" i="1"/>
                  <a:t>:</a:t>
                </a:r>
                <a:endParaRPr lang="en-ID" sz="2000"/>
              </a:p>
              <a:p>
                <a:pPr marL="0" indent="0">
                  <a:buNone/>
                </a:pPr>
                <a:r>
                  <a:rPr lang="en-ID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D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diag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D" sz="2000"/>
              </a:p>
              <a:p>
                <a:pPr marL="0" indent="0">
                  <a:buNone/>
                </a:pPr>
                <a:endParaRPr lang="en-ID" sz="2000"/>
              </a:p>
              <a:p>
                <a:pPr marL="0" indent="0">
                  <a:buNone/>
                </a:pPr>
                <a:endParaRPr lang="en-ID" sz="2000"/>
              </a:p>
              <a:p>
                <a:pPr marL="0" indent="0">
                  <a:buNone/>
                </a:pPr>
                <a:endParaRPr lang="en-ID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ID" sz="2000"/>
              </a:p>
              <a:p>
                <a:pPr marL="0" indent="0">
                  <a:buNone/>
                </a:pPr>
                <a:endParaRPr lang="en-ID" sz="2000"/>
              </a:p>
              <a:p>
                <a:r>
                  <a:rPr lang="en-ID" sz="2000"/>
                  <a:t>Jika diasumsikan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sz="2000"/>
                  <a:t>, maka SINR dirumuskan menjadi[1]:</a:t>
                </a:r>
              </a:p>
              <a:p>
                <a:pPr marL="0" indent="0">
                  <a:buNone/>
                </a:pPr>
                <a:endParaRPr lang="en-ID" sz="20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diag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diag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𝑆𝐼𝑁𝑅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ID" sz="240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𝑀𝑅𝑇</m:t>
                        </m:r>
                      </m:e>
                    </m:d>
                  </m:oMath>
                </a14:m>
                <a:r>
                  <a:rPr lang="en-ID" sz="2400"/>
                  <a:t>	</a:t>
                </a:r>
              </a:p>
              <a:p>
                <a:pPr marL="0" indent="0">
                  <a:buNone/>
                </a:pPr>
                <a:endParaRPr lang="en-US" sz="1800" b="0"/>
              </a:p>
              <a:p>
                <a:pPr marL="0" indent="0">
                  <a:buNone/>
                </a:pPr>
                <a:r>
                  <a:rPr lang="en-US" sz="1600" b="0"/>
                  <a:t>	</a:t>
                </a:r>
                <a:endParaRPr lang="en-ID" sz="2000"/>
              </a:p>
              <a:p>
                <a:pPr marL="0" indent="0">
                  <a:buNone/>
                </a:pPr>
                <a:endParaRPr lang="en-ID" sz="2000"/>
              </a:p>
              <a:p>
                <a:pPr marL="0" indent="0">
                  <a:buNone/>
                </a:pPr>
                <a:endParaRPr lang="en-ID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BD28C7-726D-4C63-9273-14B0A1A06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636"/>
                <a:ext cx="10515600" cy="5982999"/>
              </a:xfrm>
              <a:blipFill>
                <a:blip r:embed="rId2"/>
                <a:stretch>
                  <a:fillRect l="-522" t="-19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FDBFF7FE-2663-4ECF-86C6-3C5861763ADF}"/>
              </a:ext>
            </a:extLst>
          </p:cNvPr>
          <p:cNvSpPr/>
          <p:nvPr/>
        </p:nvSpPr>
        <p:spPr>
          <a:xfrm rot="5400000" flipH="1">
            <a:off x="2687899" y="1153272"/>
            <a:ext cx="359983" cy="20227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CC59B5-EB68-49FE-BF3D-19BCB9B790B2}"/>
              </a:ext>
            </a:extLst>
          </p:cNvPr>
          <p:cNvSpPr/>
          <p:nvPr/>
        </p:nvSpPr>
        <p:spPr>
          <a:xfrm>
            <a:off x="1752599" y="2344646"/>
            <a:ext cx="2230582" cy="55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Sinyal untuk user ke-</a:t>
            </a:r>
            <a:r>
              <a:rPr lang="en-US" sz="1600" i="1"/>
              <a:t>k</a:t>
            </a:r>
            <a:endParaRPr lang="en-ID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BA9E19-0A9C-48BA-BA11-1743A84C49AD}"/>
              </a:ext>
            </a:extLst>
          </p:cNvPr>
          <p:cNvSpPr/>
          <p:nvPr/>
        </p:nvSpPr>
        <p:spPr>
          <a:xfrm>
            <a:off x="4634345" y="2344646"/>
            <a:ext cx="2230582" cy="55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Jumlahan sinyal untuk user lain</a:t>
            </a:r>
            <a:endParaRPr lang="en-ID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606FB9-BE85-4B43-A2A1-E099F67F0506}"/>
              </a:ext>
            </a:extLst>
          </p:cNvPr>
          <p:cNvSpPr/>
          <p:nvPr/>
        </p:nvSpPr>
        <p:spPr>
          <a:xfrm>
            <a:off x="6864927" y="2344645"/>
            <a:ext cx="2230582" cy="55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Distorsi DAC</a:t>
            </a:r>
            <a:endParaRPr lang="en-ID" sz="160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7D79203-74B9-4E97-9E2C-34C37377D77E}"/>
              </a:ext>
            </a:extLst>
          </p:cNvPr>
          <p:cNvSpPr/>
          <p:nvPr/>
        </p:nvSpPr>
        <p:spPr>
          <a:xfrm rot="5400000" flipH="1">
            <a:off x="5604280" y="730706"/>
            <a:ext cx="359983" cy="286789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B9E2840-4845-4910-923C-903B3ED4BC0C}"/>
              </a:ext>
            </a:extLst>
          </p:cNvPr>
          <p:cNvSpPr/>
          <p:nvPr/>
        </p:nvSpPr>
        <p:spPr>
          <a:xfrm rot="5400000" flipH="1">
            <a:off x="7769056" y="1759407"/>
            <a:ext cx="359982" cy="81048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F634019-DCA7-418B-BDB6-ED4DA4FDEAA8}"/>
              </a:ext>
            </a:extLst>
          </p:cNvPr>
          <p:cNvSpPr/>
          <p:nvPr/>
        </p:nvSpPr>
        <p:spPr>
          <a:xfrm rot="5400000" flipH="1">
            <a:off x="8768164" y="1882225"/>
            <a:ext cx="252000" cy="5400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146272-4F70-4FF6-B08D-EB4B6E6BCFDC}"/>
              </a:ext>
            </a:extLst>
          </p:cNvPr>
          <p:cNvSpPr/>
          <p:nvPr/>
        </p:nvSpPr>
        <p:spPr>
          <a:xfrm>
            <a:off x="7813346" y="2344645"/>
            <a:ext cx="2230582" cy="55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Noise</a:t>
            </a:r>
            <a:endParaRPr lang="en-ID" sz="16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CB1279-522A-48F1-B994-E875A490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79"/>
            <a:ext cx="10515600" cy="1325563"/>
          </a:xfrm>
        </p:spPr>
        <p:txBody>
          <a:bodyPr/>
          <a:lstStyle/>
          <a:p>
            <a:r>
              <a:rPr lang="en-US" b="1"/>
              <a:t>SINR sistem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280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FFEA2-FF23-4725-BEEF-8AEA1DC57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708"/>
                <a:ext cx="10515600" cy="5719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/>
                  <a:t>SIMULASI SINR ZERO FORCING (ZF) PRECODING</a:t>
                </a:r>
              </a:p>
              <a:p>
                <a:r>
                  <a:rPr lang="en-US" sz="1600"/>
                  <a:t>M = 5, K =3, SNR = 10dB</a:t>
                </a:r>
              </a:p>
              <a:p>
                <a:pPr marL="0" indent="0">
                  <a:buNone/>
                </a:pPr>
                <a:r>
                  <a:rPr lang="en-ID" sz="1600"/>
                  <a:t>Garis merah : power sinyal pada masing-masing user</a:t>
                </a:r>
              </a:p>
              <a:p>
                <a:pPr marL="0" indent="0">
                  <a:buNone/>
                </a:pPr>
                <a:r>
                  <a:rPr lang="en-US" sz="1600">
                    <a:latin typeface="Cambria Math" panose="02040503050406030204" pitchFamily="18" charset="0"/>
                  </a:rPr>
                  <a:t>Hasil dari persamaan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600"/>
                  <a:t> adalah:</a:t>
                </a:r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r>
                  <a:rPr lang="en-ID" sz="1600"/>
                  <a:t>Pada tiap subcarrier</a:t>
                </a:r>
              </a:p>
              <a:p>
                <a:pPr marL="0" indent="0">
                  <a:buNone/>
                </a:pPr>
                <a:r>
                  <a:rPr lang="en-ID" sz="1600"/>
                  <a:t>Maka Power sinyal (</a:t>
                </a:r>
                <a:r>
                  <a:rPr lang="en-ID" sz="1600" b="1"/>
                  <a:t>S</a:t>
                </a:r>
                <a:r>
                  <a:rPr lang="en-ID" sz="1600"/>
                  <a:t> )		 Power Interference (</a:t>
                </a:r>
                <a:r>
                  <a:rPr lang="en-ID" sz="1600" b="1"/>
                  <a:t>I</a:t>
                </a:r>
                <a:r>
                  <a:rPr lang="en-ID" sz="1600"/>
                  <a:t> )	 Power noise </a:t>
                </a:r>
                <a:r>
                  <a:rPr lang="en-ID" sz="1600" b="1"/>
                  <a:t>(N)</a:t>
                </a:r>
                <a:r>
                  <a:rPr lang="en-ID" sz="1600"/>
                  <a:t> pada SNR 10dB = 0.1</a:t>
                </a:r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r>
                  <a:rPr lang="en-ID" sz="1600"/>
                  <a:t>SINR</a:t>
                </a:r>
                <a:r>
                  <a:rPr lang="en-ID" sz="1600" baseline="30000"/>
                  <a:t>ZF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FFEA2-FF23-4725-BEEF-8AEA1DC57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708"/>
                <a:ext cx="10515600" cy="5719763"/>
              </a:xfrm>
              <a:blipFill>
                <a:blip r:embed="rId2"/>
                <a:stretch>
                  <a:fillRect l="-638" t="-11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7A98046-5BB0-453E-969E-F03F20EC875C}"/>
              </a:ext>
            </a:extLst>
          </p:cNvPr>
          <p:cNvSpPr/>
          <p:nvPr/>
        </p:nvSpPr>
        <p:spPr>
          <a:xfrm>
            <a:off x="965200" y="1079500"/>
            <a:ext cx="4953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232A25-FB06-4950-9916-D0ADD1C8981D}"/>
              </a:ext>
            </a:extLst>
          </p:cNvPr>
          <p:cNvCxnSpPr/>
          <p:nvPr/>
        </p:nvCxnSpPr>
        <p:spPr>
          <a:xfrm>
            <a:off x="5502899" y="2672161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6EC18-1387-4936-B73F-754D6338C91E}"/>
              </a:ext>
            </a:extLst>
          </p:cNvPr>
          <p:cNvSpPr/>
          <p:nvPr/>
        </p:nvSpPr>
        <p:spPr>
          <a:xfrm>
            <a:off x="6186170" y="2488011"/>
            <a:ext cx="1888278" cy="36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Sinyal power masing-masing user</a:t>
            </a:r>
            <a:endParaRPr lang="en-ID" sz="1400">
              <a:solidFill>
                <a:schemeClr val="tx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E972E74-5DBD-463E-B49F-B857C5B34EC0}"/>
              </a:ext>
            </a:extLst>
          </p:cNvPr>
          <p:cNvSpPr/>
          <p:nvPr/>
        </p:nvSpPr>
        <p:spPr>
          <a:xfrm>
            <a:off x="2824951" y="5717381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D6251E-F5C2-489B-AD06-3A7050CE1C6E}"/>
              </a:ext>
            </a:extLst>
          </p:cNvPr>
          <p:cNvSpPr/>
          <p:nvPr/>
        </p:nvSpPr>
        <p:spPr>
          <a:xfrm>
            <a:off x="3944910" y="5388023"/>
            <a:ext cx="5143500" cy="1243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SINR pada tiap user merupakan rata-rata SINR user tersebut pada semua subcarrier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Spectral efficiency total semua user merupakan pemlahan dari SE masing-masing user</a:t>
            </a:r>
            <a:endParaRPr lang="en-ID" sz="1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A9EE87-FC71-4D84-B18F-21C1211E8384}"/>
              </a:ext>
            </a:extLst>
          </p:cNvPr>
          <p:cNvCxnSpPr/>
          <p:nvPr/>
        </p:nvCxnSpPr>
        <p:spPr>
          <a:xfrm>
            <a:off x="5473700" y="1930906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C26A6BF-0339-46B0-88B4-FFCC8385D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9" y="1682725"/>
            <a:ext cx="4706264" cy="12177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188018-7B4C-445B-AEF8-F0E4E9B50463}"/>
              </a:ext>
            </a:extLst>
          </p:cNvPr>
          <p:cNvSpPr/>
          <p:nvPr/>
        </p:nvSpPr>
        <p:spPr>
          <a:xfrm>
            <a:off x="6166764" y="1763178"/>
            <a:ext cx="1888278" cy="36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Interferensi dari user lain = 0</a:t>
            </a:r>
            <a:endParaRPr lang="en-ID" sz="14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A2CD45-86F8-46FD-916B-B6684ACEE8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88" t="14923" r="12425" b="8712"/>
          <a:stretch/>
        </p:blipFill>
        <p:spPr>
          <a:xfrm>
            <a:off x="1338955" y="3649533"/>
            <a:ext cx="818054" cy="1217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7544B7-6D4B-478C-A7A5-EF708C90B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071" y="3577306"/>
            <a:ext cx="416339" cy="14125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EA32E5-A071-45F8-94BC-4FB351C81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157" y="3649533"/>
            <a:ext cx="1038448" cy="14122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2D1222-DD92-418C-8BEC-1584852EA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2849" y="5325266"/>
            <a:ext cx="999383" cy="14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5A6083-6F77-4CC6-866A-87DBE8952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708"/>
                <a:ext cx="10515600" cy="5719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/>
                  <a:t>SINR MRT PRECODING</a:t>
                </a:r>
              </a:p>
              <a:p>
                <a:r>
                  <a:rPr lang="en-US" sz="1600"/>
                  <a:t>M = 5, K =3, SNR = 10dB</a:t>
                </a:r>
              </a:p>
              <a:p>
                <a:pPr marL="0" indent="0">
                  <a:buNone/>
                </a:pPr>
                <a:r>
                  <a:rPr lang="en-ID" sz="1600"/>
                  <a:t>Garis merah : power sinyal pada masing-masing user</a:t>
                </a:r>
              </a:p>
              <a:p>
                <a:pPr marL="0" indent="0">
                  <a:buNone/>
                </a:pPr>
                <a:r>
                  <a:rPr lang="en-US" sz="1600">
                    <a:latin typeface="Cambria Math" panose="02040503050406030204" pitchFamily="18" charset="0"/>
                  </a:rPr>
                  <a:t>Hasil dari persamaan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diag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600"/>
                  <a:t> adalah:</a:t>
                </a:r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r>
                  <a:rPr lang="en-ID" sz="1600"/>
                  <a:t>Pada tiap subcarrier</a:t>
                </a:r>
              </a:p>
              <a:p>
                <a:pPr marL="0" indent="0">
                  <a:buNone/>
                </a:pPr>
                <a:r>
                  <a:rPr lang="en-ID" sz="1600"/>
                  <a:t>Maka Power sinyal (</a:t>
                </a:r>
                <a:r>
                  <a:rPr lang="en-ID" sz="1600" b="1"/>
                  <a:t>S</a:t>
                </a:r>
                <a:r>
                  <a:rPr lang="en-ID" sz="1600"/>
                  <a:t> )		 Power Interference (</a:t>
                </a:r>
                <a:r>
                  <a:rPr lang="en-ID" sz="1600" b="1"/>
                  <a:t>I</a:t>
                </a:r>
                <a:r>
                  <a:rPr lang="en-ID" sz="1600"/>
                  <a:t> )	 Power noise </a:t>
                </a:r>
                <a:r>
                  <a:rPr lang="en-ID" sz="1600" b="1"/>
                  <a:t>(N)</a:t>
                </a:r>
                <a:r>
                  <a:rPr lang="en-ID" sz="1600"/>
                  <a:t> pada SNR 10dB = 0.1</a:t>
                </a:r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endParaRPr lang="en-ID" sz="1600"/>
              </a:p>
              <a:p>
                <a:pPr marL="0" indent="0">
                  <a:buNone/>
                </a:pPr>
                <a:r>
                  <a:rPr lang="en-ID" sz="1600"/>
                  <a:t>SINR</a:t>
                </a:r>
                <a:r>
                  <a:rPr lang="en-ID" sz="1600" baseline="30000"/>
                  <a:t>MRT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5A6083-6F77-4CC6-866A-87DBE8952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708"/>
                <a:ext cx="10515600" cy="5719763"/>
              </a:xfrm>
              <a:blipFill>
                <a:blip r:embed="rId2"/>
                <a:stretch>
                  <a:fillRect l="-638" t="-11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4D6611-22C8-450C-B286-862F0969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28" y="1650423"/>
            <a:ext cx="4847273" cy="125903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3AD7A6-3A40-43FA-8CF8-4577C3AE75A1}"/>
              </a:ext>
            </a:extLst>
          </p:cNvPr>
          <p:cNvSpPr/>
          <p:nvPr/>
        </p:nvSpPr>
        <p:spPr>
          <a:xfrm>
            <a:off x="1094509" y="1717964"/>
            <a:ext cx="665018" cy="180109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256611-B790-4470-B60F-59F752C80A86}"/>
              </a:ext>
            </a:extLst>
          </p:cNvPr>
          <p:cNvSpPr/>
          <p:nvPr/>
        </p:nvSpPr>
        <p:spPr>
          <a:xfrm>
            <a:off x="2110654" y="1939638"/>
            <a:ext cx="665018" cy="180109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6D444C-8960-4096-8BA5-B1AABC81CC6E}"/>
              </a:ext>
            </a:extLst>
          </p:cNvPr>
          <p:cNvSpPr/>
          <p:nvPr/>
        </p:nvSpPr>
        <p:spPr>
          <a:xfrm>
            <a:off x="3125455" y="2189884"/>
            <a:ext cx="665018" cy="180109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85F86A-ED26-4274-8C15-10E202BFDD8C}"/>
              </a:ext>
            </a:extLst>
          </p:cNvPr>
          <p:cNvSpPr/>
          <p:nvPr/>
        </p:nvSpPr>
        <p:spPr>
          <a:xfrm>
            <a:off x="4100947" y="2411558"/>
            <a:ext cx="665018" cy="180109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6D1A5-B3BA-47E7-89B9-2AA065AA9379}"/>
              </a:ext>
            </a:extLst>
          </p:cNvPr>
          <p:cNvSpPr/>
          <p:nvPr/>
        </p:nvSpPr>
        <p:spPr>
          <a:xfrm>
            <a:off x="5147308" y="2633232"/>
            <a:ext cx="665018" cy="180109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81466-DB3D-46D7-A977-D642E95351FE}"/>
              </a:ext>
            </a:extLst>
          </p:cNvPr>
          <p:cNvCxnSpPr/>
          <p:nvPr/>
        </p:nvCxnSpPr>
        <p:spPr>
          <a:xfrm>
            <a:off x="5807704" y="2713726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56FB37-15BE-4532-8DBA-AF47D245ED05}"/>
              </a:ext>
            </a:extLst>
          </p:cNvPr>
          <p:cNvSpPr/>
          <p:nvPr/>
        </p:nvSpPr>
        <p:spPr>
          <a:xfrm>
            <a:off x="6448951" y="2541155"/>
            <a:ext cx="1888278" cy="36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Sinyal power masing-masing user</a:t>
            </a:r>
            <a:endParaRPr lang="en-ID" sz="14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A9CCDA-1594-44F4-85D2-4E0F823438F1}"/>
              </a:ext>
            </a:extLst>
          </p:cNvPr>
          <p:cNvCxnSpPr>
            <a:cxnSpLocks/>
          </p:cNvCxnSpPr>
          <p:nvPr/>
        </p:nvCxnSpPr>
        <p:spPr>
          <a:xfrm>
            <a:off x="5784850" y="1820069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A702D-F31A-4C14-8973-49561F0885F5}"/>
              </a:ext>
            </a:extLst>
          </p:cNvPr>
          <p:cNvSpPr/>
          <p:nvPr/>
        </p:nvSpPr>
        <p:spPr>
          <a:xfrm>
            <a:off x="6407150" y="1650423"/>
            <a:ext cx="1888278" cy="36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Interferensi dari user lain = 0</a:t>
            </a:r>
            <a:endParaRPr lang="en-ID" sz="140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415173A-B499-4A1D-9DB7-772DF3C71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10" y="3546258"/>
            <a:ext cx="951682" cy="14275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970E6D-5C3E-4BE5-8DC8-F66B9BADC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017" y="3626502"/>
            <a:ext cx="783393" cy="1259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07FC76-6537-4DB2-B287-8916EE69B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1852" y="3634299"/>
            <a:ext cx="951682" cy="12942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078C45-F290-43B5-AF9B-544949151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4538" y="5300241"/>
            <a:ext cx="956302" cy="14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8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F80D4-EDA1-41F1-A181-448A969B2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467880"/>
                <a:ext cx="10515600" cy="6390120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Spectral Efficiency </a:t>
                </a:r>
                <a:r>
                  <a:rPr lang="en-US" sz="2000" err="1"/>
                  <a:t>dirumuskan</a:t>
                </a:r>
                <a:r>
                  <a:rPr lang="en-US" sz="2000"/>
                  <a:t> </a:t>
                </a:r>
                <a:r>
                  <a:rPr lang="en-US" sz="2000" err="1"/>
                  <a:t>sebagai</a:t>
                </a:r>
                <a:r>
                  <a:rPr lang="en-US" sz="2000"/>
                  <a:t> </a:t>
                </a:r>
                <a:r>
                  <a:rPr lang="en-US" sz="2000" err="1"/>
                  <a:t>berikut</a:t>
                </a:r>
                <a:r>
                  <a:rPr lang="en-US" sz="2000"/>
                  <a:t> [5]: 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𝑆𝐼𝑁𝑅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𝑍𝐹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𝑍𝐹</m:t>
                        </m:r>
                      </m:sup>
                    </m:sSubSup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𝑀𝑅𝑇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𝑆𝐼𝑁𝑅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𝑀𝑅𝑇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𝑀𝑅𝑇</m:t>
                        </m:r>
                      </m:sup>
                    </m:sSubSup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	Dimana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𝑍𝐹</m:t>
                        </m:r>
                      </m:sup>
                    </m:sSubSup>
                  </m:oMath>
                </a14:m>
                <a:r>
                  <a:rPr lang="en-US" sz="2000"/>
                  <a:t> = Spectral Efficiency </a:t>
                </a:r>
                <a:r>
                  <a:rPr lang="en-US" sz="2000" err="1"/>
                  <a:t>untuk</a:t>
                </a:r>
                <a:r>
                  <a:rPr lang="en-US" sz="2000"/>
                  <a:t> ZF precoding pada user </a:t>
                </a:r>
                <a:r>
                  <a:rPr lang="en-US" sz="2000" err="1"/>
                  <a:t>ke</a:t>
                </a:r>
                <a:r>
                  <a:rPr lang="en-US" sz="2000"/>
                  <a:t>-k</a:t>
                </a:r>
              </a:p>
              <a:p>
                <a:pPr marL="0" indent="0">
                  <a:buNone/>
                </a:pPr>
                <a:r>
                  <a:rPr lang="en-US" sz="2000"/>
                  <a:t>		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𝑀𝑅𝑇</m:t>
                        </m:r>
                      </m:sup>
                    </m:sSubSup>
                  </m:oMath>
                </a14:m>
                <a:r>
                  <a:rPr lang="en-US" sz="2000"/>
                  <a:t> = Spectral Efficiency </a:t>
                </a:r>
                <a:r>
                  <a:rPr lang="en-US" sz="2000" err="1"/>
                  <a:t>untuk</a:t>
                </a:r>
                <a:r>
                  <a:rPr lang="en-US" sz="2000"/>
                  <a:t> MRT precoding pada user </a:t>
                </a:r>
                <a:r>
                  <a:rPr lang="en-US" sz="2000" err="1"/>
                  <a:t>ke</a:t>
                </a:r>
                <a:r>
                  <a:rPr lang="en-US" sz="2000"/>
                  <a:t>-k</a:t>
                </a:r>
              </a:p>
              <a:p>
                <a:r>
                  <a:rPr lang="en-ID" sz="2000"/>
                  <a:t>Spectral Efficiency </a:t>
                </a:r>
                <a:r>
                  <a:rPr lang="en-ID" sz="2000" err="1"/>
                  <a:t>untuk</a:t>
                </a:r>
                <a:r>
                  <a:rPr lang="en-ID" sz="2000"/>
                  <a:t> </a:t>
                </a:r>
                <a:r>
                  <a:rPr lang="en-ID" sz="2000" err="1"/>
                  <a:t>semua</a:t>
                </a:r>
                <a:r>
                  <a:rPr lang="en-ID" sz="2000"/>
                  <a:t> user </a:t>
                </a:r>
                <a:r>
                  <a:rPr lang="en-ID" sz="2000" err="1"/>
                  <a:t>dirumuskan</a:t>
                </a:r>
                <a:r>
                  <a:rPr lang="en-ID" sz="2000"/>
                  <a:t> </a:t>
                </a:r>
                <a:r>
                  <a:rPr lang="en-ID" sz="2000" err="1"/>
                  <a:t>sebagai</a:t>
                </a:r>
                <a:r>
                  <a:rPr lang="en-ID" sz="2000"/>
                  <a:t> </a:t>
                </a:r>
                <a:r>
                  <a:rPr lang="en-ID" sz="2000" err="1"/>
                  <a:t>berikut</a:t>
                </a:r>
                <a:r>
                  <a:rPr lang="en-ID" sz="2000"/>
                  <a:t>[2]:</a:t>
                </a:r>
              </a:p>
              <a:p>
                <a:pPr marL="0" indent="0">
                  <a:buNone/>
                </a:pPr>
                <a:r>
                  <a:rPr lang="en-US" sz="2000" b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𝑍𝐹</m:t>
                            </m:r>
                          </m:sup>
                        </m:sSub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D" sz="2000"/>
              </a:p>
              <a:p>
                <a:pPr marL="0" indent="0">
                  <a:buNone/>
                </a:pPr>
                <a:endParaRPr lang="en-ID" sz="2000"/>
              </a:p>
              <a:p>
                <a:pPr marL="0" indent="0">
                  <a:buNone/>
                </a:pPr>
                <a:endParaRPr lang="en-ID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F80D4-EDA1-41F1-A181-448A969B2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467880"/>
                <a:ext cx="10515600" cy="6390120"/>
              </a:xfrm>
              <a:blipFill>
                <a:blip r:embed="rId2"/>
                <a:stretch>
                  <a:fillRect l="-522" t="-10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19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25C7-4C46-4194-9360-54F1D697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Spectral Efficiency Zero Forcing</a:t>
            </a:r>
          </a:p>
          <a:p>
            <a:r>
              <a:rPr lang="en-ID" sz="2000"/>
              <a:t>Spectral Efficiency tiap user</a:t>
            </a:r>
            <a:r>
              <a:rPr lang="en-US" sz="2000"/>
              <a:t> rata-rata dari semua subcarrier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000"/>
              <a:t>Spectral Efficiency total semua user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400" b="1"/>
              <a:t>Spectral Efficiency MRT</a:t>
            </a:r>
          </a:p>
          <a:p>
            <a:r>
              <a:rPr lang="en-ID" sz="2000"/>
              <a:t>Spectral Efficiency tiap user</a:t>
            </a:r>
            <a:r>
              <a:rPr lang="en-US" sz="2000"/>
              <a:t> rata-rata dari semua subcarrier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ID" sz="2400"/>
          </a:p>
          <a:p>
            <a:r>
              <a:rPr lang="en-US" sz="2000"/>
              <a:t>Spectral Efficiency total semua user</a:t>
            </a:r>
          </a:p>
          <a:p>
            <a:pPr marL="0" indent="0">
              <a:buNone/>
            </a:pPr>
            <a:endParaRPr lang="en-ID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7D250-E2AC-4896-987D-E889337D6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64" y="1312285"/>
            <a:ext cx="6108815" cy="655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53780-9161-4F30-96ED-434AE7F5B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65" y="2600535"/>
            <a:ext cx="1385021" cy="611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AF1CF0-CD51-4A60-B3CE-4BB5CB18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964" y="4257465"/>
            <a:ext cx="6012000" cy="572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677F8-FF89-4DDC-9659-D07482C93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918" y="5598748"/>
            <a:ext cx="1068532" cy="40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FDD54-2163-4623-8B5B-986222757B06}"/>
              </a:ext>
            </a:extLst>
          </p:cNvPr>
          <p:cNvSpPr/>
          <p:nvPr/>
        </p:nvSpPr>
        <p:spPr>
          <a:xfrm>
            <a:off x="7138551" y="1122217"/>
            <a:ext cx="4845631" cy="4613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Simulasi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dilakukan</a:t>
            </a:r>
            <a:r>
              <a:rPr lang="en-US"/>
              <a:t> pada </a:t>
            </a:r>
            <a:r>
              <a:rPr lang="en-US" err="1"/>
              <a:t>kanal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distribusi</a:t>
            </a:r>
            <a:r>
              <a:rPr lang="en-US"/>
              <a:t> Rayleigh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Terdapat</a:t>
            </a:r>
            <a:r>
              <a:rPr lang="en-US"/>
              <a:t> </a:t>
            </a:r>
            <a:r>
              <a:rPr lang="en-US" err="1"/>
              <a:t>dua</a:t>
            </a:r>
            <a:r>
              <a:rPr lang="en-US"/>
              <a:t> precoding yang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yaitu</a:t>
            </a:r>
            <a:r>
              <a:rPr lang="en-US"/>
              <a:t> ZF dan MRT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Jumlah</a:t>
            </a:r>
            <a:r>
              <a:rPr lang="en-US"/>
              <a:t> antenna Tx (M) </a:t>
            </a:r>
            <a:r>
              <a:rPr lang="en-US" err="1"/>
              <a:t>bervariasi</a:t>
            </a:r>
            <a:r>
              <a:rPr lang="en-US"/>
              <a:t> (50-300)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Jumlah</a:t>
            </a:r>
            <a:r>
              <a:rPr lang="en-US"/>
              <a:t> user (K)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SNR 10dB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Dari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simulasi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diketahui</a:t>
            </a:r>
            <a:r>
              <a:rPr lang="en-US"/>
              <a:t> </a:t>
            </a:r>
            <a:r>
              <a:rPr lang="en-US" err="1"/>
              <a:t>bahwa</a:t>
            </a:r>
            <a:r>
              <a:rPr lang="en-US"/>
              <a:t> ZF precoding </a:t>
            </a:r>
            <a:r>
              <a:rPr lang="en-US" err="1"/>
              <a:t>mampu</a:t>
            </a:r>
            <a:r>
              <a:rPr lang="en-US"/>
              <a:t> </a:t>
            </a:r>
            <a:r>
              <a:rPr lang="en-US" err="1"/>
              <a:t>menghasilkan</a:t>
            </a:r>
            <a:r>
              <a:rPr lang="en-US"/>
              <a:t> </a:t>
            </a:r>
            <a:r>
              <a:rPr lang="en-US" err="1"/>
              <a:t>kapasistas</a:t>
            </a:r>
            <a:r>
              <a:rPr lang="en-US"/>
              <a:t> system yang </a:t>
            </a:r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besar</a:t>
            </a:r>
            <a:r>
              <a:rPr lang="en-US"/>
              <a:t> </a:t>
            </a:r>
            <a:r>
              <a:rPr lang="en-US" err="1"/>
              <a:t>daripada</a:t>
            </a:r>
            <a:r>
              <a:rPr lang="en-US"/>
              <a:t> MRT precoding.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Kapasitas</a:t>
            </a:r>
            <a:r>
              <a:rPr lang="en-US"/>
              <a:t> system </a:t>
            </a:r>
            <a:r>
              <a:rPr lang="en-US" err="1"/>
              <a:t>berbanding</a:t>
            </a:r>
            <a:r>
              <a:rPr lang="en-US"/>
              <a:t> </a:t>
            </a:r>
            <a:r>
              <a:rPr lang="en-US" err="1"/>
              <a:t>lurus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jumlah</a:t>
            </a:r>
            <a:r>
              <a:rPr lang="en-US"/>
              <a:t> antenna, </a:t>
            </a:r>
            <a:r>
              <a:rPr lang="en-US" err="1"/>
              <a:t>kapastias</a:t>
            </a:r>
            <a:r>
              <a:rPr lang="en-US"/>
              <a:t> system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meningkat</a:t>
            </a:r>
            <a:r>
              <a:rPr lang="en-US"/>
              <a:t> </a:t>
            </a:r>
            <a:r>
              <a:rPr lang="en-US" err="1"/>
              <a:t>apabila</a:t>
            </a:r>
            <a:r>
              <a:rPr lang="en-US"/>
              <a:t> </a:t>
            </a:r>
            <a:r>
              <a:rPr lang="en-US" err="1"/>
              <a:t>jumlah</a:t>
            </a:r>
            <a:r>
              <a:rPr lang="en-US"/>
              <a:t>  antenna BTS </a:t>
            </a:r>
            <a:r>
              <a:rPr lang="en-US" err="1"/>
              <a:t>semakin</a:t>
            </a:r>
            <a:r>
              <a:rPr lang="en-US"/>
              <a:t> </a:t>
            </a:r>
            <a:r>
              <a:rPr lang="en-US" err="1"/>
              <a:t>banyak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4040E-422A-45D5-8EAA-C30B008B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32" y="908337"/>
            <a:ext cx="6721764" cy="50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1498D-9E8F-40DA-94E9-3C6AC545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7" y="979343"/>
            <a:ext cx="6532418" cy="48993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56AFA2-EC03-4C44-AFAD-769A3EFE3ACB}"/>
              </a:ext>
            </a:extLst>
          </p:cNvPr>
          <p:cNvSpPr/>
          <p:nvPr/>
        </p:nvSpPr>
        <p:spPr>
          <a:xfrm>
            <a:off x="6833751" y="1981199"/>
            <a:ext cx="4845631" cy="2673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Precoding yang digunakan adalah ZF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Jumlah</a:t>
            </a:r>
            <a:r>
              <a:rPr lang="en-US"/>
              <a:t> antenna Tx (M) </a:t>
            </a:r>
            <a:r>
              <a:rPr lang="en-US" err="1"/>
              <a:t>bervariasi</a:t>
            </a:r>
            <a:r>
              <a:rPr lang="en-US"/>
              <a:t> (5-300)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Jumlah</a:t>
            </a:r>
            <a:r>
              <a:rPr lang="en-US"/>
              <a:t> user (K) bervariasi dari (5-20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SNR 10dB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Dari hasil simulasi dapat dilihat bahwa semakin banyak jumlah user, maka Spectral Efficiency total semakin meningkat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300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3E8C-53F8-455F-8CAD-DA62FE63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Daftar </a:t>
            </a:r>
            <a:r>
              <a:rPr lang="en-US" err="1"/>
              <a:t>pustaka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A293-BCF9-4D23-9B41-DC104DA9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[1] </a:t>
            </a:r>
            <a:r>
              <a:rPr lang="en-US" sz="1800" err="1"/>
              <a:t>Jacobson,Sven.Durisi</a:t>
            </a:r>
            <a:r>
              <a:rPr lang="en-US" sz="1800"/>
              <a:t>, Giuseppe, </a:t>
            </a:r>
            <a:r>
              <a:rPr lang="en-US" sz="1800" err="1"/>
              <a:t>Studer.Christoph</a:t>
            </a:r>
            <a:r>
              <a:rPr lang="en-US" sz="1800"/>
              <a:t>.” Massive MU-MIMO-OFDM Downlink with</a:t>
            </a:r>
          </a:p>
          <a:p>
            <a:pPr marL="0" indent="0">
              <a:buNone/>
            </a:pPr>
            <a:r>
              <a:rPr lang="en-US" sz="1800"/>
              <a:t>One-Bit DACs and Linear Precoding”. G</a:t>
            </a:r>
            <a:r>
              <a:rPr lang="en-US" sz="1800" i="1"/>
              <a:t>LOBECOM 2017 - 2017 IEEE Global Communications Conference. </a:t>
            </a:r>
            <a:r>
              <a:rPr lang="en-US" sz="1800"/>
              <a:t>2018</a:t>
            </a:r>
            <a:endParaRPr lang="en-US" sz="1800" i="1"/>
          </a:p>
          <a:p>
            <a:pPr marL="0" indent="0">
              <a:buNone/>
            </a:pPr>
            <a:r>
              <a:rPr lang="en-US" sz="1800"/>
              <a:t>[2]</a:t>
            </a:r>
            <a:r>
              <a:rPr lang="en-US" sz="1800" err="1"/>
              <a:t>Ngo,Hien</a:t>
            </a:r>
            <a:r>
              <a:rPr lang="en-US" sz="1800"/>
              <a:t> Quoc, </a:t>
            </a:r>
            <a:r>
              <a:rPr lang="en-US" sz="1800" err="1"/>
              <a:t>Larsson.Erick.G,Marzetta</a:t>
            </a:r>
            <a:r>
              <a:rPr lang="en-US" sz="1800"/>
              <a:t>, </a:t>
            </a:r>
            <a:r>
              <a:rPr lang="en-US" sz="1800" err="1"/>
              <a:t>Thomas.L</a:t>
            </a:r>
            <a:r>
              <a:rPr lang="en-US" sz="1800"/>
              <a:t>” Energy and Spectral Efficiency of Very Large</a:t>
            </a:r>
          </a:p>
          <a:p>
            <a:pPr marL="0" indent="0">
              <a:buNone/>
            </a:pPr>
            <a:r>
              <a:rPr lang="en-US" sz="1800"/>
              <a:t>Multiuser MIMO Systems”. Energy and Spectral Efficiency of Very Large Multiuser MIMO Systems.2013</a:t>
            </a:r>
          </a:p>
          <a:p>
            <a:pPr marL="0" indent="0">
              <a:buNone/>
            </a:pPr>
            <a:r>
              <a:rPr lang="en-US" sz="1800"/>
              <a:t>[3] </a:t>
            </a:r>
            <a:r>
              <a:rPr lang="en-US" sz="1800" err="1"/>
              <a:t>Larsson.Erick.G,Marzetta</a:t>
            </a:r>
            <a:r>
              <a:rPr lang="en-US" sz="1800"/>
              <a:t>, </a:t>
            </a:r>
            <a:r>
              <a:rPr lang="en-US" sz="1800" err="1"/>
              <a:t>Thomas.L</a:t>
            </a:r>
            <a:r>
              <a:rPr lang="en-US" sz="1800"/>
              <a:t>  “Fundamentals of Massive MIMO” United Kingdom: Cambridge University Press, 2016</a:t>
            </a:r>
          </a:p>
          <a:p>
            <a:pPr marL="0" indent="0">
              <a:buNone/>
            </a:pPr>
            <a:r>
              <a:rPr lang="en-US" sz="1800"/>
              <a:t> [4] </a:t>
            </a:r>
            <a:r>
              <a:rPr lang="en-US" sz="1800" err="1"/>
              <a:t>Zayani.Rafik</a:t>
            </a:r>
            <a:r>
              <a:rPr lang="en-US" sz="1800"/>
              <a:t>, </a:t>
            </a:r>
            <a:r>
              <a:rPr lang="en-US" sz="1800" err="1"/>
              <a:t>Syaiek.Hmaied</a:t>
            </a:r>
            <a:r>
              <a:rPr lang="en-US" sz="1800"/>
              <a:t>, </a:t>
            </a:r>
            <a:r>
              <a:rPr lang="en-US" sz="1800" err="1"/>
              <a:t>Roviras.Daniel</a:t>
            </a:r>
            <a:r>
              <a:rPr lang="en-US" sz="1800"/>
              <a:t> “PAPR-aware Massive MIMO-OFDM Downlink”, </a:t>
            </a:r>
            <a:r>
              <a:rPr lang="en-US" sz="1800" i="1"/>
              <a:t>IEEE </a:t>
            </a:r>
            <a:r>
              <a:rPr lang="en-US" sz="1800" i="1" err="1"/>
              <a:t>Acces</a:t>
            </a:r>
            <a:r>
              <a:rPr lang="en-US" sz="1800" i="1"/>
              <a:t>, </a:t>
            </a:r>
            <a:r>
              <a:rPr lang="en-US" sz="1800"/>
              <a:t>vol.7. Page 25474 – 25484, 2019</a:t>
            </a:r>
          </a:p>
          <a:p>
            <a:pPr marL="0" indent="0">
              <a:buNone/>
            </a:pPr>
            <a:r>
              <a:rPr lang="en-US" sz="1800"/>
              <a:t>[5] </a:t>
            </a:r>
            <a:r>
              <a:rPr lang="en-US" sz="1800" err="1"/>
              <a:t>O.Saatlu</a:t>
            </a:r>
            <a:r>
              <a:rPr lang="en-US" sz="1800"/>
              <a:t>, </a:t>
            </a:r>
            <a:r>
              <a:rPr lang="en-US" sz="1800" err="1"/>
              <a:t>Ahmad.M.Omair</a:t>
            </a:r>
            <a:r>
              <a:rPr lang="en-US" sz="1800"/>
              <a:t>, </a:t>
            </a:r>
            <a:r>
              <a:rPr lang="en-US" sz="1800" err="1"/>
              <a:t>M.N.N.Swamy</a:t>
            </a:r>
            <a:r>
              <a:rPr lang="en-US" sz="1800"/>
              <a:t> “Spectral Efficiency Maximization of a Single Cell Massive MU-MIMO Down-Link TDD System by </a:t>
            </a:r>
            <a:r>
              <a:rPr lang="en-US" sz="1800" err="1"/>
              <a:t>ppropriate</a:t>
            </a:r>
            <a:r>
              <a:rPr lang="en-US" sz="1800"/>
              <a:t> Resource Allocation”. IEEE Access. Vol.7. 2019</a:t>
            </a:r>
          </a:p>
          <a:p>
            <a:pPr marL="0" indent="0">
              <a:buNone/>
            </a:pPr>
            <a:r>
              <a:rPr lang="en-US" sz="1800"/>
              <a:t>[6] Björnson,Emil. Hoydis,Jacob. Sanguinetti, Luca. “Massive MIMO Networks: Spectral, Energy, and Hardware Efficiency. Foundations and Trends in Signal Processing: Vol. 11, No. 3-4, pp 154–655. DOI: 10.1561/2000000093. 2017</a:t>
            </a:r>
            <a:endParaRPr lang="en-ID" sz="1800"/>
          </a:p>
        </p:txBody>
      </p:sp>
    </p:spTree>
    <p:extLst>
      <p:ext uri="{BB962C8B-B14F-4D97-AF65-F5344CB8AC3E}">
        <p14:creationId xmlns:p14="http://schemas.microsoft.com/office/powerpoint/2010/main" val="397744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5105-D4C3-441C-AC6E-714B7FF3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Saran dari Bu Puji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4A39-4183-4D3B-AD01-E1B969B7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Verifikasi BER dan SE secara analytical (teori)</a:t>
            </a:r>
          </a:p>
          <a:p>
            <a:r>
              <a:rPr lang="en-US"/>
              <a:t>Ganti precoding MRT dengan MMSE</a:t>
            </a:r>
          </a:p>
          <a:p>
            <a:r>
              <a:rPr lang="en-US"/>
              <a:t>Plot SE Per user</a:t>
            </a:r>
          </a:p>
          <a:p>
            <a:r>
              <a:rPr lang="en-US"/>
              <a:t>Cek Buku Emil memasukkan besaran power inteferensi inte cell dan intra cell</a:t>
            </a:r>
          </a:p>
          <a:p>
            <a:r>
              <a:rPr lang="en-US"/>
              <a:t>Cek kenapa Ketika M meningkat SINR per use turun</a:t>
            </a:r>
            <a:endParaRPr lang="en-ID"/>
          </a:p>
          <a:p>
            <a:r>
              <a:rPr lang="en-ID"/>
              <a:t>Berps Batasan user yang dapat dilayani Massive MIMO dg baik</a:t>
            </a:r>
          </a:p>
          <a:p>
            <a:pPr marL="0" indent="0">
              <a:buNone/>
            </a:pPr>
            <a:r>
              <a:rPr lang="en-ID"/>
              <a:t>(M minimal 4 kali K)</a:t>
            </a:r>
          </a:p>
          <a:p>
            <a:r>
              <a:rPr lang="en-ID"/>
              <a:t>Cek numerical simulasi di buku Emil</a:t>
            </a:r>
          </a:p>
          <a:p>
            <a:r>
              <a:rPr lang="en-ID"/>
              <a:t>LOS digunakan untuk situasi seperti apa</a:t>
            </a:r>
          </a:p>
          <a:p>
            <a:r>
              <a:rPr lang="en-ID"/>
              <a:t>Gunakan kanal yg lebih relevan untuk Massive MIMO, ada parameter Rayleigh dan sudut(contoh di buku Emil)</a:t>
            </a:r>
          </a:p>
        </p:txBody>
      </p:sp>
    </p:spTree>
    <p:extLst>
      <p:ext uri="{BB962C8B-B14F-4D97-AF65-F5344CB8AC3E}">
        <p14:creationId xmlns:p14="http://schemas.microsoft.com/office/powerpoint/2010/main" val="57345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F23A-385D-44A3-ADA7-B9FC69E9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 ini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1BB18D-F5E3-46E8-AB5B-3AABCCB10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86" y="1913731"/>
            <a:ext cx="6819900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485FE-2DD9-4ADC-9E00-28E387F04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8" y="4154560"/>
            <a:ext cx="66579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D33A-2DAB-41B9-A17F-6172FDBC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Blok Diagram </a:t>
            </a:r>
            <a:r>
              <a:rPr lang="en-US" b="1" err="1"/>
              <a:t>Sistem</a:t>
            </a:r>
            <a:endParaRPr lang="en-ID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E09AB-A1C0-446C-8C24-78A52300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5" y="1690688"/>
            <a:ext cx="10951726" cy="42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52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E3AD-93CD-47FB-826A-F8038A47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/>
              <a:t>Berpa batasan user yang dapat dilayani Massive MIMO dg baik</a:t>
            </a:r>
            <a:br>
              <a:rPr lang="en-ID" sz="2400"/>
            </a:br>
            <a:r>
              <a:rPr lang="en-ID" sz="2400"/>
              <a:t>(M minimal 4 kali K)</a:t>
            </a:r>
            <a:br>
              <a:rPr lang="en-ID" sz="2400"/>
            </a:br>
            <a:r>
              <a:rPr lang="en-ID" sz="2400"/>
              <a:t>Cek dengan plot untuk M tetap, K berubah </a:t>
            </a:r>
            <a:br>
              <a:rPr lang="en-ID" sz="2400"/>
            </a:br>
            <a:endParaRPr lang="en-ID" sz="24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B3D8C-48FD-4081-97A5-39F6636CF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865" y="1419806"/>
            <a:ext cx="7313780" cy="1919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DB4DE-D92E-4C27-A884-BB9C52F57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257" y="3518475"/>
            <a:ext cx="5673870" cy="31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5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1740-35EC-4759-8003-4520E4F7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211C32-1AB3-435E-B273-15CC108AB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772" y="1913372"/>
            <a:ext cx="7119151" cy="16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7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EBB2-B939-4ECE-8B05-915D1784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1182" cy="4351338"/>
          </a:xfrm>
        </p:spPr>
        <p:txBody>
          <a:bodyPr/>
          <a:lstStyle/>
          <a:p>
            <a:r>
              <a:rPr lang="en-US"/>
              <a:t>SNR = 20dB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6E689-0CDB-4B3E-81D3-77715061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2" y="401348"/>
            <a:ext cx="7220528" cy="54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4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E53FF-5D3C-48C4-AC81-9EF849C2B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163" y="393916"/>
            <a:ext cx="7621251" cy="57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0D8CAC-515D-47EC-8370-F2B8133F93F3}"/>
              </a:ext>
            </a:extLst>
          </p:cNvPr>
          <p:cNvSpPr/>
          <p:nvPr/>
        </p:nvSpPr>
        <p:spPr>
          <a:xfrm>
            <a:off x="3149500" y="2022763"/>
            <a:ext cx="5892999" cy="4092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err="1"/>
              <a:t>Jumlah</a:t>
            </a:r>
            <a:r>
              <a:rPr lang="en-US" sz="2000"/>
              <a:t> </a:t>
            </a:r>
            <a:r>
              <a:rPr lang="en-US" sz="2000" err="1"/>
              <a:t>sel</a:t>
            </a:r>
            <a:r>
              <a:rPr lang="en-US" sz="2000"/>
              <a:t>			: </a:t>
            </a:r>
            <a:r>
              <a:rPr lang="en-US" sz="2000" err="1"/>
              <a:t>Sel</a:t>
            </a:r>
            <a:r>
              <a:rPr lang="en-US" sz="2000"/>
              <a:t> Tunggal</a:t>
            </a:r>
          </a:p>
          <a:p>
            <a:r>
              <a:rPr lang="en-US" sz="2000" err="1"/>
              <a:t>Jenis</a:t>
            </a:r>
            <a:r>
              <a:rPr lang="en-US" sz="2000"/>
              <a:t> </a:t>
            </a:r>
            <a:r>
              <a:rPr lang="en-US" sz="2000" err="1"/>
              <a:t>kanal</a:t>
            </a:r>
            <a:r>
              <a:rPr lang="en-US" sz="2000"/>
              <a:t> (H)			: Rayleigh</a:t>
            </a:r>
          </a:p>
          <a:p>
            <a:r>
              <a:rPr lang="en-US" sz="2000"/>
              <a:t>Noise 				: AWGN Noise</a:t>
            </a:r>
            <a:endParaRPr lang="en-ID" sz="2000"/>
          </a:p>
          <a:p>
            <a:r>
              <a:rPr lang="en-US" sz="2000" err="1"/>
              <a:t>Jumlah</a:t>
            </a:r>
            <a:r>
              <a:rPr lang="en-US" sz="2000"/>
              <a:t> antenna Tx (M) 		: 100</a:t>
            </a:r>
          </a:p>
          <a:p>
            <a:r>
              <a:rPr lang="en-US" sz="2000" err="1"/>
              <a:t>Jumlah</a:t>
            </a:r>
            <a:r>
              <a:rPr lang="en-US" sz="2000"/>
              <a:t> user (K)			: 10</a:t>
            </a:r>
          </a:p>
          <a:p>
            <a:r>
              <a:rPr lang="en-US" sz="2000"/>
              <a:t>Mapping symbol			: 4-QAM</a:t>
            </a:r>
          </a:p>
          <a:p>
            <a:r>
              <a:rPr lang="en-US" sz="2000" err="1"/>
              <a:t>Jumlah</a:t>
            </a:r>
            <a:r>
              <a:rPr lang="en-US" sz="2000"/>
              <a:t> bit transmit		: 10</a:t>
            </a:r>
            <a:r>
              <a:rPr lang="en-US" sz="2000" baseline="30000"/>
              <a:t>7</a:t>
            </a:r>
            <a:r>
              <a:rPr lang="en-US" sz="2000"/>
              <a:t> bit biner</a:t>
            </a:r>
          </a:p>
          <a:p>
            <a:r>
              <a:rPr lang="en-US" sz="2000"/>
              <a:t>Precoding yang </a:t>
            </a:r>
            <a:r>
              <a:rPr lang="en-US" sz="2000" err="1"/>
              <a:t>digunakan</a:t>
            </a:r>
            <a:r>
              <a:rPr lang="en-US" sz="2000"/>
              <a:t>		: ZF dan MRT </a:t>
            </a:r>
          </a:p>
          <a:p>
            <a:r>
              <a:rPr lang="en-US" sz="2000" err="1"/>
              <a:t>Jenis</a:t>
            </a:r>
            <a:r>
              <a:rPr lang="en-US" sz="2000"/>
              <a:t> </a:t>
            </a:r>
            <a:r>
              <a:rPr lang="en-US" sz="2000" err="1"/>
              <a:t>modulasi</a:t>
            </a:r>
            <a:r>
              <a:rPr lang="en-US" sz="2000"/>
              <a:t>			: OFDM</a:t>
            </a:r>
          </a:p>
          <a:p>
            <a:r>
              <a:rPr lang="en-US" sz="2000"/>
              <a:t>Channel tap </a:t>
            </a:r>
            <a:r>
              <a:rPr lang="en-US" sz="2000" err="1"/>
              <a:t>freq.selective</a:t>
            </a:r>
            <a:r>
              <a:rPr lang="en-US" sz="2000"/>
              <a:t> (L)	: 4	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1BF5C5-20E2-4BE2-BCCD-6A3D196C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Parameter </a:t>
            </a:r>
            <a:r>
              <a:rPr lang="en-US" b="1" err="1"/>
              <a:t>Simulasi</a:t>
            </a:r>
            <a:r>
              <a:rPr lang="en-US" b="1"/>
              <a:t> </a:t>
            </a:r>
            <a:r>
              <a:rPr lang="en-US" b="1" err="1"/>
              <a:t>Transmisi</a:t>
            </a:r>
            <a:r>
              <a:rPr lang="en-US" b="1"/>
              <a:t> Downlink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152411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5F6-EFCE-4E32-A847-5ED5323B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Parameter OFDM 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EDB4C-4BF4-44FE-AFC6-D5B6C8599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/>
                  <a:t>Jumlah subcarrier</a:t>
                </a:r>
                <a:r>
                  <a:rPr lang="en-US" sz="1800" b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1800"/>
                  <a:t>		: 300</a:t>
                </a:r>
              </a:p>
              <a:p>
                <a:r>
                  <a:rPr lang="en-US" sz="1800"/>
                  <a:t>NFFT				: 512</a:t>
                </a:r>
              </a:p>
              <a:p>
                <a:r>
                  <a:rPr lang="en-US" sz="1800"/>
                  <a:t>Cyclic Prefix[6]			: 5%* NFFT = 26</a:t>
                </a:r>
              </a:p>
              <a:p>
                <a:r>
                  <a:rPr lang="en-US" sz="1800"/>
                  <a:t>OFDM symbol duration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/>
                  <a:t>[2]	: 66.7µs</a:t>
                </a:r>
              </a:p>
              <a:p>
                <a:r>
                  <a:rPr lang="en-US" sz="1800"/>
                  <a:t>Bandwidth </a:t>
                </a:r>
                <a:r>
                  <a:rPr lang="en-US" sz="1800" err="1"/>
                  <a:t>tiap</a:t>
                </a:r>
                <a:r>
                  <a:rPr lang="en-US" sz="1800"/>
                  <a:t> subcarrier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/>
                  <a:t>[3]	: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66.7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en-US" sz="1800" b="0"/>
              </a:p>
              <a:p>
                <a:r>
                  <a:rPr lang="en-US" sz="1800"/>
                  <a:t>Coherence bandwidth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1800"/>
                  <a:t>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=300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𝑘𝐻𝑧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=4.5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𝑀h𝑧</m:t>
                    </m:r>
                  </m:oMath>
                </a14:m>
                <a:endParaRPr lang="en-US" sz="1800"/>
              </a:p>
              <a:p>
                <a:r>
                  <a:rPr lang="en-ID" sz="1800"/>
                  <a:t>Coherence interval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NFFT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/>
              </a:p>
              <a:p>
                <a:r>
                  <a:rPr lang="en-ID" sz="1800"/>
                  <a:t>Coherence time	</a:t>
                </a:r>
                <a:r>
                  <a:rPr lang="en-US" sz="18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sz="1800"/>
                  <a:t> [3]		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D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4.5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𝑀𝐻𝑧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=0.14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ID" sz="1800"/>
              </a:p>
              <a:p>
                <a:r>
                  <a:rPr lang="en-ID" sz="1800" err="1"/>
                  <a:t>Sehingga</a:t>
                </a:r>
                <a:r>
                  <a:rPr lang="en-ID" sz="1800"/>
                  <a:t> </a:t>
                </a:r>
                <a:r>
                  <a:rPr lang="en-ID" sz="1800" err="1"/>
                  <a:t>kanal</a:t>
                </a:r>
                <a:r>
                  <a:rPr lang="en-ID" sz="1800"/>
                  <a:t> </a:t>
                </a:r>
                <a:r>
                  <a:rPr lang="en-ID" sz="1800" err="1"/>
                  <a:t>akan</a:t>
                </a:r>
                <a:r>
                  <a:rPr lang="en-ID" sz="1800"/>
                  <a:t> </a:t>
                </a:r>
                <a:r>
                  <a:rPr lang="en-ID" sz="1800" err="1"/>
                  <a:t>berubah</a:t>
                </a:r>
                <a:r>
                  <a:rPr lang="en-ID" sz="1800"/>
                  <a:t> </a:t>
                </a:r>
                <a:r>
                  <a:rPr lang="en-ID" sz="1800" err="1"/>
                  <a:t>tiap</a:t>
                </a:r>
                <a:r>
                  <a:rPr lang="en-ID" sz="1800"/>
                  <a:t> 0.14ms </a:t>
                </a:r>
              </a:p>
              <a:p>
                <a:endParaRPr lang="en-ID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EDB4C-4BF4-44FE-AFC6-D5B6C8599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29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2E66-432C-433D-BFBB-E9E3E0EA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231919"/>
            <a:ext cx="10515600" cy="784803"/>
          </a:xfrm>
        </p:spPr>
        <p:txBody>
          <a:bodyPr/>
          <a:lstStyle/>
          <a:p>
            <a:r>
              <a:rPr lang="en-US" b="1"/>
              <a:t>Alur </a:t>
            </a:r>
            <a:r>
              <a:rPr lang="en-US" b="1" err="1"/>
              <a:t>Kerja</a:t>
            </a:r>
            <a:r>
              <a:rPr lang="en-US" b="1"/>
              <a:t> </a:t>
            </a:r>
            <a:r>
              <a:rPr lang="en-US" b="1" err="1"/>
              <a:t>Sistem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60948F-F1AD-4040-A6B9-BA7017BF1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390" y="1261197"/>
                <a:ext cx="10411691" cy="4935393"/>
              </a:xfrm>
            </p:spPr>
            <p:txBody>
              <a:bodyPr>
                <a:noAutofit/>
              </a:bodyPr>
              <a:lstStyle/>
              <a:p>
                <a:r>
                  <a:rPr lang="en-US" sz="2000"/>
                  <a:t>Jika M = 100, dan K = 10, </a:t>
                </a:r>
                <a:r>
                  <a:rPr lang="en-US" sz="2000" err="1"/>
                  <a:t>maka</a:t>
                </a:r>
                <a:r>
                  <a:rPr lang="en-US" sz="2000"/>
                  <a:t> </a:t>
                </a:r>
                <a:r>
                  <a:rPr lang="en-US" sz="2000" err="1"/>
                  <a:t>dibangkitkan</a:t>
                </a:r>
                <a:r>
                  <a:rPr lang="en-US" sz="2000"/>
                  <a:t> data symbol </a:t>
                </a:r>
                <a:r>
                  <a:rPr lang="en-US" sz="2000" err="1"/>
                  <a:t>untuk</a:t>
                </a:r>
                <a:r>
                  <a:rPr lang="en-US" sz="2000"/>
                  <a:t> 10 user </a:t>
                </a:r>
                <a:r>
                  <a:rPr lang="en-US" sz="2000" err="1"/>
                  <a:t>dengan</a:t>
                </a:r>
                <a:r>
                  <a:rPr lang="en-US" sz="2000"/>
                  <a:t> mapping symbol </a:t>
                </a:r>
                <a:r>
                  <a:rPr lang="en-US" sz="2000" err="1"/>
                  <a:t>menggunakan</a:t>
                </a:r>
                <a:r>
                  <a:rPr lang="en-US" sz="2000"/>
                  <a:t> 4-QAM</a:t>
                </a:r>
              </a:p>
              <a:p>
                <a:r>
                  <a:rPr lang="en-US" sz="2000"/>
                  <a:t>Data </a:t>
                </a:r>
                <a:r>
                  <a:rPr lang="en-US" sz="2000" err="1"/>
                  <a:t>ini</a:t>
                </a:r>
                <a:r>
                  <a:rPr lang="en-US" sz="2000"/>
                  <a:t> </a:t>
                </a:r>
                <a:r>
                  <a:rPr lang="en-US" sz="2000" err="1"/>
                  <a:t>kemudian</a:t>
                </a:r>
                <a:r>
                  <a:rPr lang="en-US" sz="2000"/>
                  <a:t> </a:t>
                </a:r>
                <a:r>
                  <a:rPr lang="en-US" sz="2000" err="1"/>
                  <a:t>disusun</a:t>
                </a:r>
                <a:r>
                  <a:rPr lang="en-US" sz="2000"/>
                  <a:t> </a:t>
                </a:r>
                <a:r>
                  <a:rPr lang="en-US" sz="2000" err="1"/>
                  <a:t>ke</a:t>
                </a:r>
                <a:r>
                  <a:rPr lang="en-US" sz="2000"/>
                  <a:t> </a:t>
                </a:r>
                <a:r>
                  <a:rPr lang="en-US" sz="2000" err="1"/>
                  <a:t>dalam</a:t>
                </a:r>
                <a:r>
                  <a:rPr lang="en-US" sz="2000"/>
                  <a:t> subcarrier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lang="en-US" sz="2000"/>
                  <a:t>).</a:t>
                </a:r>
              </a:p>
              <a:p>
                <a:r>
                  <a:rPr lang="en-US" sz="2000" err="1"/>
                  <a:t>Simbol</a:t>
                </a:r>
                <a:r>
                  <a:rPr lang="en-US" sz="2000"/>
                  <a:t> pada masing-masing subcarrier </a:t>
                </a:r>
                <a:r>
                  <a:rPr lang="en-US" sz="2000" err="1"/>
                  <a:t>dinotasikan</a:t>
                </a:r>
                <a:r>
                  <a:rPr lang="en-US" sz="2000"/>
                  <a:t> </a:t>
                </a:r>
                <a:r>
                  <a:rPr lang="en-US" sz="2000" err="1"/>
                  <a:t>dengan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ID" sz="2000"/>
              </a:p>
              <a:p>
                <a:pPr marL="0" indent="0">
                  <a:buNone/>
                </a:pPr>
                <a:r>
                  <a:rPr lang="en-ID" sz="2000"/>
                  <a:t>    Dimana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 sz="2000"/>
                  <a:t> dan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D" sz="2000"/>
              </a:p>
              <a:p>
                <a:r>
                  <a:rPr lang="en-US" sz="2000"/>
                  <a:t>Respon </a:t>
                </a:r>
                <a:r>
                  <a:rPr lang="en-US" sz="2000" err="1"/>
                  <a:t>Kanal</a:t>
                </a:r>
                <a:r>
                  <a:rPr lang="en-US" sz="2000"/>
                  <a:t> pada </a:t>
                </a:r>
                <a:r>
                  <a:rPr lang="en-US" sz="2000" err="1"/>
                  <a:t>frekuensi</a:t>
                </a:r>
                <a:r>
                  <a:rPr lang="en-US" sz="2000"/>
                  <a:t> selective domain </a:t>
                </a:r>
                <a:r>
                  <a:rPr lang="en-US" sz="2000" err="1"/>
                  <a:t>waktu</a:t>
                </a:r>
                <a:r>
                  <a:rPr lang="en-US" sz="2000"/>
                  <a:t> </a:t>
                </a:r>
                <a:r>
                  <a:rPr lang="en-US" sz="2000" err="1"/>
                  <a:t>dirumuskan</a:t>
                </a:r>
                <a:r>
                  <a:rPr lang="en-US" sz="2000"/>
                  <a:t> </a:t>
                </a:r>
                <a:r>
                  <a:rPr lang="en-US" sz="2000" err="1"/>
                  <a:t>sebagai</a:t>
                </a:r>
                <a:r>
                  <a:rPr lang="en-US" sz="2000"/>
                  <a:t> </a:t>
                </a:r>
                <a:r>
                  <a:rPr lang="en-US" sz="2000" err="1"/>
                  <a:t>berikut</a:t>
                </a:r>
                <a:r>
                  <a:rPr lang="en-US" sz="2000"/>
                  <a:t>: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(0.1,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, </a:t>
                </a:r>
                <a:r>
                  <a:rPr lang="en-US" sz="2000" err="1"/>
                  <a:t>dimana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/>
                  <a:t>, 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:r>
                  <a:rPr lang="en-US" sz="2000" b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/>
                  <a:t> </a:t>
                </a:r>
                <a:r>
                  <a:rPr lang="en-US" sz="2000" err="1"/>
                  <a:t>merupakan</a:t>
                </a:r>
                <a:r>
                  <a:rPr lang="en-US" sz="2000"/>
                  <a:t> channel tap </a:t>
                </a:r>
                <a:r>
                  <a:rPr lang="en-US" sz="2000" err="1"/>
                  <a:t>frekuensi</a:t>
                </a:r>
                <a:r>
                  <a:rPr lang="en-US" sz="2000"/>
                  <a:t> selective</a:t>
                </a:r>
              </a:p>
              <a:p>
                <a:r>
                  <a:rPr lang="en-US" sz="2000" err="1"/>
                  <a:t>Respon</a:t>
                </a:r>
                <a:r>
                  <a:rPr lang="en-US" sz="2000"/>
                  <a:t> </a:t>
                </a:r>
                <a:r>
                  <a:rPr lang="en-US" sz="2000" err="1"/>
                  <a:t>kanal</a:t>
                </a:r>
                <a:r>
                  <a:rPr lang="en-US" sz="2000"/>
                  <a:t> </a:t>
                </a:r>
                <a:r>
                  <a:rPr lang="en-US" sz="2000" err="1"/>
                  <a:t>frekuensi</a:t>
                </a:r>
                <a:r>
                  <a:rPr lang="en-US" sz="2000"/>
                  <a:t> domain pada subcarrier </a:t>
                </a:r>
                <a:r>
                  <a:rPr lang="en-US" sz="2000" err="1"/>
                  <a:t>ke</a:t>
                </a:r>
                <a:r>
                  <a:rPr lang="en-US" sz="2000"/>
                  <a:t>-</a:t>
                </a:r>
                <a:r>
                  <a:rPr lang="en-US" sz="2000" i="1"/>
                  <a:t>n </a:t>
                </a:r>
                <a:r>
                  <a:rPr lang="en-US" sz="2000" err="1"/>
                  <a:t>adala</a:t>
                </a:r>
                <a:r>
                  <a:rPr lang="en-US" sz="2000"/>
                  <a:t>h</a:t>
                </a:r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=1,….,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b="0"/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ID" sz="2000" i="1"/>
              </a:p>
              <a:p>
                <a:r>
                  <a:rPr lang="en-ID" sz="2000" err="1"/>
                  <a:t>Matriks</a:t>
                </a:r>
                <a:r>
                  <a:rPr lang="en-ID" sz="2000"/>
                  <a:t> </a:t>
                </a:r>
                <a:r>
                  <a:rPr lang="en-ID" sz="2000" err="1"/>
                  <a:t>kanal</a:t>
                </a:r>
                <a:r>
                  <a:rPr lang="en-ID" sz="2000"/>
                  <a:t> </a:t>
                </a:r>
                <a:r>
                  <a:rPr lang="en-ID" sz="2000" err="1"/>
                  <a:t>tidak</a:t>
                </a:r>
                <a:r>
                  <a:rPr lang="en-ID" sz="2000"/>
                  <a:t> </a:t>
                </a:r>
                <a:r>
                  <a:rPr lang="en-ID" sz="2000" err="1"/>
                  <a:t>mengalami</a:t>
                </a:r>
                <a:r>
                  <a:rPr lang="en-ID" sz="2000"/>
                  <a:t> </a:t>
                </a:r>
                <a:r>
                  <a:rPr lang="en-ID" sz="2000" err="1"/>
                  <a:t>perubahan</a:t>
                </a:r>
                <a:r>
                  <a:rPr lang="en-ID" sz="2000"/>
                  <a:t> </a:t>
                </a:r>
                <a:r>
                  <a:rPr lang="en-ID" sz="2000" err="1"/>
                  <a:t>selama</a:t>
                </a:r>
                <a:r>
                  <a:rPr lang="en-ID" sz="2000"/>
                  <a:t> coherence time. 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endParaRPr lang="en-ID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60948F-F1AD-4040-A6B9-BA7017BF1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390" y="1261197"/>
                <a:ext cx="10411691" cy="4935393"/>
              </a:xfrm>
              <a:blipFill>
                <a:blip r:embed="rId2"/>
                <a:stretch>
                  <a:fillRect l="-527" t="-1358" r="-293" b="-79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40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0134E-559F-40CF-B0F6-5A0C692B5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9600"/>
                <a:ext cx="10515600" cy="55673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ID" sz="2400"/>
              </a:p>
              <a:p>
                <a:r>
                  <a:rPr lang="en-ID" sz="2400"/>
                  <a:t>Precoding yang </a:t>
                </a:r>
                <a:r>
                  <a:rPr lang="en-ID" sz="2400" err="1"/>
                  <a:t>digunakan</a:t>
                </a:r>
                <a:r>
                  <a:rPr lang="en-ID" sz="2400"/>
                  <a:t> </a:t>
                </a:r>
                <a:r>
                  <a:rPr lang="en-ID" sz="2400" err="1"/>
                  <a:t>adalah</a:t>
                </a:r>
                <a:r>
                  <a:rPr lang="en-ID" sz="2400"/>
                  <a:t> Zero Forcing (ZF) dan Maximum-Ratio (MRT)</a:t>
                </a:r>
              </a:p>
              <a:p>
                <a:r>
                  <a:rPr lang="en-ID" sz="2400"/>
                  <a:t>Precoding </a:t>
                </a:r>
                <a:r>
                  <a:rPr lang="en-ID" sz="2400" err="1"/>
                  <a:t>matriks</a:t>
                </a:r>
                <a:r>
                  <a:rPr lang="en-ID" sz="2400"/>
                  <a:t> </a:t>
                </a:r>
                <a:r>
                  <a:rPr lang="en-ID" sz="2400" err="1"/>
                  <a:t>untuk</a:t>
                </a:r>
                <a:r>
                  <a:rPr lang="en-ID" sz="2400"/>
                  <a:t> masing-masing subcarrier </a:t>
                </a:r>
                <a:r>
                  <a:rPr lang="en-ID" sz="2400" err="1"/>
                  <a:t>dinotasikan</a:t>
                </a:r>
                <a:r>
                  <a:rPr lang="en-ID" sz="2400"/>
                  <a:t> </a:t>
                </a:r>
                <a:r>
                  <a:rPr lang="en-ID" sz="2400" err="1"/>
                  <a:t>sebagai</a:t>
                </a:r>
                <a:r>
                  <a:rPr lang="en-ID" sz="24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sz="2400"/>
                  <a:t>, </a:t>
                </a:r>
                <a:r>
                  <a:rPr lang="en-ID" sz="2400" err="1"/>
                  <a:t>dimana</a:t>
                </a:r>
                <a:r>
                  <a:rPr lang="en-ID" sz="24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 sz="2400"/>
                  <a:t> dan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b="0"/>
              </a:p>
              <a:p>
                <a:r>
                  <a:rPr lang="en-ID" sz="2400" err="1"/>
                  <a:t>Susunan</a:t>
                </a:r>
                <a:r>
                  <a:rPr lang="en-ID" sz="2400"/>
                  <a:t> </a:t>
                </a:r>
                <a:r>
                  <a:rPr lang="en-ID" sz="2400" err="1"/>
                  <a:t>dimensi</a:t>
                </a:r>
                <a:r>
                  <a:rPr lang="en-ID" sz="2400"/>
                  <a:t> </a:t>
                </a:r>
                <a:r>
                  <a:rPr lang="en-ID" sz="2400" err="1"/>
                  <a:t>matriks</a:t>
                </a:r>
                <a:r>
                  <a:rPr lang="en-ID" sz="2400"/>
                  <a:t> </a:t>
                </a:r>
                <a:r>
                  <a:rPr lang="en-ID" sz="2400" err="1"/>
                  <a:t>untuk</a:t>
                </a:r>
                <a:r>
                  <a:rPr lang="en-ID" sz="2400"/>
                  <a:t> </a:t>
                </a:r>
                <a:r>
                  <a:rPr lang="en-ID" sz="2400" err="1"/>
                  <a:t>blok</a:t>
                </a:r>
                <a:r>
                  <a:rPr lang="en-ID" sz="2400"/>
                  <a:t> diagram di </a:t>
                </a:r>
                <a:r>
                  <a:rPr lang="en-ID" sz="2400" err="1"/>
                  <a:t>aras</a:t>
                </a:r>
                <a:r>
                  <a:rPr lang="en-ID" sz="2400"/>
                  <a:t> </a:t>
                </a:r>
                <a:r>
                  <a:rPr lang="en-ID" sz="2400" err="1"/>
                  <a:t>berlaku</a:t>
                </a:r>
                <a:r>
                  <a:rPr lang="en-ID" sz="2400"/>
                  <a:t> </a:t>
                </a:r>
                <a:r>
                  <a:rPr lang="en-ID" sz="2400" err="1"/>
                  <a:t>untuk</a:t>
                </a:r>
                <a:r>
                  <a:rPr lang="en-ID" sz="2400"/>
                  <a:t> </a:t>
                </a:r>
                <a:r>
                  <a:rPr lang="en-ID" sz="2400" err="1"/>
                  <a:t>saru</a:t>
                </a:r>
                <a:r>
                  <a:rPr lang="en-ID" sz="2400"/>
                  <a:t> kali coherence time.</a:t>
                </a:r>
                <a:endParaRPr lang="en-US" sz="2400"/>
              </a:p>
              <a:p>
                <a:r>
                  <a:rPr lang="en-US" sz="2400"/>
                  <a:t>Zero Forcing Precoding [3]: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D" sz="2400"/>
              </a:p>
              <a:p>
                <a:r>
                  <a:rPr lang="en-ID" sz="2400"/>
                  <a:t>MRT Precoding [1]:</a:t>
                </a:r>
              </a:p>
              <a:p>
                <a:pPr marL="0" indent="0">
                  <a:buNone/>
                </a:pPr>
                <a:r>
                  <a:rPr lang="en-ID" sz="240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en-ID" sz="2400"/>
              </a:p>
              <a:p>
                <a:r>
                  <a:rPr lang="en-ID" sz="2400" err="1"/>
                  <a:t>Deretan</a:t>
                </a:r>
                <a:r>
                  <a:rPr lang="en-ID" sz="2400"/>
                  <a:t> symbol yang </a:t>
                </a:r>
                <a:r>
                  <a:rPr lang="en-ID" sz="2400" err="1"/>
                  <a:t>telah</a:t>
                </a:r>
                <a:r>
                  <a:rPr lang="en-ID" sz="2400"/>
                  <a:t> </a:t>
                </a:r>
                <a:r>
                  <a:rPr lang="en-ID" sz="2400" err="1"/>
                  <a:t>dimapping</a:t>
                </a:r>
                <a:r>
                  <a:rPr lang="en-ID" sz="2400"/>
                  <a:t> </a:t>
                </a:r>
                <a:r>
                  <a:rPr lang="en-ID" sz="2400" err="1"/>
                  <a:t>ke</a:t>
                </a:r>
                <a:r>
                  <a:rPr lang="en-ID" sz="2400"/>
                  <a:t> </a:t>
                </a:r>
                <a:r>
                  <a:rPr lang="en-ID" sz="2400" err="1"/>
                  <a:t>dalam</a:t>
                </a:r>
                <a:r>
                  <a:rPr lang="en-ID" sz="2400"/>
                  <a:t> subcarrier </a:t>
                </a:r>
                <a:r>
                  <a:rPr lang="en-ID" sz="2400" err="1"/>
                  <a:t>kemudian</a:t>
                </a:r>
                <a:r>
                  <a:rPr lang="en-ID" sz="2400"/>
                  <a:t> </a:t>
                </a:r>
                <a:r>
                  <a:rPr lang="en-ID" sz="2400" err="1"/>
                  <a:t>dikalikan</a:t>
                </a:r>
                <a:r>
                  <a:rPr lang="en-ID" sz="2400"/>
                  <a:t> </a:t>
                </a:r>
                <a:r>
                  <a:rPr lang="en-ID" sz="2400" err="1"/>
                  <a:t>dengan</a:t>
                </a:r>
                <a:r>
                  <a:rPr lang="en-ID" sz="2400"/>
                  <a:t> precoding .</a:t>
                </a:r>
              </a:p>
              <a:p>
                <a:pPr marL="0" indent="0">
                  <a:buNone/>
                </a:pPr>
                <a:r>
                  <a:rPr lang="en-ID" sz="240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D" sz="2400"/>
              </a:p>
              <a:p>
                <a:r>
                  <a:rPr lang="en-ID" sz="2400" err="1"/>
                  <a:t>Sehingga</a:t>
                </a:r>
                <a:r>
                  <a:rPr lang="en-ID" sz="2400"/>
                  <a:t> didapatkan precoded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sz="2400"/>
                  <a:t> sejumlah N</a:t>
                </a:r>
              </a:p>
              <a:p>
                <a:pPr marL="0" indent="0">
                  <a:buNone/>
                </a:pPr>
                <a:endParaRPr lang="en-ID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0134E-559F-40CF-B0F6-5A0C692B5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9600"/>
                <a:ext cx="10515600" cy="5567363"/>
              </a:xfrm>
              <a:blipFill>
                <a:blip r:embed="rId2"/>
                <a:stretch>
                  <a:fillRect l="-696" b="-21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25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7785-B8BE-4B4D-894C-067C98757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2569"/>
                <a:ext cx="10515600" cy="5974485"/>
              </a:xfrm>
            </p:spPr>
            <p:txBody>
              <a:bodyPr>
                <a:normAutofit/>
              </a:bodyPr>
              <a:lstStyle/>
              <a:p>
                <a:r>
                  <a:rPr lang="en-US" sz="2200"/>
                  <a:t>Agar </a:t>
                </a:r>
                <a:r>
                  <a:rPr lang="en-US" sz="2200" err="1"/>
                  <a:t>sinyal</a:t>
                </a:r>
                <a:r>
                  <a:rPr lang="en-US" sz="2200"/>
                  <a:t> </a:t>
                </a:r>
                <a:r>
                  <a:rPr lang="en-US" sz="2200" err="1"/>
                  <a:t>precoded</a:t>
                </a:r>
                <a:r>
                  <a:rPr lang="en-US" sz="2200"/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sz="2200"/>
                  <a:t> </a:t>
                </a:r>
                <a:r>
                  <a:rPr lang="en-ID" sz="2200" err="1"/>
                  <a:t>bisa</a:t>
                </a:r>
                <a:r>
                  <a:rPr lang="en-ID" sz="2200"/>
                  <a:t> </a:t>
                </a:r>
                <a:r>
                  <a:rPr lang="en-ID" sz="2200" err="1"/>
                  <a:t>ditransmisikan</a:t>
                </a:r>
                <a:r>
                  <a:rPr lang="en-ID" sz="2200"/>
                  <a:t> </a:t>
                </a:r>
                <a:r>
                  <a:rPr lang="en-ID" sz="2200" err="1"/>
                  <a:t>ke</a:t>
                </a:r>
                <a:r>
                  <a:rPr lang="en-ID" sz="2200"/>
                  <a:t> </a:t>
                </a:r>
                <a:r>
                  <a:rPr lang="en-ID" sz="2200" err="1"/>
                  <a:t>sejumlah</a:t>
                </a:r>
                <a:r>
                  <a:rPr lang="en-ID" sz="2200"/>
                  <a:t> M antenna BTS, </a:t>
                </a:r>
                <a:r>
                  <a:rPr lang="en-ID" sz="2200" err="1"/>
                  <a:t>maka</a:t>
                </a:r>
                <a:r>
                  <a:rPr lang="en-ID" sz="2200"/>
                  <a:t> </a:t>
                </a:r>
                <a:r>
                  <a:rPr lang="en-ID" sz="2200" err="1"/>
                  <a:t>dilakukan</a:t>
                </a:r>
                <a:r>
                  <a:rPr lang="en-ID" sz="2200"/>
                  <a:t> proses reordering </a:t>
                </a:r>
              </a:p>
              <a:p>
                <a:pPr marL="0" indent="0">
                  <a:buNone/>
                </a:pPr>
                <a:r>
                  <a:rPr lang="en-ID" sz="220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1,  . . . ,</m:t>
                            </m:r>
                          </m:sub>
                        </m:sSub>
                        <m:sSub>
                          <m:sSubPr>
                            <m:ctrlPr>
                              <a:rPr lang="en-ID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1,  . . . ,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D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D" sz="2200"/>
              </a:p>
              <a:p>
                <a:r>
                  <a:rPr lang="en-ID" sz="2200"/>
                  <a:t>Dari proses reordering </a:t>
                </a:r>
                <a:r>
                  <a:rPr lang="en-ID" sz="2200" err="1"/>
                  <a:t>ini</a:t>
                </a:r>
                <a:r>
                  <a:rPr lang="en-ID" sz="2200"/>
                  <a:t> </a:t>
                </a:r>
                <a:r>
                  <a:rPr lang="en-ID" sz="2200" err="1"/>
                  <a:t>didapatkan</a:t>
                </a:r>
                <a:r>
                  <a:rPr lang="en-ID" sz="2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D" sz="2200"/>
                  <a:t> </a:t>
                </a:r>
                <a:r>
                  <a:rPr lang="en-ID" sz="2200" err="1"/>
                  <a:t>sejumlah</a:t>
                </a:r>
                <a:r>
                  <a:rPr lang="en-ID" sz="2200"/>
                  <a:t> </a:t>
                </a:r>
                <a:r>
                  <a:rPr lang="en-ID" sz="2200" i="1"/>
                  <a:t>M</a:t>
                </a:r>
                <a:r>
                  <a:rPr lang="en-ID" sz="2200"/>
                  <a:t>. </a:t>
                </a:r>
              </a:p>
              <a:p>
                <a:r>
                  <a:rPr lang="en-ID" sz="2200" err="1"/>
                  <a:t>Selanjutnya</a:t>
                </a:r>
                <a:r>
                  <a:rPr lang="en-ID" sz="2200"/>
                  <a:t> </a:t>
                </a:r>
                <a:r>
                  <a:rPr lang="en-ID" sz="2200" err="1"/>
                  <a:t>dilakukan</a:t>
                </a:r>
                <a:r>
                  <a:rPr lang="en-ID" sz="2200"/>
                  <a:t> proses IFFT </a:t>
                </a:r>
                <a:r>
                  <a:rPr lang="en-ID" sz="2200" err="1"/>
                  <a:t>dari</a:t>
                </a:r>
                <a:r>
                  <a:rPr lang="en-ID" sz="2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D" sz="2200"/>
                  <a:t> dan </a:t>
                </a:r>
                <a:r>
                  <a:rPr lang="en-ID" sz="2200" err="1"/>
                  <a:t>menghasilkan</a:t>
                </a:r>
                <a:r>
                  <a:rPr lang="en-ID" sz="2200"/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𝑓𝑚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𝐹𝐹𝑇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2200">
                  <a:ea typeface="Cambria Math" panose="02040503050406030204" pitchFamily="18" charset="0"/>
                </a:endParaRPr>
              </a:p>
              <a:p>
                <a:r>
                  <a:rPr lang="en-ID" sz="2200" err="1"/>
                  <a:t>Untuk</a:t>
                </a:r>
                <a:r>
                  <a:rPr lang="en-ID" sz="2200"/>
                  <a:t> </a:t>
                </a:r>
                <a:r>
                  <a:rPr lang="en-ID" sz="2200" err="1"/>
                  <a:t>mengatasi</a:t>
                </a:r>
                <a:r>
                  <a:rPr lang="en-ID" sz="2200"/>
                  <a:t> </a:t>
                </a:r>
                <a:r>
                  <a:rPr lang="en-ID" sz="2200" i="1" err="1"/>
                  <a:t>Intersymbol</a:t>
                </a:r>
                <a:r>
                  <a:rPr lang="en-ID" sz="2200" i="1"/>
                  <a:t> Interference </a:t>
                </a:r>
                <a:r>
                  <a:rPr lang="en-ID" sz="2200"/>
                  <a:t>(ISI) </a:t>
                </a:r>
                <a:r>
                  <a:rPr lang="en-ID" sz="2200" err="1"/>
                  <a:t>maka</a:t>
                </a:r>
                <a:r>
                  <a:rPr lang="en-ID" sz="2200"/>
                  <a:t> </a:t>
                </a:r>
                <a:r>
                  <a:rPr lang="en-ID" sz="2200" err="1"/>
                  <a:t>ditambahkan</a:t>
                </a:r>
                <a:r>
                  <a:rPr lang="en-ID" sz="2200"/>
                  <a:t> cyclic prefix. Hasil </a:t>
                </a:r>
                <a:r>
                  <a:rPr lang="en-ID" sz="2200" err="1"/>
                  <a:t>penambahan</a:t>
                </a:r>
                <a:r>
                  <a:rPr lang="en-ID" sz="2200"/>
                  <a:t> </a:t>
                </a:r>
                <a:r>
                  <a:rPr lang="en-ID" sz="2200" err="1"/>
                  <a:t>dengan</a:t>
                </a:r>
                <a:r>
                  <a:rPr lang="en-ID" sz="2200"/>
                  <a:t> cyclic prefix </a:t>
                </a:r>
                <a:r>
                  <a:rPr lang="en-ID" sz="2200" err="1"/>
                  <a:t>dinotasikan</a:t>
                </a:r>
                <a:r>
                  <a:rPr lang="en-ID" sz="2200"/>
                  <a:t> </a:t>
                </a:r>
                <a:r>
                  <a:rPr lang="en-ID" sz="2200" err="1"/>
                  <a:t>sebagai</a:t>
                </a:r>
                <a:r>
                  <a:rPr lang="en-ID" sz="2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𝑐𝑝𝑚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𝐹𝐹𝑇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)×1</m:t>
                        </m:r>
                      </m:sup>
                    </m:sSup>
                  </m:oMath>
                </a14:m>
                <a:endParaRPr lang="en-ID" sz="22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𝑐𝑝𝑚</m:t>
                        </m:r>
                      </m:sub>
                    </m:sSub>
                  </m:oMath>
                </a14:m>
                <a:r>
                  <a:rPr lang="en-ID" sz="2200"/>
                  <a:t> </a:t>
                </a:r>
                <a:r>
                  <a:rPr lang="en-ID" sz="2200" err="1"/>
                  <a:t>merupakan</a:t>
                </a:r>
                <a:r>
                  <a:rPr lang="en-ID" sz="2200"/>
                  <a:t> vector baris, </a:t>
                </a:r>
                <a:r>
                  <a:rPr lang="en-ID" sz="2200" err="1"/>
                  <a:t>sehingga</a:t>
                </a:r>
                <a:r>
                  <a:rPr lang="en-ID" sz="2200"/>
                  <a:t> </a:t>
                </a:r>
                <a:r>
                  <a:rPr lang="en-ID" sz="2200" err="1"/>
                  <a:t>perlu</a:t>
                </a:r>
                <a:r>
                  <a:rPr lang="en-ID" sz="2200"/>
                  <a:t> </a:t>
                </a:r>
                <a:r>
                  <a:rPr lang="en-ID" sz="2200" err="1"/>
                  <a:t>dilakukan</a:t>
                </a:r>
                <a:r>
                  <a:rPr lang="en-ID" sz="2200"/>
                  <a:t> proses </a:t>
                </a:r>
                <a:r>
                  <a:rPr lang="en-ID" sz="2200" err="1"/>
                  <a:t>konversi</a:t>
                </a:r>
                <a:r>
                  <a:rPr lang="en-ID" sz="2200"/>
                  <a:t> P/S </a:t>
                </a:r>
                <a:r>
                  <a:rPr lang="en-ID" sz="2200" err="1"/>
                  <a:t>terlebih</a:t>
                </a:r>
                <a:r>
                  <a:rPr lang="en-ID" sz="2200"/>
                  <a:t> </a:t>
                </a:r>
                <a:r>
                  <a:rPr lang="en-ID" sz="2200" err="1"/>
                  <a:t>dahulu</a:t>
                </a:r>
                <a:r>
                  <a:rPr lang="en-ID" sz="2200"/>
                  <a:t> </a:t>
                </a:r>
                <a:r>
                  <a:rPr lang="en-ID" sz="2200" err="1"/>
                  <a:t>sebelum</a:t>
                </a:r>
                <a:r>
                  <a:rPr lang="en-ID" sz="2200"/>
                  <a:t> </a:t>
                </a:r>
                <a:r>
                  <a:rPr lang="en-ID" sz="2200" err="1"/>
                  <a:t>ditransmisikan</a:t>
                </a:r>
                <a:r>
                  <a:rPr lang="en-ID" sz="2200"/>
                  <a:t> </a:t>
                </a:r>
                <a:r>
                  <a:rPr lang="en-ID" sz="2200" err="1"/>
                  <a:t>melalui</a:t>
                </a:r>
                <a:r>
                  <a:rPr lang="en-ID" sz="2200"/>
                  <a:t> antenna </a:t>
                </a:r>
                <a:r>
                  <a:rPr lang="en-ID" sz="2200" err="1"/>
                  <a:t>ke</a:t>
                </a:r>
                <a:r>
                  <a:rPr lang="en-ID" sz="2200"/>
                  <a:t>-m.</a:t>
                </a:r>
              </a:p>
              <a:p>
                <a:endParaRPr lang="en-ID" sz="2200"/>
              </a:p>
              <a:p>
                <a:endParaRPr lang="en-ID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7785-B8BE-4B4D-894C-067C98757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2569"/>
                <a:ext cx="10515600" cy="5974485"/>
              </a:xfrm>
              <a:blipFill>
                <a:blip r:embed="rId2"/>
                <a:stretch>
                  <a:fillRect l="-696" t="-12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56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1C2C7-3957-4BAD-8D42-A652E2C00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2727"/>
                <a:ext cx="10515600" cy="5484236"/>
              </a:xfrm>
            </p:spPr>
            <p:txBody>
              <a:bodyPr>
                <a:normAutofit/>
              </a:bodyPr>
              <a:lstStyle/>
              <a:p>
                <a:r>
                  <a:rPr lang="en-US" sz="2200"/>
                  <a:t>Sinyal yang </a:t>
                </a:r>
                <a:r>
                  <a:rPr lang="en-US" sz="2200" err="1"/>
                  <a:t>diterima</a:t>
                </a:r>
                <a:r>
                  <a:rPr lang="en-US" sz="2200"/>
                  <a:t> </a:t>
                </a:r>
                <a:r>
                  <a:rPr lang="en-US" sz="2200" err="1"/>
                  <a:t>dalam</a:t>
                </a:r>
                <a:r>
                  <a:rPr lang="en-US" sz="2200"/>
                  <a:t> domain </a:t>
                </a:r>
                <a:r>
                  <a:rPr lang="en-US" sz="2200" err="1"/>
                  <a:t>frekuensi</a:t>
                </a:r>
                <a:r>
                  <a:rPr lang="en-US" sz="2200"/>
                  <a:t>  pada subcarrier </a:t>
                </a:r>
                <a:r>
                  <a:rPr lang="en-US" sz="2200" i="1" err="1"/>
                  <a:t>ke</a:t>
                </a:r>
                <a:r>
                  <a:rPr lang="en-US" sz="2200" i="1"/>
                  <a:t>-n </a:t>
                </a:r>
                <a:r>
                  <a:rPr lang="en-US" sz="2200" err="1"/>
                  <a:t>dirumuskan</a:t>
                </a:r>
                <a:r>
                  <a:rPr lang="en-US" sz="2200"/>
                  <a:t> </a:t>
                </a:r>
                <a:r>
                  <a:rPr lang="en-US" sz="2200" err="1"/>
                  <a:t>sebagai</a:t>
                </a:r>
                <a:r>
                  <a:rPr lang="en-US" sz="2200"/>
                  <a:t> </a:t>
                </a:r>
                <a:r>
                  <a:rPr lang="en-US" sz="2200" err="1"/>
                  <a:t>berikut</a:t>
                </a:r>
                <a:r>
                  <a:rPr lang="en-US" sz="220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r>
                  <a:rPr lang="en-US" sz="2200"/>
                  <a:t>Dimana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/>
                  <a:t> = </a:t>
                </a:r>
                <a:r>
                  <a:rPr lang="en-US" sz="2200" err="1"/>
                  <a:t>respon</a:t>
                </a:r>
                <a:r>
                  <a:rPr lang="en-US" sz="2200"/>
                  <a:t> </a:t>
                </a:r>
                <a:r>
                  <a:rPr lang="en-US" sz="2200" err="1"/>
                  <a:t>kanal</a:t>
                </a:r>
                <a:r>
                  <a:rPr lang="en-US" sz="2200"/>
                  <a:t> pada subcarrier </a:t>
                </a:r>
                <a:r>
                  <a:rPr lang="en-US" sz="2200" err="1"/>
                  <a:t>ke</a:t>
                </a:r>
                <a:r>
                  <a:rPr lang="en-US" sz="2200"/>
                  <a:t>-n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/>
                  <a:t> = </a:t>
                </a:r>
                <a:r>
                  <a:rPr lang="en-US" sz="2200" err="1"/>
                  <a:t>sinyal</a:t>
                </a:r>
                <a:r>
                  <a:rPr lang="en-US" sz="2200"/>
                  <a:t> yang </a:t>
                </a:r>
                <a:r>
                  <a:rPr lang="en-US" sz="2200" err="1"/>
                  <a:t>dikirimkan</a:t>
                </a:r>
                <a:r>
                  <a:rPr lang="en-US" sz="2200"/>
                  <a:t> pada subcarrier </a:t>
                </a:r>
                <a:r>
                  <a:rPr lang="en-US" sz="2200" err="1"/>
                  <a:t>ke</a:t>
                </a:r>
                <a:r>
                  <a:rPr lang="en-US" sz="2200"/>
                  <a:t>-n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/>
                  <a:t> = noise AWGN pada subcarrier </a:t>
                </a:r>
                <a:r>
                  <a:rPr lang="en-US" sz="2200" err="1"/>
                  <a:t>ke</a:t>
                </a:r>
                <a:r>
                  <a:rPr lang="en-US" sz="2200"/>
                  <a:t>-n</a:t>
                </a:r>
              </a:p>
              <a:p>
                <a:r>
                  <a:rPr lang="en-US" sz="2200"/>
                  <a:t>Karena </a:t>
                </a:r>
                <a:r>
                  <a:rPr lang="en-US" sz="2200" err="1"/>
                  <a:t>sinyal</a:t>
                </a:r>
                <a:r>
                  <a:rPr lang="en-US" sz="2200"/>
                  <a:t> yang </a:t>
                </a:r>
                <a:r>
                  <a:rPr lang="en-US" sz="2200" err="1"/>
                  <a:t>dikirimkan</a:t>
                </a:r>
                <a:r>
                  <a:rPr lang="en-US" sz="2200"/>
                  <a:t> </a:t>
                </a:r>
                <a:r>
                  <a:rPr lang="en-US" sz="2200" err="1"/>
                  <a:t>sudah</a:t>
                </a:r>
                <a:r>
                  <a:rPr lang="en-US" sz="2200"/>
                  <a:t> </a:t>
                </a:r>
                <a:r>
                  <a:rPr lang="en-US" sz="2200" err="1"/>
                  <a:t>melalui</a:t>
                </a:r>
                <a:r>
                  <a:rPr lang="en-US" sz="2200"/>
                  <a:t> proses precoding, </a:t>
                </a:r>
                <a:r>
                  <a:rPr lang="en-US" sz="2200" err="1"/>
                  <a:t>maka</a:t>
                </a:r>
                <a:r>
                  <a:rPr lang="en-US" sz="2200"/>
                  <a:t> </a:t>
                </a:r>
                <a:r>
                  <a:rPr lang="en-US" sz="2200" err="1"/>
                  <a:t>sinyal</a:t>
                </a:r>
                <a:r>
                  <a:rPr lang="en-US" sz="2200"/>
                  <a:t> yang </a:t>
                </a:r>
                <a:r>
                  <a:rPr lang="en-US" sz="2200" err="1"/>
                  <a:t>diterima</a:t>
                </a:r>
                <a:r>
                  <a:rPr lang="en-US" sz="2200"/>
                  <a:t> </a:t>
                </a:r>
                <a:r>
                  <a:rPr lang="en-US" sz="2200" err="1"/>
                  <a:t>sudah</a:t>
                </a:r>
                <a:r>
                  <a:rPr lang="en-US" sz="2200"/>
                  <a:t> </a:t>
                </a:r>
                <a:r>
                  <a:rPr lang="en-US" sz="2200" err="1"/>
                  <a:t>terpetakan</a:t>
                </a:r>
                <a:r>
                  <a:rPr lang="en-US" sz="2200"/>
                  <a:t> </a:t>
                </a:r>
                <a:r>
                  <a:rPr lang="en-US" sz="2200" err="1"/>
                  <a:t>untuk</a:t>
                </a:r>
                <a:r>
                  <a:rPr lang="en-US" sz="2200"/>
                  <a:t> masing-masing user</a:t>
                </a:r>
              </a:p>
              <a:p>
                <a:r>
                  <a:rPr lang="en-US" sz="2200" err="1"/>
                  <a:t>Selanjutnya</a:t>
                </a:r>
                <a:r>
                  <a:rPr lang="en-US" sz="2200"/>
                  <a:t> </a:t>
                </a:r>
                <a:r>
                  <a:rPr lang="en-US" sz="2200" err="1"/>
                  <a:t>dilakukan</a:t>
                </a:r>
                <a:r>
                  <a:rPr lang="en-US" sz="2200"/>
                  <a:t> proses detection pada sinyal yang </a:t>
                </a:r>
                <a:r>
                  <a:rPr lang="en-US" sz="2200" err="1"/>
                  <a:t>diterima</a:t>
                </a:r>
                <a:endParaRPr lang="en-US" sz="2200"/>
              </a:p>
              <a:p>
                <a:endParaRPr lang="en-ID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1C2C7-3957-4BAD-8D42-A652E2C00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2727"/>
                <a:ext cx="10515600" cy="5484236"/>
              </a:xfrm>
              <a:blipFill>
                <a:blip r:embed="rId2"/>
                <a:stretch>
                  <a:fillRect l="-754" t="-1446" r="-1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25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849FF9-FE68-4B6A-99A2-0D2E3B4D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1" y="1491171"/>
            <a:ext cx="6665844" cy="49993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63D4405-7D49-42D7-B6F2-33484A27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Hasil </a:t>
            </a:r>
            <a:r>
              <a:rPr lang="en-US" b="1" err="1"/>
              <a:t>Simulasi</a:t>
            </a:r>
            <a:r>
              <a:rPr lang="en-US" b="1"/>
              <a:t> BER MU-Massive MIMO</a:t>
            </a:r>
            <a:endParaRPr lang="en-ID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939804-1ED7-4764-8946-CB7E49E43D8D}"/>
              </a:ext>
            </a:extLst>
          </p:cNvPr>
          <p:cNvSpPr/>
          <p:nvPr/>
        </p:nvSpPr>
        <p:spPr>
          <a:xfrm>
            <a:off x="6996545" y="1995055"/>
            <a:ext cx="4447310" cy="3851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Simulasi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dilakukan</a:t>
            </a:r>
            <a:r>
              <a:rPr lang="en-US"/>
              <a:t> pada </a:t>
            </a:r>
            <a:r>
              <a:rPr lang="en-US" err="1"/>
              <a:t>kanal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distribusi</a:t>
            </a:r>
            <a:r>
              <a:rPr lang="en-US"/>
              <a:t> Rayleigh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Terdapat</a:t>
            </a:r>
            <a:r>
              <a:rPr lang="en-US"/>
              <a:t> </a:t>
            </a:r>
            <a:r>
              <a:rPr lang="en-US" err="1"/>
              <a:t>dua</a:t>
            </a:r>
            <a:r>
              <a:rPr lang="en-US"/>
              <a:t> precoding yang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yaitu</a:t>
            </a:r>
            <a:r>
              <a:rPr lang="en-US"/>
              <a:t> ZF dan MRT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Jumlah</a:t>
            </a:r>
            <a:r>
              <a:rPr lang="en-US"/>
              <a:t> antenna Tx (M)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Jumlah</a:t>
            </a:r>
            <a:r>
              <a:rPr lang="en-US"/>
              <a:t> user (K)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Variasi</a:t>
            </a:r>
            <a:r>
              <a:rPr lang="en-US"/>
              <a:t> SNR (0dB – 15dB)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Dari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simulasi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diketahui</a:t>
            </a:r>
            <a:r>
              <a:rPr lang="en-US"/>
              <a:t> </a:t>
            </a:r>
            <a:r>
              <a:rPr lang="en-US" err="1"/>
              <a:t>bahwa</a:t>
            </a:r>
            <a:r>
              <a:rPr lang="en-US"/>
              <a:t> ZF precoding </a:t>
            </a:r>
            <a:r>
              <a:rPr lang="en-US" err="1"/>
              <a:t>bekerja</a:t>
            </a:r>
            <a:r>
              <a:rPr lang="en-US"/>
              <a:t> </a:t>
            </a:r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baik</a:t>
            </a:r>
            <a:r>
              <a:rPr lang="en-US"/>
              <a:t> </a:t>
            </a:r>
            <a:r>
              <a:rPr lang="en-US" err="1"/>
              <a:t>daripada</a:t>
            </a:r>
            <a:r>
              <a:rPr lang="en-US"/>
              <a:t> MR precoding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Pada </a:t>
            </a:r>
            <a:r>
              <a:rPr lang="en-US" err="1"/>
              <a:t>nilai</a:t>
            </a:r>
            <a:r>
              <a:rPr lang="en-US"/>
              <a:t> SNR yang </a:t>
            </a:r>
            <a:r>
              <a:rPr lang="en-US" err="1"/>
              <a:t>sama</a:t>
            </a:r>
            <a:r>
              <a:rPr lang="en-US"/>
              <a:t>, ZF </a:t>
            </a:r>
            <a:r>
              <a:rPr lang="en-US" err="1"/>
              <a:t>mampu</a:t>
            </a:r>
            <a:r>
              <a:rPr lang="en-US"/>
              <a:t> menghasilkan BER yang </a:t>
            </a:r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kecil</a:t>
            </a:r>
            <a:r>
              <a:rPr lang="en-US"/>
              <a:t> </a:t>
            </a:r>
            <a:r>
              <a:rPr lang="en-US" err="1"/>
              <a:t>daripada</a:t>
            </a:r>
            <a:r>
              <a:rPr lang="en-US"/>
              <a:t> MRT.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68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1496</Words>
  <Application>Microsoft Office PowerPoint</Application>
  <PresentationFormat>Widescreen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MU Massive MIMO Rayleigh Channel </vt:lpstr>
      <vt:lpstr>Blok Diagram Sistem</vt:lpstr>
      <vt:lpstr>Parameter Simulasi Transmisi Downlink</vt:lpstr>
      <vt:lpstr>Parameter OFDM </vt:lpstr>
      <vt:lpstr>Alur Kerja Sistem</vt:lpstr>
      <vt:lpstr>PowerPoint Presentation</vt:lpstr>
      <vt:lpstr>PowerPoint Presentation</vt:lpstr>
      <vt:lpstr>PowerPoint Presentation</vt:lpstr>
      <vt:lpstr>Hasil Simulasi BER MU-Massive MIMO</vt:lpstr>
      <vt:lpstr>SINR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Daftar pustaka</vt:lpstr>
      <vt:lpstr>Saran dari Bu Puji</vt:lpstr>
      <vt:lpstr>Plot ini</vt:lpstr>
      <vt:lpstr>Berpa batasan user yang dapat dilayani Massive MIMO dg baik (M minimal 4 kali K) Cek dengan plot untuk M tetap, K berubah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 Massive MIMO </dc:title>
  <dc:creator>ika aini</dc:creator>
  <cp:lastModifiedBy>ika aini</cp:lastModifiedBy>
  <cp:revision>101</cp:revision>
  <dcterms:created xsi:type="dcterms:W3CDTF">2020-09-29T06:35:45Z</dcterms:created>
  <dcterms:modified xsi:type="dcterms:W3CDTF">2020-10-09T10:02:51Z</dcterms:modified>
</cp:coreProperties>
</file>