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  <p:sldMasterId id="2147483950" r:id="rId2"/>
  </p:sldMasterIdLst>
  <p:sldIdLst>
    <p:sldId id="256" r:id="rId3"/>
    <p:sldId id="267" r:id="rId4"/>
    <p:sldId id="285" r:id="rId5"/>
    <p:sldId id="258" r:id="rId6"/>
    <p:sldId id="259" r:id="rId7"/>
    <p:sldId id="260" r:id="rId8"/>
    <p:sldId id="261" r:id="rId9"/>
    <p:sldId id="262" r:id="rId10"/>
    <p:sldId id="268" r:id="rId11"/>
    <p:sldId id="273" r:id="rId12"/>
    <p:sldId id="272" r:id="rId13"/>
    <p:sldId id="271" r:id="rId14"/>
    <p:sldId id="274" r:id="rId15"/>
    <p:sldId id="275" r:id="rId16"/>
    <p:sldId id="278" r:id="rId17"/>
    <p:sldId id="279" r:id="rId18"/>
    <p:sldId id="276" r:id="rId19"/>
    <p:sldId id="280" r:id="rId20"/>
    <p:sldId id="281" r:id="rId21"/>
    <p:sldId id="282" r:id="rId22"/>
    <p:sldId id="287" r:id="rId23"/>
    <p:sldId id="286" r:id="rId24"/>
    <p:sldId id="283" r:id="rId25"/>
    <p:sldId id="284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1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8AE-CDEA-41E6-8856-7C2F6CD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B5FC-0950-4890-BA0A-AE5C5639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8F5B-9EC6-4854-A27E-F31403B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4F68-CD92-41B9-8626-63536EE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B44E-B0D9-4E4C-9D8E-583553B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31FE-3E5B-4606-AA56-06E50248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0F17-9A72-45BC-9D08-944F9E4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5EA6-7E16-4BF8-BBF9-4D75738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8589-70C0-47C0-A57A-9C38B66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5AF0-B658-4420-ACD0-CCF996C4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C926-8050-4116-8A0D-5FB7148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E2D4-84C9-4905-8D52-09F5DA6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E28-7561-45F2-AF42-88B5ACF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F48E-2827-448D-8D60-5DE41AB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0D32-B2D1-4424-9BEB-2735613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A3F3-77F7-46CE-9811-A7BA333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0C6B-9507-4CB2-8131-91F932EC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B165-7DD6-4574-AB83-6F8128A7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DE2F-40CC-45FA-9A80-0AF821D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D05-62BA-4DF2-8387-87D1B91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46D5-CC7B-4FFC-A6A3-A1FA67E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F17-A902-4400-BBC1-EE9E46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6F91-93F4-443A-B503-6E3404E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0D38-0D8A-4BAE-B6CD-AA9660A8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0D2B2-2313-43B7-A7D4-AD941DA4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9B1A-2C90-471E-8498-B986C1C7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B1AB-0ECC-46F2-A381-7A19C74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F9C4-9AC9-4401-8618-2F530D9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1C137-B60D-4FA7-936E-A7C6A3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6F90-F2F9-4341-A0A8-E74C848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B7C2-DF8C-482D-A6E5-222AE02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FAF-DB96-4863-8195-DEC4E2D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02B5B-8B78-4FA6-B2B9-9C39E74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F31B-9099-4373-AC21-B3A270D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D713-6D69-4220-A6ED-62590F2E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AE85-0867-4954-8815-509E8B4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86-6FCE-4E52-AE22-B2846B80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69D-952D-4478-9779-A2E3F865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46DC-0B6B-464C-93D6-7ED5CA29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4624-F051-42CC-A196-932B879F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20A2-5E56-4EAF-8C99-C0573AF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B0D2-C9AB-4F00-9FBB-D079869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3076-BDEC-4B4A-837E-6460109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FED2-B880-4C5D-9C48-DEBF4E51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C77C-3478-4F4F-A859-FAAF4B0A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6182-EEED-4C41-AB35-1337B7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517E-40DF-44C0-8BDA-CF91F2E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26894-184C-4C80-BBEA-49F9ACF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3AA-8152-437E-AC4D-ADE7A11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1F0A-7B92-47F4-BEFD-54A3F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AD2-246E-48AE-97E0-EAACF22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A87D-BDA0-446C-B0BF-E32EFAA8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6B1-4CEF-4173-9DC4-F47C70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8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BA37-5271-4AD8-B6F7-4B9D764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90D0-F898-410C-A9A6-52887631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8217-4075-48EB-A716-7D461EA3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2CE-AF9C-45BC-B43F-051936A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B957-5E1F-44C8-928D-E35231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1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0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05-Jun-18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05-Jun-18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1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A99D3-0582-4077-A2FA-206A344C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7C78-8B61-487E-ABD4-B506B54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575-81B5-449F-A062-BC9F939F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47-5195-423C-B069-C8C888086328}" type="datetimeFigureOut">
              <a:rPr lang="en-US" smtClean="0"/>
              <a:t>05-Jun-18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569-2D73-4F98-81A2-A61838D5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554D-2312-4FD0-A7BF-43ECB09F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0B0-7C86-4C77-8E8B-0807DE0C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579843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ANALISA EFISIENSI SPEKTRUM SISTEM </a:t>
            </a:r>
            <a:r>
              <a:rPr lang="en-US" b="1" i="1" dirty="0"/>
              <a:t>MULTI USER MASSIVE MIMO </a:t>
            </a:r>
            <a:r>
              <a:rPr lang="en-US" b="1" dirty="0"/>
              <a:t>SEL TUNGGAL PADA KANAL </a:t>
            </a:r>
            <a:r>
              <a:rPr lang="en-US" b="1" i="1" dirty="0"/>
              <a:t>RAYLEIGH </a:t>
            </a:r>
            <a:r>
              <a:rPr lang="en-US" b="1" dirty="0"/>
              <a:t>DAN </a:t>
            </a:r>
            <a:r>
              <a:rPr lang="en-US" b="1" i="1" dirty="0"/>
              <a:t>RANDOM LINE OF SIGHT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0F40-0B8D-416A-97F8-3A5DF53DF487}"/>
              </a:ext>
            </a:extLst>
          </p:cNvPr>
          <p:cNvSpPr txBox="1"/>
          <p:nvPr/>
        </p:nvSpPr>
        <p:spPr>
          <a:xfrm>
            <a:off x="964908" y="4184374"/>
            <a:ext cx="3105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Oleh: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Ika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Rohmatul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Aini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32D01-2F98-4629-B3DB-F4A56703ABAB}"/>
              </a:ext>
            </a:extLst>
          </p:cNvPr>
          <p:cNvSpPr txBox="1"/>
          <p:nvPr/>
        </p:nvSpPr>
        <p:spPr>
          <a:xfrm>
            <a:off x="6645966" y="4200939"/>
            <a:ext cx="45811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Dosen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Pembimbing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</a:rPr>
              <a:t>Dr. </a:t>
            </a:r>
            <a:r>
              <a:rPr lang="en-US" sz="3200" dirty="0" err="1">
                <a:solidFill>
                  <a:schemeClr val="bg1"/>
                </a:solidFill>
              </a:rPr>
              <a:t>Ir</a:t>
            </a:r>
            <a:r>
              <a:rPr lang="en-US" sz="3200" dirty="0">
                <a:solidFill>
                  <a:schemeClr val="bg1"/>
                </a:solidFill>
              </a:rPr>
              <a:t> . </a:t>
            </a:r>
            <a:r>
              <a:rPr lang="en-US" sz="3200" dirty="0" err="1">
                <a:solidFill>
                  <a:schemeClr val="bg1"/>
                </a:solidFill>
              </a:rPr>
              <a:t>Puji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Handayani</a:t>
            </a:r>
            <a:r>
              <a:rPr lang="en-US" sz="3200" dirty="0">
                <a:solidFill>
                  <a:schemeClr val="bg1"/>
                </a:solidFill>
              </a:rPr>
              <a:t>, MT.</a:t>
            </a:r>
          </a:p>
        </p:txBody>
      </p:sp>
      <p:pic>
        <p:nvPicPr>
          <p:cNvPr id="6" name="Picture 9" descr="C:\Documents and Settings\syarifuddin\My Documents\Downloads\logo_its_png_by_hackdawn-d39369r.png">
            <a:extLst>
              <a:ext uri="{FF2B5EF4-FFF2-40B4-BE49-F238E27FC236}">
                <a16:creationId xmlns:a16="http://schemas.microsoft.com/office/drawing/2014/main" id="{0DFE1531-8F1D-4D22-80D2-727D4BBC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28" b="18925"/>
          <a:stretch/>
        </p:blipFill>
        <p:spPr bwMode="auto">
          <a:xfrm>
            <a:off x="806774" y="15747"/>
            <a:ext cx="2373748" cy="1496074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D31189D-C7C2-4932-8B18-E6AD16F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594" y="763784"/>
            <a:ext cx="3692780" cy="486035"/>
          </a:xfrm>
        </p:spPr>
        <p:txBody>
          <a:bodyPr>
            <a:normAutofit/>
          </a:bodyPr>
          <a:lstStyle/>
          <a:p>
            <a:pPr algn="ctr"/>
            <a:r>
              <a:rPr lang="en-SG" sz="2400" b="1" dirty="0">
                <a:solidFill>
                  <a:schemeClr val="tx2"/>
                </a:solidFill>
              </a:rPr>
              <a:t>PROPOSAL </a:t>
            </a:r>
            <a:r>
              <a:rPr lang="id-ID" sz="2400" b="1" dirty="0">
                <a:solidFill>
                  <a:schemeClr val="tx2"/>
                </a:solidFill>
              </a:rPr>
              <a:t>TESIS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6883AC-67CD-4BA0-B407-E47A0A74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6" y="145774"/>
            <a:ext cx="9200155" cy="6712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C37CEB-2010-49F0-9032-B20DC8345B71}"/>
              </a:ext>
            </a:extLst>
          </p:cNvPr>
          <p:cNvSpPr txBox="1"/>
          <p:nvPr/>
        </p:nvSpPr>
        <p:spPr>
          <a:xfrm>
            <a:off x="7752522" y="424070"/>
            <a:ext cx="303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Skema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4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CD52EB-24C8-4A23-8B14-3555E90067D0}"/>
              </a:ext>
            </a:extLst>
          </p:cNvPr>
          <p:cNvSpPr/>
          <p:nvPr/>
        </p:nvSpPr>
        <p:spPr>
          <a:xfrm>
            <a:off x="2160103" y="53008"/>
            <a:ext cx="7527235" cy="705562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F167C5A-87F0-4BEA-BF40-F586B4AA93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40" y="1207065"/>
            <a:ext cx="3321372" cy="4629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8F4C7-73D5-4A98-A768-A7309DB328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6733" y="862517"/>
            <a:ext cx="7013476" cy="588697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169BFAB-1F2E-4E19-B62A-ECB11FED6DA1}"/>
              </a:ext>
            </a:extLst>
          </p:cNvPr>
          <p:cNvSpPr/>
          <p:nvPr/>
        </p:nvSpPr>
        <p:spPr>
          <a:xfrm>
            <a:off x="3886534" y="3680694"/>
            <a:ext cx="779835" cy="32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23455-E2D1-4409-B430-B17C2338BC16}"/>
              </a:ext>
            </a:extLst>
          </p:cNvPr>
          <p:cNvSpPr txBox="1"/>
          <p:nvPr/>
        </p:nvSpPr>
        <p:spPr>
          <a:xfrm>
            <a:off x="3359424" y="156955"/>
            <a:ext cx="462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DIAGRAM ALUR SISTEM</a:t>
            </a:r>
          </a:p>
        </p:txBody>
      </p:sp>
    </p:spTree>
    <p:extLst>
      <p:ext uri="{BB962C8B-B14F-4D97-AF65-F5344CB8AC3E}">
        <p14:creationId xmlns:p14="http://schemas.microsoft.com/office/powerpoint/2010/main" val="41030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CD81-137C-406E-80AF-77A671C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Model </a:t>
            </a:r>
            <a:r>
              <a:rPr lang="en-US" sz="3600" dirty="0" err="1"/>
              <a:t>sistem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tunggal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terdiri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sebuah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dilengkapi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M, </a:t>
                </a:r>
                <a:r>
                  <a:rPr lang="en-US" sz="2200" dirty="0"/>
                  <a:t>dan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K.</a:t>
                </a:r>
              </a:p>
              <a:p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memiliki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pemancar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daripada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200" dirty="0"/>
                  <a:t>. Proses </a:t>
                </a:r>
                <a:r>
                  <a:rPr lang="en-US" sz="2200" dirty="0" err="1"/>
                  <a:t>transmisi</a:t>
                </a:r>
                <a:r>
                  <a:rPr lang="en-US" sz="2200" dirty="0"/>
                  <a:t> </a:t>
                </a:r>
                <a:r>
                  <a:rPr lang="en-US" sz="2200" i="1" dirty="0"/>
                  <a:t>uplink</a:t>
                </a:r>
                <a:r>
                  <a:rPr lang="en-US" sz="2200" dirty="0"/>
                  <a:t> dan </a:t>
                </a:r>
                <a:r>
                  <a:rPr lang="en-US" sz="2200" i="1" dirty="0"/>
                  <a:t>downlink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skema</a:t>
                </a:r>
                <a:r>
                  <a:rPr lang="en-US" sz="2200" dirty="0"/>
                  <a:t> TDD </a:t>
                </a:r>
                <a:r>
                  <a:rPr lang="en-US" sz="2200" dirty="0" err="1"/>
                  <a:t>karena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dibutuhkan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sisi</a:t>
                </a:r>
                <a:r>
                  <a:rPr lang="en-US" sz="2200" dirty="0"/>
                  <a:t> BTS. </a:t>
                </a:r>
              </a:p>
              <a:p>
                <a:r>
                  <a:rPr lang="en-US" sz="2200" dirty="0" err="1"/>
                  <a:t>Respon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pada mode TDD </a:t>
                </a:r>
                <a:r>
                  <a:rPr lang="en-US" sz="2200" dirty="0" err="1"/>
                  <a:t>bersifat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resiprokal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interval </a:t>
                </a:r>
                <a:r>
                  <a:rPr lang="en-US" sz="2200" dirty="0" err="1"/>
                  <a:t>waktu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tertentu</a:t>
                </a:r>
                <a:r>
                  <a:rPr lang="en-US" sz="2200" dirty="0"/>
                  <a:t> (</a:t>
                </a:r>
                <a:r>
                  <a:rPr lang="en-US" sz="2200" i="1" dirty="0"/>
                  <a:t>coherence interval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belum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berubah</a:t>
                </a:r>
                <a:r>
                  <a:rPr lang="en-US" sz="2200" dirty="0"/>
                  <a:t>.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  <a:blipFill>
                <a:blip r:embed="rId2"/>
                <a:stretch>
                  <a:fillRect l="-690" t="-2977" r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F644B5-DD6F-4088-B7B9-DE1733FEAE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933" y="2088253"/>
            <a:ext cx="4934939" cy="42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7A1-D8C7-40ED-915B-07CDDA78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Blok diagram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F309F-D400-4995-A9FB-139573A400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982" y="1876425"/>
            <a:ext cx="7500818" cy="49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862-5CDF-473F-A89F-4C09E7A0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PEMANCAR SISTEM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3220278"/>
                <a:ext cx="11542643" cy="363772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</a:t>
                </a:r>
                <a:r>
                  <a:rPr lang="en-US" sz="2200" dirty="0" err="1"/>
                  <a:t>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beberapa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secara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simultan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array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M</a:t>
                </a:r>
                <a:r>
                  <a:rPr lang="en-US" sz="2200" dirty="0"/>
                  <a:t> antenna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spasi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elemen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200" dirty="0" err="1"/>
                  <a:t>Deretan</a:t>
                </a:r>
                <a:r>
                  <a:rPr lang="en-US" sz="2200" dirty="0"/>
                  <a:t> data </a:t>
                </a:r>
                <a:r>
                  <a:rPr lang="en-US" sz="2200" dirty="0" err="1"/>
                  <a:t>dibangkitkan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tiap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kemudian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dimodulasi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modulasi</a:t>
                </a:r>
                <a:r>
                  <a:rPr lang="en-US" sz="2200" dirty="0"/>
                  <a:t> 4-QAM. </a:t>
                </a:r>
                <a:r>
                  <a:rPr lang="en-US" sz="2200" dirty="0" err="1"/>
                  <a:t>Deretan</a:t>
                </a:r>
                <a:r>
                  <a:rPr lang="en-US" sz="2200" dirty="0"/>
                  <a:t> data serial </a:t>
                </a:r>
                <a:r>
                  <a:rPr lang="en-US" sz="2200" dirty="0" err="1"/>
                  <a:t>dikonversikan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paralel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 err="1"/>
                  <a:t>Kemudian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dilakukan</a:t>
                </a:r>
                <a:r>
                  <a:rPr lang="en-US" sz="2200" dirty="0"/>
                  <a:t> proses </a:t>
                </a:r>
                <a:r>
                  <a:rPr lang="en-US" sz="2200" i="1" dirty="0"/>
                  <a:t>Invers </a:t>
                </a:r>
                <a:r>
                  <a:rPr lang="en-US" sz="2200" i="1" dirty="0" err="1"/>
                  <a:t>Dicrete</a:t>
                </a:r>
                <a:r>
                  <a:rPr lang="en-US" sz="2200" i="1" dirty="0"/>
                  <a:t> Fourier Transform</a:t>
                </a:r>
                <a:r>
                  <a:rPr lang="en-US" sz="2200" dirty="0"/>
                  <a:t> (DFT)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memodulasi</a:t>
                </a:r>
                <a:r>
                  <a:rPr lang="en-US" sz="2200" dirty="0"/>
                  <a:t> </a:t>
                </a:r>
                <a:r>
                  <a:rPr lang="en-US" sz="2200" i="1" dirty="0"/>
                  <a:t>N subcarrier</a:t>
                </a:r>
                <a:r>
                  <a:rPr lang="en-US" sz="2200" dirty="0"/>
                  <a:t> oleh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informasi</a:t>
                </a:r>
                <a:r>
                  <a:rPr lang="en-US" sz="2200" dirty="0"/>
                  <a:t> (</a:t>
                </a:r>
                <a:r>
                  <a:rPr lang="en-US" sz="2200" b="1" i="1" dirty="0"/>
                  <a:t>q</a:t>
                </a:r>
                <a:r>
                  <a:rPr lang="en-US" sz="2200" dirty="0"/>
                  <a:t>). Setelah </a:t>
                </a:r>
                <a:r>
                  <a:rPr lang="en-US" sz="2200" dirty="0" err="1"/>
                  <a:t>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dilakukan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penambahan</a:t>
                </a:r>
                <a:r>
                  <a:rPr lang="en-US" sz="2200" dirty="0"/>
                  <a:t> </a:t>
                </a:r>
                <a:r>
                  <a:rPr lang="en-US" sz="2200" i="1" dirty="0"/>
                  <a:t>cyclic prefix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Data </a:t>
                </a:r>
                <a:r>
                  <a:rPr lang="en-US" sz="2200" dirty="0" err="1"/>
                  <a:t>paralel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lalu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diubah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bentuk</a:t>
                </a:r>
                <a:r>
                  <a:rPr lang="en-US" sz="2200" dirty="0"/>
                  <a:t> serial dan </a:t>
                </a:r>
                <a:r>
                  <a:rPr lang="en-US" sz="2200" dirty="0" err="1"/>
                  <a:t>dikalikan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i="1" dirty="0"/>
                  <a:t>precoding</a:t>
                </a:r>
                <a:r>
                  <a:rPr lang="en-US" sz="2200" dirty="0"/>
                  <a:t> matrix yang </a:t>
                </a:r>
                <a:r>
                  <a:rPr lang="en-US" sz="2200" dirty="0" err="1"/>
                  <a:t>diperoleh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3220278"/>
                <a:ext cx="11542643" cy="3637722"/>
              </a:xfrm>
              <a:blipFill>
                <a:blip r:embed="rId2"/>
                <a:stretch>
                  <a:fillRect l="-423" r="-5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7DD96E5-51F5-4691-91CC-5681149EF1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3707" y="2076036"/>
            <a:ext cx="7768904" cy="11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99C7-20DF-4761-B532-8A3BF59B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Kanal</a:t>
            </a:r>
            <a:r>
              <a:rPr lang="en-US" sz="3600" dirty="0"/>
              <a:t> RAYLEIGH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7D16-8E17-4F8E-B037-4C13F5FD2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1200" y="1921565"/>
                <a:ext cx="6255026" cy="482379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Pada model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i="1" dirty="0"/>
                  <a:t>Rayleigh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terdapat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penghambur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lintasan</a:t>
                </a:r>
                <a:r>
                  <a:rPr lang="en-US" sz="2200" dirty="0"/>
                  <a:t> </a:t>
                </a:r>
                <a:r>
                  <a:rPr lang="en-US" sz="2200" i="1" dirty="0"/>
                  <a:t>Line of Sight </a:t>
                </a:r>
                <a:r>
                  <a:rPr lang="en-US" sz="2200" dirty="0"/>
                  <a:t>(LOS)</a:t>
                </a:r>
              </a:p>
              <a:p>
                <a:r>
                  <a:rPr lang="en-US" sz="2200" dirty="0" err="1"/>
                  <a:t>Sinyal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diterima</a:t>
                </a:r>
                <a:r>
                  <a:rPr lang="en-US" sz="2200" dirty="0"/>
                  <a:t> BTS </a:t>
                </a:r>
                <a:r>
                  <a:rPr lang="en-US" sz="2200" dirty="0" err="1"/>
                  <a:t>maupun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jumlahan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telah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mengahalami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hamburan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Model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i="1" dirty="0"/>
                  <a:t>Rayleigh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merupakan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random CN (0,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), 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merupakan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koefisien</a:t>
                </a:r>
                <a:r>
                  <a:rPr lang="en-US" sz="2200" dirty="0"/>
                  <a:t> </a:t>
                </a:r>
                <a:r>
                  <a:rPr lang="en-US" sz="2200" i="1" dirty="0"/>
                  <a:t>large-scale fading</a:t>
                </a:r>
                <a:r>
                  <a:rPr lang="en-US" sz="2200" dirty="0"/>
                  <a:t>.</a:t>
                </a:r>
              </a:p>
              <a:p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mengalami</a:t>
                </a:r>
                <a:r>
                  <a:rPr lang="en-US" sz="2200" dirty="0"/>
                  <a:t> </a:t>
                </a:r>
                <a:r>
                  <a:rPr lang="en-US" sz="2200" i="1" dirty="0"/>
                  <a:t>large-scale fading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berbeda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sehingga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dibangkitkan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secara</a:t>
                </a:r>
                <a:r>
                  <a:rPr lang="en-US" sz="2200" dirty="0"/>
                  <a:t> random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07D16-8E17-4F8E-B037-4C13F5FD2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200" y="1921565"/>
                <a:ext cx="6255026" cy="4823792"/>
              </a:xfrm>
              <a:blipFill>
                <a:blip r:embed="rId2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F38025-0E28-4565-A440-67D5A5666053}"/>
              </a:ext>
            </a:extLst>
          </p:cNvPr>
          <p:cNvPicPr/>
          <p:nvPr/>
        </p:nvPicPr>
        <p:blipFill rotWithShape="1">
          <a:blip r:embed="rId3"/>
          <a:srcRect t="3903" b="-1"/>
          <a:stretch/>
        </p:blipFill>
        <p:spPr bwMode="auto">
          <a:xfrm>
            <a:off x="305864" y="2692414"/>
            <a:ext cx="5313059" cy="3166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483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E215-7910-49FC-8C08-7F89A43D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Kanal</a:t>
            </a:r>
            <a:r>
              <a:rPr lang="en-US" sz="3600" dirty="0"/>
              <a:t> los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5" y="2320311"/>
                <a:ext cx="6137659" cy="3678303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Pada scenario Line of Sight (LOS)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penghambur</a:t>
                </a:r>
                <a:r>
                  <a:rPr lang="en-US" sz="2200" dirty="0"/>
                  <a:t> dan </a:t>
                </a:r>
                <a:r>
                  <a:rPr lang="en-US" sz="2200" dirty="0" err="1"/>
                  <a:t>penghalang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antara</a:t>
                </a:r>
                <a:r>
                  <a:rPr lang="en-US" sz="2200" dirty="0"/>
                  <a:t> BTS dan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. </a:t>
                </a:r>
              </a:p>
              <a:p>
                <a:r>
                  <a:rPr lang="en-US" sz="2200" dirty="0" err="1"/>
                  <a:t>Posisi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berada</a:t>
                </a:r>
                <a:r>
                  <a:rPr lang="en-US" sz="2200" dirty="0"/>
                  <a:t> pada </a:t>
                </a:r>
                <a:r>
                  <a:rPr lang="en-US" sz="2200" dirty="0" err="1"/>
                  <a:t>sudut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yang </a:t>
                </a:r>
                <a:r>
                  <a:rPr lang="en-US" sz="2200" dirty="0" err="1"/>
                  <a:t>diukur</a:t>
                </a:r>
                <a:r>
                  <a:rPr lang="en-US" sz="2200" dirty="0"/>
                  <a:t> relative </a:t>
                </a:r>
                <a:r>
                  <a:rPr lang="en-US" sz="2200" dirty="0" err="1"/>
                  <a:t>terhadap</a:t>
                </a:r>
                <a:r>
                  <a:rPr lang="en-US" sz="2200" dirty="0"/>
                  <a:t> </a:t>
                </a:r>
                <a:r>
                  <a:rPr lang="en-US" sz="2200" i="1" dirty="0"/>
                  <a:t>array boresight.</a:t>
                </a:r>
              </a:p>
              <a:p>
                <a:r>
                  <a:rPr lang="en-US" sz="2200" dirty="0"/>
                  <a:t>Pada </a:t>
                </a:r>
                <a:r>
                  <a:rPr lang="en-US" sz="2200" dirty="0" err="1"/>
                  <a:t>skenario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diasumsikan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BTS </a:t>
                </a:r>
                <a:r>
                  <a:rPr lang="en-US" sz="2200" dirty="0" err="1"/>
                  <a:t>sudah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mengetahui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5" y="2320311"/>
                <a:ext cx="6137659" cy="3678303"/>
              </a:xfrm>
              <a:blipFill>
                <a:blip r:embed="rId2"/>
                <a:stretch>
                  <a:fillRect l="-794" r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92FCF6-2F1A-4155-9395-D713A99D4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9276" y="2460129"/>
            <a:ext cx="4792838" cy="33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2A15-86CA-4850-8744-FCDCCEF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Estimasi</a:t>
            </a:r>
            <a:r>
              <a:rPr lang="en-US" sz="3600" dirty="0"/>
              <a:t> </a:t>
            </a:r>
            <a:r>
              <a:rPr lang="en-US" sz="3600" dirty="0" err="1"/>
              <a:t>kanal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51339-57DE-4DF5-8D15-265B3A93D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462" y="4012309"/>
                <a:ext cx="11029615" cy="277104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User </a:t>
                </a:r>
                <a:r>
                  <a:rPr lang="en-US" sz="2200" dirty="0" err="1"/>
                  <a:t>mengirimkan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ke</a:t>
                </a:r>
                <a:r>
                  <a:rPr lang="en-US" sz="2200" dirty="0"/>
                  <a:t> BTS. Pada </a:t>
                </a:r>
                <a:r>
                  <a:rPr lang="en-US" sz="2200" dirty="0" err="1"/>
                  <a:t>setiap</a:t>
                </a:r>
                <a:r>
                  <a:rPr lang="en-US" sz="2200" dirty="0"/>
                  <a:t> coherence interval.</a:t>
                </a:r>
              </a:p>
              <a:p>
                <a:r>
                  <a:rPr lang="en-US" sz="2200" dirty="0"/>
                  <a:t>U</a:t>
                </a:r>
                <a:r>
                  <a:rPr lang="en-US" sz="2200" i="1" dirty="0"/>
                  <a:t>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pada </a:t>
                </a:r>
                <a:r>
                  <a:rPr lang="en-US" sz="2200" dirty="0" err="1"/>
                  <a:t>tiap</a:t>
                </a:r>
                <a:r>
                  <a:rPr lang="en-US" sz="2200" dirty="0"/>
                  <a:t> coherence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i="1" dirty="0"/>
                  <a:t>. 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menerima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yang </a:t>
                </a:r>
                <a:r>
                  <a:rPr lang="en-US" sz="2200" dirty="0" err="1"/>
                  <a:t>ditransmisikan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melalui</a:t>
                </a:r>
                <a:r>
                  <a:rPr lang="en-US" sz="2200" dirty="0"/>
                  <a:t> uplink channel.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melakukan</a:t>
                </a:r>
                <a:r>
                  <a:rPr lang="en-US" sz="2200" dirty="0"/>
                  <a:t> proses </a:t>
                </a:r>
                <a:r>
                  <a:rPr lang="en-US" sz="2200" i="1" dirty="0"/>
                  <a:t>de-spreading</a:t>
                </a:r>
                <a:r>
                  <a:rPr lang="en-US" sz="2200" dirty="0"/>
                  <a:t> pilot, </a:t>
                </a:r>
                <a:r>
                  <a:rPr lang="en-US" sz="2200" dirty="0" err="1"/>
                  <a:t>yaitu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sinyal</a:t>
                </a:r>
                <a:r>
                  <a:rPr lang="en-US" sz="2200" dirty="0"/>
                  <a:t> pilot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unitary matrix.</a:t>
                </a:r>
              </a:p>
              <a:p>
                <a:r>
                  <a:rPr lang="en-US" sz="2200" dirty="0"/>
                  <a:t>BTS </a:t>
                </a:r>
                <a:r>
                  <a:rPr lang="en-US" sz="2200" dirty="0" err="1"/>
                  <a:t>melakukan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estimasi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metode</a:t>
                </a:r>
                <a:r>
                  <a:rPr lang="en-US" sz="2200" dirty="0"/>
                  <a:t> </a:t>
                </a:r>
                <a:r>
                  <a:rPr lang="en-US" sz="2200" i="1" dirty="0"/>
                  <a:t>Minimum Mean Square Error</a:t>
                </a:r>
                <a:r>
                  <a:rPr lang="en-US" sz="2200" dirty="0"/>
                  <a:t> (MMSE). </a:t>
                </a:r>
                <a:endParaRPr lang="en-US" sz="2200" i="1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51339-57DE-4DF5-8D15-265B3A93D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462" y="4012309"/>
                <a:ext cx="11029615" cy="2771042"/>
              </a:xfrm>
              <a:blipFill>
                <a:blip r:embed="rId2"/>
                <a:stretch>
                  <a:fillRect l="-442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C21714-5A45-4BE5-9A3E-D247D51D93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6228" y="1873430"/>
            <a:ext cx="8599661" cy="19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8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64CD-DEB7-41CB-812B-80E3723D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5544-63E6-44AA-8F08-7F10E3D0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4" y="3134139"/>
            <a:ext cx="11029615" cy="3485322"/>
          </a:xfrm>
        </p:spPr>
        <p:txBody>
          <a:bodyPr>
            <a:noAutofit/>
          </a:bodyPr>
          <a:lstStyle/>
          <a:p>
            <a:r>
              <a:rPr lang="en-US" sz="2200" dirty="0" err="1"/>
              <a:t>Penerima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  <a:r>
              <a:rPr lang="en-US" sz="2200" dirty="0"/>
              <a:t> yang </a:t>
            </a:r>
            <a:r>
              <a:rPr lang="en-US" sz="2200" dirty="0" err="1"/>
              <a:t>berada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random. </a:t>
            </a:r>
          </a:p>
          <a:p>
            <a:r>
              <a:rPr lang="en-US" sz="2200" dirty="0" err="1"/>
              <a:t>Penerima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BTS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melewati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dan </a:t>
            </a:r>
            <a:r>
              <a:rPr lang="en-US" sz="2200" dirty="0" err="1"/>
              <a:t>mengalami</a:t>
            </a:r>
            <a:r>
              <a:rPr lang="en-US" sz="2200" dirty="0"/>
              <a:t> </a:t>
            </a:r>
            <a:r>
              <a:rPr lang="en-US" sz="2200" dirty="0" err="1"/>
              <a:t>interferensi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i="1" dirty="0"/>
              <a:t>noise</a:t>
            </a:r>
            <a:r>
              <a:rPr lang="en-US" sz="2200" dirty="0"/>
              <a:t>.</a:t>
            </a:r>
          </a:p>
          <a:p>
            <a:r>
              <a:rPr lang="en-US" sz="2200" dirty="0"/>
              <a:t>Proses pada </a:t>
            </a:r>
            <a:r>
              <a:rPr lang="en-US" sz="2200" dirty="0" err="1"/>
              <a:t>perima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menghilangkan</a:t>
            </a:r>
            <a:r>
              <a:rPr lang="en-US" sz="2200" dirty="0"/>
              <a:t> </a:t>
            </a:r>
            <a:r>
              <a:rPr lang="en-US" sz="2200" i="1" dirty="0"/>
              <a:t>cyclic prefix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sinyal</a:t>
            </a:r>
            <a:r>
              <a:rPr lang="en-US" sz="2200" dirty="0"/>
              <a:t> yang </a:t>
            </a:r>
            <a:r>
              <a:rPr lang="en-US" sz="2200" dirty="0" err="1"/>
              <a:t>diterima</a:t>
            </a:r>
            <a:r>
              <a:rPr lang="en-US" sz="2200" dirty="0"/>
              <a:t>,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DFT. Setelah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proses </a:t>
            </a:r>
            <a:r>
              <a:rPr lang="en-US" sz="2200" i="1" dirty="0"/>
              <a:t>detector</a:t>
            </a:r>
            <a:r>
              <a:rPr lang="en-US" sz="2200" dirty="0"/>
              <a:t>. </a:t>
            </a:r>
          </a:p>
          <a:p>
            <a:r>
              <a:rPr lang="en-US" sz="2200" dirty="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Zero Forcing pada </a:t>
            </a:r>
            <a:r>
              <a:rPr lang="en-US" sz="2200" dirty="0" err="1"/>
              <a:t>sisi</a:t>
            </a:r>
            <a:r>
              <a:rPr lang="en-US" sz="2200" dirty="0"/>
              <a:t> detector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59D35-820A-44FF-86C0-C69B330155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7776" y="1899488"/>
            <a:ext cx="7584694" cy="12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7DD-6D12-48DA-BEA9-489A73D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Efisiensi</a:t>
            </a:r>
            <a:r>
              <a:rPr lang="en-US" sz="3600" dirty="0"/>
              <a:t> </a:t>
            </a:r>
            <a:r>
              <a:rPr lang="en-US" sz="3600" dirty="0" err="1"/>
              <a:t>spektrum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7BD0-DE99-440B-8196-0CEF42A7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33681"/>
            <a:ext cx="11029615" cy="3208364"/>
          </a:xfrm>
        </p:spPr>
        <p:txBody>
          <a:bodyPr>
            <a:noAutofit/>
          </a:bodyPr>
          <a:lstStyle/>
          <a:p>
            <a:r>
              <a:rPr lang="id-ID" sz="2200" dirty="0"/>
              <a:t>Parameter </a:t>
            </a:r>
            <a:r>
              <a:rPr lang="id-ID" sz="2200" i="1" dirty="0"/>
              <a:t>output</a:t>
            </a:r>
            <a:r>
              <a:rPr lang="id-ID" sz="2200" dirty="0"/>
              <a:t> yang diamati dari sistem ini adalah efisiensi spektrum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memperoleh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simulasi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i="1" dirty="0"/>
              <a:t>covariance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estimasi</a:t>
            </a:r>
            <a:r>
              <a:rPr lang="en-US" sz="2200" dirty="0"/>
              <a:t> bit.</a:t>
            </a:r>
          </a:p>
          <a:p>
            <a:r>
              <a:rPr lang="en-US" sz="2200" dirty="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dianalisa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model </a:t>
            </a:r>
            <a:r>
              <a:rPr lang="en-US" sz="2200" dirty="0" err="1"/>
              <a:t>kanal</a:t>
            </a:r>
            <a:r>
              <a:rPr lang="en-US" sz="2200" dirty="0"/>
              <a:t> </a:t>
            </a:r>
            <a:r>
              <a:rPr lang="en-US" sz="2200" i="1" dirty="0"/>
              <a:t>Rayleigh</a:t>
            </a:r>
            <a:r>
              <a:rPr lang="en-US" sz="2200" dirty="0"/>
              <a:t> dan random </a:t>
            </a:r>
            <a:r>
              <a:rPr lang="en-US" sz="2200" i="1" dirty="0"/>
              <a:t>Line of Sight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798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C0D-2EAA-4553-8B5C-0D92B30B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0" y="2870750"/>
            <a:ext cx="11029616" cy="138153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3170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44E-8265-43D1-8D6F-3CDCF2E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PARAMETER SISTEM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BFA0805-589A-4BC2-B811-A52AF4BED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316085"/>
                  </p:ext>
                </p:extLst>
              </p:nvPr>
            </p:nvGraphicFramePr>
            <p:xfrm>
              <a:off x="3339548" y="2008220"/>
              <a:ext cx="5051410" cy="4629445"/>
            </p:xfrm>
            <a:graphic>
              <a:graphicData uri="http://schemas.openxmlformats.org/drawingml/2006/table">
                <a:tbl>
                  <a:tblPr firstRow="1" firstCol="1" bandRow="1">
                    <a:tableStyleId>{ED083AE6-46FA-4A59-8FB0-9F97EB10719F}</a:tableStyleId>
                  </a:tblPr>
                  <a:tblGrid>
                    <a:gridCol w="3668280">
                      <a:extLst>
                        <a:ext uri="{9D8B030D-6E8A-4147-A177-3AD203B41FA5}">
                          <a16:colId xmlns:a16="http://schemas.microsoft.com/office/drawing/2014/main" val="402921999"/>
                        </a:ext>
                      </a:extLst>
                    </a:gridCol>
                    <a:gridCol w="1383130">
                      <a:extLst>
                        <a:ext uri="{9D8B030D-6E8A-4147-A177-3AD203B41FA5}">
                          <a16:colId xmlns:a16="http://schemas.microsoft.com/office/drawing/2014/main" val="3420254113"/>
                        </a:ext>
                      </a:extLst>
                    </a:gridCol>
                  </a:tblGrid>
                  <a:tr h="53066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Parameter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Suburban area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35743165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Frekuensi carrier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3</a:t>
                          </a:r>
                          <a:r>
                            <a:rPr lang="en-US" sz="1700">
                              <a:effectLst/>
                            </a:rPr>
                            <a:t>.4</a:t>
                          </a:r>
                          <a:r>
                            <a:rPr lang="id-ID" sz="1700">
                              <a:effectLst/>
                            </a:rPr>
                            <a:t>GHz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82579007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Spectral bandwidth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20MHz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90398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Jumlah Antena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100 antena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7881424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Jumlah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30</a:t>
                          </a:r>
                          <a:r>
                            <a:rPr lang="id-ID" sz="1700">
                              <a:effectLst/>
                            </a:rPr>
                            <a:t>user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4709122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Gain antena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27dBi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134130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Gain antena terminal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2.2</a:t>
                          </a:r>
                          <a:r>
                            <a:rPr lang="id-ID" sz="1700">
                              <a:effectLst/>
                            </a:rPr>
                            <a:t>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40808030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Noise figure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821258570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Noise figure perangkat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94980405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Temperatur noise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29</a:t>
                          </a:r>
                          <a:r>
                            <a:rPr lang="id-ID" sz="1700">
                              <a:effectLst/>
                            </a:rPr>
                            <a:t>0K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47451892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Kecepatan mobitilas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71km/h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6394328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Daya radias BTS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𝑢𝑙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1863774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Daya radiasi perangkat user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𝑑𝑙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200</a:t>
                          </a:r>
                          <a:r>
                            <a:rPr lang="en-US" sz="1700">
                              <a:effectLst/>
                            </a:rPr>
                            <a:t>m</a:t>
                          </a:r>
                          <a:r>
                            <a:rPr lang="id-ID" sz="1700">
                              <a:effectLst/>
                            </a:rPr>
                            <a:t>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5366992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Coherence Bandwidth </a:t>
                          </a:r>
                          <a14:m>
                            <m:oMath xmlns:m="http://schemas.openxmlformats.org/officeDocument/2006/math"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7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210 kHz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62770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BFA0805-589A-4BC2-B811-A52AF4BED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1316085"/>
                  </p:ext>
                </p:extLst>
              </p:nvPr>
            </p:nvGraphicFramePr>
            <p:xfrm>
              <a:off x="3339548" y="2008220"/>
              <a:ext cx="5051410" cy="4629445"/>
            </p:xfrm>
            <a:graphic>
              <a:graphicData uri="http://schemas.openxmlformats.org/drawingml/2006/table">
                <a:tbl>
                  <a:tblPr firstRow="1" firstCol="1" bandRow="1">
                    <a:tableStyleId>{ED083AE6-46FA-4A59-8FB0-9F97EB10719F}</a:tableStyleId>
                  </a:tblPr>
                  <a:tblGrid>
                    <a:gridCol w="3668280">
                      <a:extLst>
                        <a:ext uri="{9D8B030D-6E8A-4147-A177-3AD203B41FA5}">
                          <a16:colId xmlns:a16="http://schemas.microsoft.com/office/drawing/2014/main" val="402921999"/>
                        </a:ext>
                      </a:extLst>
                    </a:gridCol>
                    <a:gridCol w="1383130">
                      <a:extLst>
                        <a:ext uri="{9D8B030D-6E8A-4147-A177-3AD203B41FA5}">
                          <a16:colId xmlns:a16="http://schemas.microsoft.com/office/drawing/2014/main" val="3420254113"/>
                        </a:ext>
                      </a:extLst>
                    </a:gridCol>
                  </a:tblGrid>
                  <a:tr h="53651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Parameter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Suburban area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35743165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90385" r="-38143" b="-1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3</a:t>
                          </a:r>
                          <a:r>
                            <a:rPr lang="en-US" sz="1700">
                              <a:effectLst/>
                            </a:rPr>
                            <a:t>.4</a:t>
                          </a:r>
                          <a:r>
                            <a:rPr lang="id-ID" sz="1700">
                              <a:effectLst/>
                            </a:rPr>
                            <a:t>GHz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82579007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296078" r="-38143" b="-11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20MHz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19590398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388462" r="-38143" b="-10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100 antena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377881424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488462" r="-38143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30</a:t>
                          </a:r>
                          <a:r>
                            <a:rPr lang="id-ID" sz="1700">
                              <a:effectLst/>
                            </a:rPr>
                            <a:t>user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47091222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588462" r="-38143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27dBi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1341301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701961" r="-38143" b="-7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2.2</a:t>
                          </a:r>
                          <a:r>
                            <a:rPr lang="id-ID" sz="1700">
                              <a:effectLst/>
                            </a:rPr>
                            <a:t>dBi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40808030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786538" r="-38143" b="-6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821258570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886538" r="-38143" b="-5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7</a:t>
                          </a:r>
                          <a:r>
                            <a:rPr lang="id-ID" sz="1700">
                              <a:effectLst/>
                            </a:rPr>
                            <a:t>dB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94980405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005882" r="-38143" b="-437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en-US" sz="1700">
                              <a:effectLst/>
                            </a:rPr>
                            <a:t>29</a:t>
                          </a:r>
                          <a:r>
                            <a:rPr lang="id-ID" sz="1700">
                              <a:effectLst/>
                            </a:rPr>
                            <a:t>0K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474518928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084615" r="-38143" b="-3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71km/h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276394328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184615" r="-38143" b="-2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1W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01863774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309804" r="-38143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>
                              <a:effectLst/>
                            </a:rPr>
                            <a:t>200</a:t>
                          </a:r>
                          <a:r>
                            <a:rPr lang="en-US" sz="1700">
                              <a:effectLst/>
                            </a:rPr>
                            <a:t>m</a:t>
                          </a:r>
                          <a:r>
                            <a:rPr lang="id-ID" sz="1700">
                              <a:effectLst/>
                            </a:rPr>
                            <a:t>w</a:t>
                          </a:r>
                          <a:endParaRPr lang="en-US" sz="17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53669924"/>
                      </a:ext>
                    </a:extLst>
                  </a:tr>
                  <a:tr h="314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8710" marR="78710" marT="0" marB="0" anchor="ctr">
                        <a:blipFill>
                          <a:blip r:embed="rId2"/>
                          <a:stretch>
                            <a:fillRect l="-166" t="-1382692" r="-38143" b="-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303905" algn="l"/>
                            </a:tabLst>
                          </a:pPr>
                          <a:r>
                            <a:rPr lang="id-ID" sz="1700" dirty="0">
                              <a:effectLst/>
                            </a:rPr>
                            <a:t>210 kHz</a:t>
                          </a:r>
                          <a:endParaRPr lang="en-US" sz="17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8710" marR="78710" marT="0" marB="0" anchor="ctr"/>
                    </a:tc>
                    <a:extLst>
                      <a:ext uri="{0D108BD9-81ED-4DB2-BD59-A6C34878D82A}">
                        <a16:rowId xmlns:a16="http://schemas.microsoft.com/office/drawing/2014/main" val="12627704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588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06BA-76E5-4BAF-8534-0A910DC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KEMAJUAN PENELITIAN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842D-A5C0-4B58-9805-08A216B5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03348"/>
            <a:ext cx="11029615" cy="3678303"/>
          </a:xfrm>
        </p:spPr>
        <p:txBody>
          <a:bodyPr>
            <a:noAutofit/>
          </a:bodyPr>
          <a:lstStyle/>
          <a:p>
            <a:r>
              <a:rPr lang="en-US" sz="2200" b="1" dirty="0" err="1"/>
              <a:t>Menentukan</a:t>
            </a:r>
            <a:r>
              <a:rPr lang="en-US" sz="2200" b="1" dirty="0"/>
              <a:t> </a:t>
            </a:r>
            <a:r>
              <a:rPr lang="en-US" sz="2200" b="1" dirty="0" err="1"/>
              <a:t>kosep</a:t>
            </a:r>
            <a:r>
              <a:rPr lang="en-US" sz="2200" b="1" dirty="0"/>
              <a:t> </a:t>
            </a:r>
            <a:r>
              <a:rPr lang="en-US" sz="2200" b="1" dirty="0" err="1"/>
              <a:t>sistem</a:t>
            </a:r>
            <a:endParaRPr lang="en-US" sz="2200" b="1" dirty="0"/>
          </a:p>
          <a:p>
            <a:r>
              <a:rPr lang="en-US" sz="2200" b="1" dirty="0" err="1"/>
              <a:t>Perancangan</a:t>
            </a:r>
            <a:r>
              <a:rPr lang="en-US" sz="2200" b="1" dirty="0"/>
              <a:t> parameter </a:t>
            </a:r>
            <a:r>
              <a:rPr lang="en-US" sz="2200" b="1" dirty="0" err="1"/>
              <a:t>sistem</a:t>
            </a:r>
            <a:endParaRPr lang="en-US" sz="2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pilot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Perhitungan</a:t>
            </a:r>
            <a:r>
              <a:rPr lang="en-US" sz="2000" dirty="0"/>
              <a:t> coherence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Perhitungan</a:t>
            </a:r>
            <a:r>
              <a:rPr lang="en-US" sz="2000" dirty="0"/>
              <a:t> coherence interval</a:t>
            </a:r>
            <a:endParaRPr lang="en-US" sz="2000" b="1" dirty="0"/>
          </a:p>
          <a:p>
            <a:r>
              <a:rPr lang="en-US" sz="2200" b="1" dirty="0" err="1"/>
              <a:t>Estimasi</a:t>
            </a:r>
            <a:r>
              <a:rPr lang="en-US" sz="2200" b="1" dirty="0"/>
              <a:t> CSI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Transmisi</a:t>
            </a:r>
            <a:r>
              <a:rPr lang="en-US" sz="2000" dirty="0"/>
              <a:t> pilot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user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BTS (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antenna array </a:t>
            </a:r>
            <a:r>
              <a:rPr lang="en-US" sz="2000" dirty="0" err="1"/>
              <a:t>diperkecil</a:t>
            </a:r>
            <a:r>
              <a:rPr lang="en-US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Pembangkitan</a:t>
            </a:r>
            <a:r>
              <a:rPr lang="en-US" sz="2000" dirty="0"/>
              <a:t> </a:t>
            </a:r>
            <a:r>
              <a:rPr lang="en-US" sz="2000" dirty="0" err="1"/>
              <a:t>kanal</a:t>
            </a:r>
            <a:r>
              <a:rPr lang="en-US" sz="2000" dirty="0"/>
              <a:t> </a:t>
            </a:r>
            <a:r>
              <a:rPr lang="en-US" sz="2000" i="1" dirty="0"/>
              <a:t>Rayleigh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1" dirty="0"/>
              <a:t>De-spreading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di BTS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Transmisi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i="1" dirty="0"/>
              <a:t>downlink</a:t>
            </a:r>
            <a:endParaRPr lang="en-US" sz="2000" b="1" dirty="0"/>
          </a:p>
          <a:p>
            <a:endParaRPr lang="en-US" sz="2200" b="1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014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6D8F-961C-4E38-8F81-167C0069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Kemajuan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AD3DE-30F4-4F96-B467-264CEDFE0F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06" y="2142697"/>
            <a:ext cx="5356739" cy="401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51D01-DD6E-409E-805A-FDA663360A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1520"/>
            <a:ext cx="5264796" cy="394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94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6A03-CDF7-4DC9-B3FF-FAAC4FDB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Jadwal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191CE-5B64-4A58-841D-FC5037A3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041455"/>
            <a:ext cx="6657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9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17DD-F053-4CE6-BB12-7063527C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Jadwal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r>
              <a:rPr lang="en-US" sz="3600" dirty="0"/>
              <a:t> (cont..)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A5626-F953-4D5D-89DB-DE3EF3B3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994" y="2075207"/>
            <a:ext cx="6144158" cy="4610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000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A82C-E60C-473A-A778-E9AB4992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0647-7CC1-455F-83C9-31552C12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8268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155-7E4E-4697-A278-DA229FA0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LATAR BELAKANG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D2694-B2C3-4F00-B6AB-F59FA20D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8" y="2013869"/>
            <a:ext cx="1197402" cy="101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CFFDB-A406-48CF-A301-1FCF6776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7" y="1965163"/>
            <a:ext cx="1234224" cy="1113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E16EF8-EF57-4BE3-9374-C4CB5D1D3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101" y="3536755"/>
            <a:ext cx="6663936" cy="31429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1E558-B50B-4EF7-8275-DDA90E7C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134" y="1946440"/>
            <a:ext cx="5249765" cy="4697896"/>
          </a:xfrm>
        </p:spPr>
        <p:txBody>
          <a:bodyPr>
            <a:noAutofit/>
          </a:bodyPr>
          <a:lstStyle/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di </a:t>
            </a:r>
            <a:r>
              <a:rPr lang="en-US" sz="2200" dirty="0" err="1"/>
              <a:t>sisi</a:t>
            </a:r>
            <a:r>
              <a:rPr lang="en-US" sz="2200" dirty="0"/>
              <a:t> BTS</a:t>
            </a:r>
          </a:p>
          <a:p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berjumlah</a:t>
            </a:r>
            <a:r>
              <a:rPr lang="en-US" sz="2200" dirty="0"/>
              <a:t> </a:t>
            </a:r>
            <a:r>
              <a:rPr lang="en-US" sz="2200" dirty="0" err="1"/>
              <a:t>ratusan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effifiensi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, </a:t>
            </a:r>
            <a:r>
              <a:rPr lang="en-US" sz="2200" dirty="0" err="1"/>
              <a:t>efisiensi</a:t>
            </a:r>
            <a:r>
              <a:rPr lang="en-US" sz="2200" dirty="0"/>
              <a:t> energy dan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kehandalan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37F3-36F9-4E0C-8FC7-22FCE8853ECE}"/>
              </a:ext>
            </a:extLst>
          </p:cNvPr>
          <p:cNvSpPr txBox="1"/>
          <p:nvPr/>
        </p:nvSpPr>
        <p:spPr>
          <a:xfrm>
            <a:off x="792821" y="30596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Rate </a:t>
            </a:r>
            <a:r>
              <a:rPr lang="en-US" dirty="0" err="1"/>
              <a:t>meningkat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D50FA-2DAC-4F3E-9950-46DAD1426209}"/>
              </a:ext>
            </a:extLst>
          </p:cNvPr>
          <p:cNvSpPr txBox="1"/>
          <p:nvPr/>
        </p:nvSpPr>
        <p:spPr>
          <a:xfrm>
            <a:off x="3582982" y="3054173"/>
            <a:ext cx="28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5G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F1EC8-FE8D-4027-8A66-8DB0C9881229}"/>
              </a:ext>
            </a:extLst>
          </p:cNvPr>
          <p:cNvSpPr txBox="1"/>
          <p:nvPr/>
        </p:nvSpPr>
        <p:spPr>
          <a:xfrm>
            <a:off x="2137500" y="6418080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</p:spTree>
    <p:extLst>
      <p:ext uri="{BB962C8B-B14F-4D97-AF65-F5344CB8AC3E}">
        <p14:creationId xmlns:p14="http://schemas.microsoft.com/office/powerpoint/2010/main" val="31943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C83-ACFA-425F-AE84-BF19C2A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latar</a:t>
            </a:r>
            <a:r>
              <a:rPr lang="en-US" sz="3600" dirty="0"/>
              <a:t> BELAKANG PENELITIAN (</a:t>
            </a:r>
            <a:r>
              <a:rPr lang="en-US" sz="3600" dirty="0" err="1"/>
              <a:t>cont</a:t>
            </a:r>
            <a:r>
              <a:rPr lang="en-US" sz="3600" dirty="0"/>
              <a:t>…)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8FD-AAE5-4525-B04C-C13D064C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3" y="2034723"/>
            <a:ext cx="11029615" cy="39753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Multi User Massive MIMO </a:t>
            </a:r>
            <a:r>
              <a:rPr lang="en-US" sz="2200" dirty="0" err="1"/>
              <a:t>transmisi</a:t>
            </a:r>
            <a:r>
              <a:rPr lang="en-US" sz="2200" dirty="0"/>
              <a:t> downlink. </a:t>
            </a:r>
          </a:p>
          <a:p>
            <a:r>
              <a:rPr lang="sv-SE" sz="2200" dirty="0"/>
              <a:t>Analisa didasarkan pada kondisi yang merepresentasikan adanya perubahan kanal dengan menerapkan teknik estimasi </a:t>
            </a:r>
            <a:r>
              <a:rPr lang="sv-SE" sz="2200" i="1" dirty="0"/>
              <a:t>Channel State Information</a:t>
            </a:r>
            <a:r>
              <a:rPr lang="sv-SE" sz="2200" dirty="0"/>
              <a:t> (CSI).</a:t>
            </a:r>
          </a:p>
          <a:p>
            <a:r>
              <a:rPr lang="en-US" sz="2200" dirty="0"/>
              <a:t>Parameter output yang </a:t>
            </a:r>
            <a:r>
              <a:rPr lang="en-US" sz="2200" dirty="0" err="1"/>
              <a:t>diamati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Rayleigh dan </a:t>
            </a:r>
            <a:r>
              <a:rPr lang="en-US" sz="2200" dirty="0" err="1"/>
              <a:t>kanal</a:t>
            </a:r>
            <a:r>
              <a:rPr lang="en-US" sz="2200" dirty="0"/>
              <a:t> random Line of Sight (LOS). </a:t>
            </a:r>
          </a:p>
          <a:p>
            <a:endParaRPr lang="sv-SE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134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CC97-F5C5-4A4B-87FC-E718F02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RUMUSAN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11CA-862C-4C98-AD96-CBEF4A8B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Massive MIMO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blok-blok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estimasi</a:t>
            </a:r>
            <a:r>
              <a:rPr lang="en-US" sz="2200" dirty="0"/>
              <a:t> Channel State Information (CSI) pada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Massive MIMO. </a:t>
            </a:r>
          </a:p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deteksi</a:t>
            </a:r>
            <a:r>
              <a:rPr lang="en-US" sz="2200" dirty="0"/>
              <a:t> pada </a:t>
            </a:r>
            <a:r>
              <a:rPr lang="en-US" sz="2200" dirty="0" err="1"/>
              <a:t>masing-masing</a:t>
            </a:r>
            <a:r>
              <a:rPr lang="en-US" sz="2200" dirty="0"/>
              <a:t> user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multi user Massive MIMO.</a:t>
            </a:r>
          </a:p>
          <a:p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kinerja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Massive MIMO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parameter output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819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E7F-4C6E-4E9F-9EFE-FBA44815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B5FB-37A8-446C-8693-210FAA08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0" y="2180496"/>
            <a:ext cx="11029615" cy="3678303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diantaranya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Multi User Massive MIMO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literatur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, dan </a:t>
            </a:r>
            <a:r>
              <a:rPr lang="en-US" sz="2200" dirty="0" err="1"/>
              <a:t>menganalisa</a:t>
            </a:r>
            <a:r>
              <a:rPr lang="en-US" sz="2200" dirty="0"/>
              <a:t> </a:t>
            </a:r>
            <a:r>
              <a:rPr lang="en-US" sz="2200" dirty="0" err="1"/>
              <a:t>kinerjanya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parameter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880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911A-C42B-4721-A799-3D969A2F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BATASAN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ADE-DF32-435F-8616-DFE1D942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dianalisa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 </a:t>
            </a:r>
            <a:r>
              <a:rPr lang="en-US" sz="2200" dirty="0" err="1"/>
              <a:t>transmisi</a:t>
            </a:r>
            <a:r>
              <a:rPr lang="en-US" sz="2200" dirty="0"/>
              <a:t> downlink yang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BTS dan </a:t>
            </a:r>
            <a:r>
              <a:rPr lang="en-US" sz="2200" dirty="0" err="1"/>
              <a:t>beberapa</a:t>
            </a:r>
            <a:r>
              <a:rPr lang="en-US" sz="2200" dirty="0"/>
              <a:t> user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interferensi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lain. 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dibangun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konfigurasi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di BTS yang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user yang </a:t>
            </a:r>
            <a:r>
              <a:rPr lang="en-US" sz="2200" dirty="0" err="1"/>
              <a:t>dilayani</a:t>
            </a:r>
            <a:r>
              <a:rPr lang="en-US" sz="2200" dirty="0"/>
              <a:t>. </a:t>
            </a:r>
            <a:r>
              <a:rPr lang="en-US" sz="2200" dirty="0" err="1"/>
              <a:t>Dimana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user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.</a:t>
            </a:r>
          </a:p>
          <a:p>
            <a:r>
              <a:rPr lang="en-US" sz="2200" dirty="0"/>
              <a:t>Model </a:t>
            </a:r>
            <a:r>
              <a:rPr lang="en-US" sz="2200" dirty="0" err="1"/>
              <a:t>kanal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Rayleigh dan Line of Sight (LOS) pada </a:t>
            </a:r>
            <a:r>
              <a:rPr lang="en-US" sz="2200" dirty="0" err="1"/>
              <a:t>satu</a:t>
            </a:r>
            <a:r>
              <a:rPr lang="en-US" sz="2200" dirty="0"/>
              <a:t> interval </a:t>
            </a:r>
            <a:r>
              <a:rPr lang="en-US" sz="2200" dirty="0" err="1"/>
              <a:t>frekuensi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(coherence interval).</a:t>
            </a:r>
          </a:p>
          <a:p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Line of Sight (LOS) </a:t>
            </a:r>
            <a:r>
              <a:rPr lang="en-US" sz="2200" dirty="0" err="1"/>
              <a:t>posisi</a:t>
            </a:r>
            <a:r>
              <a:rPr lang="en-US" sz="2200" dirty="0"/>
              <a:t> </a:t>
            </a:r>
            <a:r>
              <a:rPr lang="en-US" sz="2200" dirty="0" err="1"/>
              <a:t>masing-masing</a:t>
            </a:r>
            <a:r>
              <a:rPr lang="en-US" sz="2200" dirty="0"/>
              <a:t> user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oleh BTS.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481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C5C-A34A-4654-9D85-F422C885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Kontribusi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0DFA-E775-4031-9F97-A377F1D1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Hasil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kedepannya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acuan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merancang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Massive MIMO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rangka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5G. </a:t>
            </a:r>
          </a:p>
          <a:p>
            <a:r>
              <a:rPr lang="en-US" sz="2200" dirty="0"/>
              <a:t>Hasil </a:t>
            </a:r>
            <a:r>
              <a:rPr lang="en-US" sz="2200" dirty="0" err="1"/>
              <a:t>simulasi</a:t>
            </a:r>
            <a:r>
              <a:rPr lang="en-US" sz="2200" dirty="0"/>
              <a:t> yang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dijadikan</a:t>
            </a:r>
            <a:r>
              <a:rPr lang="en-US" sz="2200" dirty="0"/>
              <a:t> </a:t>
            </a:r>
            <a:r>
              <a:rPr lang="en-US" sz="2200" dirty="0" err="1"/>
              <a:t>tolak</a:t>
            </a:r>
            <a:r>
              <a:rPr lang="en-US" sz="2200" dirty="0"/>
              <a:t> </a:t>
            </a:r>
            <a:r>
              <a:rPr lang="en-US" sz="2200" dirty="0" err="1"/>
              <a:t>ukur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rekomendasi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agar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kapasitas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52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5C0D-2EAA-4553-8B5C-0D92B30B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0" y="2870750"/>
            <a:ext cx="11029616" cy="138153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</a:rPr>
              <a:t>Metodologi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3">
                    <a:lumMod val="50000"/>
                  </a:schemeClr>
                </a:solidFill>
              </a:rPr>
              <a:t>penelitian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9282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976</TotalTime>
  <Words>1045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Gill Sans MT</vt:lpstr>
      <vt:lpstr>Times New Roman</vt:lpstr>
      <vt:lpstr>Wingdings 2</vt:lpstr>
      <vt:lpstr>Dividend</vt:lpstr>
      <vt:lpstr>Office Theme</vt:lpstr>
      <vt:lpstr>ANALISA EFISIENSI SPEKTRUM SISTEM MULTI USER MASSIVE MIMO SEL TUNGGAL PADA KANAL RAYLEIGH DAN RANDOM LINE OF SIGHT</vt:lpstr>
      <vt:lpstr>PENDAHULUAN</vt:lpstr>
      <vt:lpstr>LATAR BELAKANG</vt:lpstr>
      <vt:lpstr>latar BELAKANG PENELITIAN (cont…)</vt:lpstr>
      <vt:lpstr>RUMUSAN MASALAH</vt:lpstr>
      <vt:lpstr>Tujuan penelitian</vt:lpstr>
      <vt:lpstr>BATASAN MASALAH</vt:lpstr>
      <vt:lpstr>Kontribusi penelitian</vt:lpstr>
      <vt:lpstr>Metodologi penelitian</vt:lpstr>
      <vt:lpstr>PowerPoint Presentation</vt:lpstr>
      <vt:lpstr>PowerPoint Presentation</vt:lpstr>
      <vt:lpstr>Model sistem</vt:lpstr>
      <vt:lpstr>Blok diagram sistem komunikasi massive mimo</vt:lpstr>
      <vt:lpstr>PEMANCAR SISTEM MASSIVE mimo</vt:lpstr>
      <vt:lpstr>Kanal RAYLEIGH sistem massive mimo</vt:lpstr>
      <vt:lpstr>Kanal los sistem massive mimo</vt:lpstr>
      <vt:lpstr>Estimasi kanal</vt:lpstr>
      <vt:lpstr>Penerima sistem massive MIMO</vt:lpstr>
      <vt:lpstr>Efisiensi spektrum sistem massive mimo</vt:lpstr>
      <vt:lpstr>PARAMETER SISTEM</vt:lpstr>
      <vt:lpstr>KEMAJUAN PENELITIAN</vt:lpstr>
      <vt:lpstr>Kemajuan penelitian</vt:lpstr>
      <vt:lpstr>Jadwal penelitian</vt:lpstr>
      <vt:lpstr>Jadwal penelitian (cont..)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EFISIENSI SPEKTRUM SISTEM MULTI USER MASSIVE MIMO SEL TUNGGAL PADA KANAL RAYLEIGH DAN RANDOM LINE OF SIGHT</dc:title>
  <dc:creator>ikaaini</dc:creator>
  <cp:lastModifiedBy>ikaaini</cp:lastModifiedBy>
  <cp:revision>44</cp:revision>
  <dcterms:created xsi:type="dcterms:W3CDTF">2018-06-02T01:29:10Z</dcterms:created>
  <dcterms:modified xsi:type="dcterms:W3CDTF">2018-06-04T23:45:03Z</dcterms:modified>
</cp:coreProperties>
</file>