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  <p:sldMasterId id="2147483950" r:id="rId2"/>
  </p:sldMasterIdLst>
  <p:sldIdLst>
    <p:sldId id="256" r:id="rId3"/>
    <p:sldId id="267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73" r:id="rId14"/>
    <p:sldId id="272" r:id="rId15"/>
    <p:sldId id="271" r:id="rId16"/>
    <p:sldId id="274" r:id="rId17"/>
    <p:sldId id="275" r:id="rId18"/>
    <p:sldId id="277" r:id="rId19"/>
    <p:sldId id="278" r:id="rId20"/>
    <p:sldId id="279" r:id="rId21"/>
    <p:sldId id="276" r:id="rId22"/>
    <p:sldId id="280" r:id="rId23"/>
    <p:sldId id="281" r:id="rId24"/>
    <p:sldId id="282" r:id="rId25"/>
    <p:sldId id="287" r:id="rId26"/>
    <p:sldId id="286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Oleh: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Rohmatul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Aini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Dosen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Pembimbing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Dr. </a:t>
            </a:r>
            <a:r>
              <a:rPr lang="en-US" sz="3200" dirty="0" err="1">
                <a:solidFill>
                  <a:schemeClr val="bg1"/>
                </a:solidFill>
              </a:rPr>
              <a:t>Ir</a:t>
            </a:r>
            <a:r>
              <a:rPr lang="en-US" sz="3200" dirty="0">
                <a:solidFill>
                  <a:schemeClr val="bg1"/>
                </a:solidFill>
              </a:rPr>
              <a:t> . </a:t>
            </a:r>
            <a:r>
              <a:rPr lang="en-US" sz="3200" dirty="0" err="1">
                <a:solidFill>
                  <a:schemeClr val="bg1"/>
                </a:solidFill>
              </a:rPr>
              <a:t>Puji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Handayani</a:t>
            </a:r>
            <a:r>
              <a:rPr lang="en-US" sz="3200" dirty="0">
                <a:solidFill>
                  <a:schemeClr val="bg1"/>
                </a:solidFill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31189D-C7C2-4932-8B18-E6AD16F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594" y="763784"/>
            <a:ext cx="3692780" cy="486035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>
                <a:solidFill>
                  <a:schemeClr val="tx2"/>
                </a:solidFill>
              </a:rPr>
              <a:t>PROPOSAL </a:t>
            </a:r>
            <a:r>
              <a:rPr lang="id-ID" sz="2400" b="1" dirty="0">
                <a:solidFill>
                  <a:schemeClr val="tx2"/>
                </a:solidFill>
              </a:rPr>
              <a:t>TESIS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B20C-9CE9-4046-9D81-8C60EFF2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PENELITIAN SEBELUMNYA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71B8-B5D7-4ED7-AC3D-68C1FD51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Penelitian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oleh M. </a:t>
            </a:r>
            <a:r>
              <a:rPr lang="en-US" sz="2200" dirty="0" err="1"/>
              <a:t>Sadegi</a:t>
            </a:r>
            <a:r>
              <a:rPr lang="en-US" sz="2200" dirty="0"/>
              <a:t> dan E. Bjornson </a:t>
            </a:r>
            <a:r>
              <a:rPr lang="en-US" sz="2200" dirty="0" err="1"/>
              <a:t>mengasumsikan</a:t>
            </a:r>
            <a:r>
              <a:rPr lang="en-US" sz="2200" dirty="0"/>
              <a:t> perfect CSI di </a:t>
            </a:r>
            <a:r>
              <a:rPr lang="en-US" sz="2200" dirty="0" err="1"/>
              <a:t>sisi</a:t>
            </a:r>
            <a:r>
              <a:rPr lang="en-US" sz="2200" dirty="0"/>
              <a:t> BTS </a:t>
            </a:r>
            <a:r>
              <a:rPr lang="en-US" sz="2200" dirty="0" err="1"/>
              <a:t>maupun</a:t>
            </a:r>
            <a:r>
              <a:rPr lang="en-US" sz="2200" dirty="0"/>
              <a:t> user. Hal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dikarenakan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CSI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kompleks</a:t>
            </a:r>
            <a:r>
              <a:rPr lang="en-US" sz="2200" dirty="0"/>
              <a:t>, </a:t>
            </a:r>
            <a:r>
              <a:rPr lang="en-US" sz="2200" dirty="0" err="1"/>
              <a:t>sebanding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BTS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Penelitian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oleh H. Q. Ngo and T. L. Marzetta pada </a:t>
            </a:r>
            <a:r>
              <a:rPr lang="en-US" sz="2200" dirty="0" err="1"/>
              <a:t>tahun</a:t>
            </a:r>
            <a:r>
              <a:rPr lang="en-US" sz="2200" dirty="0"/>
              <a:t> 2013 yang </a:t>
            </a:r>
            <a:r>
              <a:rPr lang="en-US" sz="2200" dirty="0" err="1"/>
              <a:t>meneliti</a:t>
            </a:r>
            <a:r>
              <a:rPr lang="en-US" sz="2200" dirty="0"/>
              <a:t>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skema</a:t>
            </a:r>
            <a:r>
              <a:rPr lang="en-US" sz="2200" dirty="0"/>
              <a:t> uplink. </a:t>
            </a:r>
          </a:p>
          <a:p>
            <a:r>
              <a:rPr lang="en-US" sz="2200" dirty="0"/>
              <a:t>Dan pada </a:t>
            </a:r>
            <a:r>
              <a:rPr lang="en-US" sz="2200" dirty="0" err="1"/>
              <a:t>tahun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, H. Q. Ngo and T. L. Marzetta juga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skema</a:t>
            </a:r>
            <a:r>
              <a:rPr lang="en-US" sz="2200" dirty="0"/>
              <a:t> downlink,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yang </a:t>
            </a:r>
            <a:r>
              <a:rPr lang="en-US" sz="2200" dirty="0" err="1"/>
              <a:t>ditransmisikan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pilot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mengestimasi</a:t>
            </a:r>
            <a:r>
              <a:rPr lang="en-US" sz="2200" dirty="0"/>
              <a:t> CSI di </a:t>
            </a:r>
            <a:r>
              <a:rPr lang="en-US" sz="2200" dirty="0" err="1"/>
              <a:t>sisi</a:t>
            </a:r>
            <a:r>
              <a:rPr lang="en-US" sz="2200" dirty="0"/>
              <a:t> user. </a:t>
            </a:r>
          </a:p>
        </p:txBody>
      </p:sp>
    </p:spTree>
    <p:extLst>
      <p:ext uri="{BB962C8B-B14F-4D97-AF65-F5344CB8AC3E}">
        <p14:creationId xmlns:p14="http://schemas.microsoft.com/office/powerpoint/2010/main" val="174003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C0D-2EAA-4553-8B5C-0D92B30B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0" y="2870750"/>
            <a:ext cx="11029616" cy="138153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Metodologi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penelitian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2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6883AC-67CD-4BA0-B407-E47A0A74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6" y="145774"/>
            <a:ext cx="9200155" cy="6712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37CEB-2010-49F0-9032-B20DC8345B71}"/>
              </a:ext>
            </a:extLst>
          </p:cNvPr>
          <p:cNvSpPr txBox="1"/>
          <p:nvPr/>
        </p:nvSpPr>
        <p:spPr>
          <a:xfrm>
            <a:off x="7752522" y="424070"/>
            <a:ext cx="303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Skema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43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F167C5A-87F0-4BEA-BF40-F586B4AA93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40" y="1207065"/>
            <a:ext cx="3321372" cy="4629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8F4C7-73D5-4A98-A768-A7309DB32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6733" y="862517"/>
            <a:ext cx="7013476" cy="58869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169BFAB-1F2E-4E19-B62A-ECB11FED6DA1}"/>
              </a:ext>
            </a:extLst>
          </p:cNvPr>
          <p:cNvSpPr/>
          <p:nvPr/>
        </p:nvSpPr>
        <p:spPr>
          <a:xfrm>
            <a:off x="3886534" y="3680694"/>
            <a:ext cx="779835" cy="32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DIAGRAM ALUR SISTEM</a:t>
            </a:r>
          </a:p>
        </p:txBody>
      </p:sp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tunggal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terdiri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sebuah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dilengkapi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M, </a:t>
                </a:r>
                <a:r>
                  <a:rPr lang="en-US" sz="2200" dirty="0"/>
                  <a:t>dan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K.</a:t>
                </a:r>
              </a:p>
              <a:p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memiliki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pemancar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 dirty="0"/>
                  <a:t>. Proses </a:t>
                </a:r>
                <a:r>
                  <a:rPr lang="en-US" sz="2200" dirty="0" err="1"/>
                  <a:t>transmisi</a:t>
                </a:r>
                <a:r>
                  <a:rPr lang="en-US" sz="2200" dirty="0"/>
                  <a:t> </a:t>
                </a:r>
                <a:r>
                  <a:rPr lang="en-US" sz="2200" i="1" dirty="0"/>
                  <a:t>uplink</a:t>
                </a:r>
                <a:r>
                  <a:rPr lang="en-US" sz="2200" dirty="0"/>
                  <a:t> dan </a:t>
                </a:r>
                <a:r>
                  <a:rPr lang="en-US" sz="2200" i="1" dirty="0"/>
                  <a:t>downlink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skema</a:t>
                </a:r>
                <a:r>
                  <a:rPr lang="en-US" sz="2200" dirty="0"/>
                  <a:t> TDD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dibutuhkan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sisi</a:t>
                </a:r>
                <a:r>
                  <a:rPr lang="en-US" sz="2200" dirty="0"/>
                  <a:t> BTS. </a:t>
                </a:r>
              </a:p>
              <a:p>
                <a:r>
                  <a:rPr lang="en-US" sz="2200" dirty="0" err="1"/>
                  <a:t>Respon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pada mode TDD </a:t>
                </a:r>
                <a:r>
                  <a:rPr lang="en-US" sz="2200" dirty="0" err="1"/>
                  <a:t>bersifat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resiprokal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interval </a:t>
                </a:r>
                <a:r>
                  <a:rPr lang="en-US" sz="2200" dirty="0" err="1"/>
                  <a:t>waktu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(</a:t>
                </a:r>
                <a:r>
                  <a:rPr lang="en-US" sz="2200" i="1" dirty="0"/>
                  <a:t>coherence interval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berubah</a:t>
                </a:r>
                <a:r>
                  <a:rPr lang="en-US" sz="2200" dirty="0"/>
                  <a:t>.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690" t="-2977"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Blok diagram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F309F-D400-4995-A9FB-139573A400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982" y="1876425"/>
            <a:ext cx="7500818" cy="49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PEMANCAR SISTEM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</a:t>
                </a:r>
                <a:r>
                  <a:rPr lang="en-US" sz="2200" dirty="0" err="1"/>
                  <a:t>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beberapa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simultan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array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antenna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spasi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 err="1"/>
                  <a:t>Deretan</a:t>
                </a:r>
                <a:r>
                  <a:rPr lang="en-US" sz="2200" dirty="0"/>
                  <a:t> data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dimodulasi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modulasi</a:t>
                </a:r>
                <a:r>
                  <a:rPr lang="en-US" sz="2200" dirty="0"/>
                  <a:t> 4-QAM. </a:t>
                </a:r>
                <a:r>
                  <a:rPr lang="en-US" sz="2200" dirty="0" err="1"/>
                  <a:t>Deretan</a:t>
                </a:r>
                <a:r>
                  <a:rPr lang="en-US" sz="2200" dirty="0"/>
                  <a:t> data serial </a:t>
                </a:r>
                <a:r>
                  <a:rPr lang="en-US" sz="2200" dirty="0" err="1"/>
                  <a:t>dikonversikan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Invers </a:t>
                </a:r>
                <a:r>
                  <a:rPr lang="en-US" sz="2200" i="1" dirty="0" err="1"/>
                  <a:t>Dicrete</a:t>
                </a:r>
                <a:r>
                  <a:rPr lang="en-US" sz="2200" i="1" dirty="0"/>
                  <a:t> Fourier Transform</a:t>
                </a:r>
                <a:r>
                  <a:rPr lang="en-US" sz="2200" dirty="0"/>
                  <a:t> (DFT)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memodulasi</a:t>
                </a:r>
                <a:r>
                  <a:rPr lang="en-US" sz="2200" dirty="0"/>
                  <a:t> </a:t>
                </a:r>
                <a:r>
                  <a:rPr lang="en-US" sz="2200" i="1" dirty="0"/>
                  <a:t>N subcarrier</a:t>
                </a:r>
                <a:r>
                  <a:rPr lang="en-US" sz="2200" dirty="0"/>
                  <a:t> oleh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(</a:t>
                </a:r>
                <a:r>
                  <a:rPr lang="en-US" sz="2200" b="1" i="1" dirty="0"/>
                  <a:t>q</a:t>
                </a:r>
                <a:r>
                  <a:rPr lang="en-US" sz="2200" dirty="0"/>
                  <a:t>). Setelah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penambahan</a:t>
                </a:r>
                <a:r>
                  <a:rPr lang="en-US" sz="2200" dirty="0"/>
                  <a:t> </a:t>
                </a:r>
                <a:r>
                  <a:rPr lang="en-US" sz="2200" i="1" dirty="0"/>
                  <a:t>cyclic prefix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Data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lalu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diubah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bentuk</a:t>
                </a:r>
                <a:r>
                  <a:rPr lang="en-US" sz="2200" dirty="0"/>
                  <a:t> serial dan </a:t>
                </a:r>
                <a:r>
                  <a:rPr lang="en-US" sz="2200" dirty="0" err="1"/>
                  <a:t>dikalikan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i="1" dirty="0"/>
                  <a:t>precoding</a:t>
                </a:r>
                <a:r>
                  <a:rPr lang="en-US" sz="2200" dirty="0"/>
                  <a:t> matrix yang </a:t>
                </a:r>
                <a:r>
                  <a:rPr lang="en-US" sz="2200" dirty="0" err="1"/>
                  <a:t>diperoleh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  <a:blipFill>
                <a:blip r:embed="rId2"/>
                <a:stretch>
                  <a:fillRect l="-423" r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DD96E5-51F5-4691-91CC-5681149EF1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3707" y="2076036"/>
            <a:ext cx="7768904" cy="11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42AF-6BDE-4E28-B983-9A5907B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Representasi</a:t>
            </a:r>
            <a:r>
              <a:rPr lang="en-US" sz="3600" dirty="0"/>
              <a:t> slot </a:t>
            </a:r>
            <a:r>
              <a:rPr lang="en-US" sz="3600" dirty="0" err="1"/>
              <a:t>ofdm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E33EB-A510-4878-886B-A598EAE18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482" y="2592869"/>
            <a:ext cx="6305387" cy="33257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FC52A-296F-47C4-99DF-8705378477AE}"/>
              </a:ext>
            </a:extLst>
          </p:cNvPr>
          <p:cNvPicPr/>
          <p:nvPr/>
        </p:nvPicPr>
        <p:blipFill rotWithShape="1">
          <a:blip r:embed="rId3"/>
          <a:srcRect t="3629" b="1993"/>
          <a:stretch/>
        </p:blipFill>
        <p:spPr bwMode="auto">
          <a:xfrm>
            <a:off x="210131" y="2203487"/>
            <a:ext cx="5303076" cy="410454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359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99C7-20DF-4761-B532-8A3BF59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RAYLEIGH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Pada model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i="1" dirty="0"/>
                  <a:t>Rayleigh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lintasan</a:t>
                </a:r>
                <a:r>
                  <a:rPr lang="en-US" sz="2200" dirty="0"/>
                  <a:t> </a:t>
                </a:r>
                <a:r>
                  <a:rPr lang="en-US" sz="2200" i="1" dirty="0"/>
                  <a:t>Line of Sight </a:t>
                </a:r>
                <a:r>
                  <a:rPr lang="en-US" sz="2200" dirty="0"/>
                  <a:t>(LOS)</a:t>
                </a:r>
              </a:p>
              <a:p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diterima</a:t>
                </a:r>
                <a:r>
                  <a:rPr lang="en-US" sz="2200" dirty="0"/>
                  <a:t> BTS </a:t>
                </a:r>
                <a:r>
                  <a:rPr lang="en-US" sz="2200" dirty="0" err="1"/>
                  <a:t>maupun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mengahalami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hamburan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Model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i="1" dirty="0"/>
                  <a:t>Rayleigh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random CN (0,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), 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koefisien</a:t>
                </a:r>
                <a:r>
                  <a:rPr lang="en-US" sz="2200" dirty="0"/>
                  <a:t> </a:t>
                </a:r>
                <a:r>
                  <a:rPr lang="en-US" sz="2200" i="1" dirty="0"/>
                  <a:t>large-scale fading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mengalami</a:t>
                </a:r>
                <a:r>
                  <a:rPr lang="en-US" sz="2200" dirty="0"/>
                  <a:t> </a:t>
                </a:r>
                <a:r>
                  <a:rPr lang="en-US" sz="2200" i="1" dirty="0"/>
                  <a:t>large-scale fading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  <a:blipFill>
                <a:blip r:embed="rId2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F38025-0E28-4565-A440-67D5A5666053}"/>
              </a:ext>
            </a:extLst>
          </p:cNvPr>
          <p:cNvPicPr/>
          <p:nvPr/>
        </p:nvPicPr>
        <p:blipFill rotWithShape="1">
          <a:blip r:embed="rId3"/>
          <a:srcRect t="3903" b="-1"/>
          <a:stretch/>
        </p:blipFill>
        <p:spPr bwMode="auto">
          <a:xfrm>
            <a:off x="305864" y="2692414"/>
            <a:ext cx="5313059" cy="3166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483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Pada scenario Line of Sight (LOS)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penghalang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antara</a:t>
                </a:r>
                <a:r>
                  <a:rPr lang="en-US" sz="2200" dirty="0"/>
                  <a:t> BTS dan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berada</a:t>
                </a:r>
                <a:r>
                  <a:rPr lang="en-US" sz="2200" dirty="0"/>
                  <a:t> pada </a:t>
                </a:r>
                <a:r>
                  <a:rPr lang="en-US" sz="2200" dirty="0" err="1"/>
                  <a:t>sudut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yang </a:t>
                </a:r>
                <a:r>
                  <a:rPr lang="en-US" sz="2200" dirty="0" err="1"/>
                  <a:t>diukur</a:t>
                </a:r>
                <a:r>
                  <a:rPr lang="en-US" sz="2200" dirty="0"/>
                  <a:t> relative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i="1" dirty="0"/>
                  <a:t>array boresight.</a:t>
                </a:r>
              </a:p>
              <a:p>
                <a:r>
                  <a:rPr lang="en-US" sz="2200" dirty="0"/>
                  <a:t>Pada </a:t>
                </a:r>
                <a:r>
                  <a:rPr lang="en-US" sz="2200" dirty="0" err="1"/>
                  <a:t>skenario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BTS </a:t>
                </a:r>
                <a:r>
                  <a:rPr lang="en-US" sz="2200" dirty="0" err="1"/>
                  <a:t>sudah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mengetahui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  <a:blipFill>
                <a:blip r:embed="rId2"/>
                <a:stretch>
                  <a:fillRect l="-794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C0D-2EAA-4553-8B5C-0D92B30B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0" y="2870750"/>
            <a:ext cx="11029616" cy="13815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3170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2A15-86CA-4850-8744-FCDCCEF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kanal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User </a:t>
                </a:r>
                <a:r>
                  <a:rPr lang="en-US" sz="2200" dirty="0" err="1"/>
                  <a:t>mengirimkan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BTS. Pada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coherence interval.</a:t>
                </a:r>
              </a:p>
              <a:p>
                <a:r>
                  <a:rPr lang="en-US" sz="2200" dirty="0"/>
                  <a:t>U</a:t>
                </a:r>
                <a:r>
                  <a:rPr lang="en-US" sz="2200" i="1" dirty="0"/>
                  <a:t>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pada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coherence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i="1" dirty="0"/>
                  <a:t>. </a:t>
                </a:r>
              </a:p>
              <a:p>
                <a:r>
                  <a:rPr lang="en-US" sz="2200" dirty="0"/>
                  <a:t>Agar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interferensi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harus</a:t>
                </a:r>
                <a:r>
                  <a:rPr lang="en-US" sz="2200" dirty="0"/>
                  <a:t> </a:t>
                </a:r>
                <a:r>
                  <a:rPr lang="en-US" sz="2200" i="1" dirty="0"/>
                  <a:t>orthogonal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menerima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yang </a:t>
                </a:r>
                <a:r>
                  <a:rPr lang="en-US" sz="2200" dirty="0" err="1"/>
                  <a:t>ditransmisikan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melalui</a:t>
                </a:r>
                <a:r>
                  <a:rPr lang="en-US" sz="2200" dirty="0"/>
                  <a:t> uplink channel.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de-spreading</a:t>
                </a:r>
                <a:r>
                  <a:rPr lang="en-US" sz="2200" dirty="0"/>
                  <a:t> pilot, </a:t>
                </a:r>
                <a:r>
                  <a:rPr lang="en-US" sz="2200" dirty="0" err="1"/>
                  <a:t>yaitu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unitary matrix.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metode</a:t>
                </a:r>
                <a:r>
                  <a:rPr lang="en-US" sz="2200" dirty="0"/>
                  <a:t> </a:t>
                </a:r>
                <a:r>
                  <a:rPr lang="en-US" sz="2200" i="1" dirty="0"/>
                  <a:t>Minimum Mean Square Error</a:t>
                </a:r>
                <a:r>
                  <a:rPr lang="en-US" sz="2200" dirty="0"/>
                  <a:t> (MMSE). </a:t>
                </a:r>
                <a:endParaRPr lang="en-US" sz="2200" i="1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  <a:blipFill>
                <a:blip r:embed="rId2"/>
                <a:stretch>
                  <a:fillRect l="-442" t="-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21714-5A45-4BE5-9A3E-D247D51D93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6228" y="1873430"/>
            <a:ext cx="8599661" cy="19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5544-63E6-44AA-8F08-7F10E3D0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4" y="3134139"/>
            <a:ext cx="11029615" cy="3485322"/>
          </a:xfrm>
        </p:spPr>
        <p:txBody>
          <a:bodyPr>
            <a:noAutofit/>
          </a:bodyPr>
          <a:lstStyle/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yang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random. </a:t>
            </a:r>
          </a:p>
          <a:p>
            <a:r>
              <a:rPr lang="en-US" sz="2200" dirty="0" err="1"/>
              <a:t>Asumsi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aktif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simultan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BTS. </a:t>
            </a:r>
          </a:p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BTS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melewati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dan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interferensi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noise</a:t>
            </a:r>
            <a:r>
              <a:rPr lang="en-US" sz="2200" dirty="0"/>
              <a:t>.</a:t>
            </a:r>
          </a:p>
          <a:p>
            <a:r>
              <a:rPr lang="en-US" sz="2200" dirty="0"/>
              <a:t>Proses Pada </a:t>
            </a:r>
            <a:r>
              <a:rPr lang="en-US" sz="2200" dirty="0" err="1"/>
              <a:t>perima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menghilangkan</a:t>
            </a:r>
            <a:r>
              <a:rPr lang="en-US" sz="2200" dirty="0"/>
              <a:t> </a:t>
            </a:r>
            <a:r>
              <a:rPr lang="en-US" sz="2200" i="1" dirty="0"/>
              <a:t>cyclic prefix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yang </a:t>
            </a:r>
            <a:r>
              <a:rPr lang="en-US" sz="2200" dirty="0" err="1"/>
              <a:t>diterima</a:t>
            </a:r>
            <a:r>
              <a:rPr lang="en-US" sz="2200" dirty="0"/>
              <a:t>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DFT. Setelah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proses </a:t>
            </a:r>
            <a:r>
              <a:rPr lang="en-US" sz="2200" i="1" dirty="0"/>
              <a:t>detector</a:t>
            </a:r>
            <a:r>
              <a:rPr lang="en-US" sz="2200" dirty="0"/>
              <a:t>. </a:t>
            </a:r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Zero Forcing pada </a:t>
            </a:r>
            <a:r>
              <a:rPr lang="en-US" sz="2200" dirty="0" err="1"/>
              <a:t>sisi</a:t>
            </a:r>
            <a:r>
              <a:rPr lang="en-US" sz="2200" dirty="0"/>
              <a:t> detector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59D35-820A-44FF-86C0-C69B33015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7776" y="1899488"/>
            <a:ext cx="7584694" cy="12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7DD-6D12-48DA-BEA9-489A73D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Efisiensi</a:t>
            </a:r>
            <a:r>
              <a:rPr lang="en-US" sz="3600" dirty="0"/>
              <a:t> </a:t>
            </a:r>
            <a:r>
              <a:rPr lang="en-US" sz="3600" dirty="0" err="1"/>
              <a:t>spektrum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BD0-DE99-440B-8196-0CEF42A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57574"/>
            <a:ext cx="11029615" cy="3678303"/>
          </a:xfrm>
        </p:spPr>
        <p:txBody>
          <a:bodyPr>
            <a:noAutofit/>
          </a:bodyPr>
          <a:lstStyle/>
          <a:p>
            <a:r>
              <a:rPr lang="id-ID" sz="2200" dirty="0"/>
              <a:t>Parameter </a:t>
            </a:r>
            <a:r>
              <a:rPr lang="id-ID" sz="2200" i="1" dirty="0"/>
              <a:t>output</a:t>
            </a:r>
            <a:r>
              <a:rPr lang="id-ID" sz="2200" dirty="0"/>
              <a:t> yang diamati dari sistem ini adalah efisiensi spektrum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memperoleh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simulasi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i="1" dirty="0"/>
              <a:t>covariance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bit.</a:t>
            </a:r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dianalisa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model </a:t>
            </a:r>
            <a:r>
              <a:rPr lang="en-US" sz="2200" dirty="0" err="1"/>
              <a:t>kanal</a:t>
            </a:r>
            <a:r>
              <a:rPr lang="en-US" sz="2200" dirty="0"/>
              <a:t> </a:t>
            </a:r>
            <a:r>
              <a:rPr lang="en-US" sz="2200" i="1" dirty="0"/>
              <a:t>Rayleigh</a:t>
            </a:r>
            <a:r>
              <a:rPr lang="en-US" sz="2200" dirty="0"/>
              <a:t> dan random </a:t>
            </a:r>
            <a:r>
              <a:rPr lang="en-US" sz="2200" i="1" dirty="0"/>
              <a:t>Line of Sight</a:t>
            </a:r>
            <a:r>
              <a:rPr lang="en-US" sz="2200" dirty="0"/>
              <a:t>,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SNR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model </a:t>
            </a:r>
            <a:r>
              <a:rPr lang="en-US" sz="2200" dirty="0" err="1"/>
              <a:t>kanal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berbeda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random </a:t>
            </a:r>
            <a:r>
              <a:rPr lang="en-US" sz="2200" i="1" dirty="0"/>
              <a:t>Line of Sight</a:t>
            </a:r>
            <a:r>
              <a:rPr lang="en-US" sz="2200" dirty="0"/>
              <a:t>, BTS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beamforming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SNR </a:t>
            </a:r>
            <a:r>
              <a:rPr lang="en-US" sz="2200" dirty="0" err="1"/>
              <a:t>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.</a:t>
            </a:r>
          </a:p>
          <a:p>
            <a:r>
              <a:rPr lang="en-US" sz="2200" dirty="0"/>
              <a:t>Parameter lain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divariasikan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BTS dan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yang </a:t>
            </a:r>
            <a:r>
              <a:rPr lang="en-US" sz="2200" dirty="0" err="1"/>
              <a:t>dilayani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98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44E-8265-43D1-8D6F-3CDCF2E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PARAMETER SISTEM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BFA0805-589A-4BC2-B811-A52AF4BED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316085"/>
                  </p:ext>
                </p:extLst>
              </p:nvPr>
            </p:nvGraphicFramePr>
            <p:xfrm>
              <a:off x="3339548" y="2008220"/>
              <a:ext cx="5051410" cy="4629445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3668280">
                      <a:extLst>
                        <a:ext uri="{9D8B030D-6E8A-4147-A177-3AD203B41FA5}">
                          <a16:colId xmlns:a16="http://schemas.microsoft.com/office/drawing/2014/main" val="402921999"/>
                        </a:ext>
                      </a:extLst>
                    </a:gridCol>
                    <a:gridCol w="1383130">
                      <a:extLst>
                        <a:ext uri="{9D8B030D-6E8A-4147-A177-3AD203B41FA5}">
                          <a16:colId xmlns:a16="http://schemas.microsoft.com/office/drawing/2014/main" val="3420254113"/>
                        </a:ext>
                      </a:extLst>
                    </a:gridCol>
                  </a:tblGrid>
                  <a:tr h="5306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Parameter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Suburban area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5743165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Frekuensi carrier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3</a:t>
                          </a:r>
                          <a:r>
                            <a:rPr lang="en-US" sz="1700">
                              <a:effectLst/>
                            </a:rPr>
                            <a:t>.4</a:t>
                          </a:r>
                          <a:r>
                            <a:rPr lang="id-ID" sz="1700">
                              <a:effectLst/>
                            </a:rPr>
                            <a:t>GHz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82579007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Spectral bandwidth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20MHz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90398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Jumlah Antena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100 antena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881424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Jumlah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30</a:t>
                          </a:r>
                          <a:r>
                            <a:rPr lang="id-ID" sz="1700">
                              <a:effectLst/>
                            </a:rPr>
                            <a:t>user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4709122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Gain antena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27dBi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134130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Gain antena terminal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2.2</a:t>
                          </a:r>
                          <a:r>
                            <a:rPr lang="id-ID" sz="1700">
                              <a:effectLst/>
                            </a:rPr>
                            <a:t>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40808030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Noise figure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821258570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Noise figure perangkat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94980405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Temperatur noise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29</a:t>
                          </a:r>
                          <a:r>
                            <a:rPr lang="id-ID" sz="1700">
                              <a:effectLst/>
                            </a:rPr>
                            <a:t>0K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47451892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Kecepatan mobitilas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71km/h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6394328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Daya radias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𝑢𝑙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1863774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Daya radiasi perangkat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200</a:t>
                          </a:r>
                          <a:r>
                            <a:rPr lang="en-US" sz="1700">
                              <a:effectLst/>
                            </a:rPr>
                            <a:t>m</a:t>
                          </a:r>
                          <a:r>
                            <a:rPr lang="id-ID" sz="1700">
                              <a:effectLst/>
                            </a:rPr>
                            <a:t>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5366992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Coherence Bandwidth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210 kHz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62770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BFA0805-589A-4BC2-B811-A52AF4BED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316085"/>
                  </p:ext>
                </p:extLst>
              </p:nvPr>
            </p:nvGraphicFramePr>
            <p:xfrm>
              <a:off x="3339548" y="2008220"/>
              <a:ext cx="5051410" cy="4629445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3668280">
                      <a:extLst>
                        <a:ext uri="{9D8B030D-6E8A-4147-A177-3AD203B41FA5}">
                          <a16:colId xmlns:a16="http://schemas.microsoft.com/office/drawing/2014/main" val="402921999"/>
                        </a:ext>
                      </a:extLst>
                    </a:gridCol>
                    <a:gridCol w="1383130">
                      <a:extLst>
                        <a:ext uri="{9D8B030D-6E8A-4147-A177-3AD203B41FA5}">
                          <a16:colId xmlns:a16="http://schemas.microsoft.com/office/drawing/2014/main" val="3420254113"/>
                        </a:ext>
                      </a:extLst>
                    </a:gridCol>
                  </a:tblGrid>
                  <a:tr h="5365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Parameter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Suburban area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5743165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90385" r="-38143" b="-1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3</a:t>
                          </a:r>
                          <a:r>
                            <a:rPr lang="en-US" sz="1700">
                              <a:effectLst/>
                            </a:rPr>
                            <a:t>.4</a:t>
                          </a:r>
                          <a:r>
                            <a:rPr lang="id-ID" sz="1700">
                              <a:effectLst/>
                            </a:rPr>
                            <a:t>GHz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82579007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296078" r="-38143" b="-1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20MHz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90398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388462" r="-38143" b="-10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100 antena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881424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488462" r="-38143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30</a:t>
                          </a:r>
                          <a:r>
                            <a:rPr lang="id-ID" sz="1700">
                              <a:effectLst/>
                            </a:rPr>
                            <a:t>user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4709122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588462" r="-38143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27dBi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134130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701961" r="-38143" b="-7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2.2</a:t>
                          </a:r>
                          <a:r>
                            <a:rPr lang="id-ID" sz="1700">
                              <a:effectLst/>
                            </a:rPr>
                            <a:t>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40808030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786538" r="-38143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821258570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886538" r="-38143" b="-5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94980405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005882" r="-38143" b="-43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29</a:t>
                          </a:r>
                          <a:r>
                            <a:rPr lang="id-ID" sz="1700">
                              <a:effectLst/>
                            </a:rPr>
                            <a:t>0K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47451892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084615" r="-38143" b="-3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71km/h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6394328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184615" r="-38143" b="-2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1863774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309804" r="-38143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200</a:t>
                          </a:r>
                          <a:r>
                            <a:rPr lang="en-US" sz="1700">
                              <a:effectLst/>
                            </a:rPr>
                            <a:t>m</a:t>
                          </a:r>
                          <a:r>
                            <a:rPr lang="id-ID" sz="1700">
                              <a:effectLst/>
                            </a:rPr>
                            <a:t>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5366992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382692" r="-38143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210 kHz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627704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588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06BA-76E5-4BAF-8534-0A910DC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KEMAJUAN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842D-A5C0-4B58-9805-08A216B5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03348"/>
            <a:ext cx="11029615" cy="3678303"/>
          </a:xfrm>
        </p:spPr>
        <p:txBody>
          <a:bodyPr>
            <a:noAutofit/>
          </a:bodyPr>
          <a:lstStyle/>
          <a:p>
            <a:r>
              <a:rPr lang="en-US" sz="2200" b="1" dirty="0" err="1"/>
              <a:t>Menentukan</a:t>
            </a:r>
            <a:r>
              <a:rPr lang="en-US" sz="2200" b="1" dirty="0"/>
              <a:t> </a:t>
            </a:r>
            <a:r>
              <a:rPr lang="en-US" sz="2200" b="1" dirty="0" err="1"/>
              <a:t>kosep</a:t>
            </a:r>
            <a:r>
              <a:rPr lang="en-US" sz="2200" b="1" dirty="0"/>
              <a:t> </a:t>
            </a:r>
            <a:r>
              <a:rPr lang="en-US" sz="2200" b="1" dirty="0" err="1"/>
              <a:t>sistem</a:t>
            </a:r>
            <a:endParaRPr lang="en-US" sz="2200" b="1" dirty="0"/>
          </a:p>
          <a:p>
            <a:r>
              <a:rPr lang="en-US" sz="2200" b="1" dirty="0" err="1"/>
              <a:t>Perancangan</a:t>
            </a:r>
            <a:r>
              <a:rPr lang="en-US" sz="2200" b="1" dirty="0"/>
              <a:t> parameter </a:t>
            </a:r>
            <a:r>
              <a:rPr lang="en-US" sz="2200" b="1" dirty="0" err="1"/>
              <a:t>sistem</a:t>
            </a: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pilot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coherence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coherence interval</a:t>
            </a:r>
            <a:endParaRPr lang="en-US" sz="2000" b="1" dirty="0"/>
          </a:p>
          <a:p>
            <a:r>
              <a:rPr lang="en-US" sz="2200" b="1" dirty="0" err="1"/>
              <a:t>Estimasi</a:t>
            </a:r>
            <a:r>
              <a:rPr lang="en-US" sz="2200" b="1" dirty="0"/>
              <a:t> CSI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Transmisi</a:t>
            </a:r>
            <a:r>
              <a:rPr lang="en-US" sz="2000" dirty="0"/>
              <a:t> pilot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user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BTS (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antenna array </a:t>
            </a:r>
            <a:r>
              <a:rPr lang="en-US" sz="2000" dirty="0" err="1"/>
              <a:t>diperkecil</a:t>
            </a:r>
            <a:r>
              <a:rPr lang="en-US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Pembangkitan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</a:t>
            </a:r>
            <a:r>
              <a:rPr lang="en-US" sz="2000" i="1" dirty="0"/>
              <a:t>Rayleigh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De-spreading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di BTS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Transmisi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i="1" dirty="0"/>
              <a:t>downlink</a:t>
            </a:r>
            <a:endParaRPr lang="en-US" sz="2000" b="1" dirty="0"/>
          </a:p>
          <a:p>
            <a:endParaRPr lang="en-US" sz="2200" b="1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14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6D8F-961C-4E38-8F81-167C0069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Kemajuan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AD3DE-30F4-4F96-B467-264CEDFE0F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6" y="2142697"/>
            <a:ext cx="5356739" cy="401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51D01-DD6E-409E-805A-FDA663360A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520"/>
            <a:ext cx="5264796" cy="394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9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6A03-CDF7-4DC9-B3FF-FAAC4FDB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Jadwal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191CE-5B64-4A58-841D-FC5037A3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041455"/>
            <a:ext cx="6657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17DD-F053-4CE6-BB12-7063527C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Jadwal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r>
              <a:rPr lang="en-US" sz="3600" dirty="0"/>
              <a:t> 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A5626-F953-4D5D-89DB-DE3EF3B3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94" y="2075207"/>
            <a:ext cx="6144158" cy="4610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000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55-7E4E-4697-A278-DA229FA0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LATAR BELAKANG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2694-B2C3-4F00-B6AB-F59FA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2013869"/>
            <a:ext cx="1197402" cy="10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FFDB-A406-48CF-A301-1FCF6776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7" y="1965163"/>
            <a:ext cx="1234224" cy="11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6EF8-EF57-4BE3-9374-C4CB5D1D3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101" y="3536755"/>
            <a:ext cx="6663936" cy="3142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1E558-B50B-4EF7-8275-DDA90E7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134" y="1946440"/>
            <a:ext cx="5249765" cy="4697896"/>
          </a:xfrm>
        </p:spPr>
        <p:txBody>
          <a:bodyPr>
            <a:noAutofit/>
          </a:bodyPr>
          <a:lstStyle/>
          <a:p>
            <a:r>
              <a:rPr lang="en-US" sz="2200" dirty="0"/>
              <a:t>Massive MIMO </a:t>
            </a:r>
            <a:r>
              <a:rPr lang="en-US" sz="2200" dirty="0" err="1"/>
              <a:t>adalah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 dan </a:t>
            </a:r>
            <a:r>
              <a:rPr lang="en-US" sz="2200" dirty="0" err="1"/>
              <a:t>menjanjikan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effifiensi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, </a:t>
            </a:r>
            <a:r>
              <a:rPr lang="en-US" sz="2200" dirty="0" err="1"/>
              <a:t>efisiensi</a:t>
            </a:r>
            <a:r>
              <a:rPr lang="en-US" sz="2200" dirty="0"/>
              <a:t> energy dan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kehandalan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di </a:t>
            </a:r>
            <a:r>
              <a:rPr lang="en-US" sz="2200" dirty="0" err="1"/>
              <a:t>sisi</a:t>
            </a:r>
            <a:r>
              <a:rPr lang="en-US" sz="2200" dirty="0"/>
              <a:t> BTS</a:t>
            </a:r>
          </a:p>
          <a:p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berjumlah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37F3-36F9-4E0C-8FC7-22FCE8853ECE}"/>
              </a:ext>
            </a:extLst>
          </p:cNvPr>
          <p:cNvSpPr txBox="1"/>
          <p:nvPr/>
        </p:nvSpPr>
        <p:spPr>
          <a:xfrm>
            <a:off x="792821" y="30596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Rate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50FA-2DAC-4F3E-9950-46DAD1426209}"/>
              </a:ext>
            </a:extLst>
          </p:cNvPr>
          <p:cNvSpPr txBox="1"/>
          <p:nvPr/>
        </p:nvSpPr>
        <p:spPr>
          <a:xfrm>
            <a:off x="3582982" y="3054173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5G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1EC8-FE8D-4027-8A66-8DB0C9881229}"/>
              </a:ext>
            </a:extLst>
          </p:cNvPr>
          <p:cNvSpPr txBox="1"/>
          <p:nvPr/>
        </p:nvSpPr>
        <p:spPr>
          <a:xfrm>
            <a:off x="2137500" y="6418080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31943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C83-ACFA-425F-AE84-BF19C2A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latar</a:t>
            </a:r>
            <a:r>
              <a:rPr lang="en-US" sz="3600" dirty="0"/>
              <a:t> BELAKANG PENELITIAN (</a:t>
            </a:r>
            <a:r>
              <a:rPr lang="en-US" sz="3600" dirty="0" err="1"/>
              <a:t>cont</a:t>
            </a:r>
            <a:r>
              <a:rPr lang="en-US" sz="3600" dirty="0"/>
              <a:t>…)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8FD-AAE5-4525-B04C-C13D064C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034723"/>
            <a:ext cx="11029615" cy="39753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multi User Massive MIMO </a:t>
            </a:r>
            <a:r>
              <a:rPr lang="en-US" sz="2200" dirty="0" err="1"/>
              <a:t>transmisi</a:t>
            </a:r>
            <a:r>
              <a:rPr lang="en-US" sz="2200" dirty="0"/>
              <a:t> downlink. </a:t>
            </a:r>
          </a:p>
          <a:p>
            <a:r>
              <a:rPr lang="sv-SE" sz="2200" dirty="0"/>
              <a:t>Analisa didasarkan pada kondisi yang merepresentasikan adanya perubahan kanal dengan menerapkan teknik estimasi CSI.</a:t>
            </a:r>
          </a:p>
          <a:p>
            <a:r>
              <a:rPr lang="en-US" sz="2200" dirty="0"/>
              <a:t>Parameter output yang </a:t>
            </a:r>
            <a:r>
              <a:rPr lang="en-US" sz="2200" dirty="0" err="1"/>
              <a:t>diamati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Rayleigh dan </a:t>
            </a:r>
            <a:r>
              <a:rPr lang="en-US" sz="2200" dirty="0" err="1"/>
              <a:t>kanal</a:t>
            </a:r>
            <a:r>
              <a:rPr lang="en-US" sz="2200" dirty="0"/>
              <a:t> random Line of Sight (LOS). </a:t>
            </a:r>
          </a:p>
          <a:p>
            <a:endParaRPr lang="sv-SE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13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C97-F5C5-4A4B-87FC-E718F02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1CA-862C-4C98-AD96-CBEF4A8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blok-blok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Channel State Information (CSI) pada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MIMO. 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deteksi</a:t>
            </a:r>
            <a:r>
              <a:rPr lang="en-US" sz="2200" dirty="0"/>
              <a:t> pada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multi user Massive MIMO.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kinerja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Massive MIMO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parameter output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819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E7F-4C6E-4E9F-9EFE-FBA44815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B5FB-37A8-446C-8693-210FAA08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0" y="2180496"/>
            <a:ext cx="11029615" cy="367830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diantaranya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Multi User Massive MIMO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literatur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, dan </a:t>
            </a:r>
            <a:r>
              <a:rPr lang="en-US" sz="2200" dirty="0" err="1"/>
              <a:t>menganalisa</a:t>
            </a:r>
            <a:r>
              <a:rPr lang="en-US" sz="2200" dirty="0"/>
              <a:t> </a:t>
            </a:r>
            <a:r>
              <a:rPr lang="en-US" sz="2200" dirty="0" err="1"/>
              <a:t>kinerjanya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parameter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8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11A-C42B-4721-A799-3D969A2F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ADE-DF32-435F-8616-DFE1D94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transmisi</a:t>
            </a:r>
            <a:r>
              <a:rPr lang="en-US" sz="2200" dirty="0"/>
              <a:t> downlink yang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BTS dan </a:t>
            </a:r>
            <a:r>
              <a:rPr lang="en-US" sz="2200" dirty="0" err="1"/>
              <a:t>beberapa</a:t>
            </a:r>
            <a:r>
              <a:rPr lang="en-US" sz="2200" dirty="0"/>
              <a:t> user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interferensi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lain. 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konfigurasi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di BTS yang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user yang </a:t>
            </a:r>
            <a:r>
              <a:rPr lang="en-US" sz="2200" dirty="0" err="1"/>
              <a:t>dilayani</a:t>
            </a:r>
            <a:r>
              <a:rPr lang="en-US" sz="2200" dirty="0"/>
              <a:t>.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.</a:t>
            </a:r>
          </a:p>
          <a:p>
            <a:r>
              <a:rPr lang="en-US" sz="2200" dirty="0"/>
              <a:t>Model </a:t>
            </a:r>
            <a:r>
              <a:rPr lang="en-US" sz="2200" dirty="0" err="1"/>
              <a:t>kanal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Rayleigh dan Line of Sight (LOS) pada </a:t>
            </a:r>
            <a:r>
              <a:rPr lang="en-US" sz="2200" dirty="0" err="1"/>
              <a:t>satu</a:t>
            </a:r>
            <a:r>
              <a:rPr lang="en-US" sz="2200" dirty="0"/>
              <a:t> interval </a:t>
            </a:r>
            <a:r>
              <a:rPr lang="en-US" sz="2200" dirty="0" err="1"/>
              <a:t>frekuensi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(coherence interval).</a:t>
            </a:r>
          </a:p>
          <a:p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Line of Sight (LOS)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oleh BTS.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8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C5C-A34A-4654-9D85-F422C885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Kontribusi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0DFA-E775-4031-9F97-A377F1D1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Hasil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kedepannya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acuan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merancang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rangka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5G. </a:t>
            </a:r>
          </a:p>
          <a:p>
            <a:r>
              <a:rPr lang="en-US" sz="2200" dirty="0"/>
              <a:t>Hasil </a:t>
            </a:r>
            <a:r>
              <a:rPr lang="en-US" sz="2200" dirty="0" err="1"/>
              <a:t>simulasi</a:t>
            </a:r>
            <a:r>
              <a:rPr lang="en-US" sz="2200" dirty="0"/>
              <a:t> yang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tolak</a:t>
            </a:r>
            <a:r>
              <a:rPr lang="en-US" sz="2200" dirty="0"/>
              <a:t> </a:t>
            </a:r>
            <a:r>
              <a:rPr lang="en-US" sz="2200" dirty="0" err="1"/>
              <a:t>ukur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rekomendasi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agar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kapasitas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52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700A-6E00-443D-8567-B84779CD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PENELITIAN SEBELUMNYA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9139-032B-4CEB-8429-D45241EB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Penelitian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oleh Hong Yang dan Thomas L. Marzetta pada </a:t>
            </a:r>
            <a:r>
              <a:rPr lang="en-US" sz="2200" dirty="0" err="1"/>
              <a:t>tahun</a:t>
            </a:r>
            <a:r>
              <a:rPr lang="en-US" sz="2200" dirty="0"/>
              <a:t> 2013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dirty="0" err="1"/>
              <a:t>perbandingan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zero forcing dan conjugate beamforming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Masssive</a:t>
            </a:r>
            <a:r>
              <a:rPr lang="en-US" sz="2200" dirty="0"/>
              <a:t> MIMO. Hasil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menyebutkan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Zero forcing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performa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bagus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conjugate </a:t>
            </a:r>
            <a:r>
              <a:rPr lang="en-US" sz="2200" dirty="0" err="1"/>
              <a:t>bemaforming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yang </a:t>
            </a:r>
            <a:r>
              <a:rPr lang="en-US" sz="2200" dirty="0" err="1"/>
              <a:t>tinggi</a:t>
            </a:r>
            <a:r>
              <a:rPr lang="en-US" sz="2200" dirty="0"/>
              <a:t>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Zero forcing juga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tingkat</a:t>
            </a:r>
            <a:r>
              <a:rPr lang="en-US" sz="2200" dirty="0"/>
              <a:t> </a:t>
            </a:r>
            <a:r>
              <a:rPr lang="en-US" sz="2200" dirty="0" err="1"/>
              <a:t>kompleksitas</a:t>
            </a:r>
            <a:r>
              <a:rPr lang="en-US" sz="2200" dirty="0"/>
              <a:t>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rendah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conjugate beamforming.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kesimpulan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precoding yang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acuan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MIMO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zero forcing.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51806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151</TotalTime>
  <Words>1341</Words>
  <Application>Microsoft Office PowerPoint</Application>
  <PresentationFormat>Widescreen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PENDAHULUAN</vt:lpstr>
      <vt:lpstr>LATAR BELAKANG</vt:lpstr>
      <vt:lpstr>latar BELAKANG PENELITIAN (cont…)</vt:lpstr>
      <vt:lpstr>RUMUSAN MASALAH</vt:lpstr>
      <vt:lpstr>Tujuan penelitian</vt:lpstr>
      <vt:lpstr>BATASAN MASALAH</vt:lpstr>
      <vt:lpstr>Kontribusi penelitian</vt:lpstr>
      <vt:lpstr>PENELITIAN SEBELUMNYA</vt:lpstr>
      <vt:lpstr>PENELITIAN SEBELUMNYA (CONT..)</vt:lpstr>
      <vt:lpstr>Metodologi penelitian</vt:lpstr>
      <vt:lpstr>PowerPoint Presentation</vt:lpstr>
      <vt:lpstr>PowerPoint Presentation</vt:lpstr>
      <vt:lpstr>Model sistem</vt:lpstr>
      <vt:lpstr>Blok diagram sistem komunikasi massive mimo</vt:lpstr>
      <vt:lpstr>PEMANCAR SISTEM MASSIVE mimo</vt:lpstr>
      <vt:lpstr>Representasi slot ofdm</vt:lpstr>
      <vt:lpstr>Kanal RAYLEIGH sistem massive mimo</vt:lpstr>
      <vt:lpstr>Kanal los sistem massive mimo</vt:lpstr>
      <vt:lpstr>Estimasi kanal</vt:lpstr>
      <vt:lpstr>Penerima sistem massive MIMO</vt:lpstr>
      <vt:lpstr>Efisiensi spektrum sistem massive mimo</vt:lpstr>
      <vt:lpstr>PARAMETER SISTEM</vt:lpstr>
      <vt:lpstr>KEMAJUAN PENELITIAN</vt:lpstr>
      <vt:lpstr>Kemajuan penelitian</vt:lpstr>
      <vt:lpstr>Jadwal penelitian</vt:lpstr>
      <vt:lpstr>Jadwal penelitian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ikaaini</dc:creator>
  <cp:lastModifiedBy>ika aini</cp:lastModifiedBy>
  <cp:revision>40</cp:revision>
  <dcterms:created xsi:type="dcterms:W3CDTF">2018-06-02T01:29:10Z</dcterms:created>
  <dcterms:modified xsi:type="dcterms:W3CDTF">2020-06-25T05:56:08Z</dcterms:modified>
</cp:coreProperties>
</file>