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7" r:id="rId3"/>
    <p:sldId id="273" r:id="rId4"/>
    <p:sldId id="274" r:id="rId5"/>
    <p:sldId id="268" r:id="rId6"/>
    <p:sldId id="269" r:id="rId7"/>
    <p:sldId id="285" r:id="rId8"/>
    <p:sldId id="271" r:id="rId9"/>
    <p:sldId id="287" r:id="rId10"/>
    <p:sldId id="288" r:id="rId11"/>
    <p:sldId id="276" r:id="rId12"/>
    <p:sldId id="277" r:id="rId13"/>
    <p:sldId id="278" r:id="rId14"/>
    <p:sldId id="283" r:id="rId15"/>
    <p:sldId id="279" r:id="rId16"/>
    <p:sldId id="280" r:id="rId17"/>
    <p:sldId id="291" r:id="rId18"/>
    <p:sldId id="292" r:id="rId19"/>
    <p:sldId id="289" r:id="rId20"/>
    <p:sldId id="284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55D077B2-D1FF-4A58-A8FF-30EFAE2AE9F3}">
          <p14:sldIdLst>
            <p14:sldId id="256"/>
          </p14:sldIdLst>
        </p14:section>
        <p14:section name="Bab I" id="{D2CE1E70-24BC-48F7-B969-FDAB957592A6}">
          <p14:sldIdLst>
            <p14:sldId id="267"/>
            <p14:sldId id="273"/>
            <p14:sldId id="274"/>
          </p14:sldIdLst>
        </p14:section>
        <p14:section name="Bab III" id="{CF5D13D7-FD2B-4768-88CE-79205CB6F6BE}">
          <p14:sldIdLst>
            <p14:sldId id="268"/>
            <p14:sldId id="269"/>
            <p14:sldId id="285"/>
            <p14:sldId id="271"/>
            <p14:sldId id="287"/>
            <p14:sldId id="288"/>
            <p14:sldId id="276"/>
            <p14:sldId id="277"/>
          </p14:sldIdLst>
        </p14:section>
        <p14:section name="Jadwal Penelitian" id="{73757DCF-A933-44C8-BAD1-96E459738638}">
          <p14:sldIdLst>
            <p14:sldId id="278"/>
            <p14:sldId id="283"/>
          </p14:sldIdLst>
        </p14:section>
        <p14:section name="Kemajuan Penelitian" id="{8D033291-7C73-47E1-9CB1-3927033025DD}">
          <p14:sldIdLst>
            <p14:sldId id="279"/>
            <p14:sldId id="280"/>
            <p14:sldId id="291"/>
            <p14:sldId id="292"/>
            <p14:sldId id="289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5" pos="4973" userDrawn="1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636" autoAdjust="0"/>
  </p:normalViewPr>
  <p:slideViewPr>
    <p:cSldViewPr showGuides="1">
      <p:cViewPr varScale="1">
        <p:scale>
          <a:sx n="58" d="100"/>
          <a:sy n="58" d="100"/>
        </p:scale>
        <p:origin x="1218" y="78"/>
      </p:cViewPr>
      <p:guideLst>
        <p:guide orient="horz" pos="300"/>
        <p:guide pos="4973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B46E8-8BAE-4D98-9198-BD42D6D401C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1A5FEC76-B425-447A-B395-B76D80D016F8}">
      <dgm:prSet phldrT="[Text]"/>
      <dgm:spPr/>
      <dgm:t>
        <a:bodyPr/>
        <a:lstStyle/>
        <a:p>
          <a:r>
            <a:rPr lang="id-ID" dirty="0" smtClean="0">
              <a:ln>
                <a:noFill/>
              </a:ln>
              <a:solidFill>
                <a:schemeClr val="tx2"/>
              </a:solidFill>
            </a:rPr>
            <a:t>Komunikasi </a:t>
          </a:r>
          <a:r>
            <a:rPr lang="id-ID" dirty="0" smtClean="0">
              <a:ln>
                <a:noFill/>
              </a:ln>
              <a:solidFill>
                <a:schemeClr val="tx2"/>
              </a:solidFill>
            </a:rPr>
            <a:t>nirkabel, seringkali mengalami gangguan berupa </a:t>
          </a:r>
          <a:r>
            <a:rPr lang="id-ID" i="1" dirty="0" smtClean="0">
              <a:ln>
                <a:noFill/>
              </a:ln>
              <a:solidFill>
                <a:schemeClr val="tx2"/>
              </a:solidFill>
            </a:rPr>
            <a:t>fading</a:t>
          </a:r>
          <a:r>
            <a:rPr lang="id-ID" dirty="0" smtClean="0">
              <a:ln>
                <a:noFill/>
              </a:ln>
              <a:solidFill>
                <a:schemeClr val="tx2"/>
              </a:solidFill>
            </a:rPr>
            <a:t>  [1].</a:t>
          </a:r>
          <a:endParaRPr lang="id-ID" dirty="0">
            <a:ln>
              <a:noFill/>
            </a:ln>
            <a:solidFill>
              <a:schemeClr val="tx2"/>
            </a:solidFill>
          </a:endParaRPr>
        </a:p>
      </dgm:t>
    </dgm:pt>
    <dgm:pt modelId="{D58674CE-D974-4CCE-999D-DF61B752CB26}" type="parTrans" cxnId="{C81352E7-2BC3-45C4-8703-60F8821B821C}">
      <dgm:prSet/>
      <dgm:spPr/>
      <dgm:t>
        <a:bodyPr/>
        <a:lstStyle/>
        <a:p>
          <a:endParaRPr lang="id-ID"/>
        </a:p>
      </dgm:t>
    </dgm:pt>
    <dgm:pt modelId="{156A9ECE-725E-45B4-A1D5-C08C47DCB5C0}" type="sibTrans" cxnId="{C81352E7-2BC3-45C4-8703-60F8821B821C}">
      <dgm:prSet/>
      <dgm:spPr/>
      <dgm:t>
        <a:bodyPr/>
        <a:lstStyle/>
        <a:p>
          <a:endParaRPr lang="id-ID"/>
        </a:p>
      </dgm:t>
    </dgm:pt>
    <dgm:pt modelId="{E65D5BBE-3BFB-41D7-A5A3-ECCCF625C3C5}">
      <dgm:prSet phldrT="[Text]"/>
      <dgm:spPr/>
      <dgm:t>
        <a:bodyPr/>
        <a:lstStyle/>
        <a:p>
          <a:r>
            <a:rPr lang="id-ID" dirty="0" smtClean="0">
              <a:solidFill>
                <a:schemeClr val="tx2"/>
              </a:solidFill>
            </a:rPr>
            <a:t>Mengatasinya dengan komunikasi kooperatif menggunakan bantuan </a:t>
          </a:r>
          <a:r>
            <a:rPr lang="id-ID" i="1" dirty="0" smtClean="0">
              <a:solidFill>
                <a:schemeClr val="tx2"/>
              </a:solidFill>
            </a:rPr>
            <a:t>relay</a:t>
          </a:r>
          <a:r>
            <a:rPr lang="id-ID" dirty="0" smtClean="0">
              <a:solidFill>
                <a:schemeClr val="tx2"/>
              </a:solidFill>
            </a:rPr>
            <a:t> dalam </a:t>
          </a:r>
          <a:r>
            <a:rPr lang="id-ID" smtClean="0">
              <a:solidFill>
                <a:schemeClr val="tx2"/>
              </a:solidFill>
            </a:rPr>
            <a:t>pengiriman data [2</a:t>
          </a:r>
          <a:r>
            <a:rPr lang="id-ID" dirty="0" smtClean="0">
              <a:solidFill>
                <a:schemeClr val="tx2"/>
              </a:solidFill>
            </a:rPr>
            <a:t>]</a:t>
          </a:r>
          <a:endParaRPr lang="id-ID" dirty="0">
            <a:solidFill>
              <a:schemeClr val="tx2"/>
            </a:solidFill>
          </a:endParaRPr>
        </a:p>
      </dgm:t>
    </dgm:pt>
    <dgm:pt modelId="{F9597560-AF63-448B-93BA-9435CB00D579}" type="parTrans" cxnId="{CE7D3118-EF0E-4C97-914C-6679A4A2CA40}">
      <dgm:prSet/>
      <dgm:spPr/>
      <dgm:t>
        <a:bodyPr/>
        <a:lstStyle/>
        <a:p>
          <a:endParaRPr lang="id-ID"/>
        </a:p>
      </dgm:t>
    </dgm:pt>
    <dgm:pt modelId="{8FEB15C5-6B96-45BB-ADA5-3D619B486228}" type="sibTrans" cxnId="{CE7D3118-EF0E-4C97-914C-6679A4A2CA40}">
      <dgm:prSet/>
      <dgm:spPr/>
      <dgm:t>
        <a:bodyPr/>
        <a:lstStyle/>
        <a:p>
          <a:endParaRPr lang="id-ID"/>
        </a:p>
      </dgm:t>
    </dgm:pt>
    <dgm:pt modelId="{2466FE19-69DF-4E26-B3F7-7496711DC721}">
      <dgm:prSet phldrT="[Text]"/>
      <dgm:spPr/>
      <dgm:t>
        <a:bodyPr/>
        <a:lstStyle/>
        <a:p>
          <a:r>
            <a:rPr lang="id-ID" dirty="0" smtClean="0">
              <a:solidFill>
                <a:schemeClr val="tx2"/>
              </a:solidFill>
            </a:rPr>
            <a:t>Untuk meningkatkan throughput, keamanan pengiriman data dan menghemat </a:t>
          </a:r>
          <a:r>
            <a:rPr lang="id-ID" i="1" dirty="0" smtClean="0">
              <a:solidFill>
                <a:schemeClr val="tx2"/>
              </a:solidFill>
            </a:rPr>
            <a:t>bandwidth</a:t>
          </a:r>
          <a:r>
            <a:rPr lang="id-ID" dirty="0" smtClean="0">
              <a:solidFill>
                <a:schemeClr val="tx2"/>
              </a:solidFill>
            </a:rPr>
            <a:t> maka digunakan skema </a:t>
          </a:r>
          <a:r>
            <a:rPr lang="id-ID" i="1" dirty="0" smtClean="0">
              <a:solidFill>
                <a:schemeClr val="tx2"/>
              </a:solidFill>
            </a:rPr>
            <a:t>network coding </a:t>
          </a:r>
          <a:r>
            <a:rPr lang="id-ID" dirty="0" smtClean="0">
              <a:solidFill>
                <a:schemeClr val="tx2"/>
              </a:solidFill>
            </a:rPr>
            <a:t>[3]</a:t>
          </a:r>
        </a:p>
      </dgm:t>
    </dgm:pt>
    <dgm:pt modelId="{6C8100B7-9B4C-4494-880E-40177BC0E3D3}" type="parTrans" cxnId="{B8AC0B30-1B54-4A93-8FF2-3B9B18A634FC}">
      <dgm:prSet/>
      <dgm:spPr/>
      <dgm:t>
        <a:bodyPr/>
        <a:lstStyle/>
        <a:p>
          <a:endParaRPr lang="id-ID"/>
        </a:p>
      </dgm:t>
    </dgm:pt>
    <dgm:pt modelId="{43229161-91FA-4B46-AE3A-4E1995398B65}" type="sibTrans" cxnId="{B8AC0B30-1B54-4A93-8FF2-3B9B18A634FC}">
      <dgm:prSet/>
      <dgm:spPr/>
      <dgm:t>
        <a:bodyPr/>
        <a:lstStyle/>
        <a:p>
          <a:endParaRPr lang="id-ID"/>
        </a:p>
      </dgm:t>
    </dgm:pt>
    <dgm:pt modelId="{8D160D7C-3633-41C7-94AC-D7920A2A9A1C}">
      <dgm:prSet phldrT="[Text]"/>
      <dgm:spPr/>
      <dgm:t>
        <a:bodyPr/>
        <a:lstStyle/>
        <a:p>
          <a:r>
            <a:rPr lang="id-ID" dirty="0" smtClean="0">
              <a:solidFill>
                <a:schemeClr val="tx2"/>
              </a:solidFill>
            </a:rPr>
            <a:t>Dari sinilah muncul pertanyaan apakah teknik dan konsep tentang </a:t>
          </a:r>
          <a:r>
            <a:rPr lang="id-ID" i="1" dirty="0" smtClean="0">
              <a:solidFill>
                <a:schemeClr val="tx2"/>
              </a:solidFill>
            </a:rPr>
            <a:t>relay selection</a:t>
          </a:r>
          <a:r>
            <a:rPr lang="id-ID" dirty="0" smtClean="0">
              <a:solidFill>
                <a:schemeClr val="tx2"/>
              </a:solidFill>
            </a:rPr>
            <a:t> dengan </a:t>
          </a:r>
          <a:r>
            <a:rPr lang="id-ID" i="1" dirty="0" smtClean="0">
              <a:solidFill>
                <a:schemeClr val="tx2"/>
              </a:solidFill>
            </a:rPr>
            <a:t>network coding</a:t>
          </a:r>
          <a:r>
            <a:rPr lang="id-ID" dirty="0" smtClean="0">
              <a:solidFill>
                <a:schemeClr val="tx2"/>
              </a:solidFill>
            </a:rPr>
            <a:t> bisa diimplementasikan pada kanal </a:t>
          </a:r>
          <a:r>
            <a:rPr lang="id-ID" i="1" dirty="0" smtClean="0">
              <a:solidFill>
                <a:schemeClr val="tx2"/>
              </a:solidFill>
            </a:rPr>
            <a:t>real</a:t>
          </a:r>
          <a:r>
            <a:rPr lang="id-ID" dirty="0" smtClean="0">
              <a:solidFill>
                <a:schemeClr val="tx2"/>
              </a:solidFill>
            </a:rPr>
            <a:t>, WARP.</a:t>
          </a:r>
        </a:p>
      </dgm:t>
    </dgm:pt>
    <dgm:pt modelId="{09E165E3-EB23-4B74-B275-1DFA2237D838}" type="parTrans" cxnId="{F617A8F1-8E31-4925-B4B5-83397AFC0FE0}">
      <dgm:prSet/>
      <dgm:spPr/>
      <dgm:t>
        <a:bodyPr/>
        <a:lstStyle/>
        <a:p>
          <a:endParaRPr lang="id-ID"/>
        </a:p>
      </dgm:t>
    </dgm:pt>
    <dgm:pt modelId="{D19A4D3F-CD9F-4560-8171-31FEC1B11CDF}" type="sibTrans" cxnId="{F617A8F1-8E31-4925-B4B5-83397AFC0FE0}">
      <dgm:prSet/>
      <dgm:spPr/>
      <dgm:t>
        <a:bodyPr/>
        <a:lstStyle/>
        <a:p>
          <a:endParaRPr lang="id-ID"/>
        </a:p>
      </dgm:t>
    </dgm:pt>
    <dgm:pt modelId="{BBB404D9-AEE1-4635-94D8-CA6881D3E74E}">
      <dgm:prSet phldrT="[Text]"/>
      <dgm:spPr/>
      <dgm:t>
        <a:bodyPr/>
        <a:lstStyle/>
        <a:p>
          <a:r>
            <a:rPr lang="id-ID" dirty="0" smtClean="0">
              <a:solidFill>
                <a:schemeClr val="tx2"/>
              </a:solidFill>
            </a:rPr>
            <a:t>Dari penelitian-penelitian sebelumnya [1], [2], [7] dilakukan penelitian yang berkaitan </a:t>
          </a:r>
          <a:r>
            <a:rPr lang="id-ID" i="1" dirty="0" smtClean="0">
              <a:solidFill>
                <a:schemeClr val="tx2"/>
              </a:solidFill>
            </a:rPr>
            <a:t>relay selection </a:t>
          </a:r>
          <a:r>
            <a:rPr lang="id-ID" dirty="0" smtClean="0">
              <a:solidFill>
                <a:schemeClr val="tx2"/>
              </a:solidFill>
            </a:rPr>
            <a:t>dan </a:t>
          </a:r>
          <a:r>
            <a:rPr lang="id-ID" i="1" dirty="0" smtClean="0">
              <a:solidFill>
                <a:schemeClr val="tx2"/>
              </a:solidFill>
            </a:rPr>
            <a:t>network coding</a:t>
          </a:r>
          <a:r>
            <a:rPr lang="id-ID" dirty="0" smtClean="0">
              <a:solidFill>
                <a:schemeClr val="tx2"/>
              </a:solidFill>
            </a:rPr>
            <a:t>, tetapi hanya dalam bentuk simulasi</a:t>
          </a:r>
        </a:p>
      </dgm:t>
    </dgm:pt>
    <dgm:pt modelId="{F7A25720-4596-4E21-A935-4E7D39997DF2}" type="parTrans" cxnId="{B1202F22-FE43-4A81-AB32-673B67AE0C16}">
      <dgm:prSet/>
      <dgm:spPr/>
      <dgm:t>
        <a:bodyPr/>
        <a:lstStyle/>
        <a:p>
          <a:endParaRPr lang="id-ID"/>
        </a:p>
      </dgm:t>
    </dgm:pt>
    <dgm:pt modelId="{75409BBF-DA87-4B47-98B3-1187492CE9B0}" type="sibTrans" cxnId="{B1202F22-FE43-4A81-AB32-673B67AE0C16}">
      <dgm:prSet/>
      <dgm:spPr/>
      <dgm:t>
        <a:bodyPr/>
        <a:lstStyle/>
        <a:p>
          <a:endParaRPr lang="id-ID"/>
        </a:p>
      </dgm:t>
    </dgm:pt>
    <dgm:pt modelId="{2F15EF64-4812-412A-A859-68B6E3695F26}" type="pres">
      <dgm:prSet presAssocID="{BAEB46E8-8BAE-4D98-9198-BD42D6D401C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925CFB3-6363-4259-9A6A-5DB7C45D56A0}" type="pres">
      <dgm:prSet presAssocID="{BAEB46E8-8BAE-4D98-9198-BD42D6D401C8}" presName="dummyMaxCanvas" presStyleCnt="0">
        <dgm:presLayoutVars/>
      </dgm:prSet>
      <dgm:spPr/>
      <dgm:t>
        <a:bodyPr/>
        <a:lstStyle/>
        <a:p>
          <a:endParaRPr lang="id-ID"/>
        </a:p>
      </dgm:t>
    </dgm:pt>
    <dgm:pt modelId="{122E3681-23B2-4705-A136-14102F227860}" type="pres">
      <dgm:prSet presAssocID="{BAEB46E8-8BAE-4D98-9198-BD42D6D401C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8D17909-DEE8-4C91-9251-1E012386FEFE}" type="pres">
      <dgm:prSet presAssocID="{BAEB46E8-8BAE-4D98-9198-BD42D6D401C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C74D81D-01D7-4425-AA53-F858F874D6A5}" type="pres">
      <dgm:prSet presAssocID="{BAEB46E8-8BAE-4D98-9198-BD42D6D401C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77B4165-1A02-41B5-9CEF-97549F0CCC15}" type="pres">
      <dgm:prSet presAssocID="{BAEB46E8-8BAE-4D98-9198-BD42D6D401C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4971BC6-AB8A-4DB3-A5FE-787C70689AE1}" type="pres">
      <dgm:prSet presAssocID="{BAEB46E8-8BAE-4D98-9198-BD42D6D401C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440CB6E-3EBA-45FB-B2E9-C6643526A47E}" type="pres">
      <dgm:prSet presAssocID="{BAEB46E8-8BAE-4D98-9198-BD42D6D401C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BE25A4-6DCA-4B12-A631-AE8B342AAA78}" type="pres">
      <dgm:prSet presAssocID="{BAEB46E8-8BAE-4D98-9198-BD42D6D401C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A03DD5-AF91-4D68-A1AF-28136FAD7229}" type="pres">
      <dgm:prSet presAssocID="{BAEB46E8-8BAE-4D98-9198-BD42D6D401C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ED924A1-D6A0-4E47-A948-23CD67DFF8B6}" type="pres">
      <dgm:prSet presAssocID="{BAEB46E8-8BAE-4D98-9198-BD42D6D401C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42919E1-D518-4F61-A91F-79C04EABBD0D}" type="pres">
      <dgm:prSet presAssocID="{BAEB46E8-8BAE-4D98-9198-BD42D6D401C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9C755EE-8B2B-4D8D-BDEE-B0A1D9EE357E}" type="pres">
      <dgm:prSet presAssocID="{BAEB46E8-8BAE-4D98-9198-BD42D6D401C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9214EB-E223-4D25-9F63-EFB72E78CB20}" type="pres">
      <dgm:prSet presAssocID="{BAEB46E8-8BAE-4D98-9198-BD42D6D401C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5E51882-74BF-4328-AF4F-DA23DFC67FFC}" type="pres">
      <dgm:prSet presAssocID="{BAEB46E8-8BAE-4D98-9198-BD42D6D401C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943311-41F6-4277-9975-4C5CC0411DF0}" type="pres">
      <dgm:prSet presAssocID="{BAEB46E8-8BAE-4D98-9198-BD42D6D401C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C998DB7-DFF9-4C5E-A47A-A0D5D7B9A38D}" type="presOf" srcId="{8FEB15C5-6B96-45BB-ADA5-3D619B486228}" destId="{B0BE25A4-6DCA-4B12-A631-AE8B342AAA78}" srcOrd="0" destOrd="0" presId="urn:microsoft.com/office/officeart/2005/8/layout/vProcess5"/>
    <dgm:cxn modelId="{C81352E7-2BC3-45C4-8703-60F8821B821C}" srcId="{BAEB46E8-8BAE-4D98-9198-BD42D6D401C8}" destId="{1A5FEC76-B425-447A-B395-B76D80D016F8}" srcOrd="0" destOrd="0" parTransId="{D58674CE-D974-4CCE-999D-DF61B752CB26}" sibTransId="{156A9ECE-725E-45B4-A1D5-C08C47DCB5C0}"/>
    <dgm:cxn modelId="{721259F9-329F-4A3A-A38F-37F23DC1E858}" type="presOf" srcId="{1A5FEC76-B425-447A-B395-B76D80D016F8}" destId="{122E3681-23B2-4705-A136-14102F227860}" srcOrd="0" destOrd="0" presId="urn:microsoft.com/office/officeart/2005/8/layout/vProcess5"/>
    <dgm:cxn modelId="{BF471401-19D8-4F1F-BCF3-8DCC5F489FC3}" type="presOf" srcId="{8D160D7C-3633-41C7-94AC-D7920A2A9A1C}" destId="{34971BC6-AB8A-4DB3-A5FE-787C70689AE1}" srcOrd="0" destOrd="0" presId="urn:microsoft.com/office/officeart/2005/8/layout/vProcess5"/>
    <dgm:cxn modelId="{F617A8F1-8E31-4925-B4B5-83397AFC0FE0}" srcId="{BAEB46E8-8BAE-4D98-9198-BD42D6D401C8}" destId="{8D160D7C-3633-41C7-94AC-D7920A2A9A1C}" srcOrd="4" destOrd="0" parTransId="{09E165E3-EB23-4B74-B275-1DFA2237D838}" sibTransId="{D19A4D3F-CD9F-4560-8171-31FEC1B11CDF}"/>
    <dgm:cxn modelId="{F029AC57-C64B-432E-A60E-F0D53750A1AD}" type="presOf" srcId="{8D160D7C-3633-41C7-94AC-D7920A2A9A1C}" destId="{33943311-41F6-4277-9975-4C5CC0411DF0}" srcOrd="1" destOrd="0" presId="urn:microsoft.com/office/officeart/2005/8/layout/vProcess5"/>
    <dgm:cxn modelId="{D797E7A7-5241-4629-92DB-95CBA7F9F090}" type="presOf" srcId="{E65D5BBE-3BFB-41D7-A5A3-ECCCF625C3C5}" destId="{B9C755EE-8B2B-4D8D-BDEE-B0A1D9EE357E}" srcOrd="1" destOrd="0" presId="urn:microsoft.com/office/officeart/2005/8/layout/vProcess5"/>
    <dgm:cxn modelId="{DDFA6AB1-BB51-4835-A950-F88FE3797670}" type="presOf" srcId="{43229161-91FA-4B46-AE3A-4E1995398B65}" destId="{B1A03DD5-AF91-4D68-A1AF-28136FAD7229}" srcOrd="0" destOrd="0" presId="urn:microsoft.com/office/officeart/2005/8/layout/vProcess5"/>
    <dgm:cxn modelId="{C83C022D-92C4-44C0-BE72-0CB4BDA0F9EE}" type="presOf" srcId="{BBB404D9-AEE1-4635-94D8-CA6881D3E74E}" destId="{177B4165-1A02-41B5-9CEF-97549F0CCC15}" srcOrd="0" destOrd="0" presId="urn:microsoft.com/office/officeart/2005/8/layout/vProcess5"/>
    <dgm:cxn modelId="{CCA53B9F-8044-4E80-BAC3-6EF0821FF7AC}" type="presOf" srcId="{156A9ECE-725E-45B4-A1D5-C08C47DCB5C0}" destId="{7440CB6E-3EBA-45FB-B2E9-C6643526A47E}" srcOrd="0" destOrd="0" presId="urn:microsoft.com/office/officeart/2005/8/layout/vProcess5"/>
    <dgm:cxn modelId="{B8AC0B30-1B54-4A93-8FF2-3B9B18A634FC}" srcId="{BAEB46E8-8BAE-4D98-9198-BD42D6D401C8}" destId="{2466FE19-69DF-4E26-B3F7-7496711DC721}" srcOrd="2" destOrd="0" parTransId="{6C8100B7-9B4C-4494-880E-40177BC0E3D3}" sibTransId="{43229161-91FA-4B46-AE3A-4E1995398B65}"/>
    <dgm:cxn modelId="{EACF2494-8292-4550-850F-5932E61DEC9E}" type="presOf" srcId="{2466FE19-69DF-4E26-B3F7-7496711DC721}" destId="{D59214EB-E223-4D25-9F63-EFB72E78CB20}" srcOrd="1" destOrd="0" presId="urn:microsoft.com/office/officeart/2005/8/layout/vProcess5"/>
    <dgm:cxn modelId="{CE960026-5517-4274-BED9-DCA7E2CC6D9D}" type="presOf" srcId="{75409BBF-DA87-4B47-98B3-1187492CE9B0}" destId="{5ED924A1-D6A0-4E47-A948-23CD67DFF8B6}" srcOrd="0" destOrd="0" presId="urn:microsoft.com/office/officeart/2005/8/layout/vProcess5"/>
    <dgm:cxn modelId="{CE7D3118-EF0E-4C97-914C-6679A4A2CA40}" srcId="{BAEB46E8-8BAE-4D98-9198-BD42D6D401C8}" destId="{E65D5BBE-3BFB-41D7-A5A3-ECCCF625C3C5}" srcOrd="1" destOrd="0" parTransId="{F9597560-AF63-448B-93BA-9435CB00D579}" sibTransId="{8FEB15C5-6B96-45BB-ADA5-3D619B486228}"/>
    <dgm:cxn modelId="{E47634C1-44DE-4296-834A-9219C4E9A5C0}" type="presOf" srcId="{1A5FEC76-B425-447A-B395-B76D80D016F8}" destId="{442919E1-D518-4F61-A91F-79C04EABBD0D}" srcOrd="1" destOrd="0" presId="urn:microsoft.com/office/officeart/2005/8/layout/vProcess5"/>
    <dgm:cxn modelId="{2FBE47AC-B0BE-4889-81B5-1B707A0B24DB}" type="presOf" srcId="{2466FE19-69DF-4E26-B3F7-7496711DC721}" destId="{FC74D81D-01D7-4425-AA53-F858F874D6A5}" srcOrd="0" destOrd="0" presId="urn:microsoft.com/office/officeart/2005/8/layout/vProcess5"/>
    <dgm:cxn modelId="{B1202F22-FE43-4A81-AB32-673B67AE0C16}" srcId="{BAEB46E8-8BAE-4D98-9198-BD42D6D401C8}" destId="{BBB404D9-AEE1-4635-94D8-CA6881D3E74E}" srcOrd="3" destOrd="0" parTransId="{F7A25720-4596-4E21-A935-4E7D39997DF2}" sibTransId="{75409BBF-DA87-4B47-98B3-1187492CE9B0}"/>
    <dgm:cxn modelId="{655E5115-D1C4-45AC-BAAB-BCF5280AC161}" type="presOf" srcId="{E65D5BBE-3BFB-41D7-A5A3-ECCCF625C3C5}" destId="{88D17909-DEE8-4C91-9251-1E012386FEFE}" srcOrd="0" destOrd="0" presId="urn:microsoft.com/office/officeart/2005/8/layout/vProcess5"/>
    <dgm:cxn modelId="{853BCAEF-F3FB-43BC-B223-11B49C5DA067}" type="presOf" srcId="{BBB404D9-AEE1-4635-94D8-CA6881D3E74E}" destId="{25E51882-74BF-4328-AF4F-DA23DFC67FFC}" srcOrd="1" destOrd="0" presId="urn:microsoft.com/office/officeart/2005/8/layout/vProcess5"/>
    <dgm:cxn modelId="{4A397275-3C5E-42E2-91C1-13DF286CE75C}" type="presOf" srcId="{BAEB46E8-8BAE-4D98-9198-BD42D6D401C8}" destId="{2F15EF64-4812-412A-A859-68B6E3695F26}" srcOrd="0" destOrd="0" presId="urn:microsoft.com/office/officeart/2005/8/layout/vProcess5"/>
    <dgm:cxn modelId="{28671623-ED60-4118-8282-45FB109B8974}" type="presParOf" srcId="{2F15EF64-4812-412A-A859-68B6E3695F26}" destId="{8925CFB3-6363-4259-9A6A-5DB7C45D56A0}" srcOrd="0" destOrd="0" presId="urn:microsoft.com/office/officeart/2005/8/layout/vProcess5"/>
    <dgm:cxn modelId="{8A0E1F1E-5F37-44A8-954E-1A1A0EC411C2}" type="presParOf" srcId="{2F15EF64-4812-412A-A859-68B6E3695F26}" destId="{122E3681-23B2-4705-A136-14102F227860}" srcOrd="1" destOrd="0" presId="urn:microsoft.com/office/officeart/2005/8/layout/vProcess5"/>
    <dgm:cxn modelId="{3D4A8077-9E80-446C-929A-B81738B31500}" type="presParOf" srcId="{2F15EF64-4812-412A-A859-68B6E3695F26}" destId="{88D17909-DEE8-4C91-9251-1E012386FEFE}" srcOrd="2" destOrd="0" presId="urn:microsoft.com/office/officeart/2005/8/layout/vProcess5"/>
    <dgm:cxn modelId="{E09D315D-042E-43A6-BEF2-B4827B3A9E23}" type="presParOf" srcId="{2F15EF64-4812-412A-A859-68B6E3695F26}" destId="{FC74D81D-01D7-4425-AA53-F858F874D6A5}" srcOrd="3" destOrd="0" presId="urn:microsoft.com/office/officeart/2005/8/layout/vProcess5"/>
    <dgm:cxn modelId="{D328DB3A-5794-49FE-86DB-ED7C36A44A05}" type="presParOf" srcId="{2F15EF64-4812-412A-A859-68B6E3695F26}" destId="{177B4165-1A02-41B5-9CEF-97549F0CCC15}" srcOrd="4" destOrd="0" presId="urn:microsoft.com/office/officeart/2005/8/layout/vProcess5"/>
    <dgm:cxn modelId="{5E9218BE-AF32-4C60-8891-AF531347617F}" type="presParOf" srcId="{2F15EF64-4812-412A-A859-68B6E3695F26}" destId="{34971BC6-AB8A-4DB3-A5FE-787C70689AE1}" srcOrd="5" destOrd="0" presId="urn:microsoft.com/office/officeart/2005/8/layout/vProcess5"/>
    <dgm:cxn modelId="{396A6492-BBBD-4889-A061-BB7B2A75F366}" type="presParOf" srcId="{2F15EF64-4812-412A-A859-68B6E3695F26}" destId="{7440CB6E-3EBA-45FB-B2E9-C6643526A47E}" srcOrd="6" destOrd="0" presId="urn:microsoft.com/office/officeart/2005/8/layout/vProcess5"/>
    <dgm:cxn modelId="{F505E6F1-DB90-4F55-AC4A-B844DCDA412D}" type="presParOf" srcId="{2F15EF64-4812-412A-A859-68B6E3695F26}" destId="{B0BE25A4-6DCA-4B12-A631-AE8B342AAA78}" srcOrd="7" destOrd="0" presId="urn:microsoft.com/office/officeart/2005/8/layout/vProcess5"/>
    <dgm:cxn modelId="{B6D32545-E730-43D0-B73F-3E72940B07E6}" type="presParOf" srcId="{2F15EF64-4812-412A-A859-68B6E3695F26}" destId="{B1A03DD5-AF91-4D68-A1AF-28136FAD7229}" srcOrd="8" destOrd="0" presId="urn:microsoft.com/office/officeart/2005/8/layout/vProcess5"/>
    <dgm:cxn modelId="{269117BE-3A9A-4021-99FC-38900473DBDD}" type="presParOf" srcId="{2F15EF64-4812-412A-A859-68B6E3695F26}" destId="{5ED924A1-D6A0-4E47-A948-23CD67DFF8B6}" srcOrd="9" destOrd="0" presId="urn:microsoft.com/office/officeart/2005/8/layout/vProcess5"/>
    <dgm:cxn modelId="{EA05D6FD-4FFC-4F4B-B37F-94049CBD0C9A}" type="presParOf" srcId="{2F15EF64-4812-412A-A859-68B6E3695F26}" destId="{442919E1-D518-4F61-A91F-79C04EABBD0D}" srcOrd="10" destOrd="0" presId="urn:microsoft.com/office/officeart/2005/8/layout/vProcess5"/>
    <dgm:cxn modelId="{9EDDE87F-4AE1-4739-AF0C-9DE985D45E59}" type="presParOf" srcId="{2F15EF64-4812-412A-A859-68B6E3695F26}" destId="{B9C755EE-8B2B-4D8D-BDEE-B0A1D9EE357E}" srcOrd="11" destOrd="0" presId="urn:microsoft.com/office/officeart/2005/8/layout/vProcess5"/>
    <dgm:cxn modelId="{0979B3CE-60C8-4AF5-A2B0-254AD2C8DA6C}" type="presParOf" srcId="{2F15EF64-4812-412A-A859-68B6E3695F26}" destId="{D59214EB-E223-4D25-9F63-EFB72E78CB20}" srcOrd="12" destOrd="0" presId="urn:microsoft.com/office/officeart/2005/8/layout/vProcess5"/>
    <dgm:cxn modelId="{096A2FA7-A172-4012-8D3C-D4552F19042C}" type="presParOf" srcId="{2F15EF64-4812-412A-A859-68B6E3695F26}" destId="{25E51882-74BF-4328-AF4F-DA23DFC67FFC}" srcOrd="13" destOrd="0" presId="urn:microsoft.com/office/officeart/2005/8/layout/vProcess5"/>
    <dgm:cxn modelId="{70AC2871-033E-4064-BF76-6801504A4A47}" type="presParOf" srcId="{2F15EF64-4812-412A-A859-68B6E3695F26}" destId="{33943311-41F6-4277-9975-4C5CC0411DF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F802AA-B930-4255-AB8A-3BFC2231E910}" type="doc">
      <dgm:prSet loTypeId="urn:microsoft.com/office/officeart/2005/8/layout/equation2" loCatId="process" qsTypeId="urn:microsoft.com/office/officeart/2005/8/quickstyle/3d2" qsCatId="3D" csTypeId="urn:microsoft.com/office/officeart/2005/8/colors/colorful5" csCatId="colorful" phldr="1"/>
      <dgm:spPr/>
    </dgm:pt>
    <dgm:pt modelId="{A1B52968-74AF-413F-A153-74EDFECC2FE6}">
      <dgm:prSet phldrT="[Text]"/>
      <dgm:spPr/>
      <dgm:t>
        <a:bodyPr/>
        <a:lstStyle/>
        <a:p>
          <a:r>
            <a:rPr lang="id-ID" dirty="0" smtClean="0">
              <a:solidFill>
                <a:schemeClr val="tx2"/>
              </a:solidFill>
            </a:rPr>
            <a:t>Relay Selection</a:t>
          </a:r>
          <a:endParaRPr lang="id-ID" dirty="0">
            <a:solidFill>
              <a:schemeClr val="tx2"/>
            </a:solidFill>
          </a:endParaRPr>
        </a:p>
      </dgm:t>
    </dgm:pt>
    <dgm:pt modelId="{848E3637-431B-4F53-875A-10DB35A939E3}" type="parTrans" cxnId="{27014416-9BF1-469F-B90E-5FAF6F22E9DF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8738CED7-8483-473C-835F-BEB7ADF8C688}" type="sibTrans" cxnId="{27014416-9BF1-469F-B90E-5FAF6F22E9DF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8D1E5790-E1A5-4F1E-BE98-930399DE5D7D}">
      <dgm:prSet phldrT="[Text]"/>
      <dgm:spPr/>
      <dgm:t>
        <a:bodyPr/>
        <a:lstStyle/>
        <a:p>
          <a:r>
            <a:rPr lang="id-ID" dirty="0" smtClean="0">
              <a:solidFill>
                <a:schemeClr val="tx2"/>
              </a:solidFill>
            </a:rPr>
            <a:t>Network Coding</a:t>
          </a:r>
          <a:endParaRPr lang="id-ID" dirty="0">
            <a:solidFill>
              <a:schemeClr val="tx2"/>
            </a:solidFill>
          </a:endParaRPr>
        </a:p>
      </dgm:t>
    </dgm:pt>
    <dgm:pt modelId="{DA1D35C2-C4D0-4D49-9873-2C2779891CDD}" type="parTrans" cxnId="{402D30ED-842C-4A32-A721-1AC595B5E064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190AADF8-D7B9-474E-9A70-034BDB2551C5}" type="sibTrans" cxnId="{402D30ED-842C-4A32-A721-1AC595B5E064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6491CFFC-7D1A-41DB-8FE7-3FE9B3B0081B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d-ID" dirty="0" smtClean="0">
              <a:solidFill>
                <a:schemeClr val="tx2"/>
              </a:solidFill>
            </a:rPr>
            <a:t>WARP</a:t>
          </a:r>
          <a:endParaRPr lang="id-ID" dirty="0">
            <a:solidFill>
              <a:schemeClr val="tx2"/>
            </a:solidFill>
          </a:endParaRPr>
        </a:p>
      </dgm:t>
    </dgm:pt>
    <dgm:pt modelId="{99B37F2A-D245-45E8-8039-1D017207A3CA}" type="parTrans" cxnId="{B99B006C-64A4-4082-A433-DC0E9DAE608A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EDE3B804-9CB1-41C5-AE66-D03E5DC5AF7C}" type="sibTrans" cxnId="{B99B006C-64A4-4082-A433-DC0E9DAE608A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6F0492CF-0081-4D60-A8B2-1C154C84246F}" type="pres">
      <dgm:prSet presAssocID="{42F802AA-B930-4255-AB8A-3BFC2231E910}" presName="Name0" presStyleCnt="0">
        <dgm:presLayoutVars>
          <dgm:dir/>
          <dgm:resizeHandles val="exact"/>
        </dgm:presLayoutVars>
      </dgm:prSet>
      <dgm:spPr/>
    </dgm:pt>
    <dgm:pt modelId="{B076A151-A02B-4A43-BC75-2C377E3F8921}" type="pres">
      <dgm:prSet presAssocID="{42F802AA-B930-4255-AB8A-3BFC2231E910}" presName="vNodes" presStyleCnt="0"/>
      <dgm:spPr/>
    </dgm:pt>
    <dgm:pt modelId="{A55A0CF3-3A6A-4400-B1C8-B72B8EE5F4DF}" type="pres">
      <dgm:prSet presAssocID="{A1B52968-74AF-413F-A153-74EDFECC2FE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18916C7-30D2-481F-93C0-65706559F1CC}" type="pres">
      <dgm:prSet presAssocID="{8738CED7-8483-473C-835F-BEB7ADF8C688}" presName="spacerT" presStyleCnt="0"/>
      <dgm:spPr/>
    </dgm:pt>
    <dgm:pt modelId="{79773E55-5C69-493D-AE60-48642A853E92}" type="pres">
      <dgm:prSet presAssocID="{8738CED7-8483-473C-835F-BEB7ADF8C688}" presName="sibTrans" presStyleLbl="sibTrans2D1" presStyleIdx="0" presStyleCnt="2"/>
      <dgm:spPr/>
      <dgm:t>
        <a:bodyPr/>
        <a:lstStyle/>
        <a:p>
          <a:endParaRPr lang="id-ID"/>
        </a:p>
      </dgm:t>
    </dgm:pt>
    <dgm:pt modelId="{9EA1B220-13A8-4000-AE44-310BF64CDF2D}" type="pres">
      <dgm:prSet presAssocID="{8738CED7-8483-473C-835F-BEB7ADF8C688}" presName="spacerB" presStyleCnt="0"/>
      <dgm:spPr/>
    </dgm:pt>
    <dgm:pt modelId="{577C40E6-CB35-4749-835B-2060620D0513}" type="pres">
      <dgm:prSet presAssocID="{8D1E5790-E1A5-4F1E-BE98-930399DE5D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B59B0EE-22D3-4017-9205-929E75C5C7B3}" type="pres">
      <dgm:prSet presAssocID="{42F802AA-B930-4255-AB8A-3BFC2231E910}" presName="sibTransLast" presStyleLbl="sibTrans2D1" presStyleIdx="1" presStyleCnt="2"/>
      <dgm:spPr/>
      <dgm:t>
        <a:bodyPr/>
        <a:lstStyle/>
        <a:p>
          <a:endParaRPr lang="id-ID"/>
        </a:p>
      </dgm:t>
    </dgm:pt>
    <dgm:pt modelId="{87542E9B-DBFE-45A7-9C25-97ABF1F47007}" type="pres">
      <dgm:prSet presAssocID="{42F802AA-B930-4255-AB8A-3BFC2231E910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8AA10C37-97C9-466C-AC40-E83A9C5190B5}" type="pres">
      <dgm:prSet presAssocID="{42F802AA-B930-4255-AB8A-3BFC2231E910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FF866D8-FEA5-4367-8023-DB85F54E2FFD}" type="presOf" srcId="{190AADF8-D7B9-474E-9A70-034BDB2551C5}" destId="{87542E9B-DBFE-45A7-9C25-97ABF1F47007}" srcOrd="1" destOrd="0" presId="urn:microsoft.com/office/officeart/2005/8/layout/equation2"/>
    <dgm:cxn modelId="{A6D12FC3-D991-487E-8189-E5ADAFFB4DD7}" type="presOf" srcId="{8D1E5790-E1A5-4F1E-BE98-930399DE5D7D}" destId="{577C40E6-CB35-4749-835B-2060620D0513}" srcOrd="0" destOrd="0" presId="urn:microsoft.com/office/officeart/2005/8/layout/equation2"/>
    <dgm:cxn modelId="{94F9FDED-E068-4CA5-855D-0F9F6C5E0975}" type="presOf" srcId="{A1B52968-74AF-413F-A153-74EDFECC2FE6}" destId="{A55A0CF3-3A6A-4400-B1C8-B72B8EE5F4DF}" srcOrd="0" destOrd="0" presId="urn:microsoft.com/office/officeart/2005/8/layout/equation2"/>
    <dgm:cxn modelId="{CC685738-9985-4DCA-BC26-35AEA5D92876}" type="presOf" srcId="{8738CED7-8483-473C-835F-BEB7ADF8C688}" destId="{79773E55-5C69-493D-AE60-48642A853E92}" srcOrd="0" destOrd="0" presId="urn:microsoft.com/office/officeart/2005/8/layout/equation2"/>
    <dgm:cxn modelId="{9A6DC7AB-779C-4145-B952-71DD997F2C66}" type="presOf" srcId="{190AADF8-D7B9-474E-9A70-034BDB2551C5}" destId="{4B59B0EE-22D3-4017-9205-929E75C5C7B3}" srcOrd="0" destOrd="0" presId="urn:microsoft.com/office/officeart/2005/8/layout/equation2"/>
    <dgm:cxn modelId="{27014416-9BF1-469F-B90E-5FAF6F22E9DF}" srcId="{42F802AA-B930-4255-AB8A-3BFC2231E910}" destId="{A1B52968-74AF-413F-A153-74EDFECC2FE6}" srcOrd="0" destOrd="0" parTransId="{848E3637-431B-4F53-875A-10DB35A939E3}" sibTransId="{8738CED7-8483-473C-835F-BEB7ADF8C688}"/>
    <dgm:cxn modelId="{9661715E-34E3-4A88-ABD8-444AC616ACB0}" type="presOf" srcId="{42F802AA-B930-4255-AB8A-3BFC2231E910}" destId="{6F0492CF-0081-4D60-A8B2-1C154C84246F}" srcOrd="0" destOrd="0" presId="urn:microsoft.com/office/officeart/2005/8/layout/equation2"/>
    <dgm:cxn modelId="{402D30ED-842C-4A32-A721-1AC595B5E064}" srcId="{42F802AA-B930-4255-AB8A-3BFC2231E910}" destId="{8D1E5790-E1A5-4F1E-BE98-930399DE5D7D}" srcOrd="1" destOrd="0" parTransId="{DA1D35C2-C4D0-4D49-9873-2C2779891CDD}" sibTransId="{190AADF8-D7B9-474E-9A70-034BDB2551C5}"/>
    <dgm:cxn modelId="{AA45A2CD-F3DA-4E52-8FC4-8FDC5308F706}" type="presOf" srcId="{6491CFFC-7D1A-41DB-8FE7-3FE9B3B0081B}" destId="{8AA10C37-97C9-466C-AC40-E83A9C5190B5}" srcOrd="0" destOrd="0" presId="urn:microsoft.com/office/officeart/2005/8/layout/equation2"/>
    <dgm:cxn modelId="{B99B006C-64A4-4082-A433-DC0E9DAE608A}" srcId="{42F802AA-B930-4255-AB8A-3BFC2231E910}" destId="{6491CFFC-7D1A-41DB-8FE7-3FE9B3B0081B}" srcOrd="2" destOrd="0" parTransId="{99B37F2A-D245-45E8-8039-1D017207A3CA}" sibTransId="{EDE3B804-9CB1-41C5-AE66-D03E5DC5AF7C}"/>
    <dgm:cxn modelId="{25CBDDD1-62E1-4C4E-B076-DBC30C268826}" type="presParOf" srcId="{6F0492CF-0081-4D60-A8B2-1C154C84246F}" destId="{B076A151-A02B-4A43-BC75-2C377E3F8921}" srcOrd="0" destOrd="0" presId="urn:microsoft.com/office/officeart/2005/8/layout/equation2"/>
    <dgm:cxn modelId="{108889CE-9C7C-4DBA-844C-B86D719E2F29}" type="presParOf" srcId="{B076A151-A02B-4A43-BC75-2C377E3F8921}" destId="{A55A0CF3-3A6A-4400-B1C8-B72B8EE5F4DF}" srcOrd="0" destOrd="0" presId="urn:microsoft.com/office/officeart/2005/8/layout/equation2"/>
    <dgm:cxn modelId="{43C5E706-0C32-4021-B6C0-674B8ABA1D63}" type="presParOf" srcId="{B076A151-A02B-4A43-BC75-2C377E3F8921}" destId="{318916C7-30D2-481F-93C0-65706559F1CC}" srcOrd="1" destOrd="0" presId="urn:microsoft.com/office/officeart/2005/8/layout/equation2"/>
    <dgm:cxn modelId="{EF5C9597-FE5B-48FF-9424-6747B086BA88}" type="presParOf" srcId="{B076A151-A02B-4A43-BC75-2C377E3F8921}" destId="{79773E55-5C69-493D-AE60-48642A853E92}" srcOrd="2" destOrd="0" presId="urn:microsoft.com/office/officeart/2005/8/layout/equation2"/>
    <dgm:cxn modelId="{7E478E55-EAD5-4110-A299-E8FC955D7479}" type="presParOf" srcId="{B076A151-A02B-4A43-BC75-2C377E3F8921}" destId="{9EA1B220-13A8-4000-AE44-310BF64CDF2D}" srcOrd="3" destOrd="0" presId="urn:microsoft.com/office/officeart/2005/8/layout/equation2"/>
    <dgm:cxn modelId="{883DCBF6-309C-4A89-AE0A-E0DA81DDA4FF}" type="presParOf" srcId="{B076A151-A02B-4A43-BC75-2C377E3F8921}" destId="{577C40E6-CB35-4749-835B-2060620D0513}" srcOrd="4" destOrd="0" presId="urn:microsoft.com/office/officeart/2005/8/layout/equation2"/>
    <dgm:cxn modelId="{47115A89-95F2-41C3-9D81-25A10220895B}" type="presParOf" srcId="{6F0492CF-0081-4D60-A8B2-1C154C84246F}" destId="{4B59B0EE-22D3-4017-9205-929E75C5C7B3}" srcOrd="1" destOrd="0" presId="urn:microsoft.com/office/officeart/2005/8/layout/equation2"/>
    <dgm:cxn modelId="{29D6519E-C7D6-4DE7-B944-EA51D68174CC}" type="presParOf" srcId="{4B59B0EE-22D3-4017-9205-929E75C5C7B3}" destId="{87542E9B-DBFE-45A7-9C25-97ABF1F47007}" srcOrd="0" destOrd="0" presId="urn:microsoft.com/office/officeart/2005/8/layout/equation2"/>
    <dgm:cxn modelId="{69DF00B4-8DAF-45DD-9D63-27987AAA7E77}" type="presParOf" srcId="{6F0492CF-0081-4D60-A8B2-1C154C84246F}" destId="{8AA10C37-97C9-466C-AC40-E83A9C5190B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9DA97-6CBF-4C20-8F92-1FE359CF4C9F}" type="doc">
      <dgm:prSet loTypeId="urn:microsoft.com/office/officeart/2005/8/layout/hList1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id-ID"/>
        </a:p>
      </dgm:t>
    </dgm:pt>
    <dgm:pt modelId="{C19A19A0-C12B-40B0-BB8A-57A92CFA7128}">
      <dgm:prSet phldrT="[Text]"/>
      <dgm:spPr/>
      <dgm:t>
        <a:bodyPr/>
        <a:lstStyle/>
        <a:p>
          <a:r>
            <a:rPr lang="id-ID" b="0" dirty="0" smtClean="0">
              <a:solidFill>
                <a:schemeClr val="tx2"/>
              </a:solidFill>
            </a:rPr>
            <a:t>Protokol yang digunakan adalah </a:t>
          </a:r>
          <a:r>
            <a:rPr lang="id-ID" b="0" i="1" dirty="0" smtClean="0">
              <a:solidFill>
                <a:schemeClr val="tx2"/>
              </a:solidFill>
            </a:rPr>
            <a:t>Decode </a:t>
          </a:r>
          <a:r>
            <a:rPr lang="id-ID" b="0" dirty="0" smtClean="0">
              <a:solidFill>
                <a:schemeClr val="tx2"/>
              </a:solidFill>
            </a:rPr>
            <a:t>and</a:t>
          </a:r>
          <a:r>
            <a:rPr lang="id-ID" b="0" i="1" dirty="0" smtClean="0">
              <a:solidFill>
                <a:schemeClr val="tx2"/>
              </a:solidFill>
            </a:rPr>
            <a:t> Forward</a:t>
          </a:r>
          <a:endParaRPr lang="id-ID" dirty="0">
            <a:solidFill>
              <a:schemeClr val="tx2"/>
            </a:solidFill>
          </a:endParaRPr>
        </a:p>
      </dgm:t>
    </dgm:pt>
    <dgm:pt modelId="{3CA5F82D-C19D-4711-9B29-9D0A75FF74BA}" type="parTrans" cxnId="{E8BAE018-A3AF-4A96-ACA7-B34F0D937A56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C1D644AF-DDF2-4EF1-B2B2-CBE67025C0DE}" type="sibTrans" cxnId="{E8BAE018-A3AF-4A96-ACA7-B34F0D937A56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3EDE122C-AE5F-4A20-BF5E-9838E2663E50}">
      <dgm:prSet phldrT="[Text]"/>
      <dgm:spPr>
        <a:solidFill>
          <a:schemeClr val="tx1">
            <a:lumMod val="75000"/>
          </a:schemeClr>
        </a:solidFill>
        <a:ln>
          <a:solidFill>
            <a:schemeClr val="tx1">
              <a:lumMod val="40000"/>
              <a:lumOff val="60000"/>
            </a:schemeClr>
          </a:solidFill>
        </a:ln>
      </dgm:spPr>
      <dgm:t>
        <a:bodyPr/>
        <a:lstStyle/>
        <a:p>
          <a:r>
            <a:rPr lang="id-ID" b="0" smtClean="0"/>
            <a:t> </a:t>
          </a:r>
          <a:endParaRPr lang="id-ID" dirty="0"/>
        </a:p>
      </dgm:t>
    </dgm:pt>
    <dgm:pt modelId="{68C0EDF8-2BBA-433C-9880-902EC5A6CF89}" type="sibTrans" cxnId="{1021907E-0C97-4B59-AAF4-370B7DD29B9A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B70C4843-F0AC-40AB-B2AA-86AC116D4DC4}" type="parTrans" cxnId="{1021907E-0C97-4B59-AAF4-370B7DD29B9A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BDEE760F-3C8A-4AB3-AFDD-6BCC08068239}">
      <dgm:prSet phldrT="[Text]"/>
      <dgm:spPr/>
      <dgm:t>
        <a:bodyPr/>
        <a:lstStyle/>
        <a:p>
          <a:r>
            <a:rPr lang="id-ID" b="0" dirty="0" smtClean="0">
              <a:solidFill>
                <a:schemeClr val="tx2"/>
              </a:solidFill>
            </a:rPr>
            <a:t>Jenis seleksi</a:t>
          </a:r>
          <a:r>
            <a:rPr lang="id-ID" b="0" i="1" dirty="0" smtClean="0">
              <a:solidFill>
                <a:schemeClr val="tx2"/>
              </a:solidFill>
            </a:rPr>
            <a:t> relay</a:t>
          </a:r>
          <a:r>
            <a:rPr lang="id-ID" b="0" dirty="0" smtClean="0">
              <a:solidFill>
                <a:schemeClr val="tx2"/>
              </a:solidFill>
            </a:rPr>
            <a:t> menggunakan </a:t>
          </a:r>
          <a:r>
            <a:rPr lang="en-US" b="0" i="1" dirty="0" smtClean="0">
              <a:solidFill>
                <a:schemeClr val="tx2"/>
              </a:solidFill>
            </a:rPr>
            <a:t>single relay selection</a:t>
          </a:r>
          <a:r>
            <a:rPr lang="en-US" b="0" dirty="0" smtClean="0">
              <a:solidFill>
                <a:schemeClr val="tx2"/>
              </a:solidFill>
            </a:rPr>
            <a:t> (SRS)</a:t>
          </a:r>
          <a:endParaRPr lang="id-ID" dirty="0">
            <a:solidFill>
              <a:schemeClr val="tx2"/>
            </a:solidFill>
          </a:endParaRPr>
        </a:p>
      </dgm:t>
    </dgm:pt>
    <dgm:pt modelId="{E953C2DF-4BAC-44A6-86AA-C273DB5E9C52}" type="parTrans" cxnId="{42E04246-0821-467C-AD0B-333D7529EE79}">
      <dgm:prSet/>
      <dgm:spPr/>
      <dgm:t>
        <a:bodyPr/>
        <a:lstStyle/>
        <a:p>
          <a:endParaRPr lang="id-ID"/>
        </a:p>
      </dgm:t>
    </dgm:pt>
    <dgm:pt modelId="{BA8156B9-4290-426C-9122-8A4A14D03FF3}" type="sibTrans" cxnId="{42E04246-0821-467C-AD0B-333D7529EE79}">
      <dgm:prSet/>
      <dgm:spPr/>
      <dgm:t>
        <a:bodyPr/>
        <a:lstStyle/>
        <a:p>
          <a:endParaRPr lang="id-ID"/>
        </a:p>
      </dgm:t>
    </dgm:pt>
    <dgm:pt modelId="{A3D80F8B-3271-458A-898E-699AA0BB0BBD}" type="pres">
      <dgm:prSet presAssocID="{6F29DA97-6CBF-4C20-8F92-1FE359CF4C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E9E2C15-A0FC-47A9-84CC-69DD34790D07}" type="pres">
      <dgm:prSet presAssocID="{3EDE122C-AE5F-4A20-BF5E-9838E2663E50}" presName="composite" presStyleCnt="0"/>
      <dgm:spPr/>
      <dgm:t>
        <a:bodyPr/>
        <a:lstStyle/>
        <a:p>
          <a:endParaRPr lang="id-ID"/>
        </a:p>
      </dgm:t>
    </dgm:pt>
    <dgm:pt modelId="{590F7EB8-2616-40F6-BF30-73039B27716B}" type="pres">
      <dgm:prSet presAssocID="{3EDE122C-AE5F-4A20-BF5E-9838E2663E50}" presName="parTx" presStyleLbl="alignNode1" presStyleIdx="0" presStyleCnt="1" custScaleY="79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5A448D0-597B-465D-B4AC-327DF8553E49}" type="pres">
      <dgm:prSet presAssocID="{3EDE122C-AE5F-4A20-BF5E-9838E2663E5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021907E-0C97-4B59-AAF4-370B7DD29B9A}" srcId="{6F29DA97-6CBF-4C20-8F92-1FE359CF4C9F}" destId="{3EDE122C-AE5F-4A20-BF5E-9838E2663E50}" srcOrd="0" destOrd="0" parTransId="{B70C4843-F0AC-40AB-B2AA-86AC116D4DC4}" sibTransId="{68C0EDF8-2BBA-433C-9880-902EC5A6CF89}"/>
    <dgm:cxn modelId="{3D20F627-7926-481D-BEAB-AAB32978B24A}" type="presOf" srcId="{3EDE122C-AE5F-4A20-BF5E-9838E2663E50}" destId="{590F7EB8-2616-40F6-BF30-73039B27716B}" srcOrd="0" destOrd="0" presId="urn:microsoft.com/office/officeart/2005/8/layout/hList1"/>
    <dgm:cxn modelId="{FB88A4DE-81BB-4831-A33F-96ABBC014064}" type="presOf" srcId="{C19A19A0-C12B-40B0-BB8A-57A92CFA7128}" destId="{45A448D0-597B-465D-B4AC-327DF8553E49}" srcOrd="0" destOrd="0" presId="urn:microsoft.com/office/officeart/2005/8/layout/hList1"/>
    <dgm:cxn modelId="{42E04246-0821-467C-AD0B-333D7529EE79}" srcId="{3EDE122C-AE5F-4A20-BF5E-9838E2663E50}" destId="{BDEE760F-3C8A-4AB3-AFDD-6BCC08068239}" srcOrd="1" destOrd="0" parTransId="{E953C2DF-4BAC-44A6-86AA-C273DB5E9C52}" sibTransId="{BA8156B9-4290-426C-9122-8A4A14D03FF3}"/>
    <dgm:cxn modelId="{70D6BBF0-31DE-4E59-8F07-1C0238C271EE}" type="presOf" srcId="{BDEE760F-3C8A-4AB3-AFDD-6BCC08068239}" destId="{45A448D0-597B-465D-B4AC-327DF8553E49}" srcOrd="0" destOrd="1" presId="urn:microsoft.com/office/officeart/2005/8/layout/hList1"/>
    <dgm:cxn modelId="{E8BAE018-A3AF-4A96-ACA7-B34F0D937A56}" srcId="{3EDE122C-AE5F-4A20-BF5E-9838E2663E50}" destId="{C19A19A0-C12B-40B0-BB8A-57A92CFA7128}" srcOrd="0" destOrd="0" parTransId="{3CA5F82D-C19D-4711-9B29-9D0A75FF74BA}" sibTransId="{C1D644AF-DDF2-4EF1-B2B2-CBE67025C0DE}"/>
    <dgm:cxn modelId="{287FF592-AE81-4AFD-97C3-38C95A37C5A8}" type="presOf" srcId="{6F29DA97-6CBF-4C20-8F92-1FE359CF4C9F}" destId="{A3D80F8B-3271-458A-898E-699AA0BB0BBD}" srcOrd="0" destOrd="0" presId="urn:microsoft.com/office/officeart/2005/8/layout/hList1"/>
    <dgm:cxn modelId="{DBC5A9F1-ADDC-485B-AC0E-A96241908105}" type="presParOf" srcId="{A3D80F8B-3271-458A-898E-699AA0BB0BBD}" destId="{0E9E2C15-A0FC-47A9-84CC-69DD34790D07}" srcOrd="0" destOrd="0" presId="urn:microsoft.com/office/officeart/2005/8/layout/hList1"/>
    <dgm:cxn modelId="{71C2C800-2215-4A97-9C3E-3255FAC4BC96}" type="presParOf" srcId="{0E9E2C15-A0FC-47A9-84CC-69DD34790D07}" destId="{590F7EB8-2616-40F6-BF30-73039B27716B}" srcOrd="0" destOrd="0" presId="urn:microsoft.com/office/officeart/2005/8/layout/hList1"/>
    <dgm:cxn modelId="{81ED5279-C9C0-45DC-8469-C9C052A7C0FA}" type="presParOf" srcId="{0E9E2C15-A0FC-47A9-84CC-69DD34790D07}" destId="{45A448D0-597B-465D-B4AC-327DF8553E4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52965E-8F9E-4905-A8D8-3DA3239190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9CCFBBB-1365-4852-983C-8FF71E1A1CAC}">
      <dgm:prSet phldrT="[Text]"/>
      <dgm:spPr/>
      <dgm:t>
        <a:bodyPr/>
        <a:lstStyle/>
        <a:p>
          <a:pPr rtl="0"/>
          <a:r>
            <a:rPr lang="id-ID" dirty="0" smtClean="0">
              <a:solidFill>
                <a:schemeClr val="tx2"/>
              </a:solidFill>
            </a:rPr>
            <a:t>Mensimulasikan sistem </a:t>
          </a:r>
          <a:r>
            <a:rPr lang="id-ID" i="1" dirty="0" smtClean="0">
              <a:solidFill>
                <a:schemeClr val="tx2"/>
              </a:solidFill>
            </a:rPr>
            <a:t>relay selection</a:t>
          </a:r>
          <a:r>
            <a:rPr lang="id-ID" dirty="0" smtClean="0">
              <a:solidFill>
                <a:schemeClr val="tx2"/>
              </a:solidFill>
            </a:rPr>
            <a:t> dengan </a:t>
          </a:r>
          <a:r>
            <a:rPr lang="id-ID" i="1" dirty="0" smtClean="0">
              <a:solidFill>
                <a:schemeClr val="tx2"/>
              </a:solidFill>
            </a:rPr>
            <a:t>network coding</a:t>
          </a:r>
          <a:endParaRPr lang="id-ID" dirty="0">
            <a:solidFill>
              <a:schemeClr val="tx2"/>
            </a:solidFill>
          </a:endParaRPr>
        </a:p>
      </dgm:t>
    </dgm:pt>
    <dgm:pt modelId="{C1674F24-83B7-4D8B-9238-F67DD6C3BADD}" type="parTrans" cxnId="{82CB81D1-1871-4153-9630-F6157F5A0AEA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F884748C-B0C8-415F-8C9A-1815D4BDCB56}" type="sibTrans" cxnId="{82CB81D1-1871-4153-9630-F6157F5A0AEA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014535A6-F427-461E-8987-4D69B1B94C77}">
      <dgm:prSet/>
      <dgm:spPr/>
      <dgm:t>
        <a:bodyPr/>
        <a:lstStyle/>
        <a:p>
          <a:r>
            <a:rPr lang="id-ID" dirty="0" smtClean="0">
              <a:solidFill>
                <a:schemeClr val="tx2"/>
              </a:solidFill>
            </a:rPr>
            <a:t>Penerapan sistem </a:t>
          </a:r>
          <a:r>
            <a:rPr lang="id-ID" i="1" dirty="0" smtClean="0">
              <a:solidFill>
                <a:schemeClr val="tx2"/>
              </a:solidFill>
            </a:rPr>
            <a:t>relay selection</a:t>
          </a:r>
          <a:r>
            <a:rPr lang="id-ID" dirty="0" smtClean="0">
              <a:solidFill>
                <a:schemeClr val="tx2"/>
              </a:solidFill>
            </a:rPr>
            <a:t> dengan </a:t>
          </a:r>
          <a:r>
            <a:rPr lang="id-ID" i="1" dirty="0" smtClean="0">
              <a:solidFill>
                <a:schemeClr val="tx2"/>
              </a:solidFill>
            </a:rPr>
            <a:t>network coding</a:t>
          </a:r>
          <a:r>
            <a:rPr lang="id-ID" dirty="0" smtClean="0">
              <a:solidFill>
                <a:schemeClr val="tx2"/>
              </a:solidFill>
            </a:rPr>
            <a:t> pada modul</a:t>
          </a:r>
          <a:r>
            <a:rPr lang="id-ID" i="1" dirty="0" smtClean="0">
              <a:solidFill>
                <a:schemeClr val="tx2"/>
              </a:solidFill>
            </a:rPr>
            <a:t> </a:t>
          </a:r>
          <a:r>
            <a:rPr lang="id-ID" dirty="0" smtClean="0">
              <a:solidFill>
                <a:schemeClr val="tx2"/>
              </a:solidFill>
            </a:rPr>
            <a:t>WARP</a:t>
          </a:r>
          <a:endParaRPr lang="id-ID" dirty="0">
            <a:solidFill>
              <a:schemeClr val="tx2"/>
            </a:solidFill>
          </a:endParaRPr>
        </a:p>
      </dgm:t>
    </dgm:pt>
    <dgm:pt modelId="{21E8CB28-DA77-4CE3-BA5D-C54ADC7B85BE}" type="parTrans" cxnId="{75ADC9CE-E860-4364-9D39-31A10D5D391E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42FDA124-0D30-412C-AB3A-9ACA95AF9482}" type="sibTrans" cxnId="{75ADC9CE-E860-4364-9D39-31A10D5D391E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2EDA22BF-EFBF-4DD8-A9A4-5C44ECAD4446}">
      <dgm:prSet/>
      <dgm:spPr/>
      <dgm:t>
        <a:bodyPr/>
        <a:lstStyle/>
        <a:p>
          <a:r>
            <a:rPr lang="id-ID" dirty="0" smtClean="0">
              <a:solidFill>
                <a:schemeClr val="tx2"/>
              </a:solidFill>
            </a:rPr>
            <a:t>Menganalisa teknik pemilihan </a:t>
          </a:r>
          <a:r>
            <a:rPr lang="id-ID" i="1" dirty="0" smtClean="0">
              <a:solidFill>
                <a:schemeClr val="tx2"/>
              </a:solidFill>
            </a:rPr>
            <a:t>relay</a:t>
          </a:r>
          <a:r>
            <a:rPr lang="id-ID" dirty="0" smtClean="0">
              <a:solidFill>
                <a:schemeClr val="tx2"/>
              </a:solidFill>
            </a:rPr>
            <a:t> terbaik</a:t>
          </a:r>
          <a:endParaRPr lang="id-ID" dirty="0">
            <a:solidFill>
              <a:schemeClr val="tx2"/>
            </a:solidFill>
          </a:endParaRPr>
        </a:p>
      </dgm:t>
    </dgm:pt>
    <dgm:pt modelId="{F4F15452-A9A5-4F31-A71C-C3B3D877E128}" type="parTrans" cxnId="{6BD32D31-2809-4987-9476-9C64464859E6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1EC46057-D5F8-40F3-9926-B13DEA9FCC39}" type="sibTrans" cxnId="{6BD32D31-2809-4987-9476-9C64464859E6}">
      <dgm:prSet/>
      <dgm:spPr/>
      <dgm:t>
        <a:bodyPr/>
        <a:lstStyle/>
        <a:p>
          <a:endParaRPr lang="id-ID">
            <a:solidFill>
              <a:schemeClr val="tx2"/>
            </a:solidFill>
          </a:endParaRPr>
        </a:p>
      </dgm:t>
    </dgm:pt>
    <dgm:pt modelId="{CA56C599-2BF3-435A-B92F-0F5AB6E705FB}" type="pres">
      <dgm:prSet presAssocID="{6A52965E-8F9E-4905-A8D8-3DA3239190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58BCC809-E990-458E-A2A8-594890BE6ED9}" type="pres">
      <dgm:prSet presAssocID="{6A52965E-8F9E-4905-A8D8-3DA3239190EE}" presName="Name1" presStyleCnt="0"/>
      <dgm:spPr/>
    </dgm:pt>
    <dgm:pt modelId="{091CB7D1-07A9-41CE-BA4C-19C05A63A9B5}" type="pres">
      <dgm:prSet presAssocID="{6A52965E-8F9E-4905-A8D8-3DA3239190EE}" presName="cycle" presStyleCnt="0"/>
      <dgm:spPr/>
    </dgm:pt>
    <dgm:pt modelId="{E9EB1D49-63A9-43EB-8461-D0D8E3F84FDB}" type="pres">
      <dgm:prSet presAssocID="{6A52965E-8F9E-4905-A8D8-3DA3239190EE}" presName="srcNode" presStyleLbl="node1" presStyleIdx="0" presStyleCnt="3"/>
      <dgm:spPr/>
    </dgm:pt>
    <dgm:pt modelId="{226623CF-3386-4EB7-A429-A77BD96FBFBF}" type="pres">
      <dgm:prSet presAssocID="{6A52965E-8F9E-4905-A8D8-3DA3239190EE}" presName="conn" presStyleLbl="parChTrans1D2" presStyleIdx="0" presStyleCnt="1" custScaleX="93555"/>
      <dgm:spPr/>
      <dgm:t>
        <a:bodyPr/>
        <a:lstStyle/>
        <a:p>
          <a:endParaRPr lang="id-ID"/>
        </a:p>
      </dgm:t>
    </dgm:pt>
    <dgm:pt modelId="{EC477C72-F256-43FD-B8B3-AB461450950D}" type="pres">
      <dgm:prSet presAssocID="{6A52965E-8F9E-4905-A8D8-3DA3239190EE}" presName="extraNode" presStyleLbl="node1" presStyleIdx="0" presStyleCnt="3"/>
      <dgm:spPr/>
    </dgm:pt>
    <dgm:pt modelId="{D6D30669-FDA9-4BC4-BC6A-52F3CE7CECCF}" type="pres">
      <dgm:prSet presAssocID="{6A52965E-8F9E-4905-A8D8-3DA3239190EE}" presName="dstNode" presStyleLbl="node1" presStyleIdx="0" presStyleCnt="3"/>
      <dgm:spPr/>
    </dgm:pt>
    <dgm:pt modelId="{3B90AD83-076A-4DA0-8529-BDCE61737CB6}" type="pres">
      <dgm:prSet presAssocID="{A9CCFBBB-1365-4852-983C-8FF71E1A1CAC}" presName="text_1" presStyleLbl="node1" presStyleIdx="0" presStyleCnt="3" custScaleY="12051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C0B5F44-9543-49CD-81FA-9ABCD0C5935A}" type="pres">
      <dgm:prSet presAssocID="{A9CCFBBB-1365-4852-983C-8FF71E1A1CAC}" presName="accent_1" presStyleCnt="0"/>
      <dgm:spPr/>
    </dgm:pt>
    <dgm:pt modelId="{A6CF3816-559A-455D-A339-9165B7064162}" type="pres">
      <dgm:prSet presAssocID="{A9CCFBBB-1365-4852-983C-8FF71E1A1CAC}" presName="accentRepeatNode" presStyleLbl="solidFgAcc1" presStyleIdx="0" presStyleCnt="3" custScaleX="83246" custScaleY="85714"/>
      <dgm:spPr/>
    </dgm:pt>
    <dgm:pt modelId="{26A76333-F94F-4BD4-BF0A-CA519D8B2C3D}" type="pres">
      <dgm:prSet presAssocID="{014535A6-F427-461E-8987-4D69B1B94C77}" presName="text_2" presStyleLbl="node1" presStyleIdx="1" presStyleCnt="3" custScaleY="12820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3CD6EA-9D17-426C-B751-A5C5340ECF3D}" type="pres">
      <dgm:prSet presAssocID="{014535A6-F427-461E-8987-4D69B1B94C77}" presName="accent_2" presStyleCnt="0"/>
      <dgm:spPr/>
    </dgm:pt>
    <dgm:pt modelId="{844CB581-CB29-40F8-88CC-A8EC94DA8533}" type="pres">
      <dgm:prSet presAssocID="{014535A6-F427-461E-8987-4D69B1B94C77}" presName="accentRepeatNode" presStyleLbl="solidFgAcc1" presStyleIdx="1" presStyleCnt="3" custScaleX="82229" custScaleY="85714"/>
      <dgm:spPr/>
    </dgm:pt>
    <dgm:pt modelId="{F2C7A44F-0D44-4227-B8F2-D99818139BE8}" type="pres">
      <dgm:prSet presAssocID="{2EDA22BF-EFBF-4DD8-A9A4-5C44ECAD4446}" presName="text_3" presStyleLbl="node1" presStyleIdx="2" presStyleCnt="3" custScaleY="12051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469C660-9980-48A8-A264-0564564005D8}" type="pres">
      <dgm:prSet presAssocID="{2EDA22BF-EFBF-4DD8-A9A4-5C44ECAD4446}" presName="accent_3" presStyleCnt="0"/>
      <dgm:spPr/>
    </dgm:pt>
    <dgm:pt modelId="{95C45F47-D98E-4C35-9215-6EA9FAAA6D9A}" type="pres">
      <dgm:prSet presAssocID="{2EDA22BF-EFBF-4DD8-A9A4-5C44ECAD4446}" presName="accentRepeatNode" presStyleLbl="solidFgAcc1" presStyleIdx="2" presStyleCnt="3" custScaleX="83246" custScaleY="85714"/>
      <dgm:spPr/>
    </dgm:pt>
  </dgm:ptLst>
  <dgm:cxnLst>
    <dgm:cxn modelId="{BB430C8A-2862-4909-BC98-638E782C5FA9}" type="presOf" srcId="{6A52965E-8F9E-4905-A8D8-3DA3239190EE}" destId="{CA56C599-2BF3-435A-B92F-0F5AB6E705FB}" srcOrd="0" destOrd="0" presId="urn:microsoft.com/office/officeart/2008/layout/VerticalCurvedList"/>
    <dgm:cxn modelId="{85645379-BADF-4D15-99EE-E4FFD693D844}" type="presOf" srcId="{A9CCFBBB-1365-4852-983C-8FF71E1A1CAC}" destId="{3B90AD83-076A-4DA0-8529-BDCE61737CB6}" srcOrd="0" destOrd="0" presId="urn:microsoft.com/office/officeart/2008/layout/VerticalCurvedList"/>
    <dgm:cxn modelId="{82CB81D1-1871-4153-9630-F6157F5A0AEA}" srcId="{6A52965E-8F9E-4905-A8D8-3DA3239190EE}" destId="{A9CCFBBB-1365-4852-983C-8FF71E1A1CAC}" srcOrd="0" destOrd="0" parTransId="{C1674F24-83B7-4D8B-9238-F67DD6C3BADD}" sibTransId="{F884748C-B0C8-415F-8C9A-1815D4BDCB56}"/>
    <dgm:cxn modelId="{13C5FB96-96E7-44CA-9836-AC008EC88D0D}" type="presOf" srcId="{2EDA22BF-EFBF-4DD8-A9A4-5C44ECAD4446}" destId="{F2C7A44F-0D44-4227-B8F2-D99818139BE8}" srcOrd="0" destOrd="0" presId="urn:microsoft.com/office/officeart/2008/layout/VerticalCurvedList"/>
    <dgm:cxn modelId="{75ADC9CE-E860-4364-9D39-31A10D5D391E}" srcId="{6A52965E-8F9E-4905-A8D8-3DA3239190EE}" destId="{014535A6-F427-461E-8987-4D69B1B94C77}" srcOrd="1" destOrd="0" parTransId="{21E8CB28-DA77-4CE3-BA5D-C54ADC7B85BE}" sibTransId="{42FDA124-0D30-412C-AB3A-9ACA95AF9482}"/>
    <dgm:cxn modelId="{6BD32D31-2809-4987-9476-9C64464859E6}" srcId="{6A52965E-8F9E-4905-A8D8-3DA3239190EE}" destId="{2EDA22BF-EFBF-4DD8-A9A4-5C44ECAD4446}" srcOrd="2" destOrd="0" parTransId="{F4F15452-A9A5-4F31-A71C-C3B3D877E128}" sibTransId="{1EC46057-D5F8-40F3-9926-B13DEA9FCC39}"/>
    <dgm:cxn modelId="{D253942B-101F-4140-A096-A756AF70C655}" type="presOf" srcId="{014535A6-F427-461E-8987-4D69B1B94C77}" destId="{26A76333-F94F-4BD4-BF0A-CA519D8B2C3D}" srcOrd="0" destOrd="0" presId="urn:microsoft.com/office/officeart/2008/layout/VerticalCurvedList"/>
    <dgm:cxn modelId="{3B135223-C91B-496B-B5EC-614E69861926}" type="presOf" srcId="{F884748C-B0C8-415F-8C9A-1815D4BDCB56}" destId="{226623CF-3386-4EB7-A429-A77BD96FBFBF}" srcOrd="0" destOrd="0" presId="urn:microsoft.com/office/officeart/2008/layout/VerticalCurvedList"/>
    <dgm:cxn modelId="{E695D297-5A35-4560-866A-8D963FC5C08C}" type="presParOf" srcId="{CA56C599-2BF3-435A-B92F-0F5AB6E705FB}" destId="{58BCC809-E990-458E-A2A8-594890BE6ED9}" srcOrd="0" destOrd="0" presId="urn:microsoft.com/office/officeart/2008/layout/VerticalCurvedList"/>
    <dgm:cxn modelId="{38379222-3964-41C7-B488-9E671B7010CE}" type="presParOf" srcId="{58BCC809-E990-458E-A2A8-594890BE6ED9}" destId="{091CB7D1-07A9-41CE-BA4C-19C05A63A9B5}" srcOrd="0" destOrd="0" presId="urn:microsoft.com/office/officeart/2008/layout/VerticalCurvedList"/>
    <dgm:cxn modelId="{F0293A0E-75AF-4271-86AB-6463BC61EE04}" type="presParOf" srcId="{091CB7D1-07A9-41CE-BA4C-19C05A63A9B5}" destId="{E9EB1D49-63A9-43EB-8461-D0D8E3F84FDB}" srcOrd="0" destOrd="0" presId="urn:microsoft.com/office/officeart/2008/layout/VerticalCurvedList"/>
    <dgm:cxn modelId="{847815AA-A1CA-40AF-A206-60B52570DCD7}" type="presParOf" srcId="{091CB7D1-07A9-41CE-BA4C-19C05A63A9B5}" destId="{226623CF-3386-4EB7-A429-A77BD96FBFBF}" srcOrd="1" destOrd="0" presId="urn:microsoft.com/office/officeart/2008/layout/VerticalCurvedList"/>
    <dgm:cxn modelId="{B2EC228E-DFDA-47D6-9FFA-A49D9982C307}" type="presParOf" srcId="{091CB7D1-07A9-41CE-BA4C-19C05A63A9B5}" destId="{EC477C72-F256-43FD-B8B3-AB461450950D}" srcOrd="2" destOrd="0" presId="urn:microsoft.com/office/officeart/2008/layout/VerticalCurvedList"/>
    <dgm:cxn modelId="{03585CA9-5753-4EAA-B002-D56A764F155B}" type="presParOf" srcId="{091CB7D1-07A9-41CE-BA4C-19C05A63A9B5}" destId="{D6D30669-FDA9-4BC4-BC6A-52F3CE7CECCF}" srcOrd="3" destOrd="0" presId="urn:microsoft.com/office/officeart/2008/layout/VerticalCurvedList"/>
    <dgm:cxn modelId="{D15FC5F1-E311-45F8-9DC9-2D77A1D161A0}" type="presParOf" srcId="{58BCC809-E990-458E-A2A8-594890BE6ED9}" destId="{3B90AD83-076A-4DA0-8529-BDCE61737CB6}" srcOrd="1" destOrd="0" presId="urn:microsoft.com/office/officeart/2008/layout/VerticalCurvedList"/>
    <dgm:cxn modelId="{1824492A-F73D-47E2-83BF-61B98BFBAE09}" type="presParOf" srcId="{58BCC809-E990-458E-A2A8-594890BE6ED9}" destId="{7C0B5F44-9543-49CD-81FA-9ABCD0C5935A}" srcOrd="2" destOrd="0" presId="urn:microsoft.com/office/officeart/2008/layout/VerticalCurvedList"/>
    <dgm:cxn modelId="{9DD64F1A-370E-4C6E-BAC5-4DB6EBEE69B8}" type="presParOf" srcId="{7C0B5F44-9543-49CD-81FA-9ABCD0C5935A}" destId="{A6CF3816-559A-455D-A339-9165B7064162}" srcOrd="0" destOrd="0" presId="urn:microsoft.com/office/officeart/2008/layout/VerticalCurvedList"/>
    <dgm:cxn modelId="{B6AF7040-3811-404E-9D24-4BE64776E1C9}" type="presParOf" srcId="{58BCC809-E990-458E-A2A8-594890BE6ED9}" destId="{26A76333-F94F-4BD4-BF0A-CA519D8B2C3D}" srcOrd="3" destOrd="0" presId="urn:microsoft.com/office/officeart/2008/layout/VerticalCurvedList"/>
    <dgm:cxn modelId="{EE34783E-F348-41E6-B0C3-972900156012}" type="presParOf" srcId="{58BCC809-E990-458E-A2A8-594890BE6ED9}" destId="{813CD6EA-9D17-426C-B751-A5C5340ECF3D}" srcOrd="4" destOrd="0" presId="urn:microsoft.com/office/officeart/2008/layout/VerticalCurvedList"/>
    <dgm:cxn modelId="{14D1C763-082F-4AE6-903A-B8DB4523CA9B}" type="presParOf" srcId="{813CD6EA-9D17-426C-B751-A5C5340ECF3D}" destId="{844CB581-CB29-40F8-88CC-A8EC94DA8533}" srcOrd="0" destOrd="0" presId="urn:microsoft.com/office/officeart/2008/layout/VerticalCurvedList"/>
    <dgm:cxn modelId="{ECC03876-7C7C-4823-BFC9-DB210F74564E}" type="presParOf" srcId="{58BCC809-E990-458E-A2A8-594890BE6ED9}" destId="{F2C7A44F-0D44-4227-B8F2-D99818139BE8}" srcOrd="5" destOrd="0" presId="urn:microsoft.com/office/officeart/2008/layout/VerticalCurvedList"/>
    <dgm:cxn modelId="{7EF900B5-A006-47F8-AE0F-432EB514598F}" type="presParOf" srcId="{58BCC809-E990-458E-A2A8-594890BE6ED9}" destId="{C469C660-9980-48A8-A264-0564564005D8}" srcOrd="6" destOrd="0" presId="urn:microsoft.com/office/officeart/2008/layout/VerticalCurvedList"/>
    <dgm:cxn modelId="{AA6E7421-9FC0-4840-A4E4-31388847674D}" type="presParOf" srcId="{C469C660-9980-48A8-A264-0564564005D8}" destId="{95C45F47-D98E-4C35-9215-6EA9FAAA6D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E3681-23B2-4705-A136-14102F227860}">
      <dsp:nvSpPr>
        <dsp:cNvPr id="0" name=""/>
        <dsp:cNvSpPr/>
      </dsp:nvSpPr>
      <dsp:spPr>
        <a:xfrm>
          <a:off x="0" y="0"/>
          <a:ext cx="4911447" cy="1199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ln>
                <a:noFill/>
              </a:ln>
              <a:solidFill>
                <a:schemeClr val="tx2"/>
              </a:solidFill>
            </a:rPr>
            <a:t>Komunikasi </a:t>
          </a:r>
          <a:r>
            <a:rPr lang="id-ID" sz="1400" kern="1200" dirty="0" smtClean="0">
              <a:ln>
                <a:noFill/>
              </a:ln>
              <a:solidFill>
                <a:schemeClr val="tx2"/>
              </a:solidFill>
            </a:rPr>
            <a:t>nirkabel, seringkali mengalami gangguan berupa </a:t>
          </a:r>
          <a:r>
            <a:rPr lang="id-ID" sz="1400" i="1" kern="1200" dirty="0" smtClean="0">
              <a:ln>
                <a:noFill/>
              </a:ln>
              <a:solidFill>
                <a:schemeClr val="tx2"/>
              </a:solidFill>
            </a:rPr>
            <a:t>fading</a:t>
          </a:r>
          <a:r>
            <a:rPr lang="id-ID" sz="1400" kern="1200" dirty="0" smtClean="0">
              <a:ln>
                <a:noFill/>
              </a:ln>
              <a:solidFill>
                <a:schemeClr val="tx2"/>
              </a:solidFill>
            </a:rPr>
            <a:t>  [1].</a:t>
          </a:r>
          <a:endParaRPr lang="id-ID" sz="1400" kern="1200" dirty="0">
            <a:ln>
              <a:noFill/>
            </a:ln>
            <a:solidFill>
              <a:schemeClr val="tx2"/>
            </a:solidFill>
          </a:endParaRPr>
        </a:p>
      </dsp:txBody>
      <dsp:txXfrm>
        <a:off x="35126" y="35126"/>
        <a:ext cx="3477007" cy="1129034"/>
      </dsp:txXfrm>
    </dsp:sp>
    <dsp:sp modelId="{88D17909-DEE8-4C91-9251-1E012386FEFE}">
      <dsp:nvSpPr>
        <dsp:cNvPr id="0" name=""/>
        <dsp:cNvSpPr/>
      </dsp:nvSpPr>
      <dsp:spPr>
        <a:xfrm>
          <a:off x="366763" y="1365853"/>
          <a:ext cx="4911447" cy="11992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solidFill>
                <a:schemeClr val="tx2"/>
              </a:solidFill>
            </a:rPr>
            <a:t>Mengatasinya dengan komunikasi kooperatif menggunakan bantuan </a:t>
          </a:r>
          <a:r>
            <a:rPr lang="id-ID" sz="1400" i="1" kern="1200" dirty="0" smtClean="0">
              <a:solidFill>
                <a:schemeClr val="tx2"/>
              </a:solidFill>
            </a:rPr>
            <a:t>relay</a:t>
          </a:r>
          <a:r>
            <a:rPr lang="id-ID" sz="1400" kern="1200" dirty="0" smtClean="0">
              <a:solidFill>
                <a:schemeClr val="tx2"/>
              </a:solidFill>
            </a:rPr>
            <a:t> dalam </a:t>
          </a:r>
          <a:r>
            <a:rPr lang="id-ID" sz="1400" kern="1200" smtClean="0">
              <a:solidFill>
                <a:schemeClr val="tx2"/>
              </a:solidFill>
            </a:rPr>
            <a:t>pengiriman data [2</a:t>
          </a:r>
          <a:r>
            <a:rPr lang="id-ID" sz="1400" kern="1200" dirty="0" smtClean="0">
              <a:solidFill>
                <a:schemeClr val="tx2"/>
              </a:solidFill>
            </a:rPr>
            <a:t>]</a:t>
          </a:r>
          <a:endParaRPr lang="id-ID" sz="1400" kern="1200" dirty="0">
            <a:solidFill>
              <a:schemeClr val="tx2"/>
            </a:solidFill>
          </a:endParaRPr>
        </a:p>
      </dsp:txBody>
      <dsp:txXfrm>
        <a:off x="401889" y="1400979"/>
        <a:ext cx="3694895" cy="1129034"/>
      </dsp:txXfrm>
    </dsp:sp>
    <dsp:sp modelId="{FC74D81D-01D7-4425-AA53-F858F874D6A5}">
      <dsp:nvSpPr>
        <dsp:cNvPr id="0" name=""/>
        <dsp:cNvSpPr/>
      </dsp:nvSpPr>
      <dsp:spPr>
        <a:xfrm>
          <a:off x="733527" y="2731706"/>
          <a:ext cx="4911447" cy="11992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solidFill>
                <a:schemeClr val="tx2"/>
              </a:solidFill>
            </a:rPr>
            <a:t>Untuk meningkatkan throughput, keamanan pengiriman data dan menghemat </a:t>
          </a:r>
          <a:r>
            <a:rPr lang="id-ID" sz="1400" i="1" kern="1200" dirty="0" smtClean="0">
              <a:solidFill>
                <a:schemeClr val="tx2"/>
              </a:solidFill>
            </a:rPr>
            <a:t>bandwidth</a:t>
          </a:r>
          <a:r>
            <a:rPr lang="id-ID" sz="1400" kern="1200" dirty="0" smtClean="0">
              <a:solidFill>
                <a:schemeClr val="tx2"/>
              </a:solidFill>
            </a:rPr>
            <a:t> maka digunakan skema </a:t>
          </a:r>
          <a:r>
            <a:rPr lang="id-ID" sz="1400" i="1" kern="1200" dirty="0" smtClean="0">
              <a:solidFill>
                <a:schemeClr val="tx2"/>
              </a:solidFill>
            </a:rPr>
            <a:t>network coding </a:t>
          </a:r>
          <a:r>
            <a:rPr lang="id-ID" sz="1400" kern="1200" dirty="0" smtClean="0">
              <a:solidFill>
                <a:schemeClr val="tx2"/>
              </a:solidFill>
            </a:rPr>
            <a:t>[3]</a:t>
          </a:r>
        </a:p>
      </dsp:txBody>
      <dsp:txXfrm>
        <a:off x="768653" y="2766832"/>
        <a:ext cx="3694895" cy="1129034"/>
      </dsp:txXfrm>
    </dsp:sp>
    <dsp:sp modelId="{177B4165-1A02-41B5-9CEF-97549F0CCC15}">
      <dsp:nvSpPr>
        <dsp:cNvPr id="0" name=""/>
        <dsp:cNvSpPr/>
      </dsp:nvSpPr>
      <dsp:spPr>
        <a:xfrm>
          <a:off x="1100291" y="4097560"/>
          <a:ext cx="4911447" cy="11992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solidFill>
                <a:schemeClr val="tx2"/>
              </a:solidFill>
            </a:rPr>
            <a:t>Dari penelitian-penelitian sebelumnya [1], [2], [7] dilakukan penelitian yang berkaitan </a:t>
          </a:r>
          <a:r>
            <a:rPr lang="id-ID" sz="1400" i="1" kern="1200" dirty="0" smtClean="0">
              <a:solidFill>
                <a:schemeClr val="tx2"/>
              </a:solidFill>
            </a:rPr>
            <a:t>relay selection </a:t>
          </a:r>
          <a:r>
            <a:rPr lang="id-ID" sz="1400" kern="1200" dirty="0" smtClean="0">
              <a:solidFill>
                <a:schemeClr val="tx2"/>
              </a:solidFill>
            </a:rPr>
            <a:t>dan </a:t>
          </a:r>
          <a:r>
            <a:rPr lang="id-ID" sz="1400" i="1" kern="1200" dirty="0" smtClean="0">
              <a:solidFill>
                <a:schemeClr val="tx2"/>
              </a:solidFill>
            </a:rPr>
            <a:t>network coding</a:t>
          </a:r>
          <a:r>
            <a:rPr lang="id-ID" sz="1400" kern="1200" dirty="0" smtClean="0">
              <a:solidFill>
                <a:schemeClr val="tx2"/>
              </a:solidFill>
            </a:rPr>
            <a:t>, tetapi hanya dalam bentuk simulasi</a:t>
          </a:r>
        </a:p>
      </dsp:txBody>
      <dsp:txXfrm>
        <a:off x="1135417" y="4132686"/>
        <a:ext cx="3694895" cy="1129034"/>
      </dsp:txXfrm>
    </dsp:sp>
    <dsp:sp modelId="{34971BC6-AB8A-4DB3-A5FE-787C70689AE1}">
      <dsp:nvSpPr>
        <dsp:cNvPr id="0" name=""/>
        <dsp:cNvSpPr/>
      </dsp:nvSpPr>
      <dsp:spPr>
        <a:xfrm>
          <a:off x="1467055" y="5463413"/>
          <a:ext cx="4911447" cy="11992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solidFill>
                <a:schemeClr val="tx2"/>
              </a:solidFill>
            </a:rPr>
            <a:t>Dari sinilah muncul pertanyaan apakah teknik dan konsep tentang </a:t>
          </a:r>
          <a:r>
            <a:rPr lang="id-ID" sz="1400" i="1" kern="1200" dirty="0" smtClean="0">
              <a:solidFill>
                <a:schemeClr val="tx2"/>
              </a:solidFill>
            </a:rPr>
            <a:t>relay selection</a:t>
          </a:r>
          <a:r>
            <a:rPr lang="id-ID" sz="1400" kern="1200" dirty="0" smtClean="0">
              <a:solidFill>
                <a:schemeClr val="tx2"/>
              </a:solidFill>
            </a:rPr>
            <a:t> dengan </a:t>
          </a:r>
          <a:r>
            <a:rPr lang="id-ID" sz="1400" i="1" kern="1200" dirty="0" smtClean="0">
              <a:solidFill>
                <a:schemeClr val="tx2"/>
              </a:solidFill>
            </a:rPr>
            <a:t>network coding</a:t>
          </a:r>
          <a:r>
            <a:rPr lang="id-ID" sz="1400" kern="1200" dirty="0" smtClean="0">
              <a:solidFill>
                <a:schemeClr val="tx2"/>
              </a:solidFill>
            </a:rPr>
            <a:t> bisa diimplementasikan pada kanal </a:t>
          </a:r>
          <a:r>
            <a:rPr lang="id-ID" sz="1400" i="1" kern="1200" dirty="0" smtClean="0">
              <a:solidFill>
                <a:schemeClr val="tx2"/>
              </a:solidFill>
            </a:rPr>
            <a:t>real</a:t>
          </a:r>
          <a:r>
            <a:rPr lang="id-ID" sz="1400" kern="1200" dirty="0" smtClean="0">
              <a:solidFill>
                <a:schemeClr val="tx2"/>
              </a:solidFill>
            </a:rPr>
            <a:t>, WARP.</a:t>
          </a:r>
        </a:p>
      </dsp:txBody>
      <dsp:txXfrm>
        <a:off x="1502181" y="5498539"/>
        <a:ext cx="3694895" cy="1129034"/>
      </dsp:txXfrm>
    </dsp:sp>
    <dsp:sp modelId="{7440CB6E-3EBA-45FB-B2E9-C6643526A47E}">
      <dsp:nvSpPr>
        <dsp:cNvPr id="0" name=""/>
        <dsp:cNvSpPr/>
      </dsp:nvSpPr>
      <dsp:spPr>
        <a:xfrm>
          <a:off x="4131911" y="876145"/>
          <a:ext cx="779535" cy="779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200" kern="1200"/>
        </a:p>
      </dsp:txBody>
      <dsp:txXfrm>
        <a:off x="4307306" y="876145"/>
        <a:ext cx="428745" cy="586600"/>
      </dsp:txXfrm>
    </dsp:sp>
    <dsp:sp modelId="{B0BE25A4-6DCA-4B12-A631-AE8B342AAA78}">
      <dsp:nvSpPr>
        <dsp:cNvPr id="0" name=""/>
        <dsp:cNvSpPr/>
      </dsp:nvSpPr>
      <dsp:spPr>
        <a:xfrm>
          <a:off x="4498675" y="2241998"/>
          <a:ext cx="779535" cy="779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200" kern="1200"/>
        </a:p>
      </dsp:txBody>
      <dsp:txXfrm>
        <a:off x="4674070" y="2241998"/>
        <a:ext cx="428745" cy="586600"/>
      </dsp:txXfrm>
    </dsp:sp>
    <dsp:sp modelId="{B1A03DD5-AF91-4D68-A1AF-28136FAD7229}">
      <dsp:nvSpPr>
        <dsp:cNvPr id="0" name=""/>
        <dsp:cNvSpPr/>
      </dsp:nvSpPr>
      <dsp:spPr>
        <a:xfrm>
          <a:off x="4865439" y="3587863"/>
          <a:ext cx="779535" cy="779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200" kern="1200"/>
        </a:p>
      </dsp:txBody>
      <dsp:txXfrm>
        <a:off x="5040834" y="3587863"/>
        <a:ext cx="428745" cy="586600"/>
      </dsp:txXfrm>
    </dsp:sp>
    <dsp:sp modelId="{5ED924A1-D6A0-4E47-A948-23CD67DFF8B6}">
      <dsp:nvSpPr>
        <dsp:cNvPr id="0" name=""/>
        <dsp:cNvSpPr/>
      </dsp:nvSpPr>
      <dsp:spPr>
        <a:xfrm>
          <a:off x="5232203" y="4967042"/>
          <a:ext cx="779535" cy="779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200" kern="1200"/>
        </a:p>
      </dsp:txBody>
      <dsp:txXfrm>
        <a:off x="5407598" y="4967042"/>
        <a:ext cx="428745" cy="586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A0CF3-3A6A-4400-B1C8-B72B8EE5F4DF}">
      <dsp:nvSpPr>
        <dsp:cNvPr id="0" name=""/>
        <dsp:cNvSpPr/>
      </dsp:nvSpPr>
      <dsp:spPr>
        <a:xfrm>
          <a:off x="7993" y="951"/>
          <a:ext cx="1333028" cy="133302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solidFill>
                <a:schemeClr val="tx2"/>
              </a:solidFill>
            </a:rPr>
            <a:t>Relay Selection</a:t>
          </a:r>
          <a:endParaRPr lang="id-ID" sz="1600" kern="1200" dirty="0">
            <a:solidFill>
              <a:schemeClr val="tx2"/>
            </a:solidFill>
          </a:endParaRPr>
        </a:p>
      </dsp:txBody>
      <dsp:txXfrm>
        <a:off x="203210" y="196168"/>
        <a:ext cx="942594" cy="942594"/>
      </dsp:txXfrm>
    </dsp:sp>
    <dsp:sp modelId="{79773E55-5C69-493D-AE60-48642A853E92}">
      <dsp:nvSpPr>
        <dsp:cNvPr id="0" name=""/>
        <dsp:cNvSpPr/>
      </dsp:nvSpPr>
      <dsp:spPr>
        <a:xfrm>
          <a:off x="287929" y="1442221"/>
          <a:ext cx="773156" cy="773156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>
            <a:solidFill>
              <a:schemeClr val="tx2"/>
            </a:solidFill>
          </a:endParaRPr>
        </a:p>
      </dsp:txBody>
      <dsp:txXfrm>
        <a:off x="390411" y="1737876"/>
        <a:ext cx="568192" cy="181846"/>
      </dsp:txXfrm>
    </dsp:sp>
    <dsp:sp modelId="{577C40E6-CB35-4749-835B-2060620D0513}">
      <dsp:nvSpPr>
        <dsp:cNvPr id="0" name=""/>
        <dsp:cNvSpPr/>
      </dsp:nvSpPr>
      <dsp:spPr>
        <a:xfrm>
          <a:off x="7993" y="2323620"/>
          <a:ext cx="1333028" cy="1333028"/>
        </a:xfrm>
        <a:prstGeom prst="ellipse">
          <a:avLst/>
        </a:prstGeom>
        <a:gradFill rotWithShape="0">
          <a:gsLst>
            <a:gs pos="0">
              <a:schemeClr val="accent5">
                <a:hueOff val="-9741157"/>
                <a:satOff val="-10120"/>
                <a:lumOff val="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41157"/>
                <a:satOff val="-10120"/>
                <a:lumOff val="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41157"/>
                <a:satOff val="-10120"/>
                <a:lumOff val="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solidFill>
                <a:schemeClr val="tx2"/>
              </a:solidFill>
            </a:rPr>
            <a:t>Network Coding</a:t>
          </a:r>
          <a:endParaRPr lang="id-ID" sz="1600" kern="1200" dirty="0">
            <a:solidFill>
              <a:schemeClr val="tx2"/>
            </a:solidFill>
          </a:endParaRPr>
        </a:p>
      </dsp:txBody>
      <dsp:txXfrm>
        <a:off x="203210" y="2518837"/>
        <a:ext cx="942594" cy="942594"/>
      </dsp:txXfrm>
    </dsp:sp>
    <dsp:sp modelId="{4B59B0EE-22D3-4017-9205-929E75C5C7B3}">
      <dsp:nvSpPr>
        <dsp:cNvPr id="0" name=""/>
        <dsp:cNvSpPr/>
      </dsp:nvSpPr>
      <dsp:spPr>
        <a:xfrm>
          <a:off x="1540975" y="1580856"/>
          <a:ext cx="423902" cy="495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482314"/>
            <a:satOff val="-20239"/>
            <a:lumOff val="588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300" kern="1200">
            <a:solidFill>
              <a:schemeClr val="tx2"/>
            </a:solidFill>
          </a:endParaRPr>
        </a:p>
      </dsp:txBody>
      <dsp:txXfrm>
        <a:off x="1540975" y="1680033"/>
        <a:ext cx="296731" cy="297532"/>
      </dsp:txXfrm>
    </dsp:sp>
    <dsp:sp modelId="{8AA10C37-97C9-466C-AC40-E83A9C5190B5}">
      <dsp:nvSpPr>
        <dsp:cNvPr id="0" name=""/>
        <dsp:cNvSpPr/>
      </dsp:nvSpPr>
      <dsp:spPr>
        <a:xfrm>
          <a:off x="2140838" y="495771"/>
          <a:ext cx="2666056" cy="2666056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200" kern="1200" dirty="0" smtClean="0">
              <a:solidFill>
                <a:schemeClr val="tx2"/>
              </a:solidFill>
            </a:rPr>
            <a:t>WARP</a:t>
          </a:r>
          <a:endParaRPr lang="id-ID" sz="5200" kern="1200" dirty="0">
            <a:solidFill>
              <a:schemeClr val="tx2"/>
            </a:solidFill>
          </a:endParaRPr>
        </a:p>
      </dsp:txBody>
      <dsp:txXfrm>
        <a:off x="2531273" y="886206"/>
        <a:ext cx="1885186" cy="1885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F7EB8-2616-40F6-BF30-73039B27716B}">
      <dsp:nvSpPr>
        <dsp:cNvPr id="0" name=""/>
        <dsp:cNvSpPr/>
      </dsp:nvSpPr>
      <dsp:spPr>
        <a:xfrm>
          <a:off x="0" y="261357"/>
          <a:ext cx="4818062" cy="572637"/>
        </a:xfrm>
        <a:prstGeom prst="rect">
          <a:avLst/>
        </a:prstGeom>
        <a:solidFill>
          <a:schemeClr val="tx1">
            <a:lumMod val="75000"/>
          </a:schemeClr>
        </a:solidFill>
        <a:ln w="6350" cap="flat" cmpd="sng" algn="ctr">
          <a:solidFill>
            <a:schemeClr val="tx1">
              <a:lumMod val="40000"/>
              <a:lumOff val="6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0" kern="1200" smtClean="0"/>
            <a:t> </a:t>
          </a:r>
          <a:endParaRPr lang="id-ID" sz="2400" kern="1200" dirty="0"/>
        </a:p>
      </dsp:txBody>
      <dsp:txXfrm>
        <a:off x="0" y="261357"/>
        <a:ext cx="4818062" cy="572637"/>
      </dsp:txXfrm>
    </dsp:sp>
    <dsp:sp modelId="{45A448D0-597B-465D-B4AC-327DF8553E49}">
      <dsp:nvSpPr>
        <dsp:cNvPr id="0" name=""/>
        <dsp:cNvSpPr/>
      </dsp:nvSpPr>
      <dsp:spPr>
        <a:xfrm>
          <a:off x="0" y="760313"/>
          <a:ext cx="4818062" cy="26343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b="0" kern="1200" dirty="0" smtClean="0">
              <a:solidFill>
                <a:schemeClr val="tx2"/>
              </a:solidFill>
            </a:rPr>
            <a:t>Protokol yang digunakan adalah </a:t>
          </a:r>
          <a:r>
            <a:rPr lang="id-ID" sz="2400" b="0" i="1" kern="1200" dirty="0" smtClean="0">
              <a:solidFill>
                <a:schemeClr val="tx2"/>
              </a:solidFill>
            </a:rPr>
            <a:t>Decode </a:t>
          </a:r>
          <a:r>
            <a:rPr lang="id-ID" sz="2400" b="0" kern="1200" dirty="0" smtClean="0">
              <a:solidFill>
                <a:schemeClr val="tx2"/>
              </a:solidFill>
            </a:rPr>
            <a:t>and</a:t>
          </a:r>
          <a:r>
            <a:rPr lang="id-ID" sz="2400" b="0" i="1" kern="1200" dirty="0" smtClean="0">
              <a:solidFill>
                <a:schemeClr val="tx2"/>
              </a:solidFill>
            </a:rPr>
            <a:t> Forward</a:t>
          </a:r>
          <a:endParaRPr lang="id-ID" sz="2400" kern="1200" dirty="0">
            <a:solidFill>
              <a:schemeClr val="tx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b="0" kern="1200" dirty="0" smtClean="0">
              <a:solidFill>
                <a:schemeClr val="tx2"/>
              </a:solidFill>
            </a:rPr>
            <a:t>Jenis seleksi</a:t>
          </a:r>
          <a:r>
            <a:rPr lang="id-ID" sz="2400" b="0" i="1" kern="1200" dirty="0" smtClean="0">
              <a:solidFill>
                <a:schemeClr val="tx2"/>
              </a:solidFill>
            </a:rPr>
            <a:t> relay</a:t>
          </a:r>
          <a:r>
            <a:rPr lang="id-ID" sz="2400" b="0" kern="1200" dirty="0" smtClean="0">
              <a:solidFill>
                <a:schemeClr val="tx2"/>
              </a:solidFill>
            </a:rPr>
            <a:t> menggunakan </a:t>
          </a:r>
          <a:r>
            <a:rPr lang="en-US" sz="2400" b="0" i="1" kern="1200" dirty="0" smtClean="0">
              <a:solidFill>
                <a:schemeClr val="tx2"/>
              </a:solidFill>
            </a:rPr>
            <a:t>single relay selection</a:t>
          </a:r>
          <a:r>
            <a:rPr lang="en-US" sz="2400" b="0" kern="1200" dirty="0" smtClean="0">
              <a:solidFill>
                <a:schemeClr val="tx2"/>
              </a:solidFill>
            </a:rPr>
            <a:t> (SRS)</a:t>
          </a:r>
          <a:endParaRPr lang="id-ID" sz="2400" kern="1200" dirty="0">
            <a:solidFill>
              <a:schemeClr val="tx2"/>
            </a:solidFill>
          </a:endParaRPr>
        </a:p>
      </dsp:txBody>
      <dsp:txXfrm>
        <a:off x="0" y="760313"/>
        <a:ext cx="4818062" cy="2634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623CF-3386-4EB7-A429-A77BD96FBFBF}">
      <dsp:nvSpPr>
        <dsp:cNvPr id="0" name=""/>
        <dsp:cNvSpPr/>
      </dsp:nvSpPr>
      <dsp:spPr>
        <a:xfrm>
          <a:off x="-6107340" y="-971459"/>
          <a:ext cx="7072330" cy="7559542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0AD83-076A-4DA0-8529-BDCE61737CB6}">
      <dsp:nvSpPr>
        <dsp:cNvPr id="0" name=""/>
        <dsp:cNvSpPr/>
      </dsp:nvSpPr>
      <dsp:spPr>
        <a:xfrm>
          <a:off x="777388" y="446448"/>
          <a:ext cx="3941171" cy="1353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639" tIns="48260" rIns="48260" bIns="4826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>
              <a:solidFill>
                <a:schemeClr val="tx2"/>
              </a:solidFill>
            </a:rPr>
            <a:t>Mensimulasikan sistem </a:t>
          </a:r>
          <a:r>
            <a:rPr lang="id-ID" sz="1900" i="1" kern="1200" dirty="0" smtClean="0">
              <a:solidFill>
                <a:schemeClr val="tx2"/>
              </a:solidFill>
            </a:rPr>
            <a:t>relay selection</a:t>
          </a:r>
          <a:r>
            <a:rPr lang="id-ID" sz="1900" kern="1200" dirty="0" smtClean="0">
              <a:solidFill>
                <a:schemeClr val="tx2"/>
              </a:solidFill>
            </a:rPr>
            <a:t> dengan </a:t>
          </a:r>
          <a:r>
            <a:rPr lang="id-ID" sz="1900" i="1" kern="1200" dirty="0" smtClean="0">
              <a:solidFill>
                <a:schemeClr val="tx2"/>
              </a:solidFill>
            </a:rPr>
            <a:t>network coding</a:t>
          </a:r>
          <a:endParaRPr lang="id-ID" sz="1900" kern="1200" dirty="0">
            <a:solidFill>
              <a:schemeClr val="tx2"/>
            </a:solidFill>
          </a:endParaRPr>
        </a:p>
      </dsp:txBody>
      <dsp:txXfrm>
        <a:off x="777388" y="446448"/>
        <a:ext cx="3941171" cy="1353752"/>
      </dsp:txXfrm>
    </dsp:sp>
    <dsp:sp modelId="{A6CF3816-559A-455D-A339-9165B7064162}">
      <dsp:nvSpPr>
        <dsp:cNvPr id="0" name=""/>
        <dsp:cNvSpPr/>
      </dsp:nvSpPr>
      <dsp:spPr>
        <a:xfrm>
          <a:off x="192936" y="521545"/>
          <a:ext cx="1168903" cy="12035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76333-F94F-4BD4-BF0A-CA519D8B2C3D}">
      <dsp:nvSpPr>
        <dsp:cNvPr id="0" name=""/>
        <dsp:cNvSpPr/>
      </dsp:nvSpPr>
      <dsp:spPr>
        <a:xfrm>
          <a:off x="1185716" y="2088232"/>
          <a:ext cx="3532842" cy="144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639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>
              <a:solidFill>
                <a:schemeClr val="tx2"/>
              </a:solidFill>
            </a:rPr>
            <a:t>Penerapan sistem </a:t>
          </a:r>
          <a:r>
            <a:rPr lang="id-ID" sz="1900" i="1" kern="1200" dirty="0" smtClean="0">
              <a:solidFill>
                <a:schemeClr val="tx2"/>
              </a:solidFill>
            </a:rPr>
            <a:t>relay selection</a:t>
          </a:r>
          <a:r>
            <a:rPr lang="id-ID" sz="1900" kern="1200" dirty="0" smtClean="0">
              <a:solidFill>
                <a:schemeClr val="tx2"/>
              </a:solidFill>
            </a:rPr>
            <a:t> dengan </a:t>
          </a:r>
          <a:r>
            <a:rPr lang="id-ID" sz="1900" i="1" kern="1200" dirty="0" smtClean="0">
              <a:solidFill>
                <a:schemeClr val="tx2"/>
              </a:solidFill>
            </a:rPr>
            <a:t>network coding</a:t>
          </a:r>
          <a:r>
            <a:rPr lang="id-ID" sz="1900" kern="1200" dirty="0" smtClean="0">
              <a:solidFill>
                <a:schemeClr val="tx2"/>
              </a:solidFill>
            </a:rPr>
            <a:t> pada modul</a:t>
          </a:r>
          <a:r>
            <a:rPr lang="id-ID" sz="1900" i="1" kern="1200" dirty="0" smtClean="0">
              <a:solidFill>
                <a:schemeClr val="tx2"/>
              </a:solidFill>
            </a:rPr>
            <a:t> </a:t>
          </a:r>
          <a:r>
            <a:rPr lang="id-ID" sz="1900" kern="1200" dirty="0" smtClean="0">
              <a:solidFill>
                <a:schemeClr val="tx2"/>
              </a:solidFill>
            </a:rPr>
            <a:t>WARP</a:t>
          </a:r>
          <a:endParaRPr lang="id-ID" sz="1900" kern="1200" dirty="0">
            <a:solidFill>
              <a:schemeClr val="tx2"/>
            </a:solidFill>
          </a:endParaRPr>
        </a:p>
      </dsp:txBody>
      <dsp:txXfrm>
        <a:off x="1185716" y="2088232"/>
        <a:ext cx="3532842" cy="1440158"/>
      </dsp:txXfrm>
    </dsp:sp>
    <dsp:sp modelId="{844CB581-CB29-40F8-88CC-A8EC94DA8533}">
      <dsp:nvSpPr>
        <dsp:cNvPr id="0" name=""/>
        <dsp:cNvSpPr/>
      </dsp:nvSpPr>
      <dsp:spPr>
        <a:xfrm>
          <a:off x="608405" y="2206532"/>
          <a:ext cx="1154623" cy="12035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7A44F-0D44-4227-B8F2-D99818139BE8}">
      <dsp:nvSpPr>
        <dsp:cNvPr id="0" name=""/>
        <dsp:cNvSpPr/>
      </dsp:nvSpPr>
      <dsp:spPr>
        <a:xfrm>
          <a:off x="777388" y="3816422"/>
          <a:ext cx="3941171" cy="1353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639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>
              <a:solidFill>
                <a:schemeClr val="tx2"/>
              </a:solidFill>
            </a:rPr>
            <a:t>Menganalisa teknik pemilihan </a:t>
          </a:r>
          <a:r>
            <a:rPr lang="id-ID" sz="1900" i="1" kern="1200" dirty="0" smtClean="0">
              <a:solidFill>
                <a:schemeClr val="tx2"/>
              </a:solidFill>
            </a:rPr>
            <a:t>relay</a:t>
          </a:r>
          <a:r>
            <a:rPr lang="id-ID" sz="1900" kern="1200" dirty="0" smtClean="0">
              <a:solidFill>
                <a:schemeClr val="tx2"/>
              </a:solidFill>
            </a:rPr>
            <a:t> terbaik</a:t>
          </a:r>
          <a:endParaRPr lang="id-ID" sz="1900" kern="1200" dirty="0">
            <a:solidFill>
              <a:schemeClr val="tx2"/>
            </a:solidFill>
          </a:endParaRPr>
        </a:p>
      </dsp:txBody>
      <dsp:txXfrm>
        <a:off x="777388" y="3816422"/>
        <a:ext cx="3941171" cy="1353752"/>
      </dsp:txXfrm>
    </dsp:sp>
    <dsp:sp modelId="{95C45F47-D98E-4C35-9215-6EA9FAAA6D9A}">
      <dsp:nvSpPr>
        <dsp:cNvPr id="0" name=""/>
        <dsp:cNvSpPr/>
      </dsp:nvSpPr>
      <dsp:spPr>
        <a:xfrm>
          <a:off x="192936" y="3891520"/>
          <a:ext cx="1168903" cy="12035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Salam</a:t>
            </a:r>
          </a:p>
          <a:p>
            <a:r>
              <a:rPr lang="id-ID" dirty="0" smtClean="0"/>
              <a:t>Terima kasih untuk dosen yang telah</a:t>
            </a:r>
            <a:r>
              <a:rPr lang="id-ID" baseline="0" dirty="0" smtClean="0"/>
              <a:t> hadir</a:t>
            </a:r>
          </a:p>
          <a:p>
            <a:r>
              <a:rPr lang="id-ID" baseline="0" dirty="0" smtClean="0"/>
              <a:t>Perkenalan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Fading : kanal yang berubah terhadap waktu dan kondisi lingkungan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6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Rumusan masalah : </a:t>
            </a:r>
          </a:p>
          <a:p>
            <a:pPr lvl="0" rtl="0"/>
            <a:r>
              <a:rPr lang="id-ID" sz="12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1. Apakah teknik dan konsep tentang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relay selection</a:t>
            </a:r>
            <a:r>
              <a:rPr lang="id-ID" sz="12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dengan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network coding</a:t>
            </a:r>
            <a:r>
              <a:rPr lang="id-ID" sz="12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bisa diimplementasikan pada modul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(WARP) </a:t>
            </a:r>
          </a:p>
          <a:p>
            <a:pPr lvl="0"/>
            <a:r>
              <a:rPr lang="id-ID" sz="12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2. Apakah hasil simulasi di MATLAB sesuai dengan implementasi pada kanal real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-mempelajari studi literatur tentang network coding, relay selection dan warp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-Generate bit :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bit informasi dibangkitkan secara acak, bit informasi dibangkitkan dalam bentuk biner. dengan fungsi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“randi”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pada Matlab.</a:t>
            </a:r>
          </a:p>
          <a:p>
            <a:endParaRPr lang="id-ID" sz="1200" i="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-encoder</a:t>
            </a:r>
            <a:r>
              <a:rPr lang="id-ID" sz="1200" i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dikodekan dengan kode konvolusi yang terdapat pada Matlab, kode konvolusi pada Matlab dapat digunakan dengan fungsi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“convenc”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Bit informasi dikodekan sesuai dengan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code rate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yang dipakai. Pengkodean dengan metode kode konvolusi menggunakan trellis, dimana trellis merupakan parameter dari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atau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decoder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yang menunjukan nilai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constraint length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K,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k,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dan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n.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-modulasi : QPSK, yang berarti setiap satu symbol mengandung 1 bit informasi.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-demodulasi :proses pengembalian dari symbol menjadi bit kembali.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endParaRPr lang="id-ID" sz="1200" i="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-viterbi</a:t>
            </a:r>
            <a:r>
              <a:rPr lang="id-ID" sz="1200" i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decoder :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Pada proses ini, hasil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mapping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yang telah didemodulasi menjadi bit kembali akan di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decode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menggunakan Algoritma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Viterbi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pada Matlab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proses ini digunakan dengan fungsi “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vitdec”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Tujuan proses ini adalah mengembalikan jumlah bit yang telah di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11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-preamble :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Preamble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disebut juga sebagai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sync word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atau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sync character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preamble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dimaksudkan untuk sinkronisasi symbol yang telah ditetapkan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dan diketahui oleh sistem yang diletakan pada bagian awal atau akhir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deretan informasi.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endParaRPr lang="id-ID" sz="1200" i="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-up sample : untuk meingkatkan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sampling rate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dari data yang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dikirim sesuai dengan jumlah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sample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yang digunakan, sehingga diperoleh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sinyal baru dari hasil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sampling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Hasil sampling kemudian akan di filter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menggunakan filter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Square Root Raised Cosine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(SRRC).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endParaRPr lang="id-ID" sz="1200" i="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Up convert : konversi ke frekuensi yang lebih tinggi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dengan menggeser frekuensi sinyal tengah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baseband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dilakukan untuk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menghindari pelemahan dari radio DC saat mengirim sinyal.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endParaRPr lang="id-ID" sz="1200" i="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Down</a:t>
            </a:r>
            <a:r>
              <a:rPr lang="id-ID" sz="1200" i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converter :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proses ini sinyal akan dikalikan dengan konjugat dari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upconvert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endParaRPr lang="id-ID" sz="1200" i="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Matchecd filter : frekuensi tinggi yang dihasilkan dari proses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downconvert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akan dihilangkan agar sesuai dengan bentuk pulsa </a:t>
            </a: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raised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cosine </a:t>
            </a:r>
            <a: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disisi pengirim.</a:t>
            </a:r>
            <a:br>
              <a:rPr lang="id-ID" sz="120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B1(k) = bit informasi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019555-CEE2-4622-AB38-3B181255FBA2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E6BD-64B0-4977-99E4-D0CA6DEFAD14}" type="datetime1">
              <a:rPr lang="en-US" smtClean="0"/>
              <a:t>7/5/2017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D8B6-3C7C-4820-BA43-F28BD5DF5898}" type="datetime1">
              <a:rPr lang="en-US" smtClean="0"/>
              <a:t>7/5/2017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555D-71BA-4C97-9E95-1BE442A0D474}" type="datetime1">
              <a:rPr lang="en-US" smtClean="0"/>
              <a:t>7/5/2017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F04312-02D4-423D-9E8E-1FF72AEA05EA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ED4E-4E7E-4A37-B569-C81024CCC321}" type="datetime1">
              <a:rPr lang="en-US" smtClean="0"/>
              <a:t>7/5/2017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C3BD-8F2D-49D2-863C-DCE4FFF694CC}" type="datetime1">
              <a:rPr lang="en-US" smtClean="0"/>
              <a:t>7/5/2017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0B49-BB46-4813-8B65-07F1DD2A7196}" type="datetime1">
              <a:rPr lang="en-US" smtClean="0"/>
              <a:t>7/5/2017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A2FB-6443-4981-946E-6068EF0ABC6E}" type="datetime1">
              <a:rPr lang="en-US" smtClean="0"/>
              <a:t>7/5/2017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4493-BA0B-4B0F-BDD6-EBC3D018F04B}" type="datetime1">
              <a:rPr lang="en-US" smtClean="0"/>
              <a:t>7/5/2017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CC6D97-CA4B-42BA-92D0-01EB52594797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C1B159B-BCF9-421F-918A-1069B89E93ED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3.png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325" y="1477283"/>
            <a:ext cx="9730500" cy="1072717"/>
          </a:xfrm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r>
              <a:rPr lang="id-ID" sz="3200" b="1" dirty="0">
                <a:solidFill>
                  <a:schemeClr val="tx2"/>
                </a:solidFill>
              </a:rPr>
              <a:t>ANALISIS DAN IMPLEMENTASI </a:t>
            </a:r>
            <a:r>
              <a:rPr lang="id-ID" sz="3200" b="1" i="1" dirty="0">
                <a:solidFill>
                  <a:schemeClr val="tx2"/>
                </a:solidFill>
              </a:rPr>
              <a:t>RELAY SELECTION</a:t>
            </a:r>
            <a:r>
              <a:rPr lang="id-ID" sz="3200" b="1" dirty="0">
                <a:solidFill>
                  <a:schemeClr val="tx2"/>
                </a:solidFill>
              </a:rPr>
              <a:t> DENGAN </a:t>
            </a:r>
            <a:r>
              <a:rPr lang="id-ID" sz="3200" b="1" i="1" dirty="0">
                <a:solidFill>
                  <a:schemeClr val="tx2"/>
                </a:solidFill>
              </a:rPr>
              <a:t>NETWORK CODING</a:t>
            </a:r>
            <a:r>
              <a:rPr lang="id-ID" sz="3200" b="1" dirty="0">
                <a:solidFill>
                  <a:schemeClr val="tx2"/>
                </a:solidFill>
              </a:rPr>
              <a:t> PADA MODUL </a:t>
            </a:r>
            <a:r>
              <a:rPr lang="id-ID" sz="3200" b="1" dirty="0" smtClean="0">
                <a:solidFill>
                  <a:schemeClr val="tx2"/>
                </a:solidFill>
              </a:rPr>
              <a:t>WARP</a:t>
            </a:r>
            <a:endParaRPr lang="id-ID" sz="32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4742" y="697149"/>
            <a:ext cx="3692780" cy="486035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chemeClr val="tx2"/>
                </a:solidFill>
              </a:rPr>
              <a:t>PROPOSAL </a:t>
            </a:r>
            <a:r>
              <a:rPr lang="id-ID" sz="2400" dirty="0">
                <a:solidFill>
                  <a:schemeClr val="tx2"/>
                </a:solidFill>
              </a:rPr>
              <a:t>TESIS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9717" y="3031320"/>
            <a:ext cx="1961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cap="all" dirty="0" smtClean="0">
                <a:solidFill>
                  <a:schemeClr val="tx2"/>
                </a:solidFill>
              </a:rPr>
              <a:t>NURUL </a:t>
            </a:r>
            <a:r>
              <a:rPr lang="id-ID" cap="all" dirty="0">
                <a:solidFill>
                  <a:schemeClr val="tx2"/>
                </a:solidFill>
              </a:rPr>
              <a:t>HIDAYATI</a:t>
            </a:r>
          </a:p>
          <a:p>
            <a:r>
              <a:rPr lang="id-ID" dirty="0">
                <a:solidFill>
                  <a:schemeClr val="tx2"/>
                </a:solidFill>
              </a:rPr>
              <a:t>2216203010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6568" y="5627161"/>
            <a:ext cx="6930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cap="all" dirty="0">
                <a:solidFill>
                  <a:schemeClr val="tx2"/>
                </a:solidFill>
              </a:rPr>
              <a:t>PROGRAM MAGISTER</a:t>
            </a:r>
          </a:p>
          <a:p>
            <a:r>
              <a:rPr lang="id-ID" cap="all" dirty="0">
                <a:solidFill>
                  <a:schemeClr val="tx2"/>
                </a:solidFill>
              </a:rPr>
              <a:t>BIDANG KEAHLIAN TELEKOMUNIKASI MULTIMEDIA</a:t>
            </a:r>
          </a:p>
          <a:p>
            <a:r>
              <a:rPr lang="en-US" cap="all" dirty="0" err="1">
                <a:solidFill>
                  <a:schemeClr val="tx2"/>
                </a:solidFill>
              </a:rPr>
              <a:t>Departemen</a:t>
            </a:r>
            <a:r>
              <a:rPr lang="id-ID" cap="all" dirty="0">
                <a:solidFill>
                  <a:schemeClr val="tx2"/>
                </a:solidFill>
              </a:rPr>
              <a:t> TEKNIK </a:t>
            </a:r>
            <a:r>
              <a:rPr lang="id-ID" cap="all" dirty="0" smtClean="0">
                <a:solidFill>
                  <a:schemeClr val="tx2"/>
                </a:solidFill>
              </a:rPr>
              <a:t>ELEKTRO FAKULTAS </a:t>
            </a:r>
            <a:r>
              <a:rPr lang="id-ID" cap="all" dirty="0">
                <a:solidFill>
                  <a:schemeClr val="tx2"/>
                </a:solidFill>
              </a:rPr>
              <a:t>TEKNOLOGI </a:t>
            </a:r>
            <a:r>
              <a:rPr lang="en-US" cap="all" dirty="0">
                <a:solidFill>
                  <a:schemeClr val="tx2"/>
                </a:solidFill>
              </a:rPr>
              <a:t>ELEKTRO</a:t>
            </a:r>
            <a:endParaRPr lang="id-ID" cap="all" dirty="0">
              <a:solidFill>
                <a:schemeClr val="tx2"/>
              </a:solidFill>
            </a:endParaRPr>
          </a:p>
          <a:p>
            <a:r>
              <a:rPr lang="id-ID" cap="all" dirty="0">
                <a:solidFill>
                  <a:schemeClr val="tx2"/>
                </a:solidFill>
              </a:rPr>
              <a:t>INSTITUT TEKNOLOGI SEPULUH </a:t>
            </a:r>
            <a:r>
              <a:rPr lang="id-ID" cap="all" dirty="0" smtClean="0">
                <a:solidFill>
                  <a:schemeClr val="tx2"/>
                </a:solidFill>
              </a:rPr>
              <a:t>NOPEMBER SURABAYA</a:t>
            </a:r>
            <a:endParaRPr lang="id-ID" cap="all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9" descr="C:\Documents and Settings\syarifuddin\My Documents\Downloads\logo_its_png_by_hackdawn-d39369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4513" y="-603448"/>
            <a:ext cx="2245724" cy="229593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1764" y="5250189"/>
            <a:ext cx="126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cap="all" dirty="0" smtClean="0">
                <a:solidFill>
                  <a:schemeClr val="tx2"/>
                </a:solidFill>
              </a:rPr>
              <a:t>2017</a:t>
            </a:r>
            <a:endParaRPr lang="id-ID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9717" y="4158971"/>
            <a:ext cx="2365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tx2"/>
                </a:solidFill>
              </a:rPr>
              <a:t>Dosen Pembimbing :</a:t>
            </a:r>
          </a:p>
          <a:p>
            <a:r>
              <a:rPr lang="id-ID" b="1" dirty="0" smtClean="0">
                <a:solidFill>
                  <a:schemeClr val="tx2"/>
                </a:solidFill>
              </a:rPr>
              <a:t>Dr. Ir. Suwadi, MT.</a:t>
            </a:r>
          </a:p>
          <a:p>
            <a:r>
              <a:rPr lang="id-ID" b="1" dirty="0" smtClean="0">
                <a:solidFill>
                  <a:schemeClr val="tx2"/>
                </a:solidFill>
              </a:rPr>
              <a:t>Dr. Ir. Wirawan, DEA.</a:t>
            </a:r>
            <a:endParaRPr lang="id-ID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NETWORK CODING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72887" y="1628800"/>
                <a:ext cx="4857871" cy="4617259"/>
              </a:xfrm>
              <a:solidFill>
                <a:schemeClr val="tx1">
                  <a:lumMod val="20000"/>
                  <a:lumOff val="80000"/>
                </a:schemeClr>
              </a:solidFill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endParaRPr lang="id-ID" sz="600" dirty="0" smtClean="0">
                  <a:solidFill>
                    <a:schemeClr val="tx2"/>
                  </a:solidFill>
                </a:endParaRPr>
              </a:p>
              <a:p>
                <a:pPr marL="514350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id-ID" dirty="0" smtClean="0">
                    <a:solidFill>
                      <a:schemeClr val="tx2"/>
                    </a:solidFill>
                  </a:rPr>
                  <a:t>Node 1 mengirim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 smtClean="0">
                    <a:solidFill>
                      <a:srgbClr val="0070C0"/>
                    </a:solidFill>
                  </a:rPr>
                  <a:t> </a:t>
                </a:r>
                <a:r>
                  <a:rPr lang="id-ID" dirty="0" smtClean="0">
                    <a:solidFill>
                      <a:schemeClr val="tx2"/>
                    </a:solidFill>
                  </a:rPr>
                  <a:t>ke relay</a:t>
                </a:r>
              </a:p>
              <a:p>
                <a:pPr marL="514350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id-ID" dirty="0" smtClean="0">
                    <a:solidFill>
                      <a:schemeClr val="tx2"/>
                    </a:solidFill>
                  </a:rPr>
                  <a:t>Node 2 </a:t>
                </a:r>
                <a:r>
                  <a:rPr lang="id-ID" dirty="0">
                    <a:solidFill>
                      <a:schemeClr val="tx2"/>
                    </a:solidFill>
                  </a:rPr>
                  <a:t>mengirim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 smtClean="0">
                    <a:solidFill>
                      <a:srgbClr val="00B050"/>
                    </a:solidFill>
                  </a:rPr>
                  <a:t> </a:t>
                </a:r>
                <a:r>
                  <a:rPr lang="id-ID" dirty="0" smtClean="0">
                    <a:solidFill>
                      <a:schemeClr val="tx2"/>
                    </a:solidFill>
                  </a:rPr>
                  <a:t>ke relay</a:t>
                </a:r>
              </a:p>
              <a:p>
                <a:pPr marL="514350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id-ID" dirty="0" smtClean="0">
                    <a:solidFill>
                      <a:schemeClr val="tx2"/>
                    </a:solidFill>
                  </a:rPr>
                  <a:t>Pada relay dilakukan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)⨁</m:t>
                    </m:r>
                    <m:sSub>
                      <m:sSubPr>
                        <m:ctrlPr>
                          <a:rPr lang="id-ID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 smtClean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id-ID" dirty="0" smtClean="0">
                    <a:solidFill>
                      <a:schemeClr val="tx2"/>
                    </a:solidFill>
                  </a:rPr>
                  <a:t>Hasil XOR dibroadcast ke node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d>
                      <m:d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d-ID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d-ID" dirty="0" smtClean="0">
                    <a:solidFill>
                      <a:schemeClr val="tx2"/>
                    </a:solidFill>
                  </a:rPr>
                  <a:t>dan node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d>
                      <m:d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d-ID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marL="514350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id-ID" dirty="0" smtClean="0">
                    <a:solidFill>
                      <a:schemeClr val="tx2"/>
                    </a:solidFill>
                  </a:rPr>
                  <a:t>Di Node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d>
                      <m:d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d-ID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 smtClean="0">
                  <a:solidFill>
                    <a:schemeClr val="tx2"/>
                  </a:solidFill>
                </a:endParaRPr>
              </a:p>
              <a:p>
                <a:pPr marL="514350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id-ID" dirty="0">
                    <a:solidFill>
                      <a:schemeClr val="tx2"/>
                    </a:solidFill>
                  </a:rPr>
                  <a:t>Di Node </a:t>
                </a:r>
                <a:r>
                  <a:rPr lang="id-ID" dirty="0" smtClean="0">
                    <a:solidFill>
                      <a:schemeClr val="tx2"/>
                    </a:solidFill>
                  </a:rPr>
                  <a:t>,2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d>
                      <m:d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d-ID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id-ID" dirty="0">
                  <a:solidFill>
                    <a:schemeClr val="tx2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id-ID" dirty="0">
                  <a:solidFill>
                    <a:schemeClr val="tx2"/>
                  </a:solidFill>
                </a:endParaRPr>
              </a:p>
              <a:p>
                <a:endParaRPr lang="id-ID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id-ID" dirty="0">
                  <a:solidFill>
                    <a:schemeClr val="tx2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id-ID" dirty="0">
                  <a:solidFill>
                    <a:schemeClr val="tx2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id-ID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72887" y="1628800"/>
                <a:ext cx="4857871" cy="4617259"/>
              </a:xfrm>
              <a:blipFill rotWithShape="0">
                <a:blip r:embed="rId3"/>
                <a:stretch>
                  <a:fillRect l="-13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10</a:t>
            </a:fld>
            <a:endParaRPr lang="id-ID"/>
          </a:p>
        </p:txBody>
      </p:sp>
      <p:pic>
        <p:nvPicPr>
          <p:cNvPr id="6" name="Content Placeholder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23" y="2627911"/>
            <a:ext cx="637103" cy="666074"/>
          </a:xfrm>
          <a:prstGeom prst="rect">
            <a:avLst/>
          </a:prstGeom>
        </p:spPr>
      </p:pic>
      <p:pic>
        <p:nvPicPr>
          <p:cNvPr id="7" name="Content Placeholder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97858" y="2627911"/>
            <a:ext cx="637103" cy="666074"/>
          </a:xfrm>
          <a:prstGeom prst="rect">
            <a:avLst/>
          </a:prstGeom>
        </p:spPr>
      </p:pic>
      <p:pic>
        <p:nvPicPr>
          <p:cNvPr id="8" name="Content Placeholder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97650" y="1628800"/>
            <a:ext cx="637103" cy="666074"/>
          </a:xfrm>
          <a:prstGeom prst="rect">
            <a:avLst/>
          </a:prstGeom>
        </p:spPr>
      </p:pic>
      <p:pic>
        <p:nvPicPr>
          <p:cNvPr id="9" name="Content Placeholder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66" y="3627022"/>
            <a:ext cx="637103" cy="66607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 flipV="1">
            <a:off x="1871826" y="1961837"/>
            <a:ext cx="1625825" cy="9991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1871826" y="2960948"/>
            <a:ext cx="1638940" cy="9991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8" idx="3"/>
          </p:cNvCxnSpPr>
          <p:nvPr/>
        </p:nvCxnSpPr>
        <p:spPr>
          <a:xfrm flipH="1" flipV="1">
            <a:off x="4134753" y="1961837"/>
            <a:ext cx="1663105" cy="9991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098159" y="2960948"/>
            <a:ext cx="1699700" cy="9991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50471" y="3162618"/>
            <a:ext cx="1682689" cy="1023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20554" y="3197769"/>
            <a:ext cx="1713899" cy="9882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50"/>
          <p:cNvSpPr txBox="1">
            <a:spLocks/>
          </p:cNvSpPr>
          <p:nvPr/>
        </p:nvSpPr>
        <p:spPr>
          <a:xfrm>
            <a:off x="1365169" y="5309598"/>
            <a:ext cx="4814586" cy="1416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chemeClr val="tx2"/>
                </a:solidFill>
              </a:rPr>
              <a:t>Keterangan :</a:t>
            </a:r>
          </a:p>
          <a:p>
            <a:pPr marL="0" indent="0">
              <a:buFont typeface="Euphemia" pitchFamily="34" charset="0"/>
              <a:buNone/>
            </a:pPr>
            <a:r>
              <a:rPr lang="id-ID" dirty="0" smtClean="0">
                <a:solidFill>
                  <a:schemeClr val="tx2"/>
                </a:solidFill>
              </a:rPr>
              <a:t>Time slot 1</a:t>
            </a:r>
          </a:p>
          <a:p>
            <a:pPr marL="0" indent="0">
              <a:buFont typeface="Euphemia" pitchFamily="34" charset="0"/>
              <a:buNone/>
            </a:pPr>
            <a:r>
              <a:rPr lang="id-ID" dirty="0" smtClean="0">
                <a:solidFill>
                  <a:schemeClr val="tx2"/>
                </a:solidFill>
              </a:rPr>
              <a:t>Time slot 2</a:t>
            </a:r>
          </a:p>
          <a:p>
            <a:pPr marL="0" indent="0">
              <a:buFont typeface="Euphemia" pitchFamily="34" charset="0"/>
              <a:buNone/>
            </a:pPr>
            <a:r>
              <a:rPr lang="id-ID" dirty="0" smtClean="0">
                <a:solidFill>
                  <a:schemeClr val="tx2"/>
                </a:solidFill>
              </a:rPr>
              <a:t>Time slot 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26724" y="5714729"/>
            <a:ext cx="1082988" cy="1440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2917419" y="6074769"/>
            <a:ext cx="1082988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2899468" y="6434809"/>
            <a:ext cx="1082988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1180680" y="337278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Node 1</a:t>
            </a:r>
          </a:p>
          <a:p>
            <a:pPr algn="ctr"/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(S/D)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511" y="337278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Node 2</a:t>
            </a:r>
          </a:p>
          <a:p>
            <a:pPr algn="ctr"/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(D/S)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8218" y="4293096"/>
            <a:ext cx="93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 Relay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46505" y="206084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05" y="2060848"/>
                <a:ext cx="86158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36689" y="296282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89" y="2962828"/>
                <a:ext cx="86158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66581" y="2013672"/>
                <a:ext cx="850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581" y="2013672"/>
                <a:ext cx="85087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56765" y="2915652"/>
                <a:ext cx="850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65" y="2915652"/>
                <a:ext cx="85087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1922240">
                <a:off x="1776527" y="3789938"/>
                <a:ext cx="16945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)⨁</m:t>
                      </m:r>
                      <m:sSub>
                        <m:sSubPr>
                          <m:ctrlPr>
                            <a:rPr lang="id-ID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rgbClr val="FF0000"/>
                  </a:solidFill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2240">
                <a:off x="1776527" y="3789938"/>
                <a:ext cx="1694566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19787131">
                <a:off x="4370209" y="3733689"/>
                <a:ext cx="16945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)⨁</m:t>
                      </m:r>
                      <m:sSub>
                        <m:sSubPr>
                          <m:ctrlPr>
                            <a:rPr lang="id-ID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rgbClr val="FF0000"/>
                  </a:solidFill>
                </a:endParaRPr>
              </a:p>
              <a:p>
                <a:endParaRPr lang="id-ID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7131">
                <a:off x="4370209" y="3733689"/>
                <a:ext cx="1694566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86672" y="4583200"/>
                <a:ext cx="2745239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d-ID" b="0" i="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chemeClr val="tx2"/>
                  </a:solidFill>
                </a:endParaRPr>
              </a:p>
              <a:p>
                <a:endParaRPr lang="id-ID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72" y="4583200"/>
                <a:ext cx="2745239" cy="6585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21" idx="2"/>
          </p:cNvCxnSpPr>
          <p:nvPr/>
        </p:nvCxnSpPr>
        <p:spPr>
          <a:xfrm flipH="1">
            <a:off x="6161489" y="3896002"/>
            <a:ext cx="1" cy="70487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646727" y="3896002"/>
            <a:ext cx="1" cy="70487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1844" y="4581128"/>
                <a:ext cx="2745239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d-ID" b="0" i="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chemeClr val="tx2"/>
                  </a:solidFill>
                </a:endParaRPr>
              </a:p>
              <a:p>
                <a:endParaRPr lang="id-ID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4581128"/>
                <a:ext cx="2745239" cy="6585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48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PENGUKURAN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PENGUKURAN INDOOR</a:t>
            </a:r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PENGUKURAN OUTDOOR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11</a:t>
            </a:fld>
            <a:endParaRPr lang="id-ID"/>
          </a:p>
        </p:txBody>
      </p:sp>
      <p:pic>
        <p:nvPicPr>
          <p:cNvPr id="12" name="Content Placeholder 11" descr="E:\ITS\S2\TESIS\Nurul Hidayati\Gambar\406new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36" y="2432822"/>
            <a:ext cx="433709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 descr="E:\ITS\S2\TESIS\Nurul Hidayati\Gambar\outdoor.pn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2438400"/>
            <a:ext cx="3581230" cy="3656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1773932" y="4725144"/>
            <a:ext cx="288032" cy="827837"/>
            <a:chOff x="1773932" y="4725144"/>
            <a:chExt cx="288032" cy="82783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917948" y="4725144"/>
              <a:ext cx="0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773932" y="524520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>
                  <a:solidFill>
                    <a:schemeClr val="tx2"/>
                  </a:solidFill>
                </a:rPr>
                <a:t>U</a:t>
              </a:r>
              <a:endParaRPr lang="id-ID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838828" y="3789040"/>
            <a:ext cx="288032" cy="811833"/>
            <a:chOff x="10406512" y="3544711"/>
            <a:chExt cx="288032" cy="81183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0561943" y="3852488"/>
              <a:ext cx="0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406512" y="3544711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>
                  <a:solidFill>
                    <a:schemeClr val="tx2"/>
                  </a:solidFill>
                </a:rPr>
                <a:t>U</a:t>
              </a:r>
              <a:endParaRPr lang="id-ID" sz="1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6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SKENARIO PENGUKURAN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r>
              <a:rPr lang="id-ID" dirty="0" smtClean="0"/>
              <a:t>KONDISI NLOS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KONDISI LOS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12</a:t>
            </a:fld>
            <a:endParaRPr lang="id-ID"/>
          </a:p>
        </p:txBody>
      </p:sp>
      <p:pic>
        <p:nvPicPr>
          <p:cNvPr id="8" name="Content Placeholder 7" descr="E:\ITS\S2\TESIS\Nurul Hidayati\Gambar\PENGUKURAN DGN OSTACLE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3596615"/>
            <a:ext cx="4814888" cy="1493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E:\ITS\S2\TESIS\Nurul Hidayati\Gambar\PENGUKURAN DGN TANPA OSTACLE.pn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3595329"/>
            <a:ext cx="4818062" cy="1494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72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02927"/>
          </a:xfrm>
        </p:spPr>
        <p:txBody>
          <a:bodyPr/>
          <a:lstStyle/>
          <a:p>
            <a:r>
              <a:rPr lang="id-ID" dirty="0" smtClean="0"/>
              <a:t>JADWAL PENELITIAN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13</a:t>
            </a:fld>
            <a:endParaRPr lang="id-ID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543419"/>
              </p:ext>
            </p:extLst>
          </p:nvPr>
        </p:nvGraphicFramePr>
        <p:xfrm>
          <a:off x="1593436" y="1412776"/>
          <a:ext cx="9071185" cy="4652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5185"/>
                <a:gridCol w="4428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347618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No</a:t>
                      </a:r>
                      <a:endParaRPr lang="id-ID" sz="1400" dirty="0"/>
                    </a:p>
                  </a:txBody>
                  <a:tcPr marL="74490" marR="74490" marT="37270" marB="3727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Kegiatan</a:t>
                      </a:r>
                      <a:endParaRPr lang="id-ID" sz="1400" dirty="0"/>
                    </a:p>
                  </a:txBody>
                  <a:tcPr marL="74490" marR="74490" marT="37270" marB="3727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Semester 1</a:t>
                      </a:r>
                      <a:endParaRPr lang="id-ID" sz="1400" dirty="0"/>
                    </a:p>
                  </a:txBody>
                  <a:tcPr marL="74490" marR="74490" marT="37270" marB="37270" anchor="ctr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Semester 2</a:t>
                      </a:r>
                    </a:p>
                  </a:txBody>
                  <a:tcPr marL="74490" marR="74490" marT="37270" marB="37270" anchor="ctr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Semester 3</a:t>
                      </a:r>
                    </a:p>
                  </a:txBody>
                  <a:tcPr marL="74490" marR="74490" marT="37270" marB="37270" anchor="ctr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29054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1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2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3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4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5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6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1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2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3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4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5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6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1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2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3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4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5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6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1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Studi Literatur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2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Menentukan Parameter Pengukuran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Merancang desain sistem pengukuran 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4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Menentukan metode yang digunakan dalam pemilihan </a:t>
                      </a:r>
                      <a:r>
                        <a:rPr lang="id-ID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5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Merancang skenario pengukuran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6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Mengatur lokasi dan kondisi pengukuran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7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Simulasi MATLAB :</a:t>
                      </a:r>
                    </a:p>
                    <a:p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Komunikasi data 1 </a:t>
                      </a:r>
                      <a:r>
                        <a:rPr lang="id-ID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8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Simulasi MATLAB :</a:t>
                      </a:r>
                    </a:p>
                    <a:p>
                      <a:r>
                        <a:rPr lang="id-ID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coding</a:t>
                      </a:r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non </a:t>
                      </a:r>
                      <a:r>
                        <a:rPr lang="id-ID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coding</a:t>
                      </a:r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tanpa </a:t>
                      </a:r>
                      <a:r>
                        <a:rPr lang="id-ID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 selection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9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Implementasi WARP :</a:t>
                      </a:r>
                    </a:p>
                    <a:p>
                      <a:r>
                        <a:rPr lang="id-ID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coding</a:t>
                      </a:r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tanpa </a:t>
                      </a:r>
                      <a:r>
                        <a:rPr lang="id-ID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 selection</a:t>
                      </a:r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 marL="74490" marR="74490" marT="37270" marB="37270"/>
                </a:tc>
              </a:tr>
              <a:tr h="0">
                <a:tc gridSpan="20">
                  <a:txBody>
                    <a:bodyPr/>
                    <a:lstStyle/>
                    <a:p>
                      <a:pPr algn="ctr"/>
                      <a:r>
                        <a:rPr lang="id-ID" sz="1600" b="1" dirty="0" smtClean="0"/>
                        <a:t>U J I A N</a:t>
                      </a:r>
                      <a:r>
                        <a:rPr lang="id-ID" sz="1600" b="1" baseline="0" dirty="0" smtClean="0"/>
                        <a:t>  P R O P O S A L</a:t>
                      </a:r>
                      <a:endParaRPr lang="id-ID" sz="1600" b="1" dirty="0"/>
                    </a:p>
                  </a:txBody>
                  <a:tcPr marL="74490" marR="74490" marT="37270" marB="3727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</a:tr>
            </a:tbl>
          </a:graphicData>
        </a:graphic>
      </p:graphicFrame>
      <p:sp>
        <p:nvSpPr>
          <p:cNvPr id="12" name="Right Brace 11"/>
          <p:cNvSpPr/>
          <p:nvPr/>
        </p:nvSpPr>
        <p:spPr>
          <a:xfrm>
            <a:off x="10766796" y="2204864"/>
            <a:ext cx="440184" cy="3096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06980" y="3199328"/>
            <a:ext cx="38985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  <a:p>
            <a:pPr algn="ctr"/>
            <a:r>
              <a:rPr lang="id-ID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id-I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8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02927"/>
          </a:xfrm>
        </p:spPr>
        <p:txBody>
          <a:bodyPr/>
          <a:lstStyle/>
          <a:p>
            <a:r>
              <a:rPr lang="id-ID" dirty="0" smtClean="0"/>
              <a:t>JADWAL PENELITIAN (CONT)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14</a:t>
            </a:fld>
            <a:endParaRPr lang="id-ID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506231"/>
              </p:ext>
            </p:extLst>
          </p:nvPr>
        </p:nvGraphicFramePr>
        <p:xfrm>
          <a:off x="1593376" y="1127292"/>
          <a:ext cx="9071185" cy="5398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5185"/>
                <a:gridCol w="4428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347618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No</a:t>
                      </a:r>
                      <a:endParaRPr lang="id-ID" sz="1400" dirty="0"/>
                    </a:p>
                  </a:txBody>
                  <a:tcPr marL="74490" marR="74490" marT="37270" marB="3727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Kegiatan</a:t>
                      </a:r>
                      <a:endParaRPr lang="id-ID" sz="1400" dirty="0"/>
                    </a:p>
                  </a:txBody>
                  <a:tcPr marL="74490" marR="74490" marT="37270" marB="3727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Semester 1</a:t>
                      </a:r>
                      <a:endParaRPr lang="id-ID" sz="1400" dirty="0"/>
                    </a:p>
                  </a:txBody>
                  <a:tcPr marL="74490" marR="74490" marT="37270" marB="37270" anchor="ctr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Semester 2</a:t>
                      </a:r>
                    </a:p>
                  </a:txBody>
                  <a:tcPr marL="74490" marR="74490" marT="37270" marB="37270" anchor="ctr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Semester 3</a:t>
                      </a:r>
                    </a:p>
                  </a:txBody>
                  <a:tcPr marL="74490" marR="74490" marT="37270" marB="37270" anchor="ctr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29054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1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2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3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4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5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6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1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2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3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4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5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6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1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2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3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4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5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  <a:tc>
                  <a:txBody>
                    <a:bodyPr/>
                    <a:lstStyle/>
                    <a:p>
                      <a:r>
                        <a:rPr lang="id-ID" sz="1000" dirty="0" smtClean="0"/>
                        <a:t>6</a:t>
                      </a:r>
                      <a:endParaRPr lang="id-ID" sz="1000" dirty="0"/>
                    </a:p>
                  </a:txBody>
                  <a:tcPr marL="74490" marR="74490" marT="37270" marB="3727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10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Simulasi MATLAB :</a:t>
                      </a:r>
                    </a:p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</a:t>
                      </a:r>
                      <a:r>
                        <a:rPr lang="id-ID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 selection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dengan </a:t>
                      </a:r>
                      <a:r>
                        <a:rPr lang="id-ID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coding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11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Simulasi MATLAB :</a:t>
                      </a:r>
                    </a:p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</a:t>
                      </a:r>
                      <a:r>
                        <a:rPr lang="id-ID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 selection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tanpa </a:t>
                      </a:r>
                      <a:r>
                        <a:rPr lang="id-ID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coding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12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Implementasi WARP :</a:t>
                      </a:r>
                    </a:p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</a:t>
                      </a:r>
                      <a:r>
                        <a:rPr lang="id-ID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 selection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dengan  dan tanpa </a:t>
                      </a:r>
                      <a:r>
                        <a:rPr lang="id-ID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coding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lingkungan indoor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13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Implementasi WARP :</a:t>
                      </a:r>
                    </a:p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</a:t>
                      </a:r>
                      <a:r>
                        <a:rPr lang="id-ID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 selection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dengan  dan tanpa </a:t>
                      </a:r>
                      <a:r>
                        <a:rPr lang="id-ID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coding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lingkungan outdoor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14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Analisa dan evaluasi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15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Implementasi WARP :</a:t>
                      </a:r>
                    </a:p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</a:t>
                      </a:r>
                      <a:r>
                        <a:rPr lang="id-ID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 selection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dengan  dan tanpa </a:t>
                      </a:r>
                      <a:r>
                        <a:rPr lang="id-ID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coding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dengan kondisi diberikan penghalang (obstacle) NLOS dan LOS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16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Analisa dan evaluasi 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17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Penarikan Kesimpulan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18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Publikasi Ilmiah</a:t>
                      </a:r>
                    </a:p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(ICAMIMIA)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19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Penulisan Buku</a:t>
                      </a:r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>
                    <a:solidFill>
                      <a:schemeClr val="tx2"/>
                    </a:solidFill>
                  </a:tcPr>
                </a:tc>
              </a:tr>
              <a:tr h="0">
                <a:tc gridSpan="20">
                  <a:txBody>
                    <a:bodyPr/>
                    <a:lstStyle/>
                    <a:p>
                      <a:pPr algn="ctr"/>
                      <a:r>
                        <a:rPr lang="id-ID" sz="1600" b="1" dirty="0" smtClean="0"/>
                        <a:t>U J I A N</a:t>
                      </a:r>
                      <a:r>
                        <a:rPr lang="id-ID" sz="1600" b="1" baseline="0" dirty="0" smtClean="0"/>
                        <a:t>  T E S I S</a:t>
                      </a:r>
                      <a:endParaRPr lang="id-ID" sz="1600" b="1" dirty="0"/>
                    </a:p>
                  </a:txBody>
                  <a:tcPr marL="74490" marR="74490" marT="37270" marB="3727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  <a:tc h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 marL="74490" marR="74490" marT="37270" marB="37270"/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10766796" y="1844824"/>
            <a:ext cx="368176" cy="4176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1189493" y="2194118"/>
            <a:ext cx="389850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id-ID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endParaRPr lang="id-ID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d-ID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id-ID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id-ID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id-ID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id-ID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4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796036" cy="959768"/>
          </a:xfrm>
        </p:spPr>
        <p:txBody>
          <a:bodyPr/>
          <a:lstStyle/>
          <a:p>
            <a:r>
              <a:rPr lang="id-ID" b="1" dirty="0" smtClean="0"/>
              <a:t>KEMAJUAN PENELITIAN</a:t>
            </a:r>
            <a:endParaRPr lang="id-ID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d-ID" dirty="0" smtClean="0"/>
              <a:t>Tahap I :</a:t>
            </a:r>
          </a:p>
          <a:p>
            <a:pPr marL="0" lvl="3">
              <a:spcBef>
                <a:spcPts val="1400"/>
              </a:spcBef>
            </a:pPr>
            <a:r>
              <a:rPr lang="id-ID" sz="2400" dirty="0"/>
              <a:t>Simulasi MATLAB untuk sistem komunikasi </a:t>
            </a:r>
            <a:r>
              <a:rPr lang="id-ID" sz="2400" i="1" dirty="0"/>
              <a:t>Network coding</a:t>
            </a:r>
            <a:r>
              <a:rPr lang="id-ID" sz="2400" dirty="0"/>
              <a:t> tanpa </a:t>
            </a:r>
            <a:r>
              <a:rPr lang="id-ID" sz="2400" i="1" dirty="0"/>
              <a:t>Relay selection</a:t>
            </a:r>
            <a:endParaRPr lang="id-ID" sz="2400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15</a:t>
            </a:fld>
            <a:endParaRPr lang="id-ID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65" y="394597"/>
            <a:ext cx="5164075" cy="323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3697195"/>
            <a:ext cx="31051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593436" y="260648"/>
            <a:ext cx="4818888" cy="938784"/>
          </a:xfrm>
        </p:spPr>
        <p:txBody>
          <a:bodyPr/>
          <a:lstStyle/>
          <a:p>
            <a:r>
              <a:rPr lang="id-ID" dirty="0" smtClean="0"/>
              <a:t>Modulasi qpsk</a:t>
            </a:r>
            <a:endParaRPr lang="id-ID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566576" y="260648"/>
            <a:ext cx="4818888" cy="938784"/>
          </a:xfrm>
        </p:spPr>
        <p:txBody>
          <a:bodyPr/>
          <a:lstStyle/>
          <a:p>
            <a:r>
              <a:rPr lang="id-ID" dirty="0" smtClean="0"/>
              <a:t>Modulasi 8-ary psk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" name="Content Placeholder 13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8"/>
          <a:stretch/>
        </p:blipFill>
        <p:spPr bwMode="auto">
          <a:xfrm>
            <a:off x="1269876" y="1409975"/>
            <a:ext cx="4814888" cy="33567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4864962"/>
            <a:ext cx="2266950" cy="181927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 bwMode="auto">
          <a:xfrm>
            <a:off x="6253454" y="1406150"/>
            <a:ext cx="4818062" cy="3355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00" y="4864962"/>
            <a:ext cx="2632695" cy="18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7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0920"/>
          </a:xfrm>
        </p:spPr>
        <p:txBody>
          <a:bodyPr/>
          <a:lstStyle/>
          <a:p>
            <a:r>
              <a:rPr lang="id-ID" dirty="0" smtClean="0"/>
              <a:t>PARAMETER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17</a:t>
            </a:fld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93436" y="1052736"/>
          <a:ext cx="9109488" cy="548783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455948"/>
                <a:gridCol w="5653540"/>
              </a:tblGrid>
              <a:tr h="331490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</a:rPr>
                        <a:t>Parameter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Nilai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r>
                        <a:rPr lang="id-ID" dirty="0" smtClean="0"/>
                        <a:t>Modulasi</a:t>
                      </a:r>
                      <a:endParaRPr lang="id-ID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BPSK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7195">
                <a:tc>
                  <a:txBody>
                    <a:bodyPr/>
                    <a:lstStyle/>
                    <a:p>
                      <a:r>
                        <a:rPr lang="id-ID" dirty="0" smtClean="0"/>
                        <a:t>Filter</a:t>
                      </a:r>
                      <a:endParaRPr lang="id-ID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</a:rPr>
                        <a:t>Squared Root Raised Cosine (SRRC) filter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r>
                        <a:rPr lang="id-ID" dirty="0" smtClean="0"/>
                        <a:t>Frekuensi carrier</a:t>
                      </a:r>
                      <a:endParaRPr lang="id-ID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2.4 GHz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Filter order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6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Rolloff factor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</a:rPr>
                        <a:t>0.3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Preamble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19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Sample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8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Up converter dan down converter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5 Mhz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Frekuensi sampling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40 Mhz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Carrier channel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[1:14]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Transmitter baseband gain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[0:3]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Receiver basedband gain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[0:31]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Transmitter RF gain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>
                          <a:effectLst/>
                        </a:rPr>
                        <a:t>[0:63]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31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Receiver RF gain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</a:rPr>
                        <a:t>[1:3]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Membangkitkan bit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2"/>
                </a:solidFill>
              </a:rPr>
              <a:t>Bit </a:t>
            </a:r>
            <a:r>
              <a:rPr lang="id-ID" dirty="0">
                <a:solidFill>
                  <a:schemeClr val="tx2"/>
                </a:solidFill>
              </a:rPr>
              <a:t>informasi dibangkitkan secara acak, bit informasi dibangkitkan dalam bentuk biner. dengan fungsi </a:t>
            </a:r>
            <a:r>
              <a:rPr lang="id-ID" i="1" dirty="0">
                <a:solidFill>
                  <a:schemeClr val="tx2"/>
                </a:solidFill>
              </a:rPr>
              <a:t>“randi” </a:t>
            </a:r>
            <a:r>
              <a:rPr lang="id-ID" dirty="0">
                <a:solidFill>
                  <a:schemeClr val="tx2"/>
                </a:solidFill>
              </a:rPr>
              <a:t>pada Matlab.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18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3650" t="47301" r="3650" b="17545"/>
          <a:stretch/>
        </p:blipFill>
        <p:spPr>
          <a:xfrm>
            <a:off x="2277988" y="3284984"/>
            <a:ext cx="7113559" cy="187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2"/>
          <a:stretch/>
        </p:blipFill>
        <p:spPr>
          <a:xfrm>
            <a:off x="1639214" y="3272194"/>
            <a:ext cx="9163005" cy="2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6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1"/>
          </a:xfrm>
        </p:spPr>
        <p:txBody>
          <a:bodyPr/>
          <a:lstStyle/>
          <a:p>
            <a:r>
              <a:rPr lang="id-ID" dirty="0" smtClean="0"/>
              <a:t>Daftar Pustaka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9876" y="908720"/>
            <a:ext cx="10657184" cy="5519639"/>
          </a:xfrm>
        </p:spPr>
        <p:txBody>
          <a:bodyPr>
            <a:normAutofit fontScale="32500" lnSpcReduction="20000"/>
          </a:bodyPr>
          <a:lstStyle/>
          <a:p>
            <a:pPr marL="268288" indent="-268288">
              <a:buNone/>
            </a:pPr>
            <a:r>
              <a:rPr lang="id-ID" dirty="0"/>
              <a:t>[1]	Y. Li, S. Member, R. H. Y. Louie, S. Member, and B. Vucetic, “Relay SelectionWith Network Coding in Two-Way Relay Channels,” </a:t>
            </a:r>
            <a:r>
              <a:rPr lang="id-ID" i="1" dirty="0"/>
              <a:t>IEEE Trans. Veh. Technol.</a:t>
            </a:r>
            <a:r>
              <a:rPr lang="id-ID" dirty="0"/>
              <a:t>, vol. 59, no. 9, pp. 4489–4499, 2010.</a:t>
            </a:r>
          </a:p>
          <a:p>
            <a:pPr marL="268288" indent="-268288">
              <a:buNone/>
            </a:pPr>
            <a:r>
              <a:rPr lang="id-ID" dirty="0"/>
              <a:t>[2]	T. Vu, P. Duhamel, and M. Renzo, “On the Diversity of Network-Coded Cooperation with Decode-and-Forward Relay Selection,” </a:t>
            </a:r>
            <a:r>
              <a:rPr lang="id-ID" i="1" dirty="0"/>
              <a:t>IEEE Trans. Wirel. Commun.</a:t>
            </a:r>
            <a:r>
              <a:rPr lang="id-ID" dirty="0"/>
              <a:t>, vol. 1276, no. c, pp. 1–1, 2015.</a:t>
            </a:r>
          </a:p>
          <a:p>
            <a:pPr marL="268288" indent="-268288">
              <a:buNone/>
            </a:pPr>
            <a:r>
              <a:rPr lang="id-ID" dirty="0"/>
              <a:t>[3]	R. Yeung, </a:t>
            </a:r>
            <a:r>
              <a:rPr lang="id-ID" i="1" dirty="0"/>
              <a:t>Network Coding Theory</a:t>
            </a:r>
            <a:r>
              <a:rPr lang="id-ID" dirty="0"/>
              <a:t>. Boston: Publisher Inc, 2006.</a:t>
            </a:r>
          </a:p>
          <a:p>
            <a:pPr marL="268288" indent="-268288">
              <a:buNone/>
            </a:pPr>
            <a:r>
              <a:rPr lang="id-ID" dirty="0"/>
              <a:t>[4]	T. Ho and D. S. Lun, </a:t>
            </a:r>
            <a:r>
              <a:rPr lang="id-ID" i="1" dirty="0"/>
              <a:t>Network Coding an Introduction</a:t>
            </a:r>
            <a:r>
              <a:rPr lang="id-ID" dirty="0"/>
              <a:t>. New York: Cambridge Univerasity Press, 2008.</a:t>
            </a:r>
          </a:p>
          <a:p>
            <a:pPr marL="268288" indent="-268288">
              <a:buNone/>
            </a:pPr>
            <a:r>
              <a:rPr lang="id-ID" dirty="0"/>
              <a:t>[5]	M. Debbah, “Joint relay selection and analog network coding using differential modulation in two-way relay channels,” </a:t>
            </a:r>
            <a:r>
              <a:rPr lang="id-ID" i="1" dirty="0"/>
              <a:t>IEEE Trans. Veh. Technol.</a:t>
            </a:r>
            <a:r>
              <a:rPr lang="id-ID" dirty="0"/>
              <a:t>, vol. 59, no. 6, pp. 2932–2939, 2010.</a:t>
            </a:r>
          </a:p>
          <a:p>
            <a:pPr marL="268288" indent="-268288">
              <a:buNone/>
            </a:pPr>
            <a:r>
              <a:rPr lang="id-ID" dirty="0"/>
              <a:t>[6]	T. P. Do, J. S. Wang, I. Song, and Y. H. Kim, “Joint relay selection and power allocation for two-way relaying with physical layer network coding,” </a:t>
            </a:r>
            <a:r>
              <a:rPr lang="id-ID" i="1" dirty="0"/>
              <a:t>IEEE Commun. Lett.</a:t>
            </a:r>
            <a:r>
              <a:rPr lang="id-ID" dirty="0"/>
              <a:t>, vol. 17, no. 2, pp. 301–304, 2013.</a:t>
            </a:r>
          </a:p>
          <a:p>
            <a:pPr marL="268288" indent="-268288">
              <a:buNone/>
            </a:pPr>
            <a:r>
              <a:rPr lang="id-ID" dirty="0"/>
              <a:t>[7]	J. Liang and J. Chen, “Joint Relay Selection and Network Coding for Error-Prone Two-Way Decode-and-Forward Relay Networks,” </a:t>
            </a:r>
            <a:r>
              <a:rPr lang="id-ID" i="1" dirty="0"/>
              <a:t>IEEE Trans. Commun.</a:t>
            </a:r>
            <a:r>
              <a:rPr lang="id-ID" dirty="0"/>
              <a:t>, vol. 31, no. 3, pp. 476–488, 2013.</a:t>
            </a:r>
          </a:p>
          <a:p>
            <a:pPr marL="268288" indent="-268288">
              <a:buNone/>
            </a:pPr>
            <a:r>
              <a:rPr lang="id-ID" dirty="0"/>
              <a:t>[8]	Y. Jiang, I. W.-H. Ho, Z. Sattar, Q. F. Zhou, and F. C. M. Lau, “Paired-relay-selection schemes for two-way relaying with network coding,” </a:t>
            </a:r>
            <a:r>
              <a:rPr lang="id-ID" i="1" dirty="0"/>
              <a:t>IET Commun.</a:t>
            </a:r>
            <a:r>
              <a:rPr lang="id-ID" dirty="0"/>
              <a:t>, vol. 9, no. 6, pp. 888–896, Apr. 2015.</a:t>
            </a:r>
          </a:p>
          <a:p>
            <a:pPr marL="268288" indent="-268288">
              <a:buNone/>
            </a:pPr>
            <a:r>
              <a:rPr lang="id-ID" dirty="0"/>
              <a:t>[9]	Q. Zhou, Y. Li, F. Lau, and B. Vucetic, “Decode-and-Forward Two-Way Relaying with Network Coding and Opportunistic Relay Selection,” </a:t>
            </a:r>
            <a:r>
              <a:rPr lang="id-ID" i="1" dirty="0"/>
              <a:t>IEEE Trans. Commun.</a:t>
            </a:r>
            <a:r>
              <a:rPr lang="id-ID" dirty="0"/>
              <a:t>, vol. 58, no. 11, pp. 3070–3076, 2010.</a:t>
            </a:r>
          </a:p>
          <a:p>
            <a:pPr marL="268288" indent="-268288">
              <a:buNone/>
            </a:pPr>
            <a:r>
              <a:rPr lang="id-ID" dirty="0"/>
              <a:t>[10]	H. Pan and C. Chen, “Single-Relay Selections with Amplify Forwarding and Network Coding in Two-Way Relay Channels,” in </a:t>
            </a:r>
            <a:r>
              <a:rPr lang="id-ID" i="1" dirty="0"/>
              <a:t>2012 International Conference on Computer Science and Service System</a:t>
            </a:r>
            <a:r>
              <a:rPr lang="id-ID" dirty="0"/>
              <a:t>, 2012, pp. 1232–1235.</a:t>
            </a:r>
          </a:p>
          <a:p>
            <a:pPr marL="268288" indent="-268288">
              <a:buNone/>
            </a:pPr>
            <a:r>
              <a:rPr lang="id-ID" dirty="0"/>
              <a:t>[11]	X. Liu, G. Wang, and B. Li, “A Physical-network-coding-based amplify and forward cooperation scheme,” </a:t>
            </a:r>
            <a:r>
              <a:rPr lang="id-ID" i="1" dirty="0"/>
              <a:t>ICICS 2013 - Conf. Guid. 9th Int. Conf. Information, Commun. Signal Process.</a:t>
            </a:r>
            <a:r>
              <a:rPr lang="id-ID" dirty="0"/>
              <a:t>, pp. 1–5, 2013.</a:t>
            </a:r>
          </a:p>
          <a:p>
            <a:pPr marL="268288" indent="-268288">
              <a:buNone/>
            </a:pPr>
            <a:r>
              <a:rPr lang="id-ID" dirty="0"/>
              <a:t>[12]	Lingyang Song, Guo Hong, Bingli Jiao, and M. Debbah, “Joint Relay Selection and Analog Network Coding Using Differential Modulation in Two-Way Relay Channels,” </a:t>
            </a:r>
            <a:r>
              <a:rPr lang="id-ID" i="1" dirty="0"/>
              <a:t>IEEE Trans. Veh. Technol.</a:t>
            </a:r>
            <a:r>
              <a:rPr lang="id-ID" dirty="0"/>
              <a:t>, vol. 59, no. 6, pp. 2932–2939, Jul. 2010.</a:t>
            </a:r>
          </a:p>
          <a:p>
            <a:pPr marL="268288" indent="-268288">
              <a:buNone/>
            </a:pPr>
            <a:r>
              <a:rPr lang="id-ID" dirty="0"/>
              <a:t>[13]	F. A. Onat, Y. Fan, H. Yanikomeroglu, and H. V. Poor, “Threshold Based Relay Selection in Cooperative Wireless Networks,” pp. 1–5, 2008.</a:t>
            </a:r>
          </a:p>
          <a:p>
            <a:pPr marL="268288" indent="-268288">
              <a:buNone/>
            </a:pPr>
            <a:r>
              <a:rPr lang="id-ID" dirty="0"/>
              <a:t>[14]	F. A. Onat, A. Adinoyi, Y. Fan, H. Yanikomeroglu, J. S. Thompson, and I. D. Marsland, “Threshold Selection for SNR-based Selective Digital Relaying in Cooperative Wireless Networks,” vol. 7, no. 11, pp. 4226–4237, 2008.</a:t>
            </a:r>
          </a:p>
          <a:p>
            <a:pPr marL="268288" indent="-268288">
              <a:buNone/>
            </a:pPr>
            <a:r>
              <a:rPr lang="id-ID" dirty="0"/>
              <a:t>[15]	L. Wu, “Physical Layer Network Coding Based on Dual Relay Selection In Two-Way Relay Channel,” vol. 2, 2011.</a:t>
            </a:r>
          </a:p>
          <a:p>
            <a:pPr marL="268288" indent="-268288">
              <a:buNone/>
            </a:pPr>
            <a:r>
              <a:rPr lang="id-ID" dirty="0"/>
              <a:t>[16]	“Joint Relay Selection and Network Coding Using Decode-and-Forward Protocol in Two-Way Relay Channels,” pp. 0–5, 2010.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18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0" y="206628"/>
            <a:ext cx="9782801" cy="665993"/>
          </a:xfrm>
        </p:spPr>
        <p:txBody>
          <a:bodyPr/>
          <a:lstStyle/>
          <a:p>
            <a:r>
              <a:rPr lang="id-ID" dirty="0" smtClean="0"/>
              <a:t>Latar Belakang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/>
          <a:stretch/>
        </p:blipFill>
        <p:spPr>
          <a:xfrm>
            <a:off x="1224859" y="1522954"/>
            <a:ext cx="4968552" cy="24532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68701" y="6592267"/>
            <a:ext cx="609441" cy="365125"/>
          </a:xfrm>
        </p:spPr>
        <p:txBody>
          <a:bodyPr/>
          <a:lstStyle/>
          <a:p>
            <a:fld id="{7DC1BBB0-96F0-4077-A278-0F3FB5C104D3}" type="slidenum">
              <a:rPr lang="id-ID" smtClean="0"/>
              <a:t>2</a:t>
            </a:fld>
            <a:endParaRPr lang="id-ID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8897448"/>
              </p:ext>
            </p:extLst>
          </p:nvPr>
        </p:nvGraphicFramePr>
        <p:xfrm>
          <a:off x="5446340" y="0"/>
          <a:ext cx="6378503" cy="666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363302" y="4412298"/>
            <a:ext cx="4896544" cy="2344632"/>
            <a:chOff x="2365999" y="2233972"/>
            <a:chExt cx="7531441" cy="3570784"/>
          </a:xfrm>
        </p:grpSpPr>
        <p:pic>
          <p:nvPicPr>
            <p:cNvPr id="6" name="Content Placeholder 9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65999" y="3573016"/>
              <a:ext cx="922708" cy="892696"/>
            </a:xfrm>
            <a:prstGeom prst="rect">
              <a:avLst/>
            </a:prstGeom>
          </p:spPr>
        </p:pic>
        <p:pic>
          <p:nvPicPr>
            <p:cNvPr id="8" name="Content Placeholder 9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74732" y="3573016"/>
              <a:ext cx="922708" cy="892696"/>
            </a:xfrm>
            <a:prstGeom prst="rect">
              <a:avLst/>
            </a:prstGeom>
          </p:spPr>
        </p:pic>
        <p:pic>
          <p:nvPicPr>
            <p:cNvPr id="9" name="Content Placeholder 9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43369" y="2233972"/>
              <a:ext cx="922708" cy="892696"/>
            </a:xfrm>
            <a:prstGeom prst="rect">
              <a:avLst/>
            </a:prstGeom>
          </p:spPr>
        </p:pic>
        <p:pic>
          <p:nvPicPr>
            <p:cNvPr id="10" name="Content Placeholder 9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62364" y="3573016"/>
              <a:ext cx="922708" cy="892696"/>
            </a:xfrm>
            <a:prstGeom prst="rect">
              <a:avLst/>
            </a:prstGeom>
          </p:spPr>
        </p:pic>
        <p:pic>
          <p:nvPicPr>
            <p:cNvPr id="11" name="Content Placeholder 9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62364" y="4912060"/>
              <a:ext cx="922708" cy="892696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>
              <a:stCxn id="6" idx="3"/>
              <a:endCxn id="9" idx="1"/>
            </p:cNvCxnSpPr>
            <p:nvPr/>
          </p:nvCxnSpPr>
          <p:spPr>
            <a:xfrm flipV="1">
              <a:off x="3288707" y="2680320"/>
              <a:ext cx="2354662" cy="133904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</p:cNvCxnSpPr>
            <p:nvPr/>
          </p:nvCxnSpPr>
          <p:spPr>
            <a:xfrm>
              <a:off x="3288707" y="4019364"/>
              <a:ext cx="251767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11" idx="1"/>
            </p:cNvCxnSpPr>
            <p:nvPr/>
          </p:nvCxnSpPr>
          <p:spPr>
            <a:xfrm>
              <a:off x="3288707" y="4019364"/>
              <a:ext cx="2373657" cy="133904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1"/>
              <a:endCxn id="9" idx="3"/>
            </p:cNvCxnSpPr>
            <p:nvPr/>
          </p:nvCxnSpPr>
          <p:spPr>
            <a:xfrm flipH="1" flipV="1">
              <a:off x="6566077" y="2680320"/>
              <a:ext cx="2408655" cy="133904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1"/>
            </p:cNvCxnSpPr>
            <p:nvPr/>
          </p:nvCxnSpPr>
          <p:spPr>
            <a:xfrm flipH="1">
              <a:off x="6460079" y="4019364"/>
              <a:ext cx="251465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1"/>
            </p:cNvCxnSpPr>
            <p:nvPr/>
          </p:nvCxnSpPr>
          <p:spPr>
            <a:xfrm flipH="1">
              <a:off x="6513078" y="4019364"/>
              <a:ext cx="2461654" cy="133904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3257780" y="4289649"/>
              <a:ext cx="2437018" cy="13715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545512" y="4336760"/>
              <a:ext cx="2482219" cy="13244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20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3070076" y="2492896"/>
            <a:ext cx="604867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TERIMA KASIH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31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26460" y="0"/>
            <a:ext cx="540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3436" y="152044"/>
            <a:ext cx="9782801" cy="514896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93436" y="692697"/>
            <a:ext cx="4818888" cy="93878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</a:t>
            </a:r>
            <a:r>
              <a:rPr lang="id-ID" b="1" dirty="0">
                <a:solidFill>
                  <a:schemeClr val="tx2"/>
                </a:solidFill>
              </a:rPr>
              <a:t>umusan Masalah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624938"/>
              </p:ext>
            </p:extLst>
          </p:nvPr>
        </p:nvGraphicFramePr>
        <p:xfrm>
          <a:off x="1593436" y="2146377"/>
          <a:ext cx="481488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958507" y="692697"/>
            <a:ext cx="4417729" cy="938784"/>
          </a:xfrm>
        </p:spPr>
        <p:txBody>
          <a:bodyPr/>
          <a:lstStyle/>
          <a:p>
            <a:pPr lvl="0"/>
            <a:r>
              <a:rPr lang="id-ID" b="1" dirty="0">
                <a:solidFill>
                  <a:schemeClr val="tx2"/>
                </a:solidFill>
              </a:rPr>
              <a:t>BATASAN </a:t>
            </a:r>
            <a:r>
              <a:rPr lang="id-ID" b="1" dirty="0" smtClean="0">
                <a:solidFill>
                  <a:schemeClr val="tx2"/>
                </a:solidFill>
              </a:rPr>
              <a:t>MASALAH</a:t>
            </a:r>
            <a:endParaRPr lang="id-ID" b="1" dirty="0">
              <a:solidFill>
                <a:schemeClr val="tx2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95189452"/>
              </p:ext>
            </p:extLst>
          </p:nvPr>
        </p:nvGraphicFramePr>
        <p:xfrm>
          <a:off x="7108998" y="1988840"/>
          <a:ext cx="4818062" cy="3656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53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527720"/>
          </a:xfrm>
        </p:spPr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59137" y="310723"/>
            <a:ext cx="6195986" cy="5689600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KONTRIBUSI</a:t>
            </a:r>
          </a:p>
          <a:p>
            <a:endParaRPr lang="id-ID" dirty="0"/>
          </a:p>
          <a:p>
            <a:r>
              <a:rPr lang="id-ID" dirty="0">
                <a:solidFill>
                  <a:schemeClr val="tx2"/>
                </a:solidFill>
              </a:rPr>
              <a:t>Penelitian ini diharapkan dapat memberikan kontribusi berupa penerapan </a:t>
            </a:r>
            <a:r>
              <a:rPr lang="id-ID" i="1" dirty="0">
                <a:solidFill>
                  <a:schemeClr val="tx2"/>
                </a:solidFill>
              </a:rPr>
              <a:t>relay selection</a:t>
            </a:r>
            <a:r>
              <a:rPr lang="id-ID" dirty="0">
                <a:solidFill>
                  <a:schemeClr val="tx2"/>
                </a:solidFill>
              </a:rPr>
              <a:t> dengan </a:t>
            </a:r>
            <a:r>
              <a:rPr lang="id-ID" i="1" dirty="0">
                <a:solidFill>
                  <a:schemeClr val="tx2"/>
                </a:solidFill>
              </a:rPr>
              <a:t>network coding</a:t>
            </a:r>
            <a:r>
              <a:rPr lang="id-ID" dirty="0">
                <a:solidFill>
                  <a:schemeClr val="tx2"/>
                </a:solidFill>
              </a:rPr>
              <a:t> pada modul</a:t>
            </a:r>
            <a:r>
              <a:rPr lang="id-ID" i="1" dirty="0">
                <a:solidFill>
                  <a:schemeClr val="tx2"/>
                </a:solidFill>
              </a:rPr>
              <a:t> </a:t>
            </a:r>
            <a:r>
              <a:rPr lang="id-ID" dirty="0" smtClean="0">
                <a:solidFill>
                  <a:schemeClr val="tx2"/>
                </a:solidFill>
              </a:rPr>
              <a:t>WARP.</a:t>
            </a:r>
            <a:endParaRPr lang="id-ID" dirty="0">
              <a:solidFill>
                <a:schemeClr val="tx2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21319867"/>
              </p:ext>
            </p:extLst>
          </p:nvPr>
        </p:nvGraphicFramePr>
        <p:xfrm>
          <a:off x="0" y="908720"/>
          <a:ext cx="479826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5682" y="6381328"/>
            <a:ext cx="609441" cy="365125"/>
          </a:xfrm>
        </p:spPr>
        <p:txBody>
          <a:bodyPr/>
          <a:lstStyle/>
          <a:p>
            <a:fld id="{7DC1BBB0-96F0-4077-A278-0F3FB5C104D3}" type="slidenum">
              <a:rPr lang="id-ID" smtClean="0"/>
              <a:t>4</a:t>
            </a:fld>
            <a:endParaRPr lang="id-ID"/>
          </a:p>
        </p:txBody>
      </p:sp>
      <p:pic>
        <p:nvPicPr>
          <p:cNvPr id="10" name="Content Placeholder 9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174532" y="3861048"/>
            <a:ext cx="208823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86903"/>
          </a:xfrm>
        </p:spPr>
        <p:txBody>
          <a:bodyPr/>
          <a:lstStyle/>
          <a:p>
            <a:r>
              <a:rPr lang="id-ID" dirty="0" smtClean="0"/>
              <a:t>RENCANA PENELITIAN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5</a:t>
            </a:fld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>
            <a:off x="1269876" y="1052730"/>
            <a:ext cx="10620000" cy="49015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SISTEM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6</a:t>
            </a:fld>
            <a:endParaRPr lang="id-ID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354126" y="57131"/>
            <a:ext cx="3622040" cy="67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913045"/>
          </a:xfrm>
        </p:spPr>
        <p:txBody>
          <a:bodyPr/>
          <a:lstStyle/>
          <a:p>
            <a:r>
              <a:rPr lang="id-ID" dirty="0" smtClean="0"/>
              <a:t>DESAIN SISTEM UMUM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7</a:t>
            </a:fld>
            <a:endParaRPr lang="id-ID"/>
          </a:p>
        </p:txBody>
      </p:sp>
      <p:pic>
        <p:nvPicPr>
          <p:cNvPr id="30" name="Content Placeholder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30" y="2627911"/>
            <a:ext cx="637103" cy="666074"/>
          </a:xfrm>
          <a:prstGeom prst="rect">
            <a:avLst/>
          </a:prstGeom>
        </p:spPr>
      </p:pic>
      <p:pic>
        <p:nvPicPr>
          <p:cNvPr id="31" name="Content Placeholder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65" y="2627911"/>
            <a:ext cx="637103" cy="666074"/>
          </a:xfrm>
          <a:prstGeom prst="rect">
            <a:avLst/>
          </a:prstGeom>
        </p:spPr>
      </p:pic>
      <p:pic>
        <p:nvPicPr>
          <p:cNvPr id="32" name="Content Placeholder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61157" y="1628800"/>
            <a:ext cx="637103" cy="666074"/>
          </a:xfrm>
          <a:prstGeom prst="rect">
            <a:avLst/>
          </a:prstGeom>
        </p:spPr>
      </p:pic>
      <p:pic>
        <p:nvPicPr>
          <p:cNvPr id="34" name="Content Placeholder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73" y="3627022"/>
            <a:ext cx="637103" cy="666074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0" idx="3"/>
            <a:endCxn id="32" idx="1"/>
          </p:cNvCxnSpPr>
          <p:nvPr/>
        </p:nvCxnSpPr>
        <p:spPr>
          <a:xfrm flipV="1">
            <a:off x="2035333" y="1961837"/>
            <a:ext cx="1625825" cy="9991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3"/>
            <a:endCxn id="34" idx="1"/>
          </p:cNvCxnSpPr>
          <p:nvPr/>
        </p:nvCxnSpPr>
        <p:spPr>
          <a:xfrm>
            <a:off x="2035333" y="2960948"/>
            <a:ext cx="1638940" cy="9991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1"/>
            <a:endCxn id="32" idx="3"/>
          </p:cNvCxnSpPr>
          <p:nvPr/>
        </p:nvCxnSpPr>
        <p:spPr>
          <a:xfrm flipH="1" flipV="1">
            <a:off x="4298260" y="1961837"/>
            <a:ext cx="1663105" cy="9991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1"/>
          </p:cNvCxnSpPr>
          <p:nvPr/>
        </p:nvCxnSpPr>
        <p:spPr>
          <a:xfrm flipH="1">
            <a:off x="4261666" y="2960948"/>
            <a:ext cx="1699700" cy="9991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2013978" y="3162618"/>
            <a:ext cx="1682689" cy="1023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284061" y="3197769"/>
            <a:ext cx="1713899" cy="9882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50"/>
          <p:cNvSpPr>
            <a:spLocks noGrp="1"/>
          </p:cNvSpPr>
          <p:nvPr>
            <p:ph sz="half" idx="1"/>
          </p:nvPr>
        </p:nvSpPr>
        <p:spPr>
          <a:xfrm>
            <a:off x="1593436" y="5012363"/>
            <a:ext cx="4814586" cy="1416322"/>
          </a:xfrm>
        </p:spPr>
        <p:txBody>
          <a:bodyPr>
            <a:normAutofit fontScale="62500" lnSpcReduction="20000"/>
          </a:bodyPr>
          <a:lstStyle/>
          <a:p>
            <a:r>
              <a:rPr lang="id-ID" dirty="0" smtClean="0">
                <a:solidFill>
                  <a:schemeClr val="tx2"/>
                </a:solidFill>
              </a:rPr>
              <a:t>Keterangan :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2"/>
                </a:solidFill>
              </a:rPr>
              <a:t>Time slot 1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2"/>
                </a:solidFill>
              </a:rPr>
              <a:t>Time slot 2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2"/>
                </a:solidFill>
              </a:rPr>
              <a:t>Time slot 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142886" y="5360484"/>
            <a:ext cx="1082988" cy="1440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3133581" y="5720524"/>
            <a:ext cx="1082988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ectangle 69"/>
          <p:cNvSpPr/>
          <p:nvPr/>
        </p:nvSpPr>
        <p:spPr>
          <a:xfrm>
            <a:off x="3115630" y="6080564"/>
            <a:ext cx="1082988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extBox 70"/>
          <p:cNvSpPr txBox="1"/>
          <p:nvPr/>
        </p:nvSpPr>
        <p:spPr>
          <a:xfrm>
            <a:off x="5888018" y="337278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Node 2</a:t>
            </a:r>
          </a:p>
          <a:p>
            <a:pPr algn="ctr"/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(D/S)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31725" y="4293096"/>
            <a:ext cx="93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 Relay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44187" y="337278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Node 1</a:t>
            </a:r>
          </a:p>
          <a:p>
            <a:pPr algn="ctr"/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(S/D)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72" y="56220"/>
            <a:ext cx="2556000" cy="6757156"/>
          </a:xfrm>
        </p:spPr>
      </p:pic>
    </p:spTree>
    <p:extLst>
      <p:ext uri="{BB962C8B-B14F-4D97-AF65-F5344CB8AC3E}">
        <p14:creationId xmlns:p14="http://schemas.microsoft.com/office/powerpoint/2010/main" val="17542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48" y="175392"/>
            <a:ext cx="4320000" cy="65987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913045"/>
          </a:xfrm>
        </p:spPr>
        <p:txBody>
          <a:bodyPr/>
          <a:lstStyle/>
          <a:p>
            <a:r>
              <a:rPr lang="id-ID" dirty="0" smtClean="0"/>
              <a:t>DESAIN SISTEM DI WARP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8</a:t>
            </a:fld>
            <a:endParaRPr lang="id-ID"/>
          </a:p>
        </p:txBody>
      </p:sp>
      <p:pic>
        <p:nvPicPr>
          <p:cNvPr id="38" name="Content Placeholder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98230" y="2627911"/>
            <a:ext cx="637103" cy="666074"/>
          </a:xfrm>
          <a:prstGeom prst="rect">
            <a:avLst/>
          </a:prstGeom>
        </p:spPr>
      </p:pic>
      <p:pic>
        <p:nvPicPr>
          <p:cNvPr id="39" name="Content Placeholder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61365" y="2627911"/>
            <a:ext cx="637103" cy="666074"/>
          </a:xfrm>
          <a:prstGeom prst="rect">
            <a:avLst/>
          </a:prstGeom>
        </p:spPr>
      </p:pic>
      <p:pic>
        <p:nvPicPr>
          <p:cNvPr id="40" name="Content Placeholder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61157" y="1628800"/>
            <a:ext cx="637103" cy="666074"/>
          </a:xfrm>
          <a:prstGeom prst="rect">
            <a:avLst/>
          </a:prstGeom>
        </p:spPr>
      </p:pic>
      <p:pic>
        <p:nvPicPr>
          <p:cNvPr id="42" name="Content Placeholder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74273" y="3627022"/>
            <a:ext cx="637103" cy="666074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38" idx="3"/>
            <a:endCxn id="40" idx="1"/>
          </p:cNvCxnSpPr>
          <p:nvPr/>
        </p:nvCxnSpPr>
        <p:spPr>
          <a:xfrm flipV="1">
            <a:off x="2035333" y="1961837"/>
            <a:ext cx="1625825" cy="9991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3"/>
            <a:endCxn id="42" idx="1"/>
          </p:cNvCxnSpPr>
          <p:nvPr/>
        </p:nvCxnSpPr>
        <p:spPr>
          <a:xfrm>
            <a:off x="2035333" y="2960948"/>
            <a:ext cx="1638940" cy="9991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0" idx="3"/>
          </p:cNvCxnSpPr>
          <p:nvPr/>
        </p:nvCxnSpPr>
        <p:spPr>
          <a:xfrm flipH="1" flipV="1">
            <a:off x="4298260" y="1961837"/>
            <a:ext cx="1663105" cy="9991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1"/>
          </p:cNvCxnSpPr>
          <p:nvPr/>
        </p:nvCxnSpPr>
        <p:spPr>
          <a:xfrm flipH="1">
            <a:off x="4261666" y="2960948"/>
            <a:ext cx="1699700" cy="9991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013978" y="3162618"/>
            <a:ext cx="1682689" cy="1023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284061" y="3197769"/>
            <a:ext cx="1713899" cy="9882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50"/>
          <p:cNvSpPr>
            <a:spLocks noGrp="1"/>
          </p:cNvSpPr>
          <p:nvPr>
            <p:ph sz="half" idx="1"/>
          </p:nvPr>
        </p:nvSpPr>
        <p:spPr>
          <a:xfrm>
            <a:off x="1593436" y="5012363"/>
            <a:ext cx="4814586" cy="1416322"/>
          </a:xfrm>
        </p:spPr>
        <p:txBody>
          <a:bodyPr>
            <a:normAutofit fontScale="62500" lnSpcReduction="20000"/>
          </a:bodyPr>
          <a:lstStyle/>
          <a:p>
            <a:r>
              <a:rPr lang="id-ID" dirty="0" smtClean="0">
                <a:solidFill>
                  <a:schemeClr val="tx2"/>
                </a:solidFill>
              </a:rPr>
              <a:t>Keterangan :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2"/>
                </a:solidFill>
              </a:rPr>
              <a:t>Time slot 1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2"/>
                </a:solidFill>
              </a:rPr>
              <a:t>Time slot 2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2"/>
                </a:solidFill>
              </a:rPr>
              <a:t>Time slot 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104440" y="177801"/>
            <a:ext cx="3750611" cy="370768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7328431" y="77273"/>
            <a:ext cx="3662525" cy="37432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8256841" y="330200"/>
            <a:ext cx="2590100" cy="64741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3142886" y="5360484"/>
            <a:ext cx="1082988" cy="1440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3133581" y="5720524"/>
            <a:ext cx="1082988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3115630" y="6080564"/>
            <a:ext cx="1082988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Box 61"/>
          <p:cNvSpPr txBox="1"/>
          <p:nvPr/>
        </p:nvSpPr>
        <p:spPr>
          <a:xfrm>
            <a:off x="1344187" y="337278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Node 1</a:t>
            </a:r>
          </a:p>
          <a:p>
            <a:pPr algn="ctr"/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(S/D)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88018" y="337278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Node 2</a:t>
            </a:r>
          </a:p>
          <a:p>
            <a:pPr algn="ctr"/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(D/S)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1725" y="4293096"/>
            <a:ext cx="93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 Relay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PEMILIHAN </a:t>
            </a:r>
            <a:r>
              <a:rPr lang="id-ID" dirty="0" smtClean="0"/>
              <a:t>RELAY (Max-Min) 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8548" y="1628800"/>
            <a:ext cx="4305300" cy="12858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id-ID" smtClean="0"/>
              <a:t>9</a:t>
            </a:fld>
            <a:endParaRPr lang="id-ID"/>
          </a:p>
        </p:txBody>
      </p:sp>
      <p:pic>
        <p:nvPicPr>
          <p:cNvPr id="8" name="Content Placeholder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30" y="2627911"/>
            <a:ext cx="637103" cy="666074"/>
          </a:xfrm>
          <a:prstGeom prst="rect">
            <a:avLst/>
          </a:prstGeom>
        </p:spPr>
      </p:pic>
      <p:pic>
        <p:nvPicPr>
          <p:cNvPr id="9" name="Content Placeholder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65" y="2627911"/>
            <a:ext cx="637103" cy="666074"/>
          </a:xfrm>
          <a:prstGeom prst="rect">
            <a:avLst/>
          </a:prstGeom>
        </p:spPr>
      </p:pic>
      <p:pic>
        <p:nvPicPr>
          <p:cNvPr id="10" name="Content Placeholder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61157" y="1628800"/>
            <a:ext cx="637103" cy="666074"/>
          </a:xfrm>
          <a:prstGeom prst="rect">
            <a:avLst/>
          </a:prstGeom>
        </p:spPr>
      </p:pic>
      <p:pic>
        <p:nvPicPr>
          <p:cNvPr id="11" name="Content Placeholder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73" y="3627022"/>
            <a:ext cx="637103" cy="66607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 flipV="1">
            <a:off x="2035333" y="1961837"/>
            <a:ext cx="1625825" cy="9991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1" idx="1"/>
          </p:cNvCxnSpPr>
          <p:nvPr/>
        </p:nvCxnSpPr>
        <p:spPr>
          <a:xfrm>
            <a:off x="2035333" y="2960948"/>
            <a:ext cx="1638940" cy="9991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10" idx="3"/>
          </p:cNvCxnSpPr>
          <p:nvPr/>
        </p:nvCxnSpPr>
        <p:spPr>
          <a:xfrm flipH="1" flipV="1">
            <a:off x="4298260" y="1961837"/>
            <a:ext cx="1663105" cy="9991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>
            <a:off x="4261666" y="2960948"/>
            <a:ext cx="1699700" cy="9991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44187" y="337278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Node 1</a:t>
            </a:r>
          </a:p>
          <a:p>
            <a:pPr algn="ctr"/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(S/D)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8018" y="337278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Node 2</a:t>
            </a:r>
          </a:p>
          <a:p>
            <a:pPr algn="ctr"/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(D/S)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1725" y="4293096"/>
            <a:ext cx="93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 Relay</a:t>
            </a:r>
            <a:endParaRPr lang="id-ID" sz="1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46505" y="2060848"/>
                <a:ext cx="119321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05" y="2060848"/>
                <a:ext cx="1193211" cy="381515"/>
              </a:xfrm>
              <a:prstGeom prst="rect">
                <a:avLst/>
              </a:prstGeom>
              <a:blipFill rotWithShape="0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35489" y="3521182"/>
                <a:ext cx="119321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d-ID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89" y="3521182"/>
                <a:ext cx="1193212" cy="381515"/>
              </a:xfrm>
              <a:prstGeom prst="rect">
                <a:avLst/>
              </a:prstGeom>
              <a:blipFill rotWithShape="0"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04375" y="2025877"/>
                <a:ext cx="119321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75" y="2025877"/>
                <a:ext cx="1193211" cy="381515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56948" y="3551030"/>
                <a:ext cx="119321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d-ID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48" y="3551030"/>
                <a:ext cx="1193212" cy="381515"/>
              </a:xfrm>
              <a:prstGeom prst="rect">
                <a:avLst/>
              </a:prstGeom>
              <a:blipFill rotWithShape="0"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230641" y="3384178"/>
            <a:ext cx="1066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</a:rPr>
              <a:t>Di mana :</a:t>
            </a:r>
            <a:endParaRPr lang="id-ID" sz="16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42504" y="3790782"/>
            <a:ext cx="3527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</a:rPr>
              <a:t>: adalah koefisien kanal dari user 1 </a:t>
            </a:r>
          </a:p>
          <a:p>
            <a:r>
              <a:rPr lang="id-ID" sz="1600" dirty="0">
                <a:solidFill>
                  <a:schemeClr val="tx2"/>
                </a:solidFill>
              </a:rPr>
              <a:t> </a:t>
            </a:r>
            <a:r>
              <a:rPr lang="id-ID" sz="1600" dirty="0" smtClean="0">
                <a:solidFill>
                  <a:schemeClr val="tx2"/>
                </a:solidFill>
              </a:rPr>
              <a:t>ke relay 1</a:t>
            </a:r>
            <a:endParaRPr lang="id-ID" sz="16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18430" y="3810720"/>
                <a:ext cx="119321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430" y="3810720"/>
                <a:ext cx="1193211" cy="381515"/>
              </a:xfrm>
              <a:prstGeom prst="rect">
                <a:avLst/>
              </a:prstGeom>
              <a:blipFill rotWithShape="0"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018430" y="4463545"/>
                <a:ext cx="122847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2,,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430" y="4463545"/>
                <a:ext cx="1228478" cy="381515"/>
              </a:xfrm>
              <a:prstGeom prst="rect">
                <a:avLst/>
              </a:prstGeom>
              <a:blipFill rotWithShape="0"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207326" y="4420741"/>
            <a:ext cx="346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</a:rPr>
              <a:t>: adalah koefisien kanal dari user 1</a:t>
            </a:r>
          </a:p>
          <a:p>
            <a:r>
              <a:rPr lang="id-ID" sz="1600" dirty="0">
                <a:solidFill>
                  <a:schemeClr val="tx2"/>
                </a:solidFill>
              </a:rPr>
              <a:t> </a:t>
            </a:r>
            <a:r>
              <a:rPr lang="id-ID" sz="1600" dirty="0" smtClean="0">
                <a:solidFill>
                  <a:schemeClr val="tx2"/>
                </a:solidFill>
              </a:rPr>
              <a:t>ke relay 2</a:t>
            </a:r>
            <a:endParaRPr lang="id-ID" sz="16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54590" y="5022578"/>
            <a:ext cx="3527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</a:rPr>
              <a:t>: adalah koefisien kanal dari user 2 </a:t>
            </a:r>
          </a:p>
          <a:p>
            <a:r>
              <a:rPr lang="id-ID" sz="1600" dirty="0">
                <a:solidFill>
                  <a:schemeClr val="tx2"/>
                </a:solidFill>
              </a:rPr>
              <a:t> </a:t>
            </a:r>
            <a:r>
              <a:rPr lang="id-ID" sz="1600" dirty="0" smtClean="0">
                <a:solidFill>
                  <a:schemeClr val="tx2"/>
                </a:solidFill>
              </a:rPr>
              <a:t>ke relay 1</a:t>
            </a:r>
            <a:endParaRPr lang="id-ID" sz="16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030516" y="5042516"/>
                <a:ext cx="119321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16" y="5042516"/>
                <a:ext cx="1193211" cy="381515"/>
              </a:xfrm>
              <a:prstGeom prst="rect">
                <a:avLst/>
              </a:prstGeom>
              <a:blipFill rotWithShape="0"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030516" y="5695341"/>
                <a:ext cx="122847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2,,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d-ID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16" y="5695341"/>
                <a:ext cx="1228477" cy="381515"/>
              </a:xfrm>
              <a:prstGeom prst="rect">
                <a:avLst/>
              </a:prstGeom>
              <a:blipFill rotWithShape="0"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8219412" y="5652537"/>
            <a:ext cx="346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</a:rPr>
              <a:t>: adalah koefisien kanal dari user 2</a:t>
            </a:r>
          </a:p>
          <a:p>
            <a:r>
              <a:rPr lang="id-ID" sz="1600" dirty="0">
                <a:solidFill>
                  <a:schemeClr val="tx2"/>
                </a:solidFill>
              </a:rPr>
              <a:t> </a:t>
            </a:r>
            <a:r>
              <a:rPr lang="id-ID" sz="1600" dirty="0" smtClean="0">
                <a:solidFill>
                  <a:schemeClr val="tx2"/>
                </a:solidFill>
              </a:rPr>
              <a:t>ke relay 2</a:t>
            </a:r>
            <a:endParaRPr lang="id-ID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0" grpId="0"/>
      <p:bldP spid="31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928</Words>
  <Application>Microsoft Office PowerPoint</Application>
  <PresentationFormat>Custom</PresentationFormat>
  <Paragraphs>328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Cambria Math</vt:lpstr>
      <vt:lpstr>Euphemia</vt:lpstr>
      <vt:lpstr>Times New Roman</vt:lpstr>
      <vt:lpstr>Math 16x9</vt:lpstr>
      <vt:lpstr>ANALISIS DAN IMPLEMENTASI RELAY SELECTION DENGAN NETWORK CODING PADA MODUL WARP</vt:lpstr>
      <vt:lpstr>Latar Belakang</vt:lpstr>
      <vt:lpstr>PowerPoint Presentation</vt:lpstr>
      <vt:lpstr>TUJUAN</vt:lpstr>
      <vt:lpstr>RENCANA PENELITIAN</vt:lpstr>
      <vt:lpstr>MODEL SISTEM</vt:lpstr>
      <vt:lpstr>DESAIN SISTEM UMUM</vt:lpstr>
      <vt:lpstr>DESAIN SISTEM DI WARP</vt:lpstr>
      <vt:lpstr>PROSES PEMILIHAN RELAY (Max-Min) </vt:lpstr>
      <vt:lpstr>PROSES NETWORK CODING</vt:lpstr>
      <vt:lpstr>SISTEM PENGUKURAN</vt:lpstr>
      <vt:lpstr>SKENARIO PENGUKURAN</vt:lpstr>
      <vt:lpstr>JADWAL PENELITIAN</vt:lpstr>
      <vt:lpstr>JADWAL PENELITIAN (CONT)</vt:lpstr>
      <vt:lpstr>KEMAJUAN PENELITIAN</vt:lpstr>
      <vt:lpstr>PowerPoint Presentation</vt:lpstr>
      <vt:lpstr>PARAMETER</vt:lpstr>
      <vt:lpstr>Membangkitkan bit</vt:lpstr>
      <vt:lpstr>Daftar Pustaka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user</dc:creator>
  <cp:lastModifiedBy>user</cp:lastModifiedBy>
  <cp:revision>74</cp:revision>
  <dcterms:created xsi:type="dcterms:W3CDTF">2017-06-24T15:41:46Z</dcterms:created>
  <dcterms:modified xsi:type="dcterms:W3CDTF">2017-07-05T02:05:59Z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