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6" r:id="rId4"/>
    <p:sldId id="265" r:id="rId5"/>
    <p:sldId id="267" r:id="rId6"/>
    <p:sldId id="263" r:id="rId7"/>
    <p:sldId id="262" r:id="rId8"/>
    <p:sldId id="268" r:id="rId9"/>
    <p:sldId id="259" r:id="rId10"/>
    <p:sldId id="269" r:id="rId11"/>
    <p:sldId id="261" r:id="rId12"/>
    <p:sldId id="260" r:id="rId13"/>
    <p:sldId id="257" r:id="rId14"/>
    <p:sldId id="25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1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AEAB795-FFC2-4231-BB87-ECE046033BC6}" type="datetimeFigureOut">
              <a:rPr lang="en-ID" smtClean="0"/>
              <a:t>08/02/2021</a:t>
            </a:fld>
            <a:endParaRPr lang="en-ID"/>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D"/>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37B234F-B547-40A9-831E-DE48B259706C}" type="slidenum">
              <a:rPr lang="en-ID" smtClean="0"/>
              <a:t>‹#›</a:t>
            </a:fld>
            <a:endParaRPr lang="en-ID"/>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095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AB795-FFC2-4231-BB87-ECE046033BC6}" type="datetimeFigureOut">
              <a:rPr lang="en-ID" smtClean="0"/>
              <a:t>08/02/2021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37B234F-B547-40A9-831E-DE48B259706C}" type="slidenum">
              <a:rPr lang="en-ID" smtClean="0"/>
              <a:t>‹#›</a:t>
            </a:fld>
            <a:endParaRPr lang="en-ID"/>
          </a:p>
        </p:txBody>
      </p:sp>
    </p:spTree>
    <p:extLst>
      <p:ext uri="{BB962C8B-B14F-4D97-AF65-F5344CB8AC3E}">
        <p14:creationId xmlns:p14="http://schemas.microsoft.com/office/powerpoint/2010/main" val="29324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AB795-FFC2-4231-BB87-ECE046033BC6}" type="datetimeFigureOut">
              <a:rPr lang="en-ID" smtClean="0"/>
              <a:t>08/02/2021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37B234F-B547-40A9-831E-DE48B259706C}" type="slidenum">
              <a:rPr lang="en-ID" smtClean="0"/>
              <a:t>‹#›</a:t>
            </a:fld>
            <a:endParaRPr lang="en-ID"/>
          </a:p>
        </p:txBody>
      </p:sp>
    </p:spTree>
    <p:extLst>
      <p:ext uri="{BB962C8B-B14F-4D97-AF65-F5344CB8AC3E}">
        <p14:creationId xmlns:p14="http://schemas.microsoft.com/office/powerpoint/2010/main" val="321431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AB795-FFC2-4231-BB87-ECE046033BC6}" type="datetimeFigureOut">
              <a:rPr lang="en-ID" smtClean="0"/>
              <a:t>08/02/2021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37B234F-B547-40A9-831E-DE48B259706C}" type="slidenum">
              <a:rPr lang="en-ID" smtClean="0"/>
              <a:t>‹#›</a:t>
            </a:fld>
            <a:endParaRPr lang="en-ID"/>
          </a:p>
        </p:txBody>
      </p:sp>
    </p:spTree>
    <p:extLst>
      <p:ext uri="{BB962C8B-B14F-4D97-AF65-F5344CB8AC3E}">
        <p14:creationId xmlns:p14="http://schemas.microsoft.com/office/powerpoint/2010/main" val="1396959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AB795-FFC2-4231-BB87-ECE046033BC6}" type="datetimeFigureOut">
              <a:rPr lang="en-ID" smtClean="0"/>
              <a:t>08/02/2021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37B234F-B547-40A9-831E-DE48B259706C}" type="slidenum">
              <a:rPr lang="en-ID" smtClean="0"/>
              <a:t>‹#›</a:t>
            </a:fld>
            <a:endParaRPr lang="en-ID"/>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494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EAB795-FFC2-4231-BB87-ECE046033BC6}" type="datetimeFigureOut">
              <a:rPr lang="en-ID" smtClean="0"/>
              <a:t>08/02/2021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37B234F-B547-40A9-831E-DE48B259706C}" type="slidenum">
              <a:rPr lang="en-ID" smtClean="0"/>
              <a:t>‹#›</a:t>
            </a:fld>
            <a:endParaRPr lang="en-ID"/>
          </a:p>
        </p:txBody>
      </p:sp>
    </p:spTree>
    <p:extLst>
      <p:ext uri="{BB962C8B-B14F-4D97-AF65-F5344CB8AC3E}">
        <p14:creationId xmlns:p14="http://schemas.microsoft.com/office/powerpoint/2010/main" val="311428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EAB795-FFC2-4231-BB87-ECE046033BC6}" type="datetimeFigureOut">
              <a:rPr lang="en-ID" smtClean="0"/>
              <a:t>08/02/2021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037B234F-B547-40A9-831E-DE48B259706C}" type="slidenum">
              <a:rPr lang="en-ID" smtClean="0"/>
              <a:t>‹#›</a:t>
            </a:fld>
            <a:endParaRPr lang="en-ID"/>
          </a:p>
        </p:txBody>
      </p:sp>
    </p:spTree>
    <p:extLst>
      <p:ext uri="{BB962C8B-B14F-4D97-AF65-F5344CB8AC3E}">
        <p14:creationId xmlns:p14="http://schemas.microsoft.com/office/powerpoint/2010/main" val="437317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EAB795-FFC2-4231-BB87-ECE046033BC6}" type="datetimeFigureOut">
              <a:rPr lang="en-ID" smtClean="0"/>
              <a:t>08/02/2021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037B234F-B547-40A9-831E-DE48B259706C}" type="slidenum">
              <a:rPr lang="en-ID" smtClean="0"/>
              <a:t>‹#›</a:t>
            </a:fld>
            <a:endParaRPr lang="en-ID"/>
          </a:p>
        </p:txBody>
      </p:sp>
    </p:spTree>
    <p:extLst>
      <p:ext uri="{BB962C8B-B14F-4D97-AF65-F5344CB8AC3E}">
        <p14:creationId xmlns:p14="http://schemas.microsoft.com/office/powerpoint/2010/main" val="405683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AB795-FFC2-4231-BB87-ECE046033BC6}" type="datetimeFigureOut">
              <a:rPr lang="en-ID" smtClean="0"/>
              <a:t>08/02/2021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037B234F-B547-40A9-831E-DE48B259706C}" type="slidenum">
              <a:rPr lang="en-ID" smtClean="0"/>
              <a:t>‹#›</a:t>
            </a:fld>
            <a:endParaRPr lang="en-ID"/>
          </a:p>
        </p:txBody>
      </p:sp>
    </p:spTree>
    <p:extLst>
      <p:ext uri="{BB962C8B-B14F-4D97-AF65-F5344CB8AC3E}">
        <p14:creationId xmlns:p14="http://schemas.microsoft.com/office/powerpoint/2010/main" val="407256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EAB795-FFC2-4231-BB87-ECE046033BC6}" type="datetimeFigureOut">
              <a:rPr lang="en-ID" smtClean="0"/>
              <a:t>08/02/2021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37B234F-B547-40A9-831E-DE48B259706C}" type="slidenum">
              <a:rPr lang="en-ID" smtClean="0"/>
              <a:t>‹#›</a:t>
            </a:fld>
            <a:endParaRPr lang="en-ID"/>
          </a:p>
        </p:txBody>
      </p:sp>
    </p:spTree>
    <p:extLst>
      <p:ext uri="{BB962C8B-B14F-4D97-AF65-F5344CB8AC3E}">
        <p14:creationId xmlns:p14="http://schemas.microsoft.com/office/powerpoint/2010/main" val="2749483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EAB795-FFC2-4231-BB87-ECE046033BC6}" type="datetimeFigureOut">
              <a:rPr lang="en-ID" smtClean="0"/>
              <a:t>08/02/2021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37B234F-B547-40A9-831E-DE48B259706C}" type="slidenum">
              <a:rPr lang="en-ID" smtClean="0"/>
              <a:t>‹#›</a:t>
            </a:fld>
            <a:endParaRPr lang="en-ID"/>
          </a:p>
        </p:txBody>
      </p:sp>
    </p:spTree>
    <p:extLst>
      <p:ext uri="{BB962C8B-B14F-4D97-AF65-F5344CB8AC3E}">
        <p14:creationId xmlns:p14="http://schemas.microsoft.com/office/powerpoint/2010/main" val="351616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AEAB795-FFC2-4231-BB87-ECE046033BC6}" type="datetimeFigureOut">
              <a:rPr lang="en-ID" smtClean="0"/>
              <a:t>08/02/2021</a:t>
            </a:fld>
            <a:endParaRPr lang="en-ID"/>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D"/>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37B234F-B547-40A9-831E-DE48B259706C}" type="slidenum">
              <a:rPr lang="en-ID" smtClean="0"/>
              <a:t>‹#›</a:t>
            </a:fld>
            <a:endParaRPr lang="en-ID"/>
          </a:p>
        </p:txBody>
      </p:sp>
    </p:spTree>
    <p:extLst>
      <p:ext uri="{BB962C8B-B14F-4D97-AF65-F5344CB8AC3E}">
        <p14:creationId xmlns:p14="http://schemas.microsoft.com/office/powerpoint/2010/main" val="296463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0AD39-D802-4658-910B-7BDFA3B29D5D}"/>
              </a:ext>
            </a:extLst>
          </p:cNvPr>
          <p:cNvSpPr>
            <a:spLocks noGrp="1"/>
          </p:cNvSpPr>
          <p:nvPr>
            <p:ph type="ctrTitle"/>
          </p:nvPr>
        </p:nvSpPr>
        <p:spPr/>
        <p:txBody>
          <a:bodyPr/>
          <a:lstStyle/>
          <a:p>
            <a:r>
              <a:rPr lang="en-US"/>
              <a:t>REVISI SIDANG TESIS</a:t>
            </a:r>
            <a:endParaRPr lang="en-ID"/>
          </a:p>
        </p:txBody>
      </p:sp>
      <p:sp>
        <p:nvSpPr>
          <p:cNvPr id="3" name="Subtitle 2">
            <a:extLst>
              <a:ext uri="{FF2B5EF4-FFF2-40B4-BE49-F238E27FC236}">
                <a16:creationId xmlns:a16="http://schemas.microsoft.com/office/drawing/2014/main" id="{F9F48F37-6160-4355-BFA0-EDEDC1B863BE}"/>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1920447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3368E2-AC83-4C94-8550-4B992A159E51}"/>
              </a:ext>
            </a:extLst>
          </p:cNvPr>
          <p:cNvPicPr>
            <a:picLocks noChangeAspect="1"/>
          </p:cNvPicPr>
          <p:nvPr/>
        </p:nvPicPr>
        <p:blipFill>
          <a:blip r:embed="rId2"/>
          <a:stretch>
            <a:fillRect/>
          </a:stretch>
        </p:blipFill>
        <p:spPr>
          <a:xfrm>
            <a:off x="911369" y="797069"/>
            <a:ext cx="10563225" cy="4543425"/>
          </a:xfrm>
          <a:prstGeom prst="rect">
            <a:avLst/>
          </a:prstGeom>
        </p:spPr>
      </p:pic>
    </p:spTree>
    <p:extLst>
      <p:ext uri="{BB962C8B-B14F-4D97-AF65-F5344CB8AC3E}">
        <p14:creationId xmlns:p14="http://schemas.microsoft.com/office/powerpoint/2010/main" val="481708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4E23-9C9A-4DA7-8A6F-6336039F3993}"/>
              </a:ext>
            </a:extLst>
          </p:cNvPr>
          <p:cNvSpPr>
            <a:spLocks noGrp="1"/>
          </p:cNvSpPr>
          <p:nvPr>
            <p:ph type="title"/>
          </p:nvPr>
        </p:nvSpPr>
        <p:spPr>
          <a:xfrm>
            <a:off x="1158240" y="337690"/>
            <a:ext cx="9875520" cy="950783"/>
          </a:xfrm>
        </p:spPr>
        <p:txBody>
          <a:bodyPr>
            <a:normAutofit fontScale="90000"/>
          </a:bodyPr>
          <a:lstStyle/>
          <a:p>
            <a:pPr algn="ctr"/>
            <a:r>
              <a:rPr lang="id-ID" sz="32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Perlu perbaikan metode simulasi yang telah dilakukan. Terkait dengan BER.</a:t>
            </a:r>
            <a:r>
              <a:rPr lang="en-US" sz="32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(Bu Titiek)</a:t>
            </a:r>
            <a:endParaRPr lang="en-ID" sz="3200" b="1"/>
          </a:p>
        </p:txBody>
      </p:sp>
      <p:pic>
        <p:nvPicPr>
          <p:cNvPr id="6" name="Picture 5">
            <a:extLst>
              <a:ext uri="{FF2B5EF4-FFF2-40B4-BE49-F238E27FC236}">
                <a16:creationId xmlns:a16="http://schemas.microsoft.com/office/drawing/2014/main" id="{3D590BAD-4235-4D86-A529-BFAB91E6542F}"/>
              </a:ext>
            </a:extLst>
          </p:cNvPr>
          <p:cNvPicPr/>
          <p:nvPr/>
        </p:nvPicPr>
        <p:blipFill rotWithShape="1">
          <a:blip r:embed="rId2">
            <a:extLst>
              <a:ext uri="{28A0092B-C50C-407E-A947-70E740481C1C}">
                <a14:useLocalDpi xmlns:a14="http://schemas.microsoft.com/office/drawing/2010/main" val="0"/>
              </a:ext>
            </a:extLst>
          </a:blip>
          <a:srcRect l="4451" t="4436" r="7403"/>
          <a:stretch/>
        </p:blipFill>
        <p:spPr bwMode="auto">
          <a:xfrm>
            <a:off x="364580" y="2138736"/>
            <a:ext cx="5687291" cy="4520120"/>
          </a:xfrm>
          <a:prstGeom prst="rect">
            <a:avLst/>
          </a:prstGeom>
          <a:noFill/>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4062C22C-34C9-419D-A6A9-05C7D7FE0678}"/>
              </a:ext>
            </a:extLst>
          </p:cNvPr>
          <p:cNvPicPr/>
          <p:nvPr/>
        </p:nvPicPr>
        <p:blipFill rotWithShape="1">
          <a:blip r:embed="rId3">
            <a:extLst>
              <a:ext uri="{28A0092B-C50C-407E-A947-70E740481C1C}">
                <a14:useLocalDpi xmlns:a14="http://schemas.microsoft.com/office/drawing/2010/main" val="0"/>
              </a:ext>
            </a:extLst>
          </a:blip>
          <a:srcRect l="4108" t="4436" r="7551"/>
          <a:stretch/>
        </p:blipFill>
        <p:spPr bwMode="auto">
          <a:xfrm>
            <a:off x="6051871" y="2138736"/>
            <a:ext cx="5700941" cy="4520120"/>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EA89FBED-9C39-4B9A-A74F-FFF88AA295EB}"/>
              </a:ext>
            </a:extLst>
          </p:cNvPr>
          <p:cNvSpPr txBox="1"/>
          <p:nvPr/>
        </p:nvSpPr>
        <p:spPr>
          <a:xfrm>
            <a:off x="2493818" y="1870364"/>
            <a:ext cx="1637500" cy="369332"/>
          </a:xfrm>
          <a:prstGeom prst="rect">
            <a:avLst/>
          </a:prstGeom>
          <a:noFill/>
        </p:spPr>
        <p:txBody>
          <a:bodyPr wrap="none" rtlCol="0">
            <a:spAutoFit/>
          </a:bodyPr>
          <a:lstStyle/>
          <a:p>
            <a:r>
              <a:rPr lang="en-US"/>
              <a:t>Kanal Rayleigh</a:t>
            </a:r>
            <a:endParaRPr lang="en-ID"/>
          </a:p>
        </p:txBody>
      </p:sp>
      <p:sp>
        <p:nvSpPr>
          <p:cNvPr id="9" name="TextBox 8">
            <a:extLst>
              <a:ext uri="{FF2B5EF4-FFF2-40B4-BE49-F238E27FC236}">
                <a16:creationId xmlns:a16="http://schemas.microsoft.com/office/drawing/2014/main" id="{06964E88-840C-4D00-9AC0-FBA130A525F3}"/>
              </a:ext>
            </a:extLst>
          </p:cNvPr>
          <p:cNvSpPr txBox="1"/>
          <p:nvPr/>
        </p:nvSpPr>
        <p:spPr>
          <a:xfrm>
            <a:off x="8181109" y="1843234"/>
            <a:ext cx="1603259" cy="369332"/>
          </a:xfrm>
          <a:prstGeom prst="rect">
            <a:avLst/>
          </a:prstGeom>
          <a:noFill/>
        </p:spPr>
        <p:txBody>
          <a:bodyPr wrap="none" rtlCol="0">
            <a:spAutoFit/>
          </a:bodyPr>
          <a:lstStyle/>
          <a:p>
            <a:r>
              <a:rPr lang="en-US"/>
              <a:t>Kanal UR-LOS </a:t>
            </a:r>
            <a:endParaRPr lang="en-ID"/>
          </a:p>
        </p:txBody>
      </p:sp>
    </p:spTree>
    <p:extLst>
      <p:ext uri="{BB962C8B-B14F-4D97-AF65-F5344CB8AC3E}">
        <p14:creationId xmlns:p14="http://schemas.microsoft.com/office/powerpoint/2010/main" val="286090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22A5-7AF1-4A87-9BEA-27F466E71C87}"/>
              </a:ext>
            </a:extLst>
          </p:cNvPr>
          <p:cNvSpPr>
            <a:spLocks noGrp="1"/>
          </p:cNvSpPr>
          <p:nvPr>
            <p:ph type="title"/>
          </p:nvPr>
        </p:nvSpPr>
        <p:spPr/>
        <p:txBody>
          <a:bodyPr/>
          <a:lstStyle/>
          <a:p>
            <a:r>
              <a:rPr lang="en-US"/>
              <a:t>Pak Eko Setijadi</a:t>
            </a:r>
            <a:endParaRPr lang="en-ID"/>
          </a:p>
        </p:txBody>
      </p:sp>
      <p:sp>
        <p:nvSpPr>
          <p:cNvPr id="3" name="Content Placeholder 2">
            <a:extLst>
              <a:ext uri="{FF2B5EF4-FFF2-40B4-BE49-F238E27FC236}">
                <a16:creationId xmlns:a16="http://schemas.microsoft.com/office/drawing/2014/main" id="{4C3CEDD0-1369-40C8-B21C-BDE492BE7FF8}"/>
              </a:ext>
            </a:extLst>
          </p:cNvPr>
          <p:cNvSpPr>
            <a:spLocks noGrp="1"/>
          </p:cNvSpPr>
          <p:nvPr>
            <p:ph idx="1"/>
          </p:nvPr>
        </p:nvSpPr>
        <p:spPr/>
        <p:txBody>
          <a:bodyPr/>
          <a:lstStyle/>
          <a:p>
            <a:pPr algn="just">
              <a:lnSpc>
                <a:spcPct val="107000"/>
              </a:lnSpc>
              <a:spcAft>
                <a:spcPts val="750"/>
              </a:spcAft>
            </a:pPr>
            <a:r>
              <a:rPr lang="id-ID" sz="18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BAB II hal 9 , Gambar 2.1 Respon frekuensi sinyal diskrit pada kanal flat (a), kanal frequencyselective (b) [14] --&gt; Respon frekuensi sinyal diskrit , (a) pada kanal flat (a), (b) pada kanal frequency selective </a:t>
            </a:r>
            <a:r>
              <a:rPr lang="id-ID" sz="18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id-ID" sz="18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8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done</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50"/>
              </a:spcAft>
            </a:pPr>
            <a:r>
              <a:rPr lang="id-ID" sz="18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hal 11 persamaan 2.11 tidak ada penjelasan untuk masing-masing variabelnya, mungkin perlu dicek untuk persamaan-persamaan yang lain </a:t>
            </a:r>
            <a:r>
              <a:rPr lang="id-ID" sz="18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id-ID" sz="18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8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done</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50"/>
              </a:spcAft>
            </a:pPr>
            <a:r>
              <a:rPr lang="id-ID" sz="18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Pada Kesimpulan belum ditemukan jawaban untuk rumusan masalah no.1 </a:t>
            </a:r>
            <a:r>
              <a:rPr lang="id-ID" sz="18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id-ID" sz="18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8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done</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endParaRPr lang="en-ID"/>
          </a:p>
        </p:txBody>
      </p:sp>
    </p:spTree>
    <p:extLst>
      <p:ext uri="{BB962C8B-B14F-4D97-AF65-F5344CB8AC3E}">
        <p14:creationId xmlns:p14="http://schemas.microsoft.com/office/powerpoint/2010/main" val="2802002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0C23-174E-4CEE-A164-356CF6BDE5CF}"/>
              </a:ext>
            </a:extLst>
          </p:cNvPr>
          <p:cNvSpPr>
            <a:spLocks noGrp="1"/>
          </p:cNvSpPr>
          <p:nvPr>
            <p:ph type="title"/>
          </p:nvPr>
        </p:nvSpPr>
        <p:spPr/>
        <p:txBody>
          <a:bodyPr/>
          <a:lstStyle/>
          <a:p>
            <a:r>
              <a:rPr lang="en-US"/>
              <a:t>Bu Titiek Suryani</a:t>
            </a:r>
            <a:endParaRPr lang="en-ID"/>
          </a:p>
        </p:txBody>
      </p:sp>
      <p:sp>
        <p:nvSpPr>
          <p:cNvPr id="3" name="Content Placeholder 2">
            <a:extLst>
              <a:ext uri="{FF2B5EF4-FFF2-40B4-BE49-F238E27FC236}">
                <a16:creationId xmlns:a16="http://schemas.microsoft.com/office/drawing/2014/main" id="{EFBF406A-4BB6-4EAE-80D7-0F63E12FECC2}"/>
              </a:ext>
            </a:extLst>
          </p:cNvPr>
          <p:cNvSpPr>
            <a:spLocks noGrp="1"/>
          </p:cNvSpPr>
          <p:nvPr>
            <p:ph idx="1"/>
          </p:nvPr>
        </p:nvSpPr>
        <p:spPr/>
        <p:txBody>
          <a:bodyPr>
            <a:normAutofit/>
          </a:bodyPr>
          <a:lstStyle/>
          <a:p>
            <a:pPr algn="just">
              <a:lnSpc>
                <a:spcPct val="107000"/>
              </a:lnSpc>
              <a:spcAft>
                <a:spcPts val="750"/>
              </a:spcAft>
            </a:pPr>
            <a:r>
              <a:rPr lang="id-ID" sz="20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Semua kesimpulan sesuaikan dengan hasil pembahasan. </a:t>
            </a:r>
            <a:r>
              <a:rPr lang="id-ID" sz="20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id-ID" sz="20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done</a:t>
            </a:r>
            <a:endParaRPr lang="en-ID" sz="20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50"/>
              </a:spcAft>
            </a:pPr>
            <a:r>
              <a:rPr lang="id-ID" sz="20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Ada beberapa ide atau pernyataan yg kontradiksi dengan teori dasar. </a:t>
            </a:r>
            <a:endParaRPr lang="en-ID" sz="20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50"/>
              </a:spcAft>
            </a:pPr>
            <a:r>
              <a:rPr lang="id-ID" sz="20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Perlu perbaikan metode simulasi yang telah dilakukan. Terkait dengan BER.</a:t>
            </a:r>
            <a:endParaRPr lang="en-ID" sz="20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D" sz="2000"/>
          </a:p>
        </p:txBody>
      </p:sp>
      <p:sp>
        <p:nvSpPr>
          <p:cNvPr id="4" name="Rectangle 1">
            <a:extLst>
              <a:ext uri="{FF2B5EF4-FFF2-40B4-BE49-F238E27FC236}">
                <a16:creationId xmlns:a16="http://schemas.microsoft.com/office/drawing/2014/main" id="{FEFC8A0E-406B-4DBA-B553-948D578B6D7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88872"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Source Sans Pro" panose="020B0503030403020204" pitchFamily="34" charset="0"/>
              </a:rPr>
              <a:t>Dr.Ir. Titiek Suryani, MT.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333333"/>
                </a:solidFill>
                <a:effectLst/>
                <a:latin typeface="Source Sans Pro" panose="020B0503030403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41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85A4-A5F4-4803-9B43-B32F512B9DE3}"/>
              </a:ext>
            </a:extLst>
          </p:cNvPr>
          <p:cNvSpPr>
            <a:spLocks noGrp="1"/>
          </p:cNvSpPr>
          <p:nvPr>
            <p:ph type="title"/>
          </p:nvPr>
        </p:nvSpPr>
        <p:spPr>
          <a:xfrm>
            <a:off x="838200" y="365125"/>
            <a:ext cx="10515600" cy="743239"/>
          </a:xfrm>
        </p:spPr>
        <p:txBody>
          <a:bodyPr/>
          <a:lstStyle/>
          <a:p>
            <a:r>
              <a:rPr lang="en-US"/>
              <a:t>Pak Endroyono</a:t>
            </a:r>
            <a:endParaRPr lang="en-ID"/>
          </a:p>
        </p:txBody>
      </p:sp>
      <p:sp>
        <p:nvSpPr>
          <p:cNvPr id="3" name="Content Placeholder 2">
            <a:extLst>
              <a:ext uri="{FF2B5EF4-FFF2-40B4-BE49-F238E27FC236}">
                <a16:creationId xmlns:a16="http://schemas.microsoft.com/office/drawing/2014/main" id="{5096B133-0BC9-4BB9-B6B3-F980D57B9A0C}"/>
              </a:ext>
            </a:extLst>
          </p:cNvPr>
          <p:cNvSpPr>
            <a:spLocks noGrp="1"/>
          </p:cNvSpPr>
          <p:nvPr>
            <p:ph idx="1"/>
          </p:nvPr>
        </p:nvSpPr>
        <p:spPr>
          <a:xfrm>
            <a:off x="838200" y="1316182"/>
            <a:ext cx="10515600" cy="4860781"/>
          </a:xfrm>
        </p:spPr>
        <p:txBody>
          <a:bodyPr>
            <a:noAutofit/>
          </a:bodyPr>
          <a:lstStyle/>
          <a:p>
            <a:pPr algn="just">
              <a:lnSpc>
                <a:spcPct val="107000"/>
              </a:lnSpc>
              <a:spcAft>
                <a:spcPts val="750"/>
              </a:spcAft>
            </a:pPr>
            <a:r>
              <a:rPr lang="id-ID" sz="20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Rumusan masalah, karena S2, mestinya fokus kepada permasalahan yang ingin diselesaikan agar kita bisa mulai belajar dari verifikasi masalah dan mencoba menyelesaikan masalah (yang ditulis adalah beberapa langkah mulai membangun sistem, mengestimasi kanal, dilanjut evaluasi kinerja. Lihat antara masalah dan batasnya, dan tujuan harus nyambung. </a:t>
            </a:r>
            <a:r>
              <a:rPr lang="id-ID" sz="20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id-ID" sz="20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done</a:t>
            </a:r>
            <a:endParaRPr lang="en-ID" sz="20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50"/>
              </a:spcAft>
            </a:pPr>
            <a:r>
              <a:rPr lang="id-ID" sz="20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Tidak ada definisi efisiensi spectrum …. jelaskan yang mempengaruhi efisiensi spektrum (modulator, atau codingnya atau antennanya). </a:t>
            </a:r>
            <a:r>
              <a:rPr lang="id-ID" sz="20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id-ID" sz="20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done</a:t>
            </a:r>
            <a:endParaRPr lang="en-ID" sz="20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50"/>
              </a:spcAft>
            </a:pPr>
            <a:r>
              <a:rPr lang="id-ID" sz="20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Ingat batas shannon. </a:t>
            </a:r>
            <a:endParaRPr lang="en-ID" sz="20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50"/>
              </a:spcAft>
            </a:pPr>
            <a:r>
              <a:rPr lang="id-ID" sz="20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Perlu dimulasi dari kondisi non MIMO dulu ? baru MIMO dan Massive MIMO </a:t>
            </a:r>
            <a:endParaRPr lang="en-ID" sz="20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50"/>
              </a:spcAft>
            </a:pPr>
            <a:r>
              <a:rPr lang="id-ID" sz="20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Hasil Evaluasi teknik lain yang digunakan, perlu disesuaikan dengan teori diatas. </a:t>
            </a:r>
            <a:r>
              <a:rPr lang="en-ID" sz="20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ID" sz="20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0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done</a:t>
            </a:r>
            <a:endParaRPr lang="en-ID" sz="20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50"/>
              </a:spcAft>
            </a:pPr>
            <a:r>
              <a:rPr lang="id-ID" sz="20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Kesimpulan harus berbasis hasil penelitian saja, </a:t>
            </a:r>
            <a:r>
              <a:rPr lang="en-ID" sz="20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ID" sz="20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0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done</a:t>
            </a:r>
            <a:endParaRPr lang="en-ID" sz="2000">
              <a:effectLst/>
              <a:latin typeface="Calibri" panose="020F0502020204030204" pitchFamily="34" charset="0"/>
              <a:ea typeface="Calibri" panose="020F0502020204030204" pitchFamily="34" charset="0"/>
              <a:cs typeface="Times New Roman" panose="02020603050405020304" pitchFamily="18" charset="0"/>
            </a:endParaRPr>
          </a:p>
          <a:p>
            <a:endParaRPr lang="en-ID" sz="2000"/>
          </a:p>
        </p:txBody>
      </p:sp>
    </p:spTree>
    <p:extLst>
      <p:ext uri="{BB962C8B-B14F-4D97-AF65-F5344CB8AC3E}">
        <p14:creationId xmlns:p14="http://schemas.microsoft.com/office/powerpoint/2010/main" val="2579351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EEAC0-9168-4B17-B8B6-E370F8C6294E}"/>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F495A03E-C085-4554-8D51-1C69EBB0CE94}"/>
              </a:ext>
            </a:extLst>
          </p:cNvPr>
          <p:cNvSpPr>
            <a:spLocks noGrp="1"/>
          </p:cNvSpPr>
          <p:nvPr>
            <p:ph idx="1"/>
          </p:nvPr>
        </p:nvSpPr>
        <p:spPr/>
        <p:txBody>
          <a:bodyPr/>
          <a:lstStyle/>
          <a:p>
            <a:r>
              <a:rPr lang="en-ID" sz="1800" b="0" i="1">
                <a:solidFill>
                  <a:srgbClr val="242021"/>
                </a:solidFill>
                <a:effectLst/>
                <a:latin typeface="CMSY10"/>
              </a:rPr>
              <a:t>E</a:t>
            </a:r>
            <a:r>
              <a:rPr lang="en-ID" sz="1800" b="0" i="1">
                <a:solidFill>
                  <a:srgbClr val="242021"/>
                </a:solidFill>
                <a:effectLst/>
                <a:latin typeface="Times-Italic"/>
              </a:rPr>
              <a:t>N</a:t>
            </a:r>
            <a:r>
              <a:rPr lang="en-ID" sz="1800" b="0" i="0">
                <a:solidFill>
                  <a:srgbClr val="242021"/>
                </a:solidFill>
                <a:effectLst/>
                <a:latin typeface="Times-Roman"/>
              </a:rPr>
              <a:t>bavg 0</a:t>
            </a:r>
            <a:r>
              <a:rPr lang="en-ID"/>
              <a:t> </a:t>
            </a:r>
            <a:br>
              <a:rPr lang="en-ID"/>
            </a:br>
            <a:endParaRPr lang="en-ID"/>
          </a:p>
        </p:txBody>
      </p:sp>
      <p:pic>
        <p:nvPicPr>
          <p:cNvPr id="5" name="Picture 4">
            <a:extLst>
              <a:ext uri="{FF2B5EF4-FFF2-40B4-BE49-F238E27FC236}">
                <a16:creationId xmlns:a16="http://schemas.microsoft.com/office/drawing/2014/main" id="{F378A16A-6B04-45E9-8F30-7C13D5C1AE07}"/>
              </a:ext>
            </a:extLst>
          </p:cNvPr>
          <p:cNvPicPr>
            <a:picLocks noChangeAspect="1"/>
          </p:cNvPicPr>
          <p:nvPr/>
        </p:nvPicPr>
        <p:blipFill>
          <a:blip r:embed="rId2"/>
          <a:stretch>
            <a:fillRect/>
          </a:stretch>
        </p:blipFill>
        <p:spPr>
          <a:xfrm>
            <a:off x="1390650" y="1776412"/>
            <a:ext cx="9410700" cy="3305175"/>
          </a:xfrm>
          <a:prstGeom prst="rect">
            <a:avLst/>
          </a:prstGeom>
        </p:spPr>
      </p:pic>
    </p:spTree>
    <p:extLst>
      <p:ext uri="{BB962C8B-B14F-4D97-AF65-F5344CB8AC3E}">
        <p14:creationId xmlns:p14="http://schemas.microsoft.com/office/powerpoint/2010/main" val="22847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3039-0CEB-4FD7-91AD-F57EEB5B9305}"/>
              </a:ext>
            </a:extLst>
          </p:cNvPr>
          <p:cNvSpPr>
            <a:spLocks noGrp="1"/>
          </p:cNvSpPr>
          <p:nvPr>
            <p:ph type="title"/>
          </p:nvPr>
        </p:nvSpPr>
        <p:spPr>
          <a:xfrm>
            <a:off x="1176129" y="568036"/>
            <a:ext cx="9875520" cy="1356360"/>
          </a:xfrm>
        </p:spPr>
        <p:txBody>
          <a:bodyPr/>
          <a:lstStyle/>
          <a:p>
            <a:pPr algn="ctr"/>
            <a:r>
              <a:rPr lang="en-US">
                <a:solidFill>
                  <a:schemeClr val="tx1"/>
                </a:solidFill>
              </a:rPr>
              <a:t>Rumusan Masalah</a:t>
            </a:r>
            <a:endParaRPr lang="en-ID">
              <a:solidFill>
                <a:schemeClr val="tx1"/>
              </a:solidFill>
            </a:endParaRPr>
          </a:p>
        </p:txBody>
      </p:sp>
      <p:sp>
        <p:nvSpPr>
          <p:cNvPr id="3" name="Content Placeholder 2">
            <a:extLst>
              <a:ext uri="{FF2B5EF4-FFF2-40B4-BE49-F238E27FC236}">
                <a16:creationId xmlns:a16="http://schemas.microsoft.com/office/drawing/2014/main" id="{65A5D65D-19ED-4388-8DDD-99B5B40AC3B5}"/>
              </a:ext>
            </a:extLst>
          </p:cNvPr>
          <p:cNvSpPr>
            <a:spLocks noGrp="1"/>
          </p:cNvSpPr>
          <p:nvPr>
            <p:ph idx="1"/>
          </p:nvPr>
        </p:nvSpPr>
        <p:spPr>
          <a:xfrm>
            <a:off x="1143000" y="1780309"/>
            <a:ext cx="9872871" cy="4038600"/>
          </a:xfrm>
        </p:spPr>
        <p:txBody>
          <a:bodyPr>
            <a:noAutofit/>
          </a:bodyPr>
          <a:lstStyle/>
          <a:p>
            <a:pPr marL="342900" lvl="0" indent="-342900" algn="just">
              <a:lnSpc>
                <a:spcPct val="150000"/>
              </a:lnSpc>
              <a:spcBef>
                <a:spcPts val="0"/>
              </a:spcBef>
              <a:buClr>
                <a:srgbClr val="000000"/>
              </a:buClr>
              <a:buFont typeface="+mj-lt"/>
              <a:buAutoNum type="arabicPeriod"/>
            </a:pPr>
            <a:r>
              <a:rPr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Bagaimana efisiensi spektrum sistem MU-Massive MIMO pada model kanal Rayleigh dan UR-LOS.</a:t>
            </a:r>
            <a:endParaRPr lang="en-ID">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50000"/>
              </a:lnSpc>
              <a:spcBef>
                <a:spcPts val="0"/>
              </a:spcBef>
              <a:buClr>
                <a:srgbClr val="000000"/>
              </a:buClr>
              <a:buFont typeface="+mj-lt"/>
              <a:buAutoNum type="arabicPeriod"/>
            </a:pPr>
            <a:r>
              <a:rPr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Bagaimana pengaruh jumlah antena pada BTS terhadap efisiensi spektrum sistem MU-Massive MIMO.</a:t>
            </a:r>
            <a:endParaRPr lang="en-ID">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50000"/>
              </a:lnSpc>
              <a:spcBef>
                <a:spcPts val="0"/>
              </a:spcBef>
              <a:buClr>
                <a:srgbClr val="000000"/>
              </a:buClr>
              <a:buFont typeface="+mj-lt"/>
              <a:buAutoNum type="arabicPeriod"/>
            </a:pPr>
            <a:r>
              <a:rPr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Bagaimana kinerja linier precoding pada sistem MU-Massive MIMO.</a:t>
            </a:r>
            <a:endParaRPr lang="en-ID">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50000"/>
              </a:lnSpc>
              <a:spcBef>
                <a:spcPts val="0"/>
              </a:spcBef>
              <a:buClr>
                <a:srgbClr val="000000"/>
              </a:buClr>
              <a:buFont typeface="+mj-lt"/>
              <a:buAutoNum type="arabicPeriod"/>
            </a:pPr>
            <a:r>
              <a:rPr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Bagaimana metode untuk memperoleh estimasi </a:t>
            </a:r>
            <a:r>
              <a:rPr lang="id-ID">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CSI pada sistem komunikasi </a:t>
            </a:r>
            <a:r>
              <a:rPr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MU-Massive </a:t>
            </a:r>
            <a:r>
              <a:rPr lang="id-ID">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MIMO. </a:t>
            </a:r>
            <a:endParaRPr lang="en-ID">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50000"/>
              </a:lnSpc>
              <a:spcBef>
                <a:spcPts val="0"/>
              </a:spcBef>
              <a:spcAft>
                <a:spcPts val="800"/>
              </a:spcAft>
              <a:buClr>
                <a:srgbClr val="000000"/>
              </a:buClr>
              <a:buFont typeface="+mj-lt"/>
              <a:buAutoNum type="arabicPeriod"/>
            </a:pPr>
            <a:r>
              <a:rPr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Bagaimana pengaruh adanya estimasi CSI terhadap efisiensi spektrum pada sistem MU-Massive MIMO.</a:t>
            </a:r>
            <a:endParaRPr lang="en-ID">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a:lnSpc>
                <a:spcPct val="150000"/>
              </a:lnSpc>
              <a:spcBef>
                <a:spcPts val="0"/>
              </a:spcBef>
            </a:pPr>
            <a:endParaRPr lang="en-ID">
              <a:solidFill>
                <a:schemeClr val="tx1"/>
              </a:solidFill>
            </a:endParaRPr>
          </a:p>
        </p:txBody>
      </p:sp>
    </p:spTree>
    <p:extLst>
      <p:ext uri="{BB962C8B-B14F-4D97-AF65-F5344CB8AC3E}">
        <p14:creationId xmlns:p14="http://schemas.microsoft.com/office/powerpoint/2010/main" val="4251754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7BD0-1259-463A-AF4A-9B9164C47A7D}"/>
              </a:ext>
            </a:extLst>
          </p:cNvPr>
          <p:cNvSpPr>
            <a:spLocks noGrp="1"/>
          </p:cNvSpPr>
          <p:nvPr>
            <p:ph type="title"/>
          </p:nvPr>
        </p:nvSpPr>
        <p:spPr>
          <a:xfrm>
            <a:off x="1158240" y="387927"/>
            <a:ext cx="9875520" cy="1037705"/>
          </a:xfrm>
        </p:spPr>
        <p:txBody>
          <a:bodyPr/>
          <a:lstStyle/>
          <a:p>
            <a:pPr algn="ctr"/>
            <a:r>
              <a:rPr lang="en-US">
                <a:solidFill>
                  <a:schemeClr val="tx1"/>
                </a:solidFill>
              </a:rPr>
              <a:t>Tujuan</a:t>
            </a:r>
            <a:endParaRPr lang="en-ID">
              <a:solidFill>
                <a:schemeClr val="tx1"/>
              </a:solidFill>
            </a:endParaRPr>
          </a:p>
        </p:txBody>
      </p:sp>
      <p:sp>
        <p:nvSpPr>
          <p:cNvPr id="3" name="Content Placeholder 2">
            <a:extLst>
              <a:ext uri="{FF2B5EF4-FFF2-40B4-BE49-F238E27FC236}">
                <a16:creationId xmlns:a16="http://schemas.microsoft.com/office/drawing/2014/main" id="{19374758-3665-4F96-A814-D1EFDAF9FB4B}"/>
              </a:ext>
            </a:extLst>
          </p:cNvPr>
          <p:cNvSpPr>
            <a:spLocks noGrp="1"/>
          </p:cNvSpPr>
          <p:nvPr>
            <p:ph idx="1"/>
          </p:nvPr>
        </p:nvSpPr>
        <p:spPr>
          <a:xfrm>
            <a:off x="990600" y="1217814"/>
            <a:ext cx="9872871" cy="4038600"/>
          </a:xfrm>
        </p:spPr>
        <p:txBody>
          <a:bodyPr>
            <a:noAutofit/>
          </a:bodyPr>
          <a:lstStyle/>
          <a:p>
            <a:pPr marL="342900" lvl="0" indent="-342900" algn="just">
              <a:lnSpc>
                <a:spcPct val="170000"/>
              </a:lnSpc>
              <a:spcBef>
                <a:spcPts val="0"/>
              </a:spcBef>
              <a:buFont typeface="+mj-lt"/>
              <a:buAutoNum type="arabicPeriod"/>
              <a:tabLst>
                <a:tab pos="540385" algn="l"/>
                <a:tab pos="457200" algn="l"/>
              </a:tabLst>
            </a:pPr>
            <a:r>
              <a:rPr lang="en-US">
                <a:solidFill>
                  <a:schemeClr val="tx1"/>
                </a:solidFill>
                <a:effectLst/>
                <a:latin typeface="Times New Roman" panose="02020603050405020304" pitchFamily="18" charset="0"/>
                <a:ea typeface="Calibri" panose="020F0502020204030204" pitchFamily="34" charset="0"/>
              </a:rPr>
              <a:t>Untuk mengetahui efisiensi spektrum pada kanal Rayleigh dan UR-LOS.</a:t>
            </a:r>
            <a:endParaRPr lang="en-ID">
              <a:solidFill>
                <a:schemeClr val="tx1"/>
              </a:solidFill>
              <a:effectLst/>
              <a:latin typeface="Times New Roman" panose="02020603050405020304" pitchFamily="18" charset="0"/>
              <a:ea typeface="Calibri" panose="020F0502020204030204" pitchFamily="34" charset="0"/>
            </a:endParaRPr>
          </a:p>
          <a:p>
            <a:pPr marL="342900" lvl="0" indent="-342900" algn="just">
              <a:lnSpc>
                <a:spcPct val="170000"/>
              </a:lnSpc>
              <a:spcBef>
                <a:spcPts val="0"/>
              </a:spcBef>
              <a:buFont typeface="+mj-lt"/>
              <a:buAutoNum type="arabicPeriod"/>
              <a:tabLst>
                <a:tab pos="540385" algn="l"/>
                <a:tab pos="457200" algn="l"/>
              </a:tabLst>
            </a:pPr>
            <a:r>
              <a:rPr lang="en-US">
                <a:solidFill>
                  <a:schemeClr val="tx1"/>
                </a:solidFill>
                <a:effectLst/>
                <a:latin typeface="Times New Roman" panose="02020603050405020304" pitchFamily="18" charset="0"/>
                <a:ea typeface="Calibri" panose="020F0502020204030204" pitchFamily="34" charset="0"/>
              </a:rPr>
              <a:t>Untuk meningkatkan efisiensi spektrum pada sistem komunikasi MU-Massive MIMO dengan meningkatkan jumlah antena pada BTS.</a:t>
            </a:r>
            <a:endParaRPr lang="en-ID">
              <a:solidFill>
                <a:schemeClr val="tx1"/>
              </a:solidFill>
              <a:effectLst/>
              <a:latin typeface="Times New Roman" panose="02020603050405020304" pitchFamily="18" charset="0"/>
              <a:ea typeface="Calibri" panose="020F0502020204030204" pitchFamily="34" charset="0"/>
            </a:endParaRPr>
          </a:p>
          <a:p>
            <a:pPr marL="342900" lvl="0" indent="-342900" algn="just">
              <a:lnSpc>
                <a:spcPct val="170000"/>
              </a:lnSpc>
              <a:spcBef>
                <a:spcPts val="0"/>
              </a:spcBef>
              <a:buFont typeface="+mj-lt"/>
              <a:buAutoNum type="arabicPeriod"/>
              <a:tabLst>
                <a:tab pos="540385" algn="l"/>
                <a:tab pos="457200" algn="l"/>
              </a:tabLst>
            </a:pPr>
            <a:r>
              <a:rPr lang="en-US">
                <a:solidFill>
                  <a:schemeClr val="tx1"/>
                </a:solidFill>
                <a:effectLst/>
                <a:latin typeface="Times New Roman" panose="02020603050405020304" pitchFamily="18" charset="0"/>
                <a:ea typeface="Calibri" panose="020F0502020204030204" pitchFamily="34" charset="0"/>
              </a:rPr>
              <a:t>Untuk memperkecil interferensi antar user dengan menerapkan teknik linier precoding pada sistem MU-Massive MIMO.</a:t>
            </a:r>
            <a:endParaRPr lang="en-ID">
              <a:solidFill>
                <a:schemeClr val="tx1"/>
              </a:solidFill>
              <a:effectLst/>
              <a:latin typeface="Times New Roman" panose="02020603050405020304" pitchFamily="18" charset="0"/>
              <a:ea typeface="Calibri" panose="020F0502020204030204" pitchFamily="34" charset="0"/>
            </a:endParaRPr>
          </a:p>
          <a:p>
            <a:pPr marL="342900" lvl="0" indent="-342900" algn="just">
              <a:lnSpc>
                <a:spcPct val="170000"/>
              </a:lnSpc>
              <a:spcBef>
                <a:spcPts val="0"/>
              </a:spcBef>
              <a:buFont typeface="+mj-lt"/>
              <a:buAutoNum type="arabicPeriod"/>
              <a:tabLst>
                <a:tab pos="540385" algn="l"/>
                <a:tab pos="457200" algn="l"/>
              </a:tabLst>
            </a:pPr>
            <a:r>
              <a:rPr lang="en-US">
                <a:solidFill>
                  <a:schemeClr val="tx1"/>
                </a:solidFill>
                <a:effectLst/>
                <a:latin typeface="Times New Roman" panose="02020603050405020304" pitchFamily="18" charset="0"/>
                <a:ea typeface="Calibri" panose="020F0502020204030204" pitchFamily="34" charset="0"/>
              </a:rPr>
              <a:t>Untuk merepresentasikan kondisi kanal secara praktikal dengan menerapkan estimasi CSI pada sistem MU-Massive MIMO.</a:t>
            </a:r>
            <a:endParaRPr lang="en-ID">
              <a:solidFill>
                <a:schemeClr val="tx1"/>
              </a:solidFill>
              <a:effectLst/>
              <a:latin typeface="Times New Roman" panose="02020603050405020304" pitchFamily="18" charset="0"/>
              <a:ea typeface="Calibri" panose="020F0502020204030204" pitchFamily="34" charset="0"/>
            </a:endParaRPr>
          </a:p>
          <a:p>
            <a:pPr marL="342900" lvl="0" indent="-342900" algn="just">
              <a:lnSpc>
                <a:spcPct val="170000"/>
              </a:lnSpc>
              <a:spcBef>
                <a:spcPts val="0"/>
              </a:spcBef>
              <a:buFont typeface="+mj-lt"/>
              <a:buAutoNum type="arabicPeriod"/>
              <a:tabLst>
                <a:tab pos="540385" algn="l"/>
                <a:tab pos="457200" algn="l"/>
              </a:tabLst>
            </a:pPr>
            <a:r>
              <a:rPr lang="en-US">
                <a:solidFill>
                  <a:schemeClr val="tx1"/>
                </a:solidFill>
                <a:effectLst/>
                <a:latin typeface="Times New Roman" panose="02020603050405020304" pitchFamily="18" charset="0"/>
                <a:ea typeface="Calibri" panose="020F0502020204030204" pitchFamily="34" charset="0"/>
              </a:rPr>
              <a:t>Untuk mengetahui efisiensi spektrum pada kanal yang ideal (perfect CSI) dan pada kanal yang tidak ideal (imperfect CSI) karena ada proses estimasi kanal.</a:t>
            </a:r>
            <a:endParaRPr lang="en-ID">
              <a:solidFill>
                <a:schemeClr val="tx1"/>
              </a:solidFill>
              <a:effectLst/>
              <a:latin typeface="Times New Roman" panose="02020603050405020304" pitchFamily="18" charset="0"/>
              <a:ea typeface="Calibri" panose="020F0502020204030204" pitchFamily="34" charset="0"/>
            </a:endParaRPr>
          </a:p>
          <a:p>
            <a:pPr>
              <a:lnSpc>
                <a:spcPct val="170000"/>
              </a:lnSpc>
              <a:spcBef>
                <a:spcPts val="0"/>
              </a:spcBef>
            </a:pPr>
            <a:endParaRPr lang="en-ID">
              <a:solidFill>
                <a:schemeClr val="tx1"/>
              </a:solidFill>
            </a:endParaRPr>
          </a:p>
        </p:txBody>
      </p:sp>
    </p:spTree>
    <p:extLst>
      <p:ext uri="{BB962C8B-B14F-4D97-AF65-F5344CB8AC3E}">
        <p14:creationId xmlns:p14="http://schemas.microsoft.com/office/powerpoint/2010/main" val="2584118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BDD1-06EB-4BFD-B64D-99BB3A7F0717}"/>
              </a:ext>
            </a:extLst>
          </p:cNvPr>
          <p:cNvSpPr>
            <a:spLocks noGrp="1"/>
          </p:cNvSpPr>
          <p:nvPr>
            <p:ph type="title"/>
          </p:nvPr>
        </p:nvSpPr>
        <p:spPr/>
        <p:txBody>
          <a:bodyPr/>
          <a:lstStyle/>
          <a:p>
            <a:pPr algn="ctr"/>
            <a:r>
              <a:rPr lang="en-US">
                <a:solidFill>
                  <a:schemeClr val="tx1"/>
                </a:solidFill>
              </a:rPr>
              <a:t>Batasan Masalah</a:t>
            </a:r>
            <a:endParaRPr lang="en-ID">
              <a:solidFill>
                <a:schemeClr val="tx1"/>
              </a:solidFill>
            </a:endParaRPr>
          </a:p>
        </p:txBody>
      </p:sp>
      <p:sp>
        <p:nvSpPr>
          <p:cNvPr id="3" name="Content Placeholder 2">
            <a:extLst>
              <a:ext uri="{FF2B5EF4-FFF2-40B4-BE49-F238E27FC236}">
                <a16:creationId xmlns:a16="http://schemas.microsoft.com/office/drawing/2014/main" id="{1BCF21C9-AD12-421D-905B-E0C44D3D5373}"/>
              </a:ext>
            </a:extLst>
          </p:cNvPr>
          <p:cNvSpPr>
            <a:spLocks noGrp="1"/>
          </p:cNvSpPr>
          <p:nvPr>
            <p:ph idx="1"/>
          </p:nvPr>
        </p:nvSpPr>
        <p:spPr>
          <a:xfrm>
            <a:off x="1176129" y="1780309"/>
            <a:ext cx="9872871" cy="4038600"/>
          </a:xfrm>
        </p:spPr>
        <p:txBody>
          <a:bodyPr>
            <a:noAutofit/>
          </a:bodyPr>
          <a:lstStyle/>
          <a:p>
            <a:pPr marL="342900" lvl="0" indent="-342900" algn="just">
              <a:lnSpc>
                <a:spcPct val="160000"/>
              </a:lnSpc>
              <a:spcBef>
                <a:spcPts val="0"/>
              </a:spcBef>
              <a:buFont typeface="+mj-lt"/>
              <a:buAutoNum type="arabicPeriod"/>
            </a:pPr>
            <a:r>
              <a:rPr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Sistem komunikasi yang dianalisa adalah sistem komunikasi sel tunggal yang terdiri dari satu BTS dan beberapa user.</a:t>
            </a:r>
            <a:endParaRPr lang="en-ID">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60000"/>
              </a:lnSpc>
              <a:spcBef>
                <a:spcPts val="0"/>
              </a:spcBef>
              <a:buFont typeface="+mj-lt"/>
              <a:buAutoNum type="arabicPeriod"/>
            </a:pPr>
            <a:r>
              <a:rPr lang="id-ID">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Masing-masing </a:t>
            </a:r>
            <a:r>
              <a:rPr lang="id-ID" i="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a:t>
            </a:r>
            <a:r>
              <a:rPr lang="id-ID">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menggunakan antena tunggal.</a:t>
            </a:r>
            <a:endParaRPr lang="en-ID">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60000"/>
              </a:lnSpc>
              <a:spcBef>
                <a:spcPts val="0"/>
              </a:spcBef>
              <a:buFont typeface="+mj-lt"/>
              <a:buAutoNum type="arabicPeriod"/>
            </a:pPr>
            <a:r>
              <a:rPr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t>
            </a:r>
            <a:r>
              <a:rPr lang="id-ID">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idak ada interferensi dari sel lain. </a:t>
            </a:r>
            <a:endParaRPr lang="en-ID">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60000"/>
              </a:lnSpc>
              <a:spcBef>
                <a:spcPts val="0"/>
              </a:spcBef>
              <a:buFont typeface="+mj-lt"/>
              <a:buAutoNum type="arabicPeriod"/>
            </a:pPr>
            <a:r>
              <a:rPr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Efisiensi spektrum diamati pada transmisi skema downlink.</a:t>
            </a:r>
            <a:endParaRPr lang="en-ID">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60000"/>
              </a:lnSpc>
              <a:spcBef>
                <a:spcPts val="0"/>
              </a:spcBef>
              <a:buFont typeface="+mj-lt"/>
              <a:buAutoNum type="arabicPeriod"/>
            </a:pPr>
            <a:r>
              <a:rPr lang="id-ID">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 kanal yang digunakan adalah Rayleigh dan UR-LOS.</a:t>
            </a:r>
            <a:endParaRPr lang="en-ID">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60000"/>
              </a:lnSpc>
              <a:spcBef>
                <a:spcPts val="0"/>
              </a:spcBef>
              <a:buFont typeface="+mj-lt"/>
              <a:buAutoNum type="arabicPeriod"/>
            </a:pPr>
            <a:r>
              <a:rPr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Posisi</a:t>
            </a:r>
            <a:r>
              <a:rPr lang="id-ID">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masing-masing </a:t>
            </a:r>
            <a:r>
              <a:rPr lang="id-ID" i="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a:t>
            </a:r>
            <a:r>
              <a:rPr lang="id-ID">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sudah diketahui oleh BTS.</a:t>
            </a:r>
            <a:endParaRPr lang="en-ID">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60000"/>
              </a:lnSpc>
              <a:spcBef>
                <a:spcPts val="0"/>
              </a:spcBef>
              <a:spcAft>
                <a:spcPts val="800"/>
              </a:spcAft>
              <a:buFont typeface="+mj-lt"/>
              <a:buAutoNum type="arabicPeriod"/>
            </a:pPr>
            <a:r>
              <a:rPr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Posisi masing-masing user tidak berubah pada tiap realisasi kanal.</a:t>
            </a:r>
            <a:endParaRPr lang="en-ID">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a:lnSpc>
                <a:spcPct val="160000"/>
              </a:lnSpc>
              <a:spcBef>
                <a:spcPts val="0"/>
              </a:spcBef>
            </a:pPr>
            <a:endParaRPr lang="en-ID">
              <a:solidFill>
                <a:schemeClr val="tx1"/>
              </a:solidFill>
            </a:endParaRPr>
          </a:p>
        </p:txBody>
      </p:sp>
    </p:spTree>
    <p:extLst>
      <p:ext uri="{BB962C8B-B14F-4D97-AF65-F5344CB8AC3E}">
        <p14:creationId xmlns:p14="http://schemas.microsoft.com/office/powerpoint/2010/main" val="1932201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D45F-4F66-4DDC-9BD3-C52F5E5E6C82}"/>
              </a:ext>
            </a:extLst>
          </p:cNvPr>
          <p:cNvSpPr>
            <a:spLocks noGrp="1"/>
          </p:cNvSpPr>
          <p:nvPr>
            <p:ph type="title"/>
          </p:nvPr>
        </p:nvSpPr>
        <p:spPr>
          <a:xfrm>
            <a:off x="1140351" y="166255"/>
            <a:ext cx="9875520" cy="665018"/>
          </a:xfrm>
        </p:spPr>
        <p:txBody>
          <a:bodyPr>
            <a:normAutofit fontScale="90000"/>
          </a:bodyPr>
          <a:lstStyle/>
          <a:p>
            <a:pPr algn="ctr"/>
            <a:r>
              <a:rPr lang="en-US">
                <a:solidFill>
                  <a:schemeClr val="tx1"/>
                </a:solidFill>
              </a:rPr>
              <a:t>Kesimpulan</a:t>
            </a:r>
            <a:endParaRPr lang="en-ID">
              <a:solidFill>
                <a:schemeClr val="tx1"/>
              </a:solidFill>
            </a:endParaRPr>
          </a:p>
        </p:txBody>
      </p:sp>
      <p:sp>
        <p:nvSpPr>
          <p:cNvPr id="3" name="Content Placeholder 2">
            <a:extLst>
              <a:ext uri="{FF2B5EF4-FFF2-40B4-BE49-F238E27FC236}">
                <a16:creationId xmlns:a16="http://schemas.microsoft.com/office/drawing/2014/main" id="{F78F4435-D20B-4A81-AA36-E7C18ACA900C}"/>
              </a:ext>
            </a:extLst>
          </p:cNvPr>
          <p:cNvSpPr>
            <a:spLocks noGrp="1"/>
          </p:cNvSpPr>
          <p:nvPr>
            <p:ph idx="1"/>
          </p:nvPr>
        </p:nvSpPr>
        <p:spPr>
          <a:xfrm>
            <a:off x="768927" y="831273"/>
            <a:ext cx="9872871" cy="4038600"/>
          </a:xfrm>
        </p:spPr>
        <p:txBody>
          <a:bodyPr>
            <a:noAutofit/>
          </a:bodyPr>
          <a:lstStyle/>
          <a:p>
            <a:pPr marL="342900" lvl="0" indent="-342900" algn="just">
              <a:lnSpc>
                <a:spcPct val="120000"/>
              </a:lnSpc>
              <a:spcBef>
                <a:spcPts val="0"/>
              </a:spcBef>
              <a:buFont typeface="+mj-lt"/>
              <a:buAutoNum type="arabicPeriod"/>
            </a:pPr>
            <a:r>
              <a:rPr lang="id-ID"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Efisiensi spektrum pada kanal UR-LOS </a:t>
            </a:r>
            <a:r>
              <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a:t>
            </a:r>
            <a:r>
              <a:rPr lang="id-ID"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lebih tinggi daripada kanal Rayleig</a:t>
            </a:r>
            <a:r>
              <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endParaRPr lang="en-ID"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20000"/>
              </a:lnSpc>
              <a:spcBef>
                <a:spcPts val="0"/>
              </a:spcBef>
              <a:buFont typeface="+mj-lt"/>
              <a:buAutoNum type="arabicPeriod"/>
            </a:pPr>
            <a:r>
              <a:rPr lang="id-ID"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Efisiensi spektrum akan meningkat jika jumlah antenna BTS ditingkatkan</a:t>
            </a:r>
            <a:r>
              <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sehingga sistem Massive MIMO akan menghasilkan efisiensi spektrum yang lebih tinggi daripada sistem SISO.</a:t>
            </a:r>
            <a:endParaRPr lang="en-ID"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20000"/>
              </a:lnSpc>
              <a:spcBef>
                <a:spcPts val="0"/>
              </a:spcBef>
              <a:buFont typeface="+mj-lt"/>
              <a:buAutoNum type="arabicPeriod"/>
            </a:pPr>
            <a:r>
              <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Penggunaan teknik precoding dapat meminimalisasi interferensi antar user.</a:t>
            </a:r>
            <a:endParaRPr lang="en-ID"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20000"/>
              </a:lnSpc>
              <a:spcBef>
                <a:spcPts val="0"/>
              </a:spcBef>
              <a:buFont typeface="+mj-lt"/>
              <a:buAutoNum type="arabicPeriod"/>
            </a:pPr>
            <a:r>
              <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lang="id-ID"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recoding ZF dan MMSE </a:t>
            </a:r>
            <a:r>
              <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bekerja lebih baik dalam meminimalisasi interferensi antar user daripada precoding MRT, sehingga </a:t>
            </a:r>
            <a:r>
              <a:rPr lang="id-ID"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menghasilkan efisiensi spektrum yang lebih tinggi</a:t>
            </a:r>
            <a:r>
              <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D"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20000"/>
              </a:lnSpc>
              <a:spcBef>
                <a:spcPts val="0"/>
              </a:spcBef>
              <a:buFont typeface="+mj-lt"/>
              <a:buAutoNum type="arabicPeriod"/>
            </a:pPr>
            <a:r>
              <a:rPr lang="id-ID"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Estimasi CSI pada sistem MU-Massive MIMO dapat dilakukan dengan cara user mengirimkan pilot ke BTS, dengan asumsi bahwa kanal uplink dan downlink adalah sama pada satu interval waktu tertentu.</a:t>
            </a:r>
            <a:endParaRPr lang="en-ID"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20000"/>
              </a:lnSpc>
              <a:spcBef>
                <a:spcPts val="0"/>
              </a:spcBef>
              <a:buFont typeface="+mj-lt"/>
              <a:buAutoNum type="arabicPeriod"/>
            </a:pPr>
            <a:r>
              <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Proses estimasi kanal akan menyebabkan penurunan efisiensi spektrum pada kondisi SNR uplink rendah karena error estimasi kanal semakin besar</a:t>
            </a:r>
            <a:endParaRPr lang="en-ID"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20000"/>
              </a:lnSpc>
              <a:spcBef>
                <a:spcPts val="0"/>
              </a:spcBef>
              <a:buFont typeface="+mj-lt"/>
              <a:buAutoNum type="arabicPeriod"/>
            </a:pPr>
            <a:r>
              <a:rPr lang="id-ID"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Mean Square Error pada kanal UR-LOS lebih rendah daripada kanal Rayleigh</a:t>
            </a:r>
            <a:r>
              <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pada nilai SNR rendah (SNR &lt; 0 dB).</a:t>
            </a:r>
            <a:endParaRPr lang="en-ID"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20000"/>
              </a:lnSpc>
              <a:spcBef>
                <a:spcPts val="0"/>
              </a:spcBef>
              <a:spcAft>
                <a:spcPts val="800"/>
              </a:spcAft>
              <a:buFont typeface="+mj-lt"/>
              <a:buAutoNum type="arabicPeriod"/>
            </a:pPr>
            <a:r>
              <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Bit Error Rate pada sistem Massive MIMO lebih rendah daripada sistem SISO.</a:t>
            </a:r>
            <a:endParaRPr lang="en-ID"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a:lnSpc>
                <a:spcPct val="120000"/>
              </a:lnSpc>
              <a:spcBef>
                <a:spcPts val="0"/>
              </a:spcBef>
            </a:pPr>
            <a:endParaRPr lang="en-ID" sz="2000">
              <a:solidFill>
                <a:schemeClr val="tx1"/>
              </a:solidFill>
            </a:endParaRPr>
          </a:p>
        </p:txBody>
      </p:sp>
    </p:spTree>
    <p:extLst>
      <p:ext uri="{BB962C8B-B14F-4D97-AF65-F5344CB8AC3E}">
        <p14:creationId xmlns:p14="http://schemas.microsoft.com/office/powerpoint/2010/main" val="328406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F42D-F87B-46F8-9510-F5BD19E0F28D}"/>
              </a:ext>
            </a:extLst>
          </p:cNvPr>
          <p:cNvSpPr>
            <a:spLocks noGrp="1"/>
          </p:cNvSpPr>
          <p:nvPr>
            <p:ph type="title"/>
          </p:nvPr>
        </p:nvSpPr>
        <p:spPr/>
        <p:txBody>
          <a:bodyPr>
            <a:normAutofit/>
          </a:bodyPr>
          <a:lstStyle/>
          <a:p>
            <a:pPr algn="ctr"/>
            <a:r>
              <a:rPr lang="id-ID" sz="32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Perlu dimulasi dari kondisi non MIMO dulu ? baru MIMO dan Massive MIMO</a:t>
            </a:r>
            <a:r>
              <a:rPr lang="en-US" sz="32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(Pak Endro)</a:t>
            </a:r>
            <a:r>
              <a:rPr lang="id-ID" sz="32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D" sz="3200"/>
          </a:p>
        </p:txBody>
      </p:sp>
      <p:pic>
        <p:nvPicPr>
          <p:cNvPr id="6" name="Picture 5">
            <a:extLst>
              <a:ext uri="{FF2B5EF4-FFF2-40B4-BE49-F238E27FC236}">
                <a16:creationId xmlns:a16="http://schemas.microsoft.com/office/drawing/2014/main" id="{EAC8A6BE-7D17-4FC5-8417-29FA0422D826}"/>
              </a:ext>
            </a:extLst>
          </p:cNvPr>
          <p:cNvPicPr>
            <a:picLocks noChangeAspect="1"/>
          </p:cNvPicPr>
          <p:nvPr/>
        </p:nvPicPr>
        <p:blipFill rotWithShape="1">
          <a:blip r:embed="rId2"/>
          <a:srcRect l="7182" t="6378" r="7182"/>
          <a:stretch/>
        </p:blipFill>
        <p:spPr>
          <a:xfrm>
            <a:off x="3115887" y="2133947"/>
            <a:ext cx="5652655" cy="4530090"/>
          </a:xfrm>
          <a:prstGeom prst="rect">
            <a:avLst/>
          </a:prstGeom>
        </p:spPr>
      </p:pic>
    </p:spTree>
    <p:extLst>
      <p:ext uri="{BB962C8B-B14F-4D97-AF65-F5344CB8AC3E}">
        <p14:creationId xmlns:p14="http://schemas.microsoft.com/office/powerpoint/2010/main" val="2627407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4F97-249C-49B9-A8EC-34DF7108A642}"/>
              </a:ext>
            </a:extLst>
          </p:cNvPr>
          <p:cNvSpPr>
            <a:spLocks noGrp="1"/>
          </p:cNvSpPr>
          <p:nvPr>
            <p:ph type="title"/>
          </p:nvPr>
        </p:nvSpPr>
        <p:spPr>
          <a:xfrm>
            <a:off x="1143000" y="609600"/>
            <a:ext cx="9875520" cy="879764"/>
          </a:xfrm>
        </p:spPr>
        <p:txBody>
          <a:bodyPr/>
          <a:lstStyle/>
          <a:p>
            <a:pPr algn="ctr"/>
            <a:r>
              <a:rPr lang="id-ID" sz="44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Ingat </a:t>
            </a:r>
            <a:r>
              <a:rPr lang="en-US">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a:t>
            </a:r>
            <a:r>
              <a:rPr lang="id-ID" sz="44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atas </a:t>
            </a:r>
            <a:r>
              <a:rPr lang="en-US" sz="44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lang="id-ID" sz="44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hannon</a:t>
            </a:r>
            <a:r>
              <a:rPr lang="en-US" sz="44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(Pak Endro)</a:t>
            </a:r>
            <a:r>
              <a:rPr lang="id-ID" sz="44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9EB847-FDAC-46EB-8526-B90D382683AC}"/>
                  </a:ext>
                </a:extLst>
              </p:cNvPr>
              <p:cNvSpPr>
                <a:spLocks noGrp="1"/>
              </p:cNvSpPr>
              <p:nvPr>
                <p:ph idx="1"/>
              </p:nvPr>
            </p:nvSpPr>
            <p:spPr>
              <a:xfrm>
                <a:off x="6473322" y="2057400"/>
                <a:ext cx="4542550" cy="4038600"/>
              </a:xfrm>
            </p:spPr>
            <p:txBody>
              <a:bodyPr>
                <a:normAutofit/>
              </a:bodyPr>
              <a:lstStyle/>
              <a:p>
                <a:r>
                  <a:rPr lang="en-US" sz="2000">
                    <a:solidFill>
                      <a:schemeClr val="tx1"/>
                    </a:solidFill>
                  </a:rPr>
                  <a:t>Kapasitas Shannon</a:t>
                </a:r>
              </a:p>
              <a:p>
                <a:pPr marL="45720" indent="0">
                  <a:buNone/>
                </a:pPr>
                <a14:m>
                  <m:oMathPara xmlns:m="http://schemas.openxmlformats.org/officeDocument/2006/math">
                    <m:oMathParaPr>
                      <m:jc m:val="centerGroup"/>
                    </m:oMathParaPr>
                    <m:oMath xmlns:m="http://schemas.openxmlformats.org/officeDocument/2006/math">
                      <m:sSub>
                        <m:sSubPr>
                          <m:ctrlPr>
                            <a:rPr lang="en-ID"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𝐶</m:t>
                          </m:r>
                        </m:e>
                        <m:sub>
                          <m:r>
                            <m:rPr>
                              <m:sty m:val="p"/>
                            </m:rPr>
                            <a:rPr lang="en-US" sz="2000" b="0" i="0" smtClean="0">
                              <a:solidFill>
                                <a:schemeClr val="tx1"/>
                              </a:solidFill>
                              <a:latin typeface="Cambria Math" panose="02040503050406030204" pitchFamily="18" charset="0"/>
                            </a:rPr>
                            <m:t>dl</m:t>
                          </m:r>
                        </m:sub>
                      </m:sSub>
                      <m:r>
                        <a:rPr lang="en-US" sz="2000" b="0" i="1" smtClean="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m:rPr>
                              <m:sty m:val="p"/>
                            </m:rPr>
                            <a:rPr lang="en-US" sz="2000">
                              <a:solidFill>
                                <a:schemeClr val="tx1"/>
                              </a:solidFill>
                              <a:latin typeface="Cambria Math" panose="02040503050406030204" pitchFamily="18" charset="0"/>
                            </a:rPr>
                            <m:t>log</m:t>
                          </m:r>
                        </m:e>
                        <m:sub>
                          <m:r>
                            <a:rPr lang="en-US" sz="2000">
                              <a:solidFill>
                                <a:schemeClr val="tx1"/>
                              </a:solidFill>
                              <a:latin typeface="Cambria Math" panose="02040503050406030204" pitchFamily="18" charset="0"/>
                            </a:rPr>
                            <m:t>2</m:t>
                          </m:r>
                        </m:sub>
                      </m:sSub>
                      <m:d>
                        <m:dPr>
                          <m:begChr m:val="|"/>
                          <m:endChr m:val="|"/>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r>
                                <a:rPr lang="en-US" sz="2000" b="1">
                                  <a:solidFill>
                                    <a:schemeClr val="tx1"/>
                                  </a:solidFill>
                                  <a:latin typeface="Cambria Math" panose="02040503050406030204" pitchFamily="18" charset="0"/>
                                </a:rPr>
                                <m:t>𝐈</m:t>
                              </m:r>
                            </m:e>
                            <m:sub>
                              <m:r>
                                <a:rPr lang="en-US" sz="2000" i="1">
                                  <a:solidFill>
                                    <a:schemeClr val="tx1"/>
                                  </a:solidFill>
                                  <a:latin typeface="Cambria Math" panose="02040503050406030204" pitchFamily="18" charset="0"/>
                                </a:rPr>
                                <m:t>𝑀</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𝜌</m:t>
                              </m:r>
                            </m:e>
                            <m:sub>
                              <m:r>
                                <a:rPr lang="en-US" sz="2000" i="1">
                                  <a:solidFill>
                                    <a:schemeClr val="tx1"/>
                                  </a:solidFill>
                                  <a:latin typeface="Cambria Math" panose="02040503050406030204" pitchFamily="18" charset="0"/>
                                </a:rPr>
                                <m:t>𝑑𝑙</m:t>
                              </m:r>
                            </m:sub>
                          </m:sSub>
                          <m:sSup>
                            <m:sSupPr>
                              <m:ctrlPr>
                                <a:rPr lang="en-US" sz="2000" b="1" i="1">
                                  <a:solidFill>
                                    <a:schemeClr val="tx1"/>
                                  </a:solidFill>
                                  <a:latin typeface="Cambria Math" panose="02040503050406030204" pitchFamily="18" charset="0"/>
                                </a:rPr>
                              </m:ctrlPr>
                            </m:sSupPr>
                            <m:e>
                              <m:r>
                                <a:rPr lang="en-US" sz="2000" b="1">
                                  <a:solidFill>
                                    <a:schemeClr val="tx1"/>
                                  </a:solidFill>
                                  <a:latin typeface="Cambria Math" panose="02040503050406030204" pitchFamily="18" charset="0"/>
                                </a:rPr>
                                <m:t>𝐇</m:t>
                              </m:r>
                            </m:e>
                            <m:sup>
                              <m:r>
                                <a:rPr lang="en-US" sz="2000" b="1">
                                  <a:solidFill>
                                    <a:schemeClr val="tx1"/>
                                  </a:solidFill>
                                  <a:latin typeface="Cambria Math" panose="02040503050406030204" pitchFamily="18" charset="0"/>
                                </a:rPr>
                                <m:t>𝐇</m:t>
                              </m:r>
                            </m:sup>
                          </m:sSup>
                          <m:r>
                            <a:rPr lang="en-US" sz="2000" b="1">
                              <a:solidFill>
                                <a:schemeClr val="tx1"/>
                              </a:solidFill>
                              <a:latin typeface="Cambria Math" panose="02040503050406030204" pitchFamily="18" charset="0"/>
                            </a:rPr>
                            <m:t>𝐇</m:t>
                          </m:r>
                        </m:e>
                      </m:d>
                      <m:r>
                        <a:rPr lang="en-US" sz="2000" b="0" i="1" smtClean="0">
                          <a:solidFill>
                            <a:schemeClr val="tx1"/>
                          </a:solidFill>
                          <a:latin typeface="Cambria Math" panose="02040503050406030204" pitchFamily="18" charset="0"/>
                        </a:rPr>
                        <m:t>⁡</m:t>
                      </m:r>
                    </m:oMath>
                  </m:oMathPara>
                </a14:m>
                <a:endParaRPr lang="en-ID" sz="2000">
                  <a:solidFill>
                    <a:schemeClr val="tx1"/>
                  </a:solidFill>
                </a:endParaRPr>
              </a:p>
              <a:p>
                <a:r>
                  <a:rPr lang="en-ID" sz="2000">
                    <a:solidFill>
                      <a:schemeClr val="tx1"/>
                    </a:solidFill>
                  </a:rPr>
                  <a:t>Kaasitas total semua user</a:t>
                </a:r>
              </a:p>
              <a:p>
                <a:pPr marL="45720" indent="0">
                  <a:buNone/>
                </a:pPr>
                <a14:m>
                  <m:oMathPara xmlns:m="http://schemas.openxmlformats.org/officeDocument/2006/math">
                    <m:oMathParaPr>
                      <m:jc m:val="centerGroup"/>
                    </m:oMathParaPr>
                    <m:oMath xmlns:m="http://schemas.openxmlformats.org/officeDocument/2006/math">
                      <m:sSub>
                        <m:sSubPr>
                          <m:ctrlPr>
                            <a:rPr lang="en-ID"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𝐶</m:t>
                          </m:r>
                        </m:e>
                        <m:sub>
                          <m:r>
                            <m:rPr>
                              <m:sty m:val="p"/>
                            </m:rPr>
                            <a:rPr lang="en-US" sz="2000" b="0" i="0" smtClean="0">
                              <a:solidFill>
                                <a:schemeClr val="tx1"/>
                              </a:solidFill>
                              <a:latin typeface="Cambria Math" panose="02040503050406030204" pitchFamily="18" charset="0"/>
                            </a:rPr>
                            <m:t>dl</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𝐾</m:t>
                          </m:r>
                          <m:r>
                            <m:rPr>
                              <m:sty m:val="p"/>
                            </m:rPr>
                            <a:rPr lang="en-US" sz="2000" b="0" i="0" smtClean="0">
                              <a:solidFill>
                                <a:schemeClr val="tx1"/>
                              </a:solidFill>
                              <a:latin typeface="Cambria Math" panose="02040503050406030204" pitchFamily="18" charset="0"/>
                            </a:rPr>
                            <m:t>log</m:t>
                          </m:r>
                        </m:e>
                        <m:sub>
                          <m:r>
                            <a:rPr lang="en-US" sz="2000" b="0" i="0" smtClean="0">
                              <a:solidFill>
                                <a:schemeClr val="tx1"/>
                              </a:solidFill>
                              <a:latin typeface="Cambria Math" panose="02040503050406030204" pitchFamily="18" charset="0"/>
                            </a:rPr>
                            <m:t>2</m:t>
                          </m:r>
                        </m:sub>
                      </m:sSub>
                      <m:d>
                        <m:dPr>
                          <m:begChr m:val="|"/>
                          <m:endChr m:val="|"/>
                          <m:ctrlPr>
                            <a:rPr lang="en-US" sz="2000" b="0" i="1" smtClean="0">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r>
                                <a:rPr lang="en-US" sz="2000" b="1">
                                  <a:solidFill>
                                    <a:schemeClr val="tx1"/>
                                  </a:solidFill>
                                  <a:latin typeface="Cambria Math" panose="02040503050406030204" pitchFamily="18" charset="0"/>
                                </a:rPr>
                                <m:t>𝐈</m:t>
                              </m:r>
                            </m:e>
                            <m:sub>
                              <m:r>
                                <a:rPr lang="en-US" sz="2000" i="1">
                                  <a:solidFill>
                                    <a:schemeClr val="tx1"/>
                                  </a:solidFill>
                                  <a:latin typeface="Cambria Math" panose="02040503050406030204" pitchFamily="18" charset="0"/>
                                </a:rPr>
                                <m:t>𝑀</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𝜌</m:t>
                              </m:r>
                            </m:e>
                            <m:sub>
                              <m:r>
                                <a:rPr lang="en-US" sz="2000" i="1">
                                  <a:solidFill>
                                    <a:schemeClr val="tx1"/>
                                  </a:solidFill>
                                  <a:latin typeface="Cambria Math" panose="02040503050406030204" pitchFamily="18" charset="0"/>
                                </a:rPr>
                                <m:t>𝑑𝑙</m:t>
                              </m:r>
                            </m:sub>
                          </m:sSub>
                          <m:sSup>
                            <m:sSupPr>
                              <m:ctrlPr>
                                <a:rPr lang="en-US" sz="2000" b="1" i="1">
                                  <a:solidFill>
                                    <a:schemeClr val="tx1"/>
                                  </a:solidFill>
                                  <a:latin typeface="Cambria Math" panose="02040503050406030204" pitchFamily="18" charset="0"/>
                                </a:rPr>
                              </m:ctrlPr>
                            </m:sSupPr>
                            <m:e>
                              <m:r>
                                <a:rPr lang="en-US" sz="2000" b="1">
                                  <a:solidFill>
                                    <a:schemeClr val="tx1"/>
                                  </a:solidFill>
                                  <a:latin typeface="Cambria Math" panose="02040503050406030204" pitchFamily="18" charset="0"/>
                                </a:rPr>
                                <m:t>𝐇</m:t>
                              </m:r>
                            </m:e>
                            <m:sup>
                              <m:r>
                                <a:rPr lang="en-US" sz="2000" b="1">
                                  <a:solidFill>
                                    <a:schemeClr val="tx1"/>
                                  </a:solidFill>
                                  <a:latin typeface="Cambria Math" panose="02040503050406030204" pitchFamily="18" charset="0"/>
                                </a:rPr>
                                <m:t>𝐇</m:t>
                              </m:r>
                            </m:sup>
                          </m:sSup>
                          <m:r>
                            <a:rPr lang="en-US" sz="2000" b="1">
                              <a:solidFill>
                                <a:schemeClr val="tx1"/>
                              </a:solidFill>
                              <a:latin typeface="Cambria Math" panose="02040503050406030204" pitchFamily="18" charset="0"/>
                            </a:rPr>
                            <m:t>𝐇</m:t>
                          </m:r>
                        </m:e>
                      </m:d>
                    </m:oMath>
                  </m:oMathPara>
                </a14:m>
                <a:endParaRPr lang="en-ID" sz="2000">
                  <a:solidFill>
                    <a:schemeClr val="tx1"/>
                  </a:solidFill>
                </a:endParaRPr>
              </a:p>
              <a:p>
                <a:pPr marL="45720" indent="0">
                  <a:buNone/>
                </a:pPr>
                <a:endParaRPr lang="en-ID" sz="2000">
                  <a:solidFill>
                    <a:schemeClr val="tx1"/>
                  </a:solidFill>
                </a:endParaRPr>
              </a:p>
              <a:p>
                <a:pPr marL="45720" indent="0">
                  <a:buNone/>
                </a:pPr>
                <a:endParaRPr lang="en-ID" sz="2000">
                  <a:solidFill>
                    <a:schemeClr val="tx1"/>
                  </a:solidFill>
                </a:endParaRPr>
              </a:p>
            </p:txBody>
          </p:sp>
        </mc:Choice>
        <mc:Fallback xmlns="">
          <p:sp>
            <p:nvSpPr>
              <p:cNvPr id="3" name="Content Placeholder 2">
                <a:extLst>
                  <a:ext uri="{FF2B5EF4-FFF2-40B4-BE49-F238E27FC236}">
                    <a16:creationId xmlns:a16="http://schemas.microsoft.com/office/drawing/2014/main" id="{8C9EB847-FDAC-46EB-8526-B90D382683AC}"/>
                  </a:ext>
                </a:extLst>
              </p:cNvPr>
              <p:cNvSpPr>
                <a:spLocks noGrp="1" noRot="1" noChangeAspect="1" noMove="1" noResize="1" noEditPoints="1" noAdjustHandles="1" noChangeArrowheads="1" noChangeShapeType="1" noTextEdit="1"/>
              </p:cNvSpPr>
              <p:nvPr>
                <p:ph idx="1"/>
              </p:nvPr>
            </p:nvSpPr>
            <p:spPr>
              <a:xfrm>
                <a:off x="6473322" y="2057400"/>
                <a:ext cx="4542550" cy="4038600"/>
              </a:xfrm>
              <a:blipFill>
                <a:blip r:embed="rId2"/>
                <a:stretch>
                  <a:fillRect t="-1662"/>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E65C8651-8040-436D-B178-D958256AEB4E}"/>
              </a:ext>
            </a:extLst>
          </p:cNvPr>
          <p:cNvPicPr/>
          <p:nvPr/>
        </p:nvPicPr>
        <p:blipFill rotWithShape="1">
          <a:blip r:embed="rId3">
            <a:extLst>
              <a:ext uri="{28A0092B-C50C-407E-A947-70E740481C1C}">
                <a14:useLocalDpi xmlns:a14="http://schemas.microsoft.com/office/drawing/2010/main" val="0"/>
              </a:ext>
            </a:extLst>
          </a:blip>
          <a:srcRect l="4451" t="4671" r="6375"/>
          <a:stretch/>
        </p:blipFill>
        <p:spPr bwMode="auto">
          <a:xfrm>
            <a:off x="594704" y="1766455"/>
            <a:ext cx="5878617" cy="460663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8023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DFCBE7-6C89-4F2A-AF8B-7945E7B2EF77}"/>
              </a:ext>
            </a:extLst>
          </p:cNvPr>
          <p:cNvPicPr>
            <a:picLocks noChangeAspect="1"/>
          </p:cNvPicPr>
          <p:nvPr/>
        </p:nvPicPr>
        <p:blipFill>
          <a:blip r:embed="rId2"/>
          <a:stretch>
            <a:fillRect/>
          </a:stretch>
        </p:blipFill>
        <p:spPr>
          <a:xfrm>
            <a:off x="5653088" y="1111099"/>
            <a:ext cx="6270047" cy="2554726"/>
          </a:xfrm>
          <a:prstGeom prst="rect">
            <a:avLst/>
          </a:prstGeom>
        </p:spPr>
      </p:pic>
      <p:pic>
        <p:nvPicPr>
          <p:cNvPr id="7" name="Picture 6">
            <a:extLst>
              <a:ext uri="{FF2B5EF4-FFF2-40B4-BE49-F238E27FC236}">
                <a16:creationId xmlns:a16="http://schemas.microsoft.com/office/drawing/2014/main" id="{F22B00A2-29BF-4EBC-A21A-694BCDDE84EF}"/>
              </a:ext>
            </a:extLst>
          </p:cNvPr>
          <p:cNvPicPr>
            <a:picLocks noChangeAspect="1"/>
          </p:cNvPicPr>
          <p:nvPr/>
        </p:nvPicPr>
        <p:blipFill>
          <a:blip r:embed="rId3"/>
          <a:stretch>
            <a:fillRect/>
          </a:stretch>
        </p:blipFill>
        <p:spPr>
          <a:xfrm>
            <a:off x="448973" y="1111099"/>
            <a:ext cx="4810125" cy="3505200"/>
          </a:xfrm>
          <a:prstGeom prst="rect">
            <a:avLst/>
          </a:prstGeom>
        </p:spPr>
      </p:pic>
      <p:sp>
        <p:nvSpPr>
          <p:cNvPr id="9" name="TextBox 8">
            <a:extLst>
              <a:ext uri="{FF2B5EF4-FFF2-40B4-BE49-F238E27FC236}">
                <a16:creationId xmlns:a16="http://schemas.microsoft.com/office/drawing/2014/main" id="{53F1555C-768D-47C4-8EED-3D4237D49391}"/>
              </a:ext>
            </a:extLst>
          </p:cNvPr>
          <p:cNvSpPr txBox="1"/>
          <p:nvPr/>
        </p:nvSpPr>
        <p:spPr>
          <a:xfrm>
            <a:off x="836904" y="4785021"/>
            <a:ext cx="4422194" cy="1600438"/>
          </a:xfrm>
          <a:prstGeom prst="rect">
            <a:avLst/>
          </a:prstGeom>
          <a:noFill/>
        </p:spPr>
        <p:txBody>
          <a:bodyPr wrap="square">
            <a:spAutoFit/>
          </a:bodyPr>
          <a:lstStyle/>
          <a:p>
            <a:r>
              <a:rPr lang="fr-FR" sz="1400" b="0" i="0">
                <a:solidFill>
                  <a:srgbClr val="000000"/>
                </a:solidFill>
                <a:effectLst/>
                <a:latin typeface="AdobeThai-Regular"/>
              </a:rPr>
              <a:t>Citation information: DOI 10.1109/TSP.2017.2715006, IEEE</a:t>
            </a:r>
            <a:br>
              <a:rPr lang="fr-FR" sz="1400" b="0" i="0">
                <a:solidFill>
                  <a:srgbClr val="000000"/>
                </a:solidFill>
                <a:effectLst/>
                <a:latin typeface="AdobeThai-Regular"/>
              </a:rPr>
            </a:br>
            <a:r>
              <a:rPr lang="fr-FR" sz="1400" b="0" i="0">
                <a:solidFill>
                  <a:srgbClr val="000000"/>
                </a:solidFill>
                <a:effectLst/>
                <a:latin typeface="AdobeThai-Regular"/>
              </a:rPr>
              <a:t>Transactions on Signal Processing</a:t>
            </a:r>
            <a:r>
              <a:rPr lang="fr-FR" sz="1100"/>
              <a:t> </a:t>
            </a:r>
            <a:br>
              <a:rPr lang="fr-FR" sz="1400"/>
            </a:br>
            <a:r>
              <a:rPr lang="en-ID" sz="1400" i="0">
                <a:solidFill>
                  <a:srgbClr val="000000"/>
                </a:solidFill>
                <a:effectLst/>
                <a:latin typeface="AdobeThai-Regular"/>
              </a:rPr>
              <a:t>“</a:t>
            </a:r>
            <a:r>
              <a:rPr lang="en-US" sz="1400" b="1" i="0">
                <a:solidFill>
                  <a:srgbClr val="000000"/>
                </a:solidFill>
                <a:effectLst/>
                <a:latin typeface="NimbusRomNo9L-Regu"/>
              </a:rPr>
              <a:t>Analysis of One-Bit Quantized Precoding for the Multiuser Massive MIMO Downlink</a:t>
            </a:r>
            <a:r>
              <a:rPr lang="en-US" sz="1400" i="0">
                <a:solidFill>
                  <a:srgbClr val="000000"/>
                </a:solidFill>
                <a:effectLst/>
                <a:latin typeface="NimbusRomNo9L-Regu"/>
              </a:rPr>
              <a:t>”</a:t>
            </a:r>
            <a:r>
              <a:rPr lang="en-US" sz="1400"/>
              <a:t> </a:t>
            </a:r>
            <a:br>
              <a:rPr lang="en-US" sz="1400"/>
            </a:br>
            <a:br>
              <a:rPr lang="en-ID" sz="1400"/>
            </a:br>
            <a:r>
              <a:rPr lang="en-ID" sz="1400"/>
              <a:t> </a:t>
            </a:r>
            <a:br>
              <a:rPr lang="en-ID" sz="1400"/>
            </a:br>
            <a:endParaRPr lang="en-ID" sz="1400"/>
          </a:p>
        </p:txBody>
      </p:sp>
    </p:spTree>
    <p:extLst>
      <p:ext uri="{BB962C8B-B14F-4D97-AF65-F5344CB8AC3E}">
        <p14:creationId xmlns:p14="http://schemas.microsoft.com/office/powerpoint/2010/main" val="934871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996D-31A0-4EFD-A94D-212C30F96376}"/>
              </a:ext>
            </a:extLst>
          </p:cNvPr>
          <p:cNvSpPr>
            <a:spLocks noGrp="1"/>
          </p:cNvSpPr>
          <p:nvPr>
            <p:ph type="title"/>
          </p:nvPr>
        </p:nvSpPr>
        <p:spPr/>
        <p:txBody>
          <a:bodyPr>
            <a:normAutofit/>
          </a:bodyPr>
          <a:lstStyle/>
          <a:p>
            <a:pPr algn="ctr"/>
            <a:r>
              <a:rPr lang="id-ID" sz="36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Ada beberapa ide atau pernyataan yg kontradiksi dengan teori dasar. </a:t>
            </a:r>
            <a:r>
              <a:rPr lang="en-US" sz="36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(Bu Titiek)</a:t>
            </a:r>
            <a:endParaRPr lang="en-ID" sz="3600"/>
          </a:p>
        </p:txBody>
      </p:sp>
      <p:sp>
        <p:nvSpPr>
          <p:cNvPr id="3" name="Content Placeholder 2">
            <a:extLst>
              <a:ext uri="{FF2B5EF4-FFF2-40B4-BE49-F238E27FC236}">
                <a16:creationId xmlns:a16="http://schemas.microsoft.com/office/drawing/2014/main" id="{136AB9B8-D2C6-4CB4-B786-BBE03AD19C5A}"/>
              </a:ext>
            </a:extLst>
          </p:cNvPr>
          <p:cNvSpPr>
            <a:spLocks noGrp="1"/>
          </p:cNvSpPr>
          <p:nvPr>
            <p:ph idx="1"/>
          </p:nvPr>
        </p:nvSpPr>
        <p:spPr/>
        <p:txBody>
          <a:bodyPr/>
          <a:lstStyle/>
          <a:p>
            <a:r>
              <a:rPr lang="en-US">
                <a:solidFill>
                  <a:schemeClr val="tx1"/>
                </a:solidFill>
              </a:rPr>
              <a:t>BER siso seharusnya paling baik, karena tidak ada interferensi pada sistem SISO.</a:t>
            </a:r>
          </a:p>
          <a:p>
            <a:r>
              <a:rPr lang="en-US">
                <a:solidFill>
                  <a:schemeClr val="tx1"/>
                </a:solidFill>
              </a:rPr>
              <a:t>Kapasitas seharunya ada batasnya, bukan tidak terbatas</a:t>
            </a:r>
            <a:endParaRPr lang="en-ID">
              <a:solidFill>
                <a:schemeClr val="tx1"/>
              </a:solidFill>
            </a:endParaRPr>
          </a:p>
        </p:txBody>
      </p:sp>
    </p:spTree>
    <p:extLst>
      <p:ext uri="{BB962C8B-B14F-4D97-AF65-F5344CB8AC3E}">
        <p14:creationId xmlns:p14="http://schemas.microsoft.com/office/powerpoint/2010/main" val="1813275525"/>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Cambria"/>
        <a:ea typeface=""/>
        <a:cs typeface=""/>
      </a:majorFont>
      <a:minorFont>
        <a:latin typeface="Cambria"/>
        <a:ea typeface=""/>
        <a:cs typeface=""/>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1761</TotalTime>
  <Words>761</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AdobeThai-Regular</vt:lpstr>
      <vt:lpstr>Arial</vt:lpstr>
      <vt:lpstr>Calibri</vt:lpstr>
      <vt:lpstr>Cambria</vt:lpstr>
      <vt:lpstr>Cambria Math</vt:lpstr>
      <vt:lpstr>CMSY10</vt:lpstr>
      <vt:lpstr>Corbel</vt:lpstr>
      <vt:lpstr>NimbusRomNo9L-Regu</vt:lpstr>
      <vt:lpstr>Source Sans Pro</vt:lpstr>
      <vt:lpstr>Times New Roman</vt:lpstr>
      <vt:lpstr>Times-Italic</vt:lpstr>
      <vt:lpstr>Times-Roman</vt:lpstr>
      <vt:lpstr>Basis</vt:lpstr>
      <vt:lpstr>REVISI SIDANG TESIS</vt:lpstr>
      <vt:lpstr>Rumusan Masalah</vt:lpstr>
      <vt:lpstr>Tujuan</vt:lpstr>
      <vt:lpstr>Batasan Masalah</vt:lpstr>
      <vt:lpstr>Kesimpulan</vt:lpstr>
      <vt:lpstr>Perlu dimulasi dari kondisi non MIMO dulu ? baru MIMO dan Massive MIMO(Pak Endro) </vt:lpstr>
      <vt:lpstr>Ingat Batas Shannon (Pak Endro) </vt:lpstr>
      <vt:lpstr>PowerPoint Presentation</vt:lpstr>
      <vt:lpstr>Ada beberapa ide atau pernyataan yg kontradiksi dengan teori dasar. (Bu Titiek)</vt:lpstr>
      <vt:lpstr>PowerPoint Presentation</vt:lpstr>
      <vt:lpstr>Perlu perbaikan metode simulasi yang telah dilakukan. Terkait dengan BER. (Bu Titiek)</vt:lpstr>
      <vt:lpstr>Pak Eko Setijadi</vt:lpstr>
      <vt:lpstr>Bu Titiek Suryani</vt:lpstr>
      <vt:lpstr>Pak Endroyono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ika aini</dc:creator>
  <cp:lastModifiedBy>ika aini</cp:lastModifiedBy>
  <cp:revision>23</cp:revision>
  <dcterms:created xsi:type="dcterms:W3CDTF">2021-02-04T03:58:04Z</dcterms:created>
  <dcterms:modified xsi:type="dcterms:W3CDTF">2021-02-08T12:02:51Z</dcterms:modified>
</cp:coreProperties>
</file>