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4" r:id="rId6"/>
    <p:sldId id="27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3670A25-4BE6-46D7-8B2D-E4EE9879A1B2}" type="datetimeFigureOut">
              <a:rPr lang="en-ID" smtClean="0"/>
              <a:t>21/02/2021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C31704-AFB3-4B5A-B665-E0A6DDA93DCB}"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28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70A25-4BE6-46D7-8B2D-E4EE9879A1B2}"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248271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70A25-4BE6-46D7-8B2D-E4EE9879A1B2}"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137921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70A25-4BE6-46D7-8B2D-E4EE9879A1B2}"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131033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70A25-4BE6-46D7-8B2D-E4EE9879A1B2}"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C31704-AFB3-4B5A-B665-E0A6DDA93DCB}"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70A25-4BE6-46D7-8B2D-E4EE9879A1B2}" type="datetimeFigureOut">
              <a:rPr lang="en-ID" smtClean="0"/>
              <a:t>21/02/2021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184214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70A25-4BE6-46D7-8B2D-E4EE9879A1B2}" type="datetimeFigureOut">
              <a:rPr lang="en-ID" smtClean="0"/>
              <a:t>21/02/2021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266204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70A25-4BE6-46D7-8B2D-E4EE9879A1B2}" type="datetimeFigureOut">
              <a:rPr lang="en-ID" smtClean="0"/>
              <a:t>21/02/2021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228077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70A25-4BE6-46D7-8B2D-E4EE9879A1B2}" type="datetimeFigureOut">
              <a:rPr lang="en-ID" smtClean="0"/>
              <a:t>21/02/2021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79648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70A25-4BE6-46D7-8B2D-E4EE9879A1B2}" type="datetimeFigureOut">
              <a:rPr lang="en-ID" smtClean="0"/>
              <a:t>21/02/2021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34925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70A25-4BE6-46D7-8B2D-E4EE9879A1B2}" type="datetimeFigureOut">
              <a:rPr lang="en-ID" smtClean="0"/>
              <a:t>21/02/2021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AC31704-AFB3-4B5A-B665-E0A6DDA93DCB}" type="slidenum">
              <a:rPr lang="en-ID" smtClean="0"/>
              <a:t>‹#›</a:t>
            </a:fld>
            <a:endParaRPr lang="en-ID"/>
          </a:p>
        </p:txBody>
      </p:sp>
    </p:spTree>
    <p:extLst>
      <p:ext uri="{BB962C8B-B14F-4D97-AF65-F5344CB8AC3E}">
        <p14:creationId xmlns:p14="http://schemas.microsoft.com/office/powerpoint/2010/main" val="245906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3670A25-4BE6-46D7-8B2D-E4EE9879A1B2}" type="datetimeFigureOut">
              <a:rPr lang="en-ID" smtClean="0"/>
              <a:t>21/02/2021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AC31704-AFB3-4B5A-B665-E0A6DDA93DCB}" type="slidenum">
              <a:rPr lang="en-ID" smtClean="0"/>
              <a:t>‹#›</a:t>
            </a:fld>
            <a:endParaRPr lang="en-ID"/>
          </a:p>
        </p:txBody>
      </p:sp>
    </p:spTree>
    <p:extLst>
      <p:ext uri="{BB962C8B-B14F-4D97-AF65-F5344CB8AC3E}">
        <p14:creationId xmlns:p14="http://schemas.microsoft.com/office/powerpoint/2010/main" val="2331864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E5BC-C69F-4F0B-A079-83C81EDEB898}"/>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B1A9AC57-DBED-40CD-9D31-CE3907BE421D}"/>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87703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DA9D3-967B-4461-8C53-A2F2A3B00927}"/>
              </a:ext>
            </a:extLst>
          </p:cNvPr>
          <p:cNvSpPr>
            <a:spLocks noGrp="1"/>
          </p:cNvSpPr>
          <p:nvPr>
            <p:ph idx="1"/>
          </p:nvPr>
        </p:nvSpPr>
        <p:spPr>
          <a:xfrm>
            <a:off x="346587" y="764011"/>
            <a:ext cx="11498825" cy="5624945"/>
          </a:xfrm>
        </p:spPr>
        <p:txBody>
          <a:bodyPr>
            <a:normAutofit/>
          </a:bodyPr>
          <a:lstStyle/>
          <a:p>
            <a:r>
              <a:rPr lang="en-ID">
                <a:solidFill>
                  <a:schemeClr val="tx1"/>
                </a:solidFill>
              </a:rPr>
              <a:t> Diskusikan dengan dosen pembimbing … terkait statement di abstrak, “efisiensi spektrum pada kanal UR-LOS lebih tinggi daripada kanal Rayleigh”. apakah tidak lebih baik membicarakan pada kanal rayleigh, sistem mempunyai perbaikan …. dibanding  tanpa mitigasi yang diusulkan.</a:t>
            </a:r>
          </a:p>
          <a:p>
            <a:pPr marL="45720" indent="0">
              <a:buNone/>
            </a:pPr>
            <a:endParaRPr lang="en-ID">
              <a:solidFill>
                <a:schemeClr val="tx1"/>
              </a:solidFill>
            </a:endParaRPr>
          </a:p>
          <a:p>
            <a:pPr marL="45720" indent="0">
              <a:buNone/>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Dari hasil simulasi dapat diketahui bahwa penggunaan jumlah antena array dalam jumlah yang besar dapat meningkatkan efisiensi spektrum secara signifikan. Efisiensi spektrum skema </a:t>
            </a:r>
            <a:r>
              <a:rPr lang="id-ID" i="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downlink</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sangat bergantung pada teknik precoding yang digunakan. Precoding ZF dan MMSE bekerja lebih baik daripada precoding MRT dalam meminimalisasi interferensi antar user, sehingga menghasilkan efisiensi spektrum yang lebih tinggi. </a:t>
            </a:r>
            <a:r>
              <a:rPr lang="id-ID">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Efisiensi spektrum juga dipengaruhi oleh model kanal yang digunakan, efisiensi spektrum pada kanal UR-LOS lebih tinggi daripada kanal Rayleigh.</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Pada kondisi imperfect CSI, efisiensi spektrum akan mengalami penurunan dan menjadi lebih rendah daripada kondisi perfect CSI ketika SNR uplink menurun. Hal ini dikarenakan error estimasi kanal semakin besar ketika SNR uplink turun.</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endParaRPr lang="en-ID">
              <a:solidFill>
                <a:schemeClr val="tx1"/>
              </a:solidFill>
            </a:endParaRPr>
          </a:p>
          <a:p>
            <a:endParaRPr lang="en-ID">
              <a:solidFill>
                <a:schemeClr val="tx1"/>
              </a:solidFill>
            </a:endParaRPr>
          </a:p>
        </p:txBody>
      </p:sp>
    </p:spTree>
    <p:extLst>
      <p:ext uri="{BB962C8B-B14F-4D97-AF65-F5344CB8AC3E}">
        <p14:creationId xmlns:p14="http://schemas.microsoft.com/office/powerpoint/2010/main" val="123728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4526-707A-4780-8DC8-968D2044DA7E}"/>
              </a:ext>
            </a:extLst>
          </p:cNvPr>
          <p:cNvSpPr>
            <a:spLocks noGrp="1"/>
          </p:cNvSpPr>
          <p:nvPr>
            <p:ph type="title"/>
          </p:nvPr>
        </p:nvSpPr>
        <p:spPr/>
        <p:txBody>
          <a:bodyPr/>
          <a:lstStyle/>
          <a:p>
            <a:r>
              <a:rPr lang="en-US"/>
              <a:t>Validasi Simulasi</a:t>
            </a:r>
            <a:endParaRPr lang="en-ID"/>
          </a:p>
        </p:txBody>
      </p:sp>
      <p:pic>
        <p:nvPicPr>
          <p:cNvPr id="4" name="Picture 3">
            <a:extLst>
              <a:ext uri="{FF2B5EF4-FFF2-40B4-BE49-F238E27FC236}">
                <a16:creationId xmlns:a16="http://schemas.microsoft.com/office/drawing/2014/main" id="{58832E37-1C59-486A-9F7F-6137BD5E43EB}"/>
              </a:ext>
            </a:extLst>
          </p:cNvPr>
          <p:cNvPicPr/>
          <p:nvPr/>
        </p:nvPicPr>
        <p:blipFill>
          <a:blip r:embed="rId2"/>
          <a:stretch>
            <a:fillRect/>
          </a:stretch>
        </p:blipFill>
        <p:spPr>
          <a:xfrm>
            <a:off x="165528" y="2337711"/>
            <a:ext cx="5466579" cy="3414160"/>
          </a:xfrm>
          <a:prstGeom prst="rect">
            <a:avLst/>
          </a:prstGeom>
        </p:spPr>
      </p:pic>
      <p:pic>
        <p:nvPicPr>
          <p:cNvPr id="5" name="Picture 4">
            <a:extLst>
              <a:ext uri="{FF2B5EF4-FFF2-40B4-BE49-F238E27FC236}">
                <a16:creationId xmlns:a16="http://schemas.microsoft.com/office/drawing/2014/main" id="{FDC37769-E97A-4895-ADAE-DCDCAF5F0DA0}"/>
              </a:ext>
            </a:extLst>
          </p:cNvPr>
          <p:cNvPicPr/>
          <p:nvPr/>
        </p:nvPicPr>
        <p:blipFill>
          <a:blip r:embed="rId3"/>
          <a:stretch>
            <a:fillRect/>
          </a:stretch>
        </p:blipFill>
        <p:spPr>
          <a:xfrm>
            <a:off x="5632107" y="2308211"/>
            <a:ext cx="6363175" cy="3812369"/>
          </a:xfrm>
          <a:prstGeom prst="rect">
            <a:avLst/>
          </a:prstGeom>
        </p:spPr>
      </p:pic>
      <p:sp>
        <p:nvSpPr>
          <p:cNvPr id="6" name="TextBox 5">
            <a:extLst>
              <a:ext uri="{FF2B5EF4-FFF2-40B4-BE49-F238E27FC236}">
                <a16:creationId xmlns:a16="http://schemas.microsoft.com/office/drawing/2014/main" id="{E3D43465-69F0-4428-B149-8869CB8CDE99}"/>
              </a:ext>
            </a:extLst>
          </p:cNvPr>
          <p:cNvSpPr txBox="1"/>
          <p:nvPr/>
        </p:nvSpPr>
        <p:spPr>
          <a:xfrm>
            <a:off x="2403987" y="1876046"/>
            <a:ext cx="766557" cy="461665"/>
          </a:xfrm>
          <a:prstGeom prst="rect">
            <a:avLst/>
          </a:prstGeom>
          <a:noFill/>
        </p:spPr>
        <p:txBody>
          <a:bodyPr wrap="none" rtlCol="0">
            <a:spAutoFit/>
          </a:bodyPr>
          <a:lstStyle/>
          <a:p>
            <a:r>
              <a:rPr lang="en-US" sz="2400" b="1"/>
              <a:t>SISO</a:t>
            </a:r>
            <a:endParaRPr lang="en-ID" sz="2400" b="1"/>
          </a:p>
        </p:txBody>
      </p:sp>
      <p:sp>
        <p:nvSpPr>
          <p:cNvPr id="7" name="TextBox 6">
            <a:extLst>
              <a:ext uri="{FF2B5EF4-FFF2-40B4-BE49-F238E27FC236}">
                <a16:creationId xmlns:a16="http://schemas.microsoft.com/office/drawing/2014/main" id="{E993ECE6-0C33-4F00-9CC6-3870441BD534}"/>
              </a:ext>
            </a:extLst>
          </p:cNvPr>
          <p:cNvSpPr txBox="1"/>
          <p:nvPr/>
        </p:nvSpPr>
        <p:spPr>
          <a:xfrm>
            <a:off x="7344204" y="1845357"/>
            <a:ext cx="3354508" cy="461665"/>
          </a:xfrm>
          <a:prstGeom prst="rect">
            <a:avLst/>
          </a:prstGeom>
          <a:noFill/>
        </p:spPr>
        <p:txBody>
          <a:bodyPr wrap="none" rtlCol="0">
            <a:spAutoFit/>
          </a:bodyPr>
          <a:lstStyle/>
          <a:p>
            <a:r>
              <a:rPr lang="en-US" sz="2400" b="1"/>
              <a:t>Point to point MIMO 2x2</a:t>
            </a:r>
            <a:endParaRPr lang="en-ID" sz="2400" b="1"/>
          </a:p>
        </p:txBody>
      </p:sp>
    </p:spTree>
    <p:extLst>
      <p:ext uri="{BB962C8B-B14F-4D97-AF65-F5344CB8AC3E}">
        <p14:creationId xmlns:p14="http://schemas.microsoft.com/office/powerpoint/2010/main" val="403123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84CF-9427-4CA2-9AE9-F3161CEC9E58}"/>
              </a:ext>
            </a:extLst>
          </p:cNvPr>
          <p:cNvSpPr>
            <a:spLocks noGrp="1"/>
          </p:cNvSpPr>
          <p:nvPr>
            <p:ph type="title"/>
          </p:nvPr>
        </p:nvSpPr>
        <p:spPr>
          <a:xfrm>
            <a:off x="1143000" y="609600"/>
            <a:ext cx="9875520" cy="599768"/>
          </a:xfrm>
        </p:spPr>
        <p:txBody>
          <a:bodyPr>
            <a:normAutofit fontScale="90000"/>
          </a:bodyPr>
          <a:lstStyle/>
          <a:p>
            <a:r>
              <a:rPr lang="en-US"/>
              <a:t>Validasi Bit Error Rate</a:t>
            </a:r>
            <a:endParaRPr lang="en-ID"/>
          </a:p>
        </p:txBody>
      </p:sp>
      <p:pic>
        <p:nvPicPr>
          <p:cNvPr id="4" name="Content Placeholder 3">
            <a:extLst>
              <a:ext uri="{FF2B5EF4-FFF2-40B4-BE49-F238E27FC236}">
                <a16:creationId xmlns:a16="http://schemas.microsoft.com/office/drawing/2014/main" id="{4CF5F0F6-EEC3-4E2E-A84E-DF8B2B8CA4E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949" t="5532" r="7787" b="1446"/>
          <a:stretch/>
        </p:blipFill>
        <p:spPr bwMode="auto">
          <a:xfrm>
            <a:off x="1143000" y="1594369"/>
            <a:ext cx="6235425" cy="4865425"/>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FB6740C-6664-4DE3-9A00-2FB18B74425C}"/>
                  </a:ext>
                </a:extLst>
              </p:cNvPr>
              <p:cNvSpPr txBox="1"/>
              <p:nvPr/>
            </p:nvSpPr>
            <p:spPr>
              <a:xfrm>
                <a:off x="7831394" y="1771852"/>
                <a:ext cx="3554361" cy="1261051"/>
              </a:xfrm>
              <a:prstGeom prst="rect">
                <a:avLst/>
              </a:prstGeom>
              <a:noFill/>
            </p:spPr>
            <p:txBody>
              <a:bodyPr wrap="square">
                <a:spAutoFit/>
              </a:bodyPr>
              <a:lstStyle/>
              <a:p>
                <a:r>
                  <a:rPr lang="en-US">
                    <a:solidFill>
                      <a:srgbClr val="836967"/>
                    </a:solidFill>
                    <a:latin typeface="Cambria Math" panose="02040503050406030204" pitchFamily="18" charset="0"/>
                  </a:rPr>
                  <a:t>SISO AWGN</a:t>
                </a:r>
              </a:p>
              <a:p>
                <a:pPr/>
                <a14:m>
                  <m:oMathPara xmlns:m="http://schemas.openxmlformats.org/officeDocument/2006/math">
                    <m:oMathParaPr>
                      <m:jc m:val="centerGroup"/>
                    </m:oMathParaPr>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𝑃</m:t>
                          </m:r>
                        </m:e>
                        <m:sub>
                          <m:r>
                            <a:rPr lang="en-ID" i="1">
                              <a:latin typeface="Cambria Math" panose="02040503050406030204" pitchFamily="18" charset="0"/>
                            </a:rPr>
                            <m:t>𝑒</m:t>
                          </m:r>
                        </m:sub>
                      </m:sSub>
                      <m:r>
                        <a:rPr lang="en-ID" i="0">
                          <a:latin typeface="Cambria Math" panose="02040503050406030204" pitchFamily="18" charset="0"/>
                        </a:rPr>
                        <m:t>≤4</m:t>
                      </m:r>
                      <m:r>
                        <a:rPr lang="en-ID" i="1">
                          <a:latin typeface="Cambria Math" panose="02040503050406030204" pitchFamily="18" charset="0"/>
                        </a:rPr>
                        <m:t>𝑄</m:t>
                      </m:r>
                      <m:d>
                        <m:dPr>
                          <m:ctrlPr>
                            <a:rPr lang="en-ID" i="1">
                              <a:solidFill>
                                <a:srgbClr val="836967"/>
                              </a:solidFill>
                              <a:latin typeface="Cambria Math" panose="02040503050406030204" pitchFamily="18" charset="0"/>
                            </a:rPr>
                          </m:ctrlPr>
                        </m:dPr>
                        <m:e>
                          <m:rad>
                            <m:radPr>
                              <m:degHide m:val="on"/>
                              <m:ctrlPr>
                                <a:rPr lang="en-ID" i="1">
                                  <a:solidFill>
                                    <a:srgbClr val="836967"/>
                                  </a:solidFill>
                                  <a:latin typeface="Cambria Math" panose="02040503050406030204" pitchFamily="18" charset="0"/>
                                </a:rPr>
                              </m:ctrlPr>
                            </m:radPr>
                            <m:deg/>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3</m:t>
                                  </m:r>
                                  <m:sSub>
                                    <m:sSubPr>
                                      <m:ctrlPr>
                                        <a:rPr lang="en-ID" i="1">
                                          <a:solidFill>
                                            <a:srgbClr val="836967"/>
                                          </a:solidFill>
                                          <a:latin typeface="Cambria Math" panose="02040503050406030204" pitchFamily="18" charset="0"/>
                                        </a:rPr>
                                      </m:ctrlPr>
                                    </m:sSubPr>
                                    <m:e>
                                      <m:r>
                                        <m:rPr>
                                          <m:sty m:val="p"/>
                                        </m:rPr>
                                        <a:rPr lang="en-ID" i="0">
                                          <a:latin typeface="Cambria Math" panose="02040503050406030204" pitchFamily="18" charset="0"/>
                                        </a:rPr>
                                        <m:t>log</m:t>
                                      </m:r>
                                    </m:e>
                                    <m:sub>
                                      <m:r>
                                        <a:rPr lang="en-ID" i="0">
                                          <a:latin typeface="Cambria Math" panose="02040503050406030204" pitchFamily="18" charset="0"/>
                                        </a:rPr>
                                        <m:t>2</m:t>
                                      </m:r>
                                    </m:sub>
                                  </m:sSub>
                                  <m:r>
                                    <a:rPr lang="en-ID" i="1">
                                      <a:latin typeface="Cambria Math" panose="02040503050406030204" pitchFamily="18" charset="0"/>
                                    </a:rPr>
                                    <m:t>𝑀</m:t>
                                  </m:r>
                                </m:num>
                                <m:den>
                                  <m:r>
                                    <a:rPr lang="en-ID" i="1">
                                      <a:latin typeface="Cambria Math" panose="02040503050406030204" pitchFamily="18" charset="0"/>
                                    </a:rPr>
                                    <m:t>𝑀</m:t>
                                  </m:r>
                                  <m:r>
                                    <a:rPr lang="en-ID" i="0">
                                      <a:latin typeface="Cambria Math" panose="02040503050406030204" pitchFamily="18" charset="0"/>
                                    </a:rPr>
                                    <m:t>−1</m:t>
                                  </m:r>
                                </m:den>
                              </m:f>
                              <m:f>
                                <m:fPr>
                                  <m:ctrlPr>
                                    <a:rPr lang="en-ID" i="1">
                                      <a:solidFill>
                                        <a:srgbClr val="836967"/>
                                      </a:solidFill>
                                      <a:latin typeface="Cambria Math" panose="02040503050406030204" pitchFamily="18" charset="0"/>
                                    </a:rPr>
                                  </m:ctrlPr>
                                </m:fPr>
                                <m:num>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𝐸</m:t>
                                      </m:r>
                                    </m:e>
                                    <m:sub>
                                      <m:r>
                                        <a:rPr lang="en-ID" i="1">
                                          <a:latin typeface="Cambria Math" panose="02040503050406030204" pitchFamily="18" charset="0"/>
                                        </a:rPr>
                                        <m:t>𝑏</m:t>
                                      </m:r>
                                    </m:sub>
                                  </m:sSub>
                                </m:num>
                                <m:den>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𝑁</m:t>
                                      </m:r>
                                    </m:e>
                                    <m:sub>
                                      <m:r>
                                        <a:rPr lang="en-ID" i="0">
                                          <a:latin typeface="Cambria Math" panose="02040503050406030204" pitchFamily="18" charset="0"/>
                                        </a:rPr>
                                        <m:t>0</m:t>
                                      </m:r>
                                    </m:sub>
                                  </m:sSub>
                                </m:den>
                              </m:f>
                            </m:e>
                          </m:rad>
                        </m:e>
                      </m:d>
                    </m:oMath>
                  </m:oMathPara>
                </a14:m>
                <a:endParaRPr lang="en-ID"/>
              </a:p>
            </p:txBody>
          </p:sp>
        </mc:Choice>
        <mc:Fallback xmlns="">
          <p:sp>
            <p:nvSpPr>
              <p:cNvPr id="6" name="TextBox 5">
                <a:extLst>
                  <a:ext uri="{FF2B5EF4-FFF2-40B4-BE49-F238E27FC236}">
                    <a16:creationId xmlns:a16="http://schemas.microsoft.com/office/drawing/2014/main" id="{1FB6740C-6664-4DE3-9A00-2FB18B74425C}"/>
                  </a:ext>
                </a:extLst>
              </p:cNvPr>
              <p:cNvSpPr txBox="1">
                <a:spLocks noRot="1" noChangeAspect="1" noMove="1" noResize="1" noEditPoints="1" noAdjustHandles="1" noChangeArrowheads="1" noChangeShapeType="1" noTextEdit="1"/>
              </p:cNvSpPr>
              <p:nvPr/>
            </p:nvSpPr>
            <p:spPr>
              <a:xfrm>
                <a:off x="7831394" y="1771852"/>
                <a:ext cx="3554361" cy="1261051"/>
              </a:xfrm>
              <a:prstGeom prst="rect">
                <a:avLst/>
              </a:prstGeom>
              <a:blipFill>
                <a:blip r:embed="rId3"/>
                <a:stretch>
                  <a:fillRect l="-1544" t="-3382"/>
                </a:stretch>
              </a:blipFill>
            </p:spPr>
            <p:txBody>
              <a:bodyPr/>
              <a:lstStyle/>
              <a:p>
                <a:r>
                  <a:rPr lang="en-ID">
                    <a:noFill/>
                  </a:rPr>
                  <a:t> </a:t>
                </a:r>
              </a:p>
            </p:txBody>
          </p:sp>
        </mc:Fallback>
      </mc:AlternateContent>
    </p:spTree>
    <p:extLst>
      <p:ext uri="{BB962C8B-B14F-4D97-AF65-F5344CB8AC3E}">
        <p14:creationId xmlns:p14="http://schemas.microsoft.com/office/powerpoint/2010/main" val="171934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C601-CD3C-4996-B05C-C34E46FD7CC0}"/>
              </a:ext>
            </a:extLst>
          </p:cNvPr>
          <p:cNvSpPr>
            <a:spLocks noGrp="1"/>
          </p:cNvSpPr>
          <p:nvPr>
            <p:ph type="title"/>
          </p:nvPr>
        </p:nvSpPr>
        <p:spPr/>
        <p:txBody>
          <a:bodyPr/>
          <a:lstStyle/>
          <a:p>
            <a:r>
              <a:rPr lang="en-US"/>
              <a:t>Validasi Efisiensi Spektrum Tiap User</a:t>
            </a:r>
            <a:endParaRPr lang="en-ID"/>
          </a:p>
        </p:txBody>
      </p:sp>
      <p:pic>
        <p:nvPicPr>
          <p:cNvPr id="4" name="Picture 3">
            <a:extLst>
              <a:ext uri="{FF2B5EF4-FFF2-40B4-BE49-F238E27FC236}">
                <a16:creationId xmlns:a16="http://schemas.microsoft.com/office/drawing/2014/main" id="{A586065E-E374-44AD-9804-82452AD66481}"/>
              </a:ext>
            </a:extLst>
          </p:cNvPr>
          <p:cNvPicPr/>
          <p:nvPr/>
        </p:nvPicPr>
        <p:blipFill rotWithShape="1">
          <a:blip r:embed="rId2">
            <a:extLst>
              <a:ext uri="{28A0092B-C50C-407E-A947-70E740481C1C}">
                <a14:useLocalDpi xmlns:a14="http://schemas.microsoft.com/office/drawing/2010/main" val="0"/>
              </a:ext>
            </a:extLst>
          </a:blip>
          <a:srcRect l="6448" t="4711" r="7931"/>
          <a:stretch/>
        </p:blipFill>
        <p:spPr bwMode="auto">
          <a:xfrm>
            <a:off x="2573490" y="1452045"/>
            <a:ext cx="6187052" cy="50408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600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5860-FD81-430E-87CE-9BFC241DE0F1}"/>
              </a:ext>
            </a:extLst>
          </p:cNvPr>
          <p:cNvSpPr>
            <a:spLocks noGrp="1"/>
          </p:cNvSpPr>
          <p:nvPr>
            <p:ph type="title"/>
          </p:nvPr>
        </p:nvSpPr>
        <p:spPr/>
        <p:txBody>
          <a:bodyPr/>
          <a:lstStyle/>
          <a:p>
            <a:pPr algn="ctr"/>
            <a:r>
              <a:rPr lang="en-US"/>
              <a:t>Validasi Interferensi Antar User</a:t>
            </a:r>
            <a:endParaRPr lang="en-ID"/>
          </a:p>
        </p:txBody>
      </p:sp>
      <p:pic>
        <p:nvPicPr>
          <p:cNvPr id="4" name="Content Placeholder 3">
            <a:extLst>
              <a:ext uri="{FF2B5EF4-FFF2-40B4-BE49-F238E27FC236}">
                <a16:creationId xmlns:a16="http://schemas.microsoft.com/office/drawing/2014/main" id="{3AE7882E-BAE5-41EE-8773-2675BF08FCB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099" t="4712" r="7486"/>
          <a:stretch/>
        </p:blipFill>
        <p:spPr bwMode="auto">
          <a:xfrm>
            <a:off x="2971100" y="1557951"/>
            <a:ext cx="6018421" cy="48021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384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1D9F-C6DA-455B-A49E-8C262A2F3CB8}"/>
              </a:ext>
            </a:extLst>
          </p:cNvPr>
          <p:cNvSpPr>
            <a:spLocks noGrp="1"/>
          </p:cNvSpPr>
          <p:nvPr>
            <p:ph type="title"/>
          </p:nvPr>
        </p:nvSpPr>
        <p:spPr>
          <a:xfrm>
            <a:off x="353961" y="188145"/>
            <a:ext cx="10515600" cy="711507"/>
          </a:xfrm>
        </p:spPr>
        <p:txBody>
          <a:bodyPr/>
          <a:lstStyle/>
          <a:p>
            <a:r>
              <a:rPr lang="en-US">
                <a:solidFill>
                  <a:schemeClr val="tx1"/>
                </a:solidFill>
              </a:rPr>
              <a:t>Pak Endro</a:t>
            </a:r>
            <a:endParaRPr lang="en-ID">
              <a:solidFill>
                <a:schemeClr val="tx1"/>
              </a:solidFill>
            </a:endParaRPr>
          </a:p>
        </p:txBody>
      </p:sp>
      <p:sp>
        <p:nvSpPr>
          <p:cNvPr id="3" name="Content Placeholder 2">
            <a:extLst>
              <a:ext uri="{FF2B5EF4-FFF2-40B4-BE49-F238E27FC236}">
                <a16:creationId xmlns:a16="http://schemas.microsoft.com/office/drawing/2014/main" id="{83BF7E65-DD80-4A61-934D-21AAF3523B05}"/>
              </a:ext>
            </a:extLst>
          </p:cNvPr>
          <p:cNvSpPr>
            <a:spLocks noGrp="1"/>
          </p:cNvSpPr>
          <p:nvPr>
            <p:ph idx="1"/>
          </p:nvPr>
        </p:nvSpPr>
        <p:spPr>
          <a:xfrm>
            <a:off x="353961" y="899653"/>
            <a:ext cx="11592233" cy="5653548"/>
          </a:xfrm>
        </p:spPr>
        <p:txBody>
          <a:bodyPr>
            <a:normAutofit fontScale="92500"/>
          </a:bodyPr>
          <a:lstStyle/>
          <a:p>
            <a:pPr marL="0" indent="0">
              <a:buNone/>
            </a:pPr>
            <a:r>
              <a:rPr lang="en-ID">
                <a:solidFill>
                  <a:schemeClr val="tx1"/>
                </a:solidFill>
              </a:rPr>
              <a:t>1. Judul ditata, agar pemotongannya bagus</a:t>
            </a:r>
          </a:p>
          <a:p>
            <a:pPr marL="0" indent="0">
              <a:buNone/>
            </a:pPr>
            <a:r>
              <a:rPr lang="en-ID">
                <a:solidFill>
                  <a:schemeClr val="tx1"/>
                </a:solidFill>
              </a:rPr>
              <a:t>2. kalau bisa rumusan masalah, difokuskan ke masalah yang nanti dijawab oleh hasil analisis dan kesimulan, reformulasi.</a:t>
            </a:r>
          </a:p>
          <a:p>
            <a:pPr marL="0" indent="0">
              <a:buNone/>
            </a:pPr>
            <a:r>
              <a:rPr lang="en-ID">
                <a:solidFill>
                  <a:schemeClr val="tx1"/>
                </a:solidFill>
              </a:rPr>
              <a:t>3. metodologi yang menunjukkan proses simulasi massive mimo, bisa dituliskan lagi dengan lebih jelas?</a:t>
            </a:r>
          </a:p>
          <a:p>
            <a:pPr marL="0" indent="0">
              <a:buNone/>
            </a:pPr>
            <a:r>
              <a:rPr lang="en-ID">
                <a:solidFill>
                  <a:schemeClr val="tx1"/>
                </a:solidFill>
              </a:rPr>
              <a:t>4. teknik-teknik untuk mengatasi adanya interferensi antar user seperti teknik linier precoding, Maximum Ratio (MRT), Zero Forcing (ZF) dan MMSE perlu dicek lagi, apakah semua sudah dibahas secara seimbang.</a:t>
            </a:r>
          </a:p>
          <a:p>
            <a:pPr marL="0" indent="0">
              <a:buNone/>
            </a:pPr>
            <a:r>
              <a:rPr lang="en-ID">
                <a:solidFill>
                  <a:schemeClr val="tx1"/>
                </a:solidFill>
              </a:rPr>
              <a:t>5. Diskusikan dengan dosen pembimbing … terkait statement di abstrak, “efisiensi spektrum pada kanal UR-LOS lebih tinggi daripada kanal Rayleigh”. apakah tidak lebih baik membicarakan pada kanal rayleigh, sistem mempunyai perbaikan …. dibanding  tanpa mitigasi yang diusulkan.</a:t>
            </a:r>
          </a:p>
          <a:p>
            <a:pPr marL="0" indent="0">
              <a:buNone/>
            </a:pPr>
            <a:r>
              <a:rPr lang="en-ID">
                <a:solidFill>
                  <a:schemeClr val="tx1"/>
                </a:solidFill>
              </a:rPr>
              <a:t>6. pada kesimpulan, ada perbandingan dengan SISO, sedangkan pada permasalahan dan tujuan tidak ada itu …. sesuaikan </a:t>
            </a:r>
          </a:p>
          <a:p>
            <a:pPr marL="0" indent="0">
              <a:buNone/>
            </a:pPr>
            <a:r>
              <a:rPr lang="en-ID">
                <a:solidFill>
                  <a:schemeClr val="tx1"/>
                </a:solidFill>
              </a:rPr>
              <a:t>7. Kesimpulan 4-7, adalah hal yang umum, lebih didetailkan mengacu analisis.</a:t>
            </a:r>
          </a:p>
          <a:p>
            <a:pPr marL="0" indent="0">
              <a:buNone/>
            </a:pPr>
            <a:endParaRPr lang="en-ID">
              <a:solidFill>
                <a:schemeClr val="tx1"/>
              </a:solidFill>
            </a:endParaRPr>
          </a:p>
          <a:p>
            <a:pPr marL="0" indent="0">
              <a:buNone/>
            </a:pPr>
            <a:r>
              <a:rPr lang="en-ID">
                <a:solidFill>
                  <a:schemeClr val="tx1"/>
                </a:solidFill>
              </a:rPr>
              <a:t>[08:33, 2/19/2021] Pak Endroyono: masukan .... kalau masih memungkinkan ...</a:t>
            </a:r>
          </a:p>
          <a:p>
            <a:pPr marL="0" indent="0">
              <a:buNone/>
            </a:pPr>
            <a:endParaRPr lang="en-ID">
              <a:solidFill>
                <a:schemeClr val="tx1"/>
              </a:solidFill>
            </a:endParaRPr>
          </a:p>
          <a:p>
            <a:pPr marL="0" indent="0">
              <a:buNone/>
            </a:pPr>
            <a:endParaRPr lang="en-ID">
              <a:solidFill>
                <a:schemeClr val="tx1"/>
              </a:solidFill>
            </a:endParaRPr>
          </a:p>
        </p:txBody>
      </p:sp>
    </p:spTree>
    <p:extLst>
      <p:ext uri="{BB962C8B-B14F-4D97-AF65-F5344CB8AC3E}">
        <p14:creationId xmlns:p14="http://schemas.microsoft.com/office/powerpoint/2010/main" val="2037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FAFF-1372-417D-BC8A-2DB2C0FB06BE}"/>
              </a:ext>
            </a:extLst>
          </p:cNvPr>
          <p:cNvSpPr>
            <a:spLocks noGrp="1"/>
          </p:cNvSpPr>
          <p:nvPr>
            <p:ph type="title"/>
          </p:nvPr>
        </p:nvSpPr>
        <p:spPr/>
        <p:txBody>
          <a:bodyPr/>
          <a:lstStyle/>
          <a:p>
            <a:r>
              <a:rPr lang="en-US">
                <a:solidFill>
                  <a:schemeClr val="tx1"/>
                </a:solidFill>
              </a:rPr>
              <a:t>Judul</a:t>
            </a:r>
            <a:endParaRPr lang="en-ID">
              <a:solidFill>
                <a:schemeClr val="tx1"/>
              </a:solidFill>
            </a:endParaRPr>
          </a:p>
        </p:txBody>
      </p:sp>
      <p:sp>
        <p:nvSpPr>
          <p:cNvPr id="3" name="Content Placeholder 2">
            <a:extLst>
              <a:ext uri="{FF2B5EF4-FFF2-40B4-BE49-F238E27FC236}">
                <a16:creationId xmlns:a16="http://schemas.microsoft.com/office/drawing/2014/main" id="{61DBC109-8B1C-46CE-B129-9E9E5732BB91}"/>
              </a:ext>
            </a:extLst>
          </p:cNvPr>
          <p:cNvSpPr>
            <a:spLocks noGrp="1"/>
          </p:cNvSpPr>
          <p:nvPr>
            <p:ph idx="1"/>
          </p:nvPr>
        </p:nvSpPr>
        <p:spPr/>
        <p:txBody>
          <a:bodyPr/>
          <a:lstStyle/>
          <a:p>
            <a:r>
              <a:rPr lang="en-ID">
                <a:solidFill>
                  <a:srgbClr val="C00000"/>
                </a:solidFill>
              </a:rPr>
              <a:t>Judul ditata, agar pemotongannya bagus</a:t>
            </a:r>
          </a:p>
          <a:p>
            <a:endParaRPr lang="en-US">
              <a:solidFill>
                <a:schemeClr val="tx1"/>
              </a:solidFill>
            </a:endParaRPr>
          </a:p>
          <a:p>
            <a:r>
              <a:rPr lang="en-US">
                <a:solidFill>
                  <a:schemeClr val="tx1"/>
                </a:solidFill>
              </a:rPr>
              <a:t>Efisiensi Spektrum Multi User Massive MIMO Sel Tunggal Pada Kanal Rayleigh dan Kanal Uniformly Random Line of Sight.</a:t>
            </a:r>
            <a:endParaRPr lang="en-ID">
              <a:solidFill>
                <a:schemeClr val="tx1"/>
              </a:solidFill>
            </a:endParaRPr>
          </a:p>
        </p:txBody>
      </p:sp>
    </p:spTree>
    <p:extLst>
      <p:ext uri="{BB962C8B-B14F-4D97-AF65-F5344CB8AC3E}">
        <p14:creationId xmlns:p14="http://schemas.microsoft.com/office/powerpoint/2010/main" val="266985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C2F8-54FA-4E00-806D-972579FAC20F}"/>
              </a:ext>
            </a:extLst>
          </p:cNvPr>
          <p:cNvSpPr>
            <a:spLocks noGrp="1"/>
          </p:cNvSpPr>
          <p:nvPr>
            <p:ph type="title"/>
          </p:nvPr>
        </p:nvSpPr>
        <p:spPr>
          <a:xfrm>
            <a:off x="980767" y="432620"/>
            <a:ext cx="9875520" cy="585019"/>
          </a:xfrm>
        </p:spPr>
        <p:txBody>
          <a:bodyPr>
            <a:normAutofit fontScale="90000"/>
          </a:bodyPr>
          <a:lstStyle/>
          <a:p>
            <a:r>
              <a:rPr lang="en-US">
                <a:solidFill>
                  <a:schemeClr val="tx1"/>
                </a:solidFill>
              </a:rPr>
              <a:t>Rumusan Masalah</a:t>
            </a:r>
            <a:endParaRPr lang="en-ID">
              <a:solidFill>
                <a:schemeClr val="tx1"/>
              </a:solidFill>
            </a:endParaRPr>
          </a:p>
        </p:txBody>
      </p:sp>
      <p:sp>
        <p:nvSpPr>
          <p:cNvPr id="3" name="Content Placeholder 2">
            <a:extLst>
              <a:ext uri="{FF2B5EF4-FFF2-40B4-BE49-F238E27FC236}">
                <a16:creationId xmlns:a16="http://schemas.microsoft.com/office/drawing/2014/main" id="{A39EE39A-C3A1-4D1A-9D96-6E52F04C92F6}"/>
              </a:ext>
            </a:extLst>
          </p:cNvPr>
          <p:cNvSpPr>
            <a:spLocks noGrp="1"/>
          </p:cNvSpPr>
          <p:nvPr>
            <p:ph idx="1"/>
          </p:nvPr>
        </p:nvSpPr>
        <p:spPr>
          <a:xfrm>
            <a:off x="694403" y="1268361"/>
            <a:ext cx="10803193" cy="4038600"/>
          </a:xfrm>
        </p:spPr>
        <p:txBody>
          <a:bodyPr>
            <a:noAutofit/>
          </a:bodyPr>
          <a:lstStyle/>
          <a:p>
            <a:pPr marL="342900" indent="-342900" algn="just">
              <a:lnSpc>
                <a:spcPct val="100000"/>
              </a:lnSpc>
              <a:spcBef>
                <a:spcPts val="0"/>
              </a:spcBef>
              <a:buClr>
                <a:srgbClr val="000000"/>
              </a:buClr>
            </a:pPr>
            <a:r>
              <a:rPr lang="en-ID">
                <a:solidFill>
                  <a:srgbClr val="C00000"/>
                </a:solidFill>
              </a:rPr>
              <a:t>Kalau bisa rumusan masalah, difokuskan ke masalah yang nanti dijawab oleh hasil analisis dan kesimulan, reformulasi.</a:t>
            </a:r>
          </a:p>
          <a:p>
            <a:pPr marL="342900" indent="-342900" algn="just">
              <a:lnSpc>
                <a:spcPct val="100000"/>
              </a:lnSpc>
              <a:spcBef>
                <a:spcPts val="0"/>
              </a:spcBef>
              <a:buClr>
                <a:srgbClr val="000000"/>
              </a:buClr>
            </a:pPr>
            <a:r>
              <a:rPr lang="en-ID">
                <a:solidFill>
                  <a:srgbClr val="C00000"/>
                </a:solidFill>
              </a:rPr>
              <a:t>pada kesimpulan, ada perbandingan dengan SISO, sedangkan pada permasalahan dan tujuan tidak ada itu …. Sesuaikan</a:t>
            </a:r>
          </a:p>
          <a:p>
            <a:pPr marL="0" indent="0" algn="just">
              <a:lnSpc>
                <a:spcPct val="100000"/>
              </a:lnSpc>
              <a:spcBef>
                <a:spcPts val="0"/>
              </a:spcBef>
              <a:buClr>
                <a:srgbClr val="000000"/>
              </a:buClr>
              <a:buNone/>
            </a:pPr>
            <a:endPar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0"/>
              </a:spcBef>
              <a:buClr>
                <a:srgbClr val="000000"/>
              </a:buClr>
              <a:buFont typeface="+mj-lt"/>
              <a:buAutoNum type="arabicPeriod"/>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Efisiensi spektrum sistem MU-Massive MIMO pada model kanal Rayleigh dan UR-LOS.</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0000"/>
              </a:lnSpc>
              <a:spcBef>
                <a:spcPts val="0"/>
              </a:spcBef>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Perbandingan efsiensi spektrum dan bit error rate sistem Massive MIMO user tunggal dengan sistem SISO.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0000"/>
              </a:lnSpc>
              <a:spcBef>
                <a:spcPts val="0"/>
              </a:spcBef>
              <a:buClr>
                <a:srgbClr val="000000"/>
              </a:buClr>
              <a:buFont typeface="+mj-lt"/>
              <a:buAutoNum type="arabicPeriod"/>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Pengaruh jumlah antena pada BTS terhadap efisiensi spektrum sistem MU-Massive MIMO.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0000"/>
              </a:lnSpc>
              <a:spcBef>
                <a:spcPts val="0"/>
              </a:spcBef>
              <a:buClr>
                <a:srgbClr val="000000"/>
              </a:buClr>
              <a:buFont typeface="+mj-lt"/>
              <a:buAutoNum type="arabicPeriod"/>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Kinerja linier precoding pada sistem MU-Massive MIMO.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0000"/>
              </a:lnSpc>
              <a:spcBef>
                <a:spcPts val="0"/>
              </a:spcBef>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Pengaruh jumlah user terhadap efisiensi spektrum MU-Massive MIMO</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0000"/>
              </a:lnSpc>
              <a:spcBef>
                <a:spcPts val="0"/>
              </a:spcBef>
              <a:spcAft>
                <a:spcPts val="800"/>
              </a:spcAft>
              <a:buClr>
                <a:srgbClr val="000000"/>
              </a:buClr>
              <a:buFont typeface="+mj-lt"/>
              <a:buAutoNum type="arabicPeriod"/>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Pengaruh adanya estimasi CSI terhadap efisiensi spektrum pada sistem MU-Massive MIMO.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3020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A1C7-77A3-4C87-84C3-3BDC4FB9BE7C}"/>
              </a:ext>
            </a:extLst>
          </p:cNvPr>
          <p:cNvSpPr>
            <a:spLocks noGrp="1"/>
          </p:cNvSpPr>
          <p:nvPr>
            <p:ph type="title"/>
          </p:nvPr>
        </p:nvSpPr>
        <p:spPr>
          <a:xfrm>
            <a:off x="892278" y="425245"/>
            <a:ext cx="9875520" cy="673510"/>
          </a:xfrm>
        </p:spPr>
        <p:txBody>
          <a:bodyPr>
            <a:normAutofit fontScale="90000"/>
          </a:bodyPr>
          <a:lstStyle/>
          <a:p>
            <a:r>
              <a:rPr lang="en-US">
                <a:solidFill>
                  <a:schemeClr val="tx1"/>
                </a:solidFill>
              </a:rPr>
              <a:t>Tujuan</a:t>
            </a:r>
            <a:endParaRPr lang="en-ID">
              <a:solidFill>
                <a:schemeClr val="tx1"/>
              </a:solidFill>
            </a:endParaRPr>
          </a:p>
        </p:txBody>
      </p:sp>
      <p:sp>
        <p:nvSpPr>
          <p:cNvPr id="3" name="Content Placeholder 2">
            <a:extLst>
              <a:ext uri="{FF2B5EF4-FFF2-40B4-BE49-F238E27FC236}">
                <a16:creationId xmlns:a16="http://schemas.microsoft.com/office/drawing/2014/main" id="{B766164C-58CC-4D2F-89B5-8EA49A3CA374}"/>
              </a:ext>
            </a:extLst>
          </p:cNvPr>
          <p:cNvSpPr>
            <a:spLocks noGrp="1"/>
          </p:cNvSpPr>
          <p:nvPr>
            <p:ph idx="1"/>
          </p:nvPr>
        </p:nvSpPr>
        <p:spPr>
          <a:xfrm>
            <a:off x="892278" y="1409700"/>
            <a:ext cx="9872871" cy="4038600"/>
          </a:xfrm>
        </p:spPr>
        <p:txBody>
          <a:bodyPr>
            <a:noAutofit/>
          </a:bodyPr>
          <a:lstStyle/>
          <a:p>
            <a:pPr marL="342900" lvl="0" indent="-342900" algn="just">
              <a:lnSpc>
                <a:spcPct val="150000"/>
              </a:lnSpc>
              <a:buFont typeface="+mj-lt"/>
              <a:buAutoNum type="arabicPeriod"/>
              <a:tabLst>
                <a:tab pos="540385" algn="l"/>
                <a:tab pos="457200" algn="l"/>
              </a:tabLst>
            </a:pPr>
            <a:r>
              <a:rPr lang="id-ID" sz="2100">
                <a:solidFill>
                  <a:schemeClr val="tx1"/>
                </a:solidFill>
                <a:effectLst/>
                <a:latin typeface="Times New Roman" panose="02020603050405020304" pitchFamily="18" charset="0"/>
                <a:ea typeface="Calibri" panose="020F0502020204030204" pitchFamily="34" charset="0"/>
              </a:rPr>
              <a:t>Mengetahui efisiensi spektrum pada kanal Rayleigh dan UR-LOS.</a:t>
            </a:r>
            <a:endParaRPr lang="en-ID" sz="210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tabLst>
                <a:tab pos="540385" algn="l"/>
                <a:tab pos="457200" algn="l"/>
              </a:tabLst>
            </a:pPr>
            <a:r>
              <a:rPr lang="en-US" sz="2100">
                <a:solidFill>
                  <a:schemeClr val="tx1"/>
                </a:solidFill>
                <a:effectLst/>
                <a:latin typeface="Times New Roman" panose="02020603050405020304" pitchFamily="18" charset="0"/>
                <a:ea typeface="Calibri" panose="020F0502020204030204" pitchFamily="34" charset="0"/>
              </a:rPr>
              <a:t>Mengetahui perbandingan efisiensi spektrum dan bit error rate sistem Massive MIMO user tunggal dengan sistem SISO.</a:t>
            </a:r>
            <a:endParaRPr lang="en-ID" sz="210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tabLst>
                <a:tab pos="540385" algn="l"/>
                <a:tab pos="457200" algn="l"/>
              </a:tabLst>
            </a:pPr>
            <a:r>
              <a:rPr lang="id-ID" sz="2100">
                <a:solidFill>
                  <a:schemeClr val="tx1"/>
                </a:solidFill>
                <a:effectLst/>
                <a:latin typeface="Times New Roman" panose="02020603050405020304" pitchFamily="18" charset="0"/>
                <a:ea typeface="Calibri" panose="020F0502020204030204" pitchFamily="34" charset="0"/>
              </a:rPr>
              <a:t>Mengetahui peningkatan efisiensi spektrum pada sistem komunikasi MU-Massive MIMO dengan meningkatkan jumlah antena pada BTS.</a:t>
            </a:r>
            <a:endParaRPr lang="en-ID" sz="210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tabLst>
                <a:tab pos="540385" algn="l"/>
                <a:tab pos="457200" algn="l"/>
              </a:tabLst>
            </a:pPr>
            <a:r>
              <a:rPr lang="id-ID" sz="2100">
                <a:solidFill>
                  <a:schemeClr val="tx1"/>
                </a:solidFill>
                <a:effectLst/>
                <a:latin typeface="Times New Roman" panose="02020603050405020304" pitchFamily="18" charset="0"/>
                <a:ea typeface="Calibri" panose="020F0502020204030204" pitchFamily="34" charset="0"/>
              </a:rPr>
              <a:t>Mengetahui penurunan interferensi antar user dengan menerapkan teknik linier precoding pada sistem MU-Massive MIMO.</a:t>
            </a:r>
            <a:endParaRPr lang="en-ID" sz="210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tabLst>
                <a:tab pos="540385" algn="l"/>
                <a:tab pos="457200" algn="l"/>
              </a:tabLst>
            </a:pPr>
            <a:r>
              <a:rPr lang="id-ID" sz="2100">
                <a:solidFill>
                  <a:schemeClr val="tx1"/>
                </a:solidFill>
                <a:effectLst/>
                <a:latin typeface="Times New Roman" panose="02020603050405020304" pitchFamily="18" charset="0"/>
                <a:ea typeface="Calibri" panose="020F0502020204030204" pitchFamily="34" charset="0"/>
              </a:rPr>
              <a:t>Mengetahui</a:t>
            </a:r>
            <a:r>
              <a:rPr lang="en-US" sz="2100">
                <a:solidFill>
                  <a:schemeClr val="tx1"/>
                </a:solidFill>
                <a:effectLst/>
                <a:latin typeface="Times New Roman" panose="02020603050405020304" pitchFamily="18" charset="0"/>
                <a:ea typeface="Calibri" panose="020F0502020204030204" pitchFamily="34" charset="0"/>
              </a:rPr>
              <a:t> pengaruh jumlah user terhadap efisiensi spektrum MU-Massive MIMO</a:t>
            </a:r>
            <a:r>
              <a:rPr lang="id-ID" sz="2100">
                <a:solidFill>
                  <a:schemeClr val="tx1"/>
                </a:solidFill>
                <a:effectLst/>
                <a:latin typeface="Times New Roman" panose="02020603050405020304" pitchFamily="18" charset="0"/>
                <a:ea typeface="Calibri" panose="020F0502020204030204" pitchFamily="34" charset="0"/>
              </a:rPr>
              <a:t>.</a:t>
            </a:r>
            <a:endParaRPr lang="en-ID" sz="2100">
              <a:solidFill>
                <a:schemeClr val="tx1"/>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4244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01C0E-F847-492D-A0B1-ACDB8888B247}"/>
              </a:ext>
            </a:extLst>
          </p:cNvPr>
          <p:cNvSpPr>
            <a:spLocks noGrp="1"/>
          </p:cNvSpPr>
          <p:nvPr>
            <p:ph idx="1"/>
          </p:nvPr>
        </p:nvSpPr>
        <p:spPr>
          <a:xfrm>
            <a:off x="995516" y="759541"/>
            <a:ext cx="10655710" cy="5611761"/>
          </a:xfrm>
        </p:spPr>
        <p:txBody>
          <a:bodyPr>
            <a:normAutofit/>
          </a:bodyPr>
          <a:lstStyle/>
          <a:p>
            <a:pPr marL="45720" indent="0">
              <a:buNone/>
            </a:pPr>
            <a:r>
              <a:rPr lang="en-ID">
                <a:solidFill>
                  <a:schemeClr val="tx1"/>
                </a:solidFill>
              </a:rPr>
              <a:t>Kesimpulan 4-7, adalah hal yang umum, lebih didetailkan mengacu analisis.</a:t>
            </a:r>
          </a:p>
          <a:p>
            <a:pPr marL="45720" indent="0">
              <a:buNone/>
            </a:pPr>
            <a:r>
              <a:rPr lang="en-ID" b="0" i="0">
                <a:solidFill>
                  <a:srgbClr val="000000"/>
                </a:solidFill>
                <a:effectLst/>
                <a:latin typeface="TimesNewRomanPSMT"/>
              </a:rPr>
              <a:t>4. Semakin banyak jumlah user yang dilayani secara simultan oleh BTS akan menyebabkan interferensi antar user semakin besar, sehingga efisiensi spektrum tiap user akan mengalami penurunan.</a:t>
            </a:r>
          </a:p>
          <a:p>
            <a:pPr marL="45720" indent="0">
              <a:buNone/>
            </a:pPr>
            <a:br>
              <a:rPr lang="en-ID" b="0" i="0">
                <a:solidFill>
                  <a:srgbClr val="000000"/>
                </a:solidFill>
                <a:effectLst/>
                <a:latin typeface="TimesNewRomanPSMT"/>
              </a:rPr>
            </a:br>
            <a:r>
              <a:rPr lang="en-ID" b="0" i="0">
                <a:solidFill>
                  <a:srgbClr val="000000"/>
                </a:solidFill>
                <a:effectLst/>
                <a:latin typeface="TimesNewRomanPSMT"/>
              </a:rPr>
              <a:t>5. Kondisi SNR uplink yang rendah menyebabkan error estimasi kanal semakin besar, sehingga efisiensi spektrum pada kondisi imperfect CSI akan mengalami penurunan.</a:t>
            </a:r>
          </a:p>
          <a:p>
            <a:pPr marL="45720" indent="0">
              <a:buNone/>
            </a:pPr>
            <a:br>
              <a:rPr lang="en-ID" b="0" i="0">
                <a:solidFill>
                  <a:srgbClr val="000000"/>
                </a:solidFill>
                <a:effectLst/>
                <a:latin typeface="TimesNewRomanPSMT"/>
              </a:rPr>
            </a:br>
            <a:r>
              <a:rPr lang="en-ID" b="0" i="0">
                <a:solidFill>
                  <a:srgbClr val="000000"/>
                </a:solidFill>
                <a:effectLst/>
                <a:latin typeface="TimesNewRomanPSMT"/>
              </a:rPr>
              <a:t>6. Mean square error hasil estimasi kanal pada kanal UR-LOS lebih rendah daripada kanal Rayleigh pada nilai SNR rendah (SNR &lt; 0 dB).</a:t>
            </a:r>
          </a:p>
          <a:p>
            <a:pPr marL="45720" indent="0">
              <a:buNone/>
            </a:pPr>
            <a:br>
              <a:rPr lang="en-ID" b="0" i="0">
                <a:solidFill>
                  <a:srgbClr val="000000"/>
                </a:solidFill>
                <a:effectLst/>
                <a:latin typeface="TimesNewRomanPSMT"/>
              </a:rPr>
            </a:br>
            <a:r>
              <a:rPr lang="en-ID" b="0" i="0">
                <a:solidFill>
                  <a:srgbClr val="000000"/>
                </a:solidFill>
                <a:effectLst/>
                <a:latin typeface="TimesNewRomanPSMT"/>
              </a:rPr>
              <a:t>7. Bit error rate pada sistem Massive MIMO lebih rendah daripada sistem</a:t>
            </a:r>
            <a:br>
              <a:rPr lang="en-ID" b="0" i="0">
                <a:solidFill>
                  <a:srgbClr val="000000"/>
                </a:solidFill>
                <a:effectLst/>
                <a:latin typeface="TimesNewRomanPSMT"/>
              </a:rPr>
            </a:br>
            <a:r>
              <a:rPr lang="en-ID" b="0" i="0">
                <a:solidFill>
                  <a:srgbClr val="000000"/>
                </a:solidFill>
                <a:effectLst/>
                <a:latin typeface="TimesNewRomanPSMT"/>
              </a:rPr>
              <a:t>SISO.</a:t>
            </a:r>
            <a:r>
              <a:rPr lang="en-ID"/>
              <a:t> </a:t>
            </a:r>
            <a:br>
              <a:rPr lang="en-ID"/>
            </a:br>
            <a:endParaRPr lang="en-ID">
              <a:solidFill>
                <a:schemeClr val="tx1"/>
              </a:solidFill>
            </a:endParaRPr>
          </a:p>
          <a:p>
            <a:pPr marL="45720" indent="0">
              <a:buNone/>
            </a:pPr>
            <a:endParaRPr lang="en-ID">
              <a:solidFill>
                <a:schemeClr val="tx1"/>
              </a:solidFill>
            </a:endParaRPr>
          </a:p>
          <a:p>
            <a:pPr marL="45720" indent="0">
              <a:buNone/>
            </a:pPr>
            <a:endParaRPr lang="en-ID"/>
          </a:p>
        </p:txBody>
      </p:sp>
    </p:spTree>
    <p:extLst>
      <p:ext uri="{BB962C8B-B14F-4D97-AF65-F5344CB8AC3E}">
        <p14:creationId xmlns:p14="http://schemas.microsoft.com/office/powerpoint/2010/main" val="408249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BF74-741D-4A3B-BC90-7D65FF7467B1}"/>
              </a:ext>
            </a:extLst>
          </p:cNvPr>
          <p:cNvSpPr>
            <a:spLocks noGrp="1"/>
          </p:cNvSpPr>
          <p:nvPr>
            <p:ph type="title"/>
          </p:nvPr>
        </p:nvSpPr>
        <p:spPr>
          <a:xfrm>
            <a:off x="838200" y="365125"/>
            <a:ext cx="10515600" cy="564023"/>
          </a:xfrm>
        </p:spPr>
        <p:txBody>
          <a:bodyPr>
            <a:normAutofit fontScale="90000"/>
          </a:bodyPr>
          <a:lstStyle/>
          <a:p>
            <a:r>
              <a:rPr lang="en-US">
                <a:solidFill>
                  <a:schemeClr val="tx1"/>
                </a:solidFill>
              </a:rPr>
              <a:t>Kesimpulan</a:t>
            </a:r>
            <a:endParaRPr lang="en-ID">
              <a:solidFill>
                <a:schemeClr val="tx1"/>
              </a:solidFill>
            </a:endParaRPr>
          </a:p>
        </p:txBody>
      </p:sp>
      <p:sp>
        <p:nvSpPr>
          <p:cNvPr id="3" name="Content Placeholder 2">
            <a:extLst>
              <a:ext uri="{FF2B5EF4-FFF2-40B4-BE49-F238E27FC236}">
                <a16:creationId xmlns:a16="http://schemas.microsoft.com/office/drawing/2014/main" id="{C3A49CFB-3CF1-45EE-8F63-080180698186}"/>
              </a:ext>
            </a:extLst>
          </p:cNvPr>
          <p:cNvSpPr>
            <a:spLocks noGrp="1"/>
          </p:cNvSpPr>
          <p:nvPr>
            <p:ph idx="1"/>
          </p:nvPr>
        </p:nvSpPr>
        <p:spPr>
          <a:xfrm>
            <a:off x="705464" y="1253331"/>
            <a:ext cx="10515600" cy="5353946"/>
          </a:xfrm>
        </p:spPr>
        <p:txBody>
          <a:bodyPr>
            <a:noAutofit/>
          </a:bodyPr>
          <a:lstStyle/>
          <a:p>
            <a:pPr marL="342900" lvl="0" indent="-342900" algn="just">
              <a:lnSpc>
                <a:spcPct val="150000"/>
              </a:lnSpc>
              <a:buFont typeface="+mj-lt"/>
              <a:buAutoNum type="arabicPeriod"/>
            </a:pP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Pada saat BTS dilengkapi dengan 100 antena dan melayani 30 user secara simultan pada SNR downlink 10 dB, e</a:t>
            </a: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fisiensi spektrum </a:t>
            </a: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total </a:t>
            </a: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pada kanal UR-LOS </a:t>
            </a: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adalah ±250 b/s/Hz, sedangkan efisiensi spektrum total kanal Rayleigh adalah ±260 b/s/Hz.</a:t>
            </a:r>
            <a:endParaRPr lang="en-ID" sz="21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pP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Pada model kanal yang sama, e</a:t>
            </a: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fisiensi spektrum akan meningkat jika jumlah antenna BTS ditingkatkan, sehingga sistem Massive MIMO akan menghasilkan efisiensi spektrum yang lebih tinggi daripada sistem SISO</a:t>
            </a: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point to point MIMO</a:t>
            </a: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21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Pada </a:t>
            </a: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saat </a:t>
            </a: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SNR &gt; 0 dB, precoding ZF dan MMSE bekerja sama baiknya dan menghasilkan efisiensi spektrum yang hampir sama. Sedangkan pada </a:t>
            </a: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saat </a:t>
            </a: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SNR &lt; 0 dB, precoding MMSE bekerja lebih baik daripada ZF. Pada semua skenario simulasi, precoding ZF dan MMSE menghasilkan efisiensi spektrum yang lebih tinggi daripada precoding MRT.</a:t>
            </a:r>
            <a:endParaRPr lang="en-ID" sz="21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ID" sz="2100">
              <a:solidFill>
                <a:schemeClr val="tx1"/>
              </a:solidFill>
            </a:endParaRPr>
          </a:p>
        </p:txBody>
      </p:sp>
    </p:spTree>
    <p:extLst>
      <p:ext uri="{BB962C8B-B14F-4D97-AF65-F5344CB8AC3E}">
        <p14:creationId xmlns:p14="http://schemas.microsoft.com/office/powerpoint/2010/main" val="177770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FA901-31AB-40DE-A655-B29FE1329A9B}"/>
              </a:ext>
            </a:extLst>
          </p:cNvPr>
          <p:cNvSpPr>
            <a:spLocks noGrp="1"/>
          </p:cNvSpPr>
          <p:nvPr>
            <p:ph idx="1"/>
          </p:nvPr>
        </p:nvSpPr>
        <p:spPr>
          <a:xfrm>
            <a:off x="838200" y="274151"/>
            <a:ext cx="10515600" cy="6309698"/>
          </a:xfrm>
        </p:spPr>
        <p:txBody>
          <a:bodyPr>
            <a:noAutofit/>
          </a:bodyPr>
          <a:lstStyle/>
          <a:p>
            <a:pPr algn="just">
              <a:lnSpc>
                <a:spcPct val="150000"/>
              </a:lnSpc>
            </a:pP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Efisiensi spektrum pada saat BTS hanya melayani satu user adalah 13.17 b/s/Hz, sedangkan ketika BTS melayani sepuluh user secara simultan, maka efisiensi spektrum tiap user turun menjadi 9.56 b/s/Hz. Hal ini disebabkan interferensi antar user semakin besar ketika jumlah user yang dilayani semakin banyak. </a:t>
            </a:r>
          </a:p>
          <a:p>
            <a:pPr algn="just">
              <a:lnSpc>
                <a:spcPct val="150000"/>
              </a:lnSpc>
            </a:pPr>
            <a:r>
              <a:rPr lang="id-ID"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Kondisi SNR uplink yang rendah menyebabkan error estimasi kanal semakin besar</a:t>
            </a: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Pada saat SNR uplink = -5 dB, MSE hasil estimasi kanal pada kanal Rayleigh adalah 0.25, sedangkan MSE hasil estimasi kanal pada kanal UR-LOS adalah 0.2.</a:t>
            </a:r>
            <a:endParaRPr lang="en-ID" sz="21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r>
              <a:rPr lang="en-US" sz="2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Penurunan SNR uplink akan mengakibatkan efisiensi spektrum juga mengalami penurunan. Pada saat SNR uplink = 10 dB, efisiensi spektrum total dari sistem Massive MIMO dengan jumlah antenna BTS 100 dan melayani 30 user pada kanal Rayleigh adalah 239 b/s/Hz, sedangkan pada saat SNR uplink turun menjadi -5 dB, efisiensi spektrum juga turun menjadi 228 b/s/Hz.</a:t>
            </a:r>
            <a:endParaRPr lang="en-ID" sz="2100">
              <a:solidFill>
                <a:schemeClr val="tx1"/>
              </a:solidFill>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815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8A1DAF-8330-4001-AB20-C065137F6373}"/>
              </a:ext>
            </a:extLst>
          </p:cNvPr>
          <p:cNvSpPr>
            <a:spLocks noGrp="1"/>
          </p:cNvSpPr>
          <p:nvPr>
            <p:ph idx="1"/>
          </p:nvPr>
        </p:nvSpPr>
        <p:spPr/>
        <p:txBody>
          <a:bodyPr>
            <a:normAutofit/>
          </a:bodyPr>
          <a:lstStyle/>
          <a:p>
            <a:r>
              <a:rPr lang="id-ID">
                <a:solidFill>
                  <a:schemeClr val="tx1"/>
                </a:solidFill>
                <a:effectLst/>
                <a:latin typeface="Times New Roman" panose="02020603050405020304" pitchFamily="18" charset="0"/>
                <a:ea typeface="Calibri" panose="020F0502020204030204" pitchFamily="34" charset="0"/>
              </a:rPr>
              <a:t>Bit </a:t>
            </a:r>
            <a:r>
              <a:rPr lang="en-US">
                <a:solidFill>
                  <a:schemeClr val="tx1"/>
                </a:solidFill>
                <a:effectLst/>
                <a:latin typeface="Times New Roman" panose="02020603050405020304" pitchFamily="18" charset="0"/>
                <a:ea typeface="Calibri" panose="020F0502020204030204" pitchFamily="34" charset="0"/>
              </a:rPr>
              <a:t>e</a:t>
            </a:r>
            <a:r>
              <a:rPr lang="id-ID">
                <a:solidFill>
                  <a:schemeClr val="tx1"/>
                </a:solidFill>
                <a:effectLst/>
                <a:latin typeface="Times New Roman" panose="02020603050405020304" pitchFamily="18" charset="0"/>
                <a:ea typeface="Calibri" panose="020F0502020204030204" pitchFamily="34" charset="0"/>
              </a:rPr>
              <a:t>rror </a:t>
            </a:r>
            <a:r>
              <a:rPr lang="en-US">
                <a:solidFill>
                  <a:schemeClr val="tx1"/>
                </a:solidFill>
                <a:effectLst/>
                <a:latin typeface="Times New Roman" panose="02020603050405020304" pitchFamily="18" charset="0"/>
                <a:ea typeface="Calibri" panose="020F0502020204030204" pitchFamily="34" charset="0"/>
              </a:rPr>
              <a:t>r</a:t>
            </a:r>
            <a:r>
              <a:rPr lang="id-ID">
                <a:solidFill>
                  <a:schemeClr val="tx1"/>
                </a:solidFill>
                <a:effectLst/>
                <a:latin typeface="Times New Roman" panose="02020603050405020304" pitchFamily="18" charset="0"/>
                <a:ea typeface="Calibri" panose="020F0502020204030204" pitchFamily="34" charset="0"/>
              </a:rPr>
              <a:t>ate pada sistem Massive MIMO lebih rendah daripada sistem SISO</a:t>
            </a:r>
            <a:r>
              <a:rPr lang="en-US">
                <a:solidFill>
                  <a:schemeClr val="tx1"/>
                </a:solidFill>
                <a:effectLst/>
                <a:latin typeface="Times New Roman" panose="02020603050405020304" pitchFamily="18" charset="0"/>
                <a:ea typeface="Calibri" panose="020F0502020204030204" pitchFamily="34" charset="0"/>
              </a:rPr>
              <a:t>, untuk mencapai BER  = 10</a:t>
            </a:r>
            <a:r>
              <a:rPr lang="en-US" baseline="30000">
                <a:solidFill>
                  <a:schemeClr val="tx1"/>
                </a:solidFill>
                <a:effectLst/>
                <a:latin typeface="Times New Roman" panose="02020603050405020304" pitchFamily="18" charset="0"/>
                <a:ea typeface="Calibri" panose="020F0502020204030204" pitchFamily="34" charset="0"/>
              </a:rPr>
              <a:t>-3</a:t>
            </a:r>
            <a:r>
              <a:rPr lang="en-US">
                <a:solidFill>
                  <a:schemeClr val="tx1"/>
                </a:solidFill>
                <a:effectLst/>
                <a:latin typeface="Times New Roman" panose="02020603050405020304" pitchFamily="18" charset="0"/>
                <a:ea typeface="Calibri" panose="020F0502020204030204" pitchFamily="34" charset="0"/>
              </a:rPr>
              <a:t>, sistem SISO membutuhkan SNR = 28 dB, sedangkan sistem Massive MIMO hanya membutuhkan SNR sebesar 0.5 dB.</a:t>
            </a:r>
            <a:endParaRPr lang="en-ID">
              <a:solidFill>
                <a:schemeClr val="tx1"/>
              </a:solidFill>
            </a:endParaRPr>
          </a:p>
          <a:p>
            <a:endParaRPr lang="en-ID">
              <a:solidFill>
                <a:schemeClr val="tx1"/>
              </a:solidFill>
            </a:endParaRPr>
          </a:p>
        </p:txBody>
      </p:sp>
    </p:spTree>
    <p:extLst>
      <p:ext uri="{BB962C8B-B14F-4D97-AF65-F5344CB8AC3E}">
        <p14:creationId xmlns:p14="http://schemas.microsoft.com/office/powerpoint/2010/main" val="4288511660"/>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mbria"/>
        <a:ea typeface=""/>
        <a:cs typeface=""/>
      </a:majorFont>
      <a:minorFont>
        <a:latin typeface="Cambria"/>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510</TotalTime>
  <Words>1028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Cambria</vt:lpstr>
      <vt:lpstr>Cambria Math</vt:lpstr>
      <vt:lpstr>Corbel</vt:lpstr>
      <vt:lpstr>Times New Roman</vt:lpstr>
      <vt:lpstr>TimesNewRomanPSMT</vt:lpstr>
      <vt:lpstr>Basis</vt:lpstr>
      <vt:lpstr>PowerPoint Presentation</vt:lpstr>
      <vt:lpstr>Pak Endro</vt:lpstr>
      <vt:lpstr>Judul</vt:lpstr>
      <vt:lpstr>Rumusan Masalah</vt:lpstr>
      <vt:lpstr>Tujuan</vt:lpstr>
      <vt:lpstr>PowerPoint Presentation</vt:lpstr>
      <vt:lpstr>Kesimpulan</vt:lpstr>
      <vt:lpstr>PowerPoint Presentation</vt:lpstr>
      <vt:lpstr>PowerPoint Presentation</vt:lpstr>
      <vt:lpstr>PowerPoint Presentation</vt:lpstr>
      <vt:lpstr>Validasi Simulasi</vt:lpstr>
      <vt:lpstr>Validasi Bit Error Rate</vt:lpstr>
      <vt:lpstr>Validasi Efisiensi Spektrum Tiap User</vt:lpstr>
      <vt:lpstr>Validasi Interferensi Antar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26</cp:revision>
  <dcterms:created xsi:type="dcterms:W3CDTF">2021-02-19T07:26:46Z</dcterms:created>
  <dcterms:modified xsi:type="dcterms:W3CDTF">2021-02-21T02:42:37Z</dcterms:modified>
</cp:coreProperties>
</file>