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7" r:id="rId9"/>
    <p:sldId id="275" r:id="rId10"/>
    <p:sldId id="268" r:id="rId11"/>
    <p:sldId id="265" r:id="rId12"/>
    <p:sldId id="266" r:id="rId13"/>
    <p:sldId id="269" r:id="rId14"/>
    <p:sldId id="270" r:id="rId15"/>
    <p:sldId id="272" r:id="rId16"/>
    <p:sldId id="271" r:id="rId17"/>
    <p:sldId id="273" r:id="rId18"/>
    <p:sldId id="274" r:id="rId1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14" y="-102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7B36-28BA-4EB1-B065-A8DC25C639BD}" type="datetimeFigureOut">
              <a:rPr lang="id-ID" smtClean="0"/>
              <a:t>25/11/2014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3B72-6666-4EED-A733-29868643F4F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91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7B36-28BA-4EB1-B065-A8DC25C639BD}" type="datetimeFigureOut">
              <a:rPr lang="id-ID" smtClean="0"/>
              <a:t>25/11/2014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3B72-6666-4EED-A733-29868643F4F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817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7B36-28BA-4EB1-B065-A8DC25C639BD}" type="datetimeFigureOut">
              <a:rPr lang="id-ID" smtClean="0"/>
              <a:t>25/11/2014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3B72-6666-4EED-A733-29868643F4F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829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7B36-28BA-4EB1-B065-A8DC25C639BD}" type="datetimeFigureOut">
              <a:rPr lang="id-ID" smtClean="0"/>
              <a:t>25/11/2014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3B72-6666-4EED-A733-29868643F4F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286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7B36-28BA-4EB1-B065-A8DC25C639BD}" type="datetimeFigureOut">
              <a:rPr lang="id-ID" smtClean="0"/>
              <a:t>25/11/2014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3B72-6666-4EED-A733-29868643F4F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753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7B36-28BA-4EB1-B065-A8DC25C639BD}" type="datetimeFigureOut">
              <a:rPr lang="id-ID" smtClean="0"/>
              <a:t>25/11/2014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3B72-6666-4EED-A733-29868643F4F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373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7B36-28BA-4EB1-B065-A8DC25C639BD}" type="datetimeFigureOut">
              <a:rPr lang="id-ID" smtClean="0"/>
              <a:t>25/11/2014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3B72-6666-4EED-A733-29868643F4F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13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7B36-28BA-4EB1-B065-A8DC25C639BD}" type="datetimeFigureOut">
              <a:rPr lang="id-ID" smtClean="0"/>
              <a:t>25/11/2014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3B72-6666-4EED-A733-29868643F4F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525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7B36-28BA-4EB1-B065-A8DC25C639BD}" type="datetimeFigureOut">
              <a:rPr lang="id-ID" smtClean="0"/>
              <a:t>25/11/2014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3B72-6666-4EED-A733-29868643F4F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022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7B36-28BA-4EB1-B065-A8DC25C639BD}" type="datetimeFigureOut">
              <a:rPr lang="id-ID" smtClean="0"/>
              <a:t>25/11/2014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3B72-6666-4EED-A733-29868643F4F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633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7B36-28BA-4EB1-B065-A8DC25C639BD}" type="datetimeFigureOut">
              <a:rPr lang="id-ID" smtClean="0"/>
              <a:t>25/11/2014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3B72-6666-4EED-A733-29868643F4F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915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57B36-28BA-4EB1-B065-A8DC25C639BD}" type="datetimeFigureOut">
              <a:rPr lang="id-ID" smtClean="0"/>
              <a:t>25/11/2014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13B72-6666-4EED-A733-29868643F4F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328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250.png"/><Relationship Id="rId4" Type="http://schemas.openxmlformats.org/officeDocument/2006/relationships/image" Target="../media/image5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260.png"/><Relationship Id="rId4" Type="http://schemas.openxmlformats.org/officeDocument/2006/relationships/image" Target="../media/image5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31.jpeg"/><Relationship Id="rId5" Type="http://schemas.openxmlformats.org/officeDocument/2006/relationships/image" Target="../media/image6.png"/><Relationship Id="rId10" Type="http://schemas.openxmlformats.org/officeDocument/2006/relationships/image" Target="../media/image30.png"/><Relationship Id="rId4" Type="http://schemas.openxmlformats.org/officeDocument/2006/relationships/image" Target="../media/image5.png"/><Relationship Id="rId9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3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hdphoto" Target="../media/hdphoto4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7585" y="476672"/>
            <a:ext cx="8136904" cy="3168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0"/>
            <a:r>
              <a:rPr lang="id-ID" sz="2800" dirty="0">
                <a:latin typeface="Cambria" pitchFamily="18" charset="0"/>
              </a:rPr>
              <a:t>DESIGN AND MANUFACTURING MICROSTRIP ANTENNA USING SHORTING CIRCUIT METHOD AT CENTER FREQUENCY OF 435.9 MHz</a:t>
            </a:r>
          </a:p>
        </p:txBody>
      </p:sp>
      <p:sp>
        <p:nvSpPr>
          <p:cNvPr id="9" name="Right Triangle 8"/>
          <p:cNvSpPr/>
          <p:nvPr/>
        </p:nvSpPr>
        <p:spPr>
          <a:xfrm>
            <a:off x="547585" y="2811895"/>
            <a:ext cx="936104" cy="83312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ight Triangle 15"/>
          <p:cNvSpPr/>
          <p:nvPr/>
        </p:nvSpPr>
        <p:spPr>
          <a:xfrm flipH="1">
            <a:off x="7748385" y="2811895"/>
            <a:ext cx="936104" cy="83312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179513" y="4077072"/>
            <a:ext cx="8745828" cy="2397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3779912" y="4797152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solidFill>
                  <a:schemeClr val="tx2"/>
                </a:solidFill>
                <a:latin typeface="Cambria" pitchFamily="18" charset="0"/>
              </a:rPr>
              <a:t>Ika Rohmatul Aini, Budi Aswoyo</a:t>
            </a:r>
            <a:endParaRPr lang="id-ID" sz="2000" b="1" dirty="0">
              <a:solidFill>
                <a:schemeClr val="tx2"/>
              </a:solidFill>
              <a:latin typeface="Cambria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87824" y="5301208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i="1" dirty="0" smtClean="0">
                <a:solidFill>
                  <a:schemeClr val="tx2"/>
                </a:solidFill>
                <a:latin typeface="Cambria" pitchFamily="18" charset="0"/>
              </a:rPr>
              <a:t>Dept. Of Electrical Engineering</a:t>
            </a:r>
          </a:p>
          <a:p>
            <a:pPr algn="ctr"/>
            <a:r>
              <a:rPr lang="id-ID" b="1" i="1" dirty="0" smtClean="0">
                <a:solidFill>
                  <a:schemeClr val="tx2"/>
                </a:solidFill>
                <a:latin typeface="Cambria" pitchFamily="18" charset="0"/>
              </a:rPr>
              <a:t>Electronic Engineering Polytechnic Institute of Surabaya</a:t>
            </a:r>
            <a:endParaRPr lang="id-ID" b="1" i="1" dirty="0">
              <a:solidFill>
                <a:schemeClr val="tx2"/>
              </a:solidFill>
              <a:latin typeface="Cambria" pitchFamily="18" charset="0"/>
            </a:endParaRPr>
          </a:p>
        </p:txBody>
      </p:sp>
      <p:pic>
        <p:nvPicPr>
          <p:cNvPr id="1035" name="Picture 11" descr="E:\KULIAH\Bismillah IES\referensi\editan\pe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21088"/>
            <a:ext cx="219075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Triangle 10"/>
          <p:cNvSpPr/>
          <p:nvPr/>
        </p:nvSpPr>
        <p:spPr>
          <a:xfrm flipV="1">
            <a:off x="547585" y="476672"/>
            <a:ext cx="936104" cy="83312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ight Triangle 11"/>
          <p:cNvSpPr/>
          <p:nvPr/>
        </p:nvSpPr>
        <p:spPr>
          <a:xfrm flipH="1" flipV="1">
            <a:off x="7740352" y="476672"/>
            <a:ext cx="936104" cy="83312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689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398783" y="332656"/>
            <a:ext cx="36518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" pitchFamily="18" charset="0"/>
              </a:rPr>
              <a:t>SIMULATION (3)</a:t>
            </a:r>
            <a:endParaRPr lang="id-ID" sz="3600" b="1" dirty="0">
              <a:solidFill>
                <a:schemeClr val="accent6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496" y="0"/>
            <a:ext cx="1512168" cy="6858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ound Diagonal Corner Rectangle 4"/>
          <p:cNvSpPr/>
          <p:nvPr/>
        </p:nvSpPr>
        <p:spPr>
          <a:xfrm>
            <a:off x="125760" y="1484784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ound Diagonal Corner Rectangle 28"/>
          <p:cNvSpPr/>
          <p:nvPr/>
        </p:nvSpPr>
        <p:spPr>
          <a:xfrm>
            <a:off x="107504" y="2348880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ound Diagonal Corner Rectangle 29"/>
          <p:cNvSpPr/>
          <p:nvPr/>
        </p:nvSpPr>
        <p:spPr>
          <a:xfrm>
            <a:off x="107504" y="3212976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ound Diagonal Corner Rectangle 30"/>
          <p:cNvSpPr/>
          <p:nvPr/>
        </p:nvSpPr>
        <p:spPr>
          <a:xfrm>
            <a:off x="107504" y="4077072"/>
            <a:ext cx="1331640" cy="720080"/>
          </a:xfrm>
          <a:prstGeom prst="round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ound Diagonal Corner Rectangle 31"/>
          <p:cNvSpPr/>
          <p:nvPr/>
        </p:nvSpPr>
        <p:spPr>
          <a:xfrm>
            <a:off x="107504" y="4941168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ound Diagonal Corner Rectangle 32"/>
          <p:cNvSpPr/>
          <p:nvPr/>
        </p:nvSpPr>
        <p:spPr>
          <a:xfrm>
            <a:off x="107504" y="5805264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6" name="Picture 2" descr="E:\KULIAH\Bismillah IES\referensi\editan\Info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10" y="1414353"/>
            <a:ext cx="862519" cy="86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E:\KULIAH\Bismillah IES\referensi\editan\ba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7" y="2348880"/>
            <a:ext cx="79191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KULIAH\Bismillah IES\referensi\editan\anten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26" y="3240066"/>
            <a:ext cx="620982" cy="62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9" descr="E:\KULIAH\Bismillah IES\referensi\editan\Icon_p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536" y="4127917"/>
            <a:ext cx="669235" cy="66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1" descr="E:\KULIAH\Bismillah IES\referensi\editan\flat_seo-47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914936"/>
            <a:ext cx="674304" cy="6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 descr="E:\KULIAH\Bismillah IES\referensi\editan\note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74" y="5831725"/>
            <a:ext cx="621611" cy="62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547664" y="1196752"/>
            <a:ext cx="759633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907704" y="1671191"/>
            <a:ext cx="6120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dirty="0" smtClean="0">
                <a:solidFill>
                  <a:srgbClr val="FFFF00"/>
                </a:solidFill>
                <a:latin typeface="Cambria" pitchFamily="18" charset="0"/>
              </a:rPr>
              <a:t>S11 Parameter by adding shorting pin </a:t>
            </a:r>
            <a:endParaRPr lang="id-ID" sz="2800" dirty="0">
              <a:solidFill>
                <a:srgbClr val="FFFF00"/>
              </a:solidFill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907704" y="2330296"/>
                <a:ext cx="3378169" cy="1754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id-ID" dirty="0" smtClean="0">
                    <a:solidFill>
                      <a:schemeClr val="bg1"/>
                    </a:solidFill>
                    <a:latin typeface="Cambria Math"/>
                  </a:rPr>
                  <a:t>Frequency Center = 435,9 MHz</a:t>
                </a:r>
                <a:endParaRPr lang="id-ID" dirty="0">
                  <a:solidFill>
                    <a:schemeClr val="bg1"/>
                  </a:solidFill>
                  <a:latin typeface="Cambria Math"/>
                </a:endParaRPr>
              </a:p>
              <a:p>
                <a:r>
                  <a:rPr lang="id-ID" i="0" dirty="0" smtClean="0">
                    <a:solidFill>
                      <a:schemeClr val="bg1"/>
                    </a:solidFill>
                    <a:latin typeface="Cambria Math"/>
                  </a:rPr>
                  <a:t>Using FR-4 Substrate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x-none">
                            <a:solidFill>
                              <a:schemeClr val="bg1"/>
                            </a:solidFill>
                            <a:latin typeface="Cambria Math"/>
                          </a:rPr>
                          <m:t>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x-none">
                            <a:solidFill>
                              <a:schemeClr val="bg1"/>
                            </a:solidFill>
                            <a:latin typeface="Cambria Math"/>
                          </a:rPr>
                          <m:t>reff</m:t>
                        </m:r>
                      </m:sub>
                    </m:sSub>
                  </m:oMath>
                </a14:m>
                <a:r>
                  <a:rPr lang="id-ID" i="0" dirty="0" smtClean="0">
                    <a:solidFill>
                      <a:schemeClr val="bg1"/>
                    </a:solidFill>
                    <a:latin typeface="Cambria Math"/>
                  </a:rPr>
                  <a:t>=4.7)</a:t>
                </a:r>
              </a:p>
              <a:p>
                <a:r>
                  <a:rPr lang="id-ID" dirty="0" smtClean="0">
                    <a:solidFill>
                      <a:schemeClr val="bg1"/>
                    </a:solidFill>
                    <a:latin typeface="Cambria Math"/>
                  </a:rPr>
                  <a:t>Bandwidth = 3,43MHz</a:t>
                </a:r>
                <a:endParaRPr lang="id-ID" i="0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endParaRPr lang="id-ID" dirty="0">
                  <a:solidFill>
                    <a:schemeClr val="bg1"/>
                  </a:solidFill>
                  <a:latin typeface="Cambria Math"/>
                </a:endParaRPr>
              </a:p>
              <a:p>
                <a:endParaRPr lang="id-ID" i="0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r>
                  <a:rPr lang="id-ID" dirty="0" smtClean="0">
                    <a:solidFill>
                      <a:schemeClr val="bg1"/>
                    </a:solidFill>
                    <a:latin typeface="Cambria Math"/>
                  </a:rPr>
                  <a:t>            </a:t>
                </a:r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330296"/>
                <a:ext cx="3378169" cy="1754326"/>
              </a:xfrm>
              <a:prstGeom prst="rect">
                <a:avLst/>
              </a:prstGeom>
              <a:blipFill rotWithShape="1">
                <a:blip r:embed="rId8"/>
                <a:stretch>
                  <a:fillRect l="-1625" t="-2083" r="-7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/>
          <p:cNvPicPr/>
          <p:nvPr/>
        </p:nvPicPr>
        <p:blipFill>
          <a:blip r:embed="rId9"/>
          <a:stretch>
            <a:fillRect/>
          </a:stretch>
        </p:blipFill>
        <p:spPr>
          <a:xfrm>
            <a:off x="1942239" y="3433364"/>
            <a:ext cx="6687267" cy="273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3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398783" y="332656"/>
            <a:ext cx="36518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" pitchFamily="18" charset="0"/>
              </a:rPr>
              <a:t>SIMULATION (4)</a:t>
            </a:r>
            <a:endParaRPr lang="id-ID" sz="3600" b="1" dirty="0">
              <a:solidFill>
                <a:schemeClr val="accent6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496" y="0"/>
            <a:ext cx="1512168" cy="6858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ound Diagonal Corner Rectangle 4"/>
          <p:cNvSpPr/>
          <p:nvPr/>
        </p:nvSpPr>
        <p:spPr>
          <a:xfrm>
            <a:off x="125760" y="1484784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ound Diagonal Corner Rectangle 28"/>
          <p:cNvSpPr/>
          <p:nvPr/>
        </p:nvSpPr>
        <p:spPr>
          <a:xfrm>
            <a:off x="107504" y="2348880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ound Diagonal Corner Rectangle 29"/>
          <p:cNvSpPr/>
          <p:nvPr/>
        </p:nvSpPr>
        <p:spPr>
          <a:xfrm>
            <a:off x="107504" y="3212976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ound Diagonal Corner Rectangle 30"/>
          <p:cNvSpPr/>
          <p:nvPr/>
        </p:nvSpPr>
        <p:spPr>
          <a:xfrm>
            <a:off x="107504" y="4077072"/>
            <a:ext cx="1331640" cy="720080"/>
          </a:xfrm>
          <a:prstGeom prst="round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ound Diagonal Corner Rectangle 31"/>
          <p:cNvSpPr/>
          <p:nvPr/>
        </p:nvSpPr>
        <p:spPr>
          <a:xfrm>
            <a:off x="107504" y="4941168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ound Diagonal Corner Rectangle 32"/>
          <p:cNvSpPr/>
          <p:nvPr/>
        </p:nvSpPr>
        <p:spPr>
          <a:xfrm>
            <a:off x="107504" y="5805264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6" name="Picture 2" descr="E:\KULIAH\Bismillah IES\referensi\editan\Info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10" y="1414353"/>
            <a:ext cx="862519" cy="86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E:\KULIAH\Bismillah IES\referensi\editan\ba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7" y="2348880"/>
            <a:ext cx="79191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KULIAH\Bismillah IES\referensi\editan\anten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26" y="3240066"/>
            <a:ext cx="620982" cy="62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9" descr="E:\KULIAH\Bismillah IES\referensi\editan\Icon_p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536" y="4127917"/>
            <a:ext cx="669235" cy="66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1" descr="E:\KULIAH\Bismillah IES\referensi\editan\flat_seo-47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914936"/>
            <a:ext cx="674304" cy="6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 descr="E:\KULIAH\Bismillah IES\referensi\editan\note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74" y="5831725"/>
            <a:ext cx="621611" cy="62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547664" y="1196752"/>
            <a:ext cx="759633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6" name="Picture 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334122"/>
            <a:ext cx="3101179" cy="2196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982059"/>
            <a:ext cx="4096001" cy="153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907704" y="1405158"/>
                <a:ext cx="6120680" cy="16619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sz="2400" dirty="0" smtClean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By </a:t>
                </a:r>
                <a:r>
                  <a:rPr lang="id-ID" sz="2400" dirty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adding </a:t>
                </a:r>
                <a:r>
                  <a:rPr lang="id-ID" sz="2400" dirty="0" smtClean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1</a:t>
                </a:r>
                <a:r>
                  <a:rPr lang="el-GR" sz="2400" dirty="0" smtClean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Ω</a:t>
                </a:r>
                <a:r>
                  <a:rPr lang="id-ID" sz="2400" dirty="0" smtClean="0">
                    <a:solidFill>
                      <a:srgbClr val="FFFF00"/>
                    </a:solidFill>
                    <a:latin typeface="Cambria" panose="02040503050406030204" pitchFamily="18" charset="0"/>
                  </a:rPr>
                  <a:t> chip resistor</a:t>
                </a:r>
              </a:p>
              <a:p>
                <a:endParaRPr lang="id-ID" sz="2400" dirty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  <a:p>
                <a:r>
                  <a:rPr lang="id-ID" dirty="0">
                    <a:solidFill>
                      <a:schemeClr val="bg1"/>
                    </a:solidFill>
                    <a:latin typeface="Cambria Math"/>
                  </a:rPr>
                  <a:t>Frequency Center = 435,9 MHz</a:t>
                </a:r>
              </a:p>
              <a:p>
                <a:r>
                  <a:rPr lang="id-ID" dirty="0">
                    <a:solidFill>
                      <a:schemeClr val="bg1"/>
                    </a:solidFill>
                    <a:latin typeface="Cambria Math"/>
                  </a:rPr>
                  <a:t>Using FR-4 Substrate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x-none">
                            <a:solidFill>
                              <a:schemeClr val="bg1"/>
                            </a:solidFill>
                            <a:latin typeface="Cambria Math"/>
                          </a:rPr>
                          <m:t>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x-none">
                            <a:solidFill>
                              <a:schemeClr val="bg1"/>
                            </a:solidFill>
                            <a:latin typeface="Cambria Math"/>
                          </a:rPr>
                          <m:t>reff</m:t>
                        </m:r>
                      </m:sub>
                    </m:sSub>
                  </m:oMath>
                </a14:m>
                <a:r>
                  <a:rPr lang="id-ID" dirty="0">
                    <a:solidFill>
                      <a:schemeClr val="bg1"/>
                    </a:solidFill>
                    <a:latin typeface="Cambria Math"/>
                  </a:rPr>
                  <a:t>=4.7)</a:t>
                </a:r>
              </a:p>
              <a:p>
                <a:endParaRPr lang="en-US" dirty="0">
                  <a:solidFill>
                    <a:srgbClr val="FFFF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1405158"/>
                <a:ext cx="6120680" cy="1661993"/>
              </a:xfrm>
              <a:prstGeom prst="rect">
                <a:avLst/>
              </a:prstGeom>
              <a:blipFill rotWithShape="1">
                <a:blip r:embed="rId10"/>
                <a:stretch>
                  <a:fillRect l="-1594" t="-29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2857397" y="5831725"/>
            <a:ext cx="97757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bg1"/>
                </a:solidFill>
                <a:latin typeface="Cambria" pitchFamily="18" charset="0"/>
              </a:rPr>
              <a:t>Top view</a:t>
            </a:r>
            <a:endParaRPr lang="id-ID" sz="1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73299" y="5877272"/>
            <a:ext cx="102303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bg1"/>
                </a:solidFill>
                <a:latin typeface="Cambria" pitchFamily="18" charset="0"/>
              </a:rPr>
              <a:t>Side view</a:t>
            </a:r>
            <a:endParaRPr lang="id-ID" sz="1600" dirty="0">
              <a:solidFill>
                <a:schemeClr val="bg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97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398783" y="332656"/>
            <a:ext cx="36518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" pitchFamily="18" charset="0"/>
              </a:rPr>
              <a:t>SIMULATION (5)</a:t>
            </a:r>
            <a:endParaRPr lang="id-ID" sz="3600" b="1" dirty="0">
              <a:solidFill>
                <a:schemeClr val="accent6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496" y="0"/>
            <a:ext cx="1512168" cy="6858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ound Diagonal Corner Rectangle 4"/>
          <p:cNvSpPr/>
          <p:nvPr/>
        </p:nvSpPr>
        <p:spPr>
          <a:xfrm>
            <a:off x="125760" y="1484784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ound Diagonal Corner Rectangle 28"/>
          <p:cNvSpPr/>
          <p:nvPr/>
        </p:nvSpPr>
        <p:spPr>
          <a:xfrm>
            <a:off x="107504" y="2348880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ound Diagonal Corner Rectangle 29"/>
          <p:cNvSpPr/>
          <p:nvPr/>
        </p:nvSpPr>
        <p:spPr>
          <a:xfrm>
            <a:off x="107504" y="3212976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ound Diagonal Corner Rectangle 30"/>
          <p:cNvSpPr/>
          <p:nvPr/>
        </p:nvSpPr>
        <p:spPr>
          <a:xfrm>
            <a:off x="107504" y="4077072"/>
            <a:ext cx="1331640" cy="720080"/>
          </a:xfrm>
          <a:prstGeom prst="round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ound Diagonal Corner Rectangle 31"/>
          <p:cNvSpPr/>
          <p:nvPr/>
        </p:nvSpPr>
        <p:spPr>
          <a:xfrm>
            <a:off x="107504" y="4941168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ound Diagonal Corner Rectangle 32"/>
          <p:cNvSpPr/>
          <p:nvPr/>
        </p:nvSpPr>
        <p:spPr>
          <a:xfrm>
            <a:off x="107504" y="5805264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6" name="Picture 2" descr="E:\KULIAH\Bismillah IES\referensi\editan\Info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10" y="1414353"/>
            <a:ext cx="862519" cy="86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E:\KULIAH\Bismillah IES\referensi\editan\ba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7" y="2348880"/>
            <a:ext cx="79191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KULIAH\Bismillah IES\referensi\editan\anten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26" y="3240066"/>
            <a:ext cx="620982" cy="62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9" descr="E:\KULIAH\Bismillah IES\referensi\editan\Icon_p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536" y="4127917"/>
            <a:ext cx="669235" cy="66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1" descr="E:\KULIAH\Bismillah IES\referensi\editan\flat_seo-47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914936"/>
            <a:ext cx="674304" cy="6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 descr="E:\KULIAH\Bismillah IES\referensi\editan\note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74" y="5831725"/>
            <a:ext cx="621611" cy="62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547664" y="1196752"/>
            <a:ext cx="759633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907704" y="1732746"/>
            <a:ext cx="70567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 smtClean="0">
                <a:solidFill>
                  <a:srgbClr val="FFFF00"/>
                </a:solidFill>
                <a:latin typeface="Cambria" pitchFamily="18" charset="0"/>
              </a:rPr>
              <a:t>S11 parameter microstrip antenna by adding 1</a:t>
            </a:r>
            <a:r>
              <a:rPr lang="el-GR" sz="2000" dirty="0" smtClean="0">
                <a:solidFill>
                  <a:srgbClr val="FFFF00"/>
                </a:solidFill>
                <a:latin typeface="Cambria" pitchFamily="18" charset="0"/>
              </a:rPr>
              <a:t>Ω</a:t>
            </a:r>
            <a:r>
              <a:rPr lang="id-ID" sz="2000" dirty="0" smtClean="0">
                <a:solidFill>
                  <a:srgbClr val="FFFF00"/>
                </a:solidFill>
                <a:latin typeface="Cambria" pitchFamily="18" charset="0"/>
              </a:rPr>
              <a:t> chip resistor</a:t>
            </a:r>
          </a:p>
          <a:p>
            <a:endParaRPr lang="id-ID" sz="2000" dirty="0">
              <a:solidFill>
                <a:srgbClr val="FFFF00"/>
              </a:solidFill>
              <a:latin typeface="Cambria" pitchFamily="18" charset="0"/>
            </a:endParaRPr>
          </a:p>
          <a:p>
            <a:r>
              <a:rPr lang="id-ID" sz="2000" dirty="0" smtClean="0">
                <a:solidFill>
                  <a:schemeClr val="bg1"/>
                </a:solidFill>
                <a:latin typeface="Cambria" pitchFamily="18" charset="0"/>
              </a:rPr>
              <a:t>Bandwidth = 44,13 MHz</a:t>
            </a:r>
            <a:endParaRPr lang="id-ID" sz="20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22" name="Picture 21"/>
          <p:cNvPicPr/>
          <p:nvPr/>
        </p:nvPicPr>
        <p:blipFill>
          <a:blip r:embed="rId8"/>
          <a:stretch>
            <a:fillRect/>
          </a:stretch>
        </p:blipFill>
        <p:spPr>
          <a:xfrm>
            <a:off x="1917666" y="3212976"/>
            <a:ext cx="6697436" cy="279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7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398783" y="332656"/>
            <a:ext cx="36518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" pitchFamily="18" charset="0"/>
              </a:rPr>
              <a:t>SIMULATION (6)</a:t>
            </a:r>
            <a:endParaRPr lang="id-ID" sz="3600" b="1" dirty="0">
              <a:solidFill>
                <a:schemeClr val="accent6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496" y="0"/>
            <a:ext cx="1512168" cy="6858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ound Diagonal Corner Rectangle 4"/>
          <p:cNvSpPr/>
          <p:nvPr/>
        </p:nvSpPr>
        <p:spPr>
          <a:xfrm>
            <a:off x="125760" y="1484784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ound Diagonal Corner Rectangle 28"/>
          <p:cNvSpPr/>
          <p:nvPr/>
        </p:nvSpPr>
        <p:spPr>
          <a:xfrm>
            <a:off x="107504" y="2348880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ound Diagonal Corner Rectangle 29"/>
          <p:cNvSpPr/>
          <p:nvPr/>
        </p:nvSpPr>
        <p:spPr>
          <a:xfrm>
            <a:off x="107504" y="3212976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ound Diagonal Corner Rectangle 30"/>
          <p:cNvSpPr/>
          <p:nvPr/>
        </p:nvSpPr>
        <p:spPr>
          <a:xfrm>
            <a:off x="107504" y="4077072"/>
            <a:ext cx="1331640" cy="720080"/>
          </a:xfrm>
          <a:prstGeom prst="round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ound Diagonal Corner Rectangle 31"/>
          <p:cNvSpPr/>
          <p:nvPr/>
        </p:nvSpPr>
        <p:spPr>
          <a:xfrm>
            <a:off x="107504" y="4941168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ound Diagonal Corner Rectangle 32"/>
          <p:cNvSpPr/>
          <p:nvPr/>
        </p:nvSpPr>
        <p:spPr>
          <a:xfrm>
            <a:off x="107504" y="5805264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6" name="Picture 2" descr="E:\KULIAH\Bismillah IES\referensi\editan\Info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10" y="1414353"/>
            <a:ext cx="862519" cy="86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E:\KULIAH\Bismillah IES\referensi\editan\ba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7" y="2348880"/>
            <a:ext cx="79191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KULIAH\Bismillah IES\referensi\editan\anten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26" y="3240066"/>
            <a:ext cx="620982" cy="62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9" descr="E:\KULIAH\Bismillah IES\referensi\editan\Icon_p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536" y="4127917"/>
            <a:ext cx="669235" cy="66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1" descr="E:\KULIAH\Bismillah IES\referensi\editan\flat_seo-47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914936"/>
            <a:ext cx="674304" cy="6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 descr="E:\KULIAH\Bismillah IES\referensi\editan\note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74" y="5831725"/>
            <a:ext cx="621611" cy="62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547664" y="1196752"/>
            <a:ext cx="759633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07704" y="1414353"/>
            <a:ext cx="6768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 smtClean="0">
                <a:solidFill>
                  <a:srgbClr val="FFFF00"/>
                </a:solidFill>
                <a:latin typeface="Cambria" pitchFamily="18" charset="0"/>
              </a:rPr>
              <a:t>Axial ratio microstrip </a:t>
            </a:r>
            <a:r>
              <a:rPr lang="id-ID" sz="2000" dirty="0">
                <a:solidFill>
                  <a:srgbClr val="FFFF00"/>
                </a:solidFill>
                <a:latin typeface="Cambria" pitchFamily="18" charset="0"/>
              </a:rPr>
              <a:t>antenna by adding 1</a:t>
            </a:r>
            <a:r>
              <a:rPr lang="el-GR" sz="2000" dirty="0">
                <a:solidFill>
                  <a:srgbClr val="FFFF00"/>
                </a:solidFill>
                <a:latin typeface="Cambria" pitchFamily="18" charset="0"/>
              </a:rPr>
              <a:t>Ω</a:t>
            </a:r>
            <a:r>
              <a:rPr lang="id-ID" sz="2000" dirty="0">
                <a:solidFill>
                  <a:srgbClr val="FFFF00"/>
                </a:solidFill>
                <a:latin typeface="Cambria" pitchFamily="18" charset="0"/>
              </a:rPr>
              <a:t> chip resistor</a:t>
            </a:r>
          </a:p>
        </p:txBody>
      </p:sp>
      <p:pic>
        <p:nvPicPr>
          <p:cNvPr id="20" name="Picture 19"/>
          <p:cNvPicPr/>
          <p:nvPr/>
        </p:nvPicPr>
        <p:blipFill rotWithShape="1">
          <a:blip r:embed="rId8"/>
          <a:srcRect t="4700" r="32085"/>
          <a:stretch/>
        </p:blipFill>
        <p:spPr>
          <a:xfrm>
            <a:off x="1763687" y="2348880"/>
            <a:ext cx="3744415" cy="2099261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 rotWithShape="1">
          <a:blip r:embed="rId9"/>
          <a:srcRect t="5593" r="30581"/>
          <a:stretch/>
        </p:blipFill>
        <p:spPr>
          <a:xfrm>
            <a:off x="1763689" y="4559121"/>
            <a:ext cx="3744414" cy="2059292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339752" y="4127917"/>
            <a:ext cx="526093" cy="125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320729" y="6237312"/>
            <a:ext cx="526093" cy="125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796136" y="3789040"/>
                <a:ext cx="3033203" cy="1196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bg1"/>
                          </a:solidFill>
                          <a:latin typeface="Cambria Math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xial</m:t>
                      </m:r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ratio</m:t>
                      </m:r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=20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log</m:t>
                      </m:r>
                      <m:r>
                        <a:rPr lang="id-ID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8282,46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5914,25</m:t>
                          </m:r>
                        </m:den>
                      </m:f>
                    </m:oMath>
                  </m:oMathPara>
                </a14:m>
                <a:endParaRPr lang="id-ID" b="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r>
                  <a:rPr lang="id-ID" b="0" dirty="0" smtClean="0">
                    <a:solidFill>
                      <a:schemeClr val="bg1"/>
                    </a:solidFill>
                  </a:rPr>
                  <a:t>    	   </a:t>
                </a:r>
              </a:p>
              <a:p>
                <a:r>
                  <a:rPr lang="id-ID" dirty="0">
                    <a:solidFill>
                      <a:schemeClr val="bg1"/>
                    </a:solidFill>
                  </a:rPr>
                  <a:t> </a:t>
                </a:r>
                <a:r>
                  <a:rPr lang="id-ID" dirty="0" smtClean="0">
                    <a:solidFill>
                      <a:schemeClr val="bg1"/>
                    </a:solidFill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=2,9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/>
                      </a:rPr>
                      <m:t>dB</m:t>
                    </m:r>
                  </m:oMath>
                </a14:m>
                <a:endParaRPr lang="en-US" dirty="0">
                  <a:solidFill>
                    <a:schemeClr val="bg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789040"/>
                <a:ext cx="3033203" cy="119603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34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302316" y="332656"/>
            <a:ext cx="38448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" pitchFamily="18" charset="0"/>
              </a:rPr>
              <a:t>FABRICATION (1)</a:t>
            </a:r>
            <a:endParaRPr lang="id-ID" sz="3600" b="1" dirty="0">
              <a:solidFill>
                <a:schemeClr val="accent6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496" y="0"/>
            <a:ext cx="1512168" cy="6858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ound Diagonal Corner Rectangle 4"/>
          <p:cNvSpPr/>
          <p:nvPr/>
        </p:nvSpPr>
        <p:spPr>
          <a:xfrm>
            <a:off x="125760" y="1484784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ound Diagonal Corner Rectangle 28"/>
          <p:cNvSpPr/>
          <p:nvPr/>
        </p:nvSpPr>
        <p:spPr>
          <a:xfrm>
            <a:off x="107504" y="2348880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ound Diagonal Corner Rectangle 29"/>
          <p:cNvSpPr/>
          <p:nvPr/>
        </p:nvSpPr>
        <p:spPr>
          <a:xfrm>
            <a:off x="107504" y="3212976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ound Diagonal Corner Rectangle 30"/>
          <p:cNvSpPr/>
          <p:nvPr/>
        </p:nvSpPr>
        <p:spPr>
          <a:xfrm>
            <a:off x="107504" y="4077072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ound Diagonal Corner Rectangle 31"/>
          <p:cNvSpPr/>
          <p:nvPr/>
        </p:nvSpPr>
        <p:spPr>
          <a:xfrm>
            <a:off x="107504" y="4941168"/>
            <a:ext cx="1331640" cy="720080"/>
          </a:xfrm>
          <a:prstGeom prst="round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ound Diagonal Corner Rectangle 32"/>
          <p:cNvSpPr/>
          <p:nvPr/>
        </p:nvSpPr>
        <p:spPr>
          <a:xfrm>
            <a:off x="107504" y="5805264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6" name="Picture 2" descr="E:\KULIAH\Bismillah IES\referensi\editan\Info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10" y="1414353"/>
            <a:ext cx="862519" cy="86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E:\KULIAH\Bismillah IES\referensi\editan\ba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7" y="2348880"/>
            <a:ext cx="79191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KULIAH\Bismillah IES\referensi\editan\anten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26" y="3240066"/>
            <a:ext cx="620982" cy="62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9" descr="E:\KULIAH\Bismillah IES\referensi\editan\Icon_p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536" y="4127917"/>
            <a:ext cx="669235" cy="66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1" descr="E:\KULIAH\Bismillah IES\referensi\editan\flat_seo-47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986944"/>
            <a:ext cx="674304" cy="6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 descr="E:\KULIAH\Bismillah IES\referensi\editan\note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74" y="5831725"/>
            <a:ext cx="621611" cy="62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547664" y="1196752"/>
            <a:ext cx="759633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098" name="Picture 2" descr="E:\KULIAH\Bismillah IES\referensi\editan\chip resistor.pn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801" y="3975318"/>
            <a:ext cx="1260140" cy="126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E:\KULIAH\Bismillah IES\referensi\editan\konektor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894" y="3460969"/>
            <a:ext cx="2232248" cy="167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E:\KULIAH\Bismillah_TA\Dokumentasi\DSC_2464.jpg"/>
          <p:cNvPicPr/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795" y="2492896"/>
            <a:ext cx="3230669" cy="242421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TextBox 27"/>
          <p:cNvSpPr txBox="1"/>
          <p:nvPr/>
        </p:nvSpPr>
        <p:spPr>
          <a:xfrm>
            <a:off x="1558057" y="5949280"/>
            <a:ext cx="7333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AutoNum type="alphaLcParenBoth"/>
            </a:pPr>
            <a:r>
              <a:rPr lang="id-ID" dirty="0" smtClean="0">
                <a:solidFill>
                  <a:schemeClr val="bg1"/>
                </a:solidFill>
                <a:latin typeface="Cambria" panose="02040503050406030204" pitchFamily="18" charset="0"/>
              </a:rPr>
              <a:t>c</a:t>
            </a:r>
            <a:r>
              <a:rPr lang="en-US" dirty="0" smtClean="0">
                <a:solidFill>
                  <a:schemeClr val="bg1"/>
                </a:solidFill>
                <a:latin typeface="Cambria" panose="02040503050406030204" pitchFamily="18" charset="0"/>
              </a:rPr>
              <a:t>hip resistor 1 Ohm (b) coaxial SMA female flange 50 Ohm</a:t>
            </a:r>
            <a:r>
              <a:rPr lang="id-ID" dirty="0" smtClean="0">
                <a:solidFill>
                  <a:schemeClr val="bg1"/>
                </a:solidFill>
                <a:latin typeface="Cambria" panose="02040503050406030204" pitchFamily="18" charset="0"/>
              </a:rPr>
              <a:t> connector</a:t>
            </a:r>
            <a:r>
              <a:rPr lang="en-US" dirty="0" smtClean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endParaRPr lang="id-ID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Cambria" panose="02040503050406030204" pitchFamily="18" charset="0"/>
              </a:rPr>
              <a:t>(c)  </a:t>
            </a:r>
            <a:r>
              <a:rPr lang="id-ID" dirty="0" smtClean="0">
                <a:solidFill>
                  <a:schemeClr val="bg1"/>
                </a:solidFill>
                <a:latin typeface="Cambria" panose="02040503050406030204" pitchFamily="18" charset="0"/>
              </a:rPr>
              <a:t>Microstrip antenna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17526" y="5235458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(a)</a:t>
            </a:r>
            <a:endParaRPr lang="en-US" sz="1400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55976" y="5229200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(</a:t>
            </a:r>
            <a:r>
              <a:rPr lang="id-ID" sz="1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b</a:t>
            </a:r>
            <a:r>
              <a:rPr lang="en-US" sz="1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)</a:t>
            </a:r>
            <a:endParaRPr lang="en-US" sz="1400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51248" y="5229200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(</a:t>
            </a:r>
            <a:r>
              <a:rPr lang="id-ID" sz="1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c</a:t>
            </a:r>
            <a:r>
              <a:rPr lang="en-US" sz="1400" dirty="0" smtClean="0">
                <a:solidFill>
                  <a:srgbClr val="FFFF00"/>
                </a:solidFill>
                <a:latin typeface="Cambria" panose="02040503050406030204" pitchFamily="18" charset="0"/>
              </a:rPr>
              <a:t>)</a:t>
            </a:r>
            <a:endParaRPr lang="en-US" sz="1400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57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302316" y="332656"/>
            <a:ext cx="38448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" pitchFamily="18" charset="0"/>
              </a:rPr>
              <a:t>FABRICATION (2)</a:t>
            </a:r>
            <a:endParaRPr lang="id-ID" sz="3600" b="1" dirty="0">
              <a:solidFill>
                <a:schemeClr val="accent6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496" y="0"/>
            <a:ext cx="1512168" cy="6858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ound Diagonal Corner Rectangle 4"/>
          <p:cNvSpPr/>
          <p:nvPr/>
        </p:nvSpPr>
        <p:spPr>
          <a:xfrm>
            <a:off x="125760" y="1484784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ound Diagonal Corner Rectangle 28"/>
          <p:cNvSpPr/>
          <p:nvPr/>
        </p:nvSpPr>
        <p:spPr>
          <a:xfrm>
            <a:off x="107504" y="2348880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ound Diagonal Corner Rectangle 29"/>
          <p:cNvSpPr/>
          <p:nvPr/>
        </p:nvSpPr>
        <p:spPr>
          <a:xfrm>
            <a:off x="107504" y="3212976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ound Diagonal Corner Rectangle 30"/>
          <p:cNvSpPr/>
          <p:nvPr/>
        </p:nvSpPr>
        <p:spPr>
          <a:xfrm>
            <a:off x="107504" y="4077072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ound Diagonal Corner Rectangle 31"/>
          <p:cNvSpPr/>
          <p:nvPr/>
        </p:nvSpPr>
        <p:spPr>
          <a:xfrm>
            <a:off x="107504" y="4941168"/>
            <a:ext cx="1331640" cy="720080"/>
          </a:xfrm>
          <a:prstGeom prst="round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ound Diagonal Corner Rectangle 32"/>
          <p:cNvSpPr/>
          <p:nvPr/>
        </p:nvSpPr>
        <p:spPr>
          <a:xfrm>
            <a:off x="107504" y="5805264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6" name="Picture 2" descr="E:\KULIAH\Bismillah IES\referensi\editan\Info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10" y="1414353"/>
            <a:ext cx="862519" cy="86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E:\KULIAH\Bismillah IES\referensi\editan\ba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7" y="2348880"/>
            <a:ext cx="79191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KULIAH\Bismillah IES\referensi\editan\anten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26" y="3240066"/>
            <a:ext cx="620982" cy="62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9" descr="E:\KULIAH\Bismillah IES\referensi\editan\Icon_p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536" y="4127917"/>
            <a:ext cx="669235" cy="66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1" descr="E:\KULIAH\Bismillah IES\referensi\editan\flat_seo-47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986944"/>
            <a:ext cx="674304" cy="6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 descr="E:\KULIAH\Bismillah IES\referensi\editan\note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74" y="5831725"/>
            <a:ext cx="621611" cy="62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547664" y="1196752"/>
            <a:ext cx="759633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8" name="Picture 17" descr="E:\KULIAH\Bismillah_TA\Dokumentasi\DSC_2468.jpg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1" t="18138" r="25477" b="17662"/>
          <a:stretch/>
        </p:blipFill>
        <p:spPr bwMode="auto">
          <a:xfrm rot="5400000">
            <a:off x="1975716" y="3156103"/>
            <a:ext cx="2653200" cy="265425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18" descr="E:\KULIAH\Bismillah_TA\Dokumentasi\DSC_2497.jpg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5" t="9785" r="21599" b="5489"/>
          <a:stretch/>
        </p:blipFill>
        <p:spPr bwMode="auto">
          <a:xfrm>
            <a:off x="5797989" y="3168806"/>
            <a:ext cx="2653200" cy="2653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057149" y="5973253"/>
            <a:ext cx="97757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bg1"/>
                </a:solidFill>
                <a:latin typeface="Cambria" pitchFamily="18" charset="0"/>
              </a:rPr>
              <a:t>Top view</a:t>
            </a:r>
            <a:endParaRPr lang="id-ID" sz="1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88224" y="5955721"/>
            <a:ext cx="107273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bg1"/>
                </a:solidFill>
                <a:latin typeface="Cambria" pitchFamily="18" charset="0"/>
              </a:rPr>
              <a:t>Back view</a:t>
            </a:r>
            <a:endParaRPr lang="id-ID" sz="1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07704" y="1732746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 smtClean="0">
                <a:solidFill>
                  <a:srgbClr val="FFFF00"/>
                </a:solidFill>
                <a:latin typeface="Cambria" pitchFamily="18" charset="0"/>
              </a:rPr>
              <a:t>Microstrip antenna by adding 1</a:t>
            </a:r>
            <a:r>
              <a:rPr lang="el-GR" sz="2000" dirty="0" smtClean="0">
                <a:solidFill>
                  <a:srgbClr val="FFFF00"/>
                </a:solidFill>
                <a:latin typeface="Cambria" pitchFamily="18" charset="0"/>
              </a:rPr>
              <a:t>Ω</a:t>
            </a:r>
            <a:r>
              <a:rPr lang="id-ID" sz="2000" dirty="0" smtClean="0">
                <a:solidFill>
                  <a:srgbClr val="FFFF00"/>
                </a:solidFill>
                <a:latin typeface="Cambria" pitchFamily="18" charset="0"/>
              </a:rPr>
              <a:t> chip resistor</a:t>
            </a:r>
            <a:endParaRPr lang="id-ID" sz="2000" dirty="0">
              <a:solidFill>
                <a:srgbClr val="FFFF00"/>
              </a:solidFill>
              <a:latin typeface="Cambria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975189" y="3068960"/>
            <a:ext cx="2654254" cy="0"/>
          </a:xfrm>
          <a:prstGeom prst="straightConnector1">
            <a:avLst/>
          </a:prstGeom>
          <a:ln w="28575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13528" y="2708920"/>
            <a:ext cx="8002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rgbClr val="FFFF00"/>
                </a:solidFill>
                <a:latin typeface="Cambria" pitchFamily="18" charset="0"/>
              </a:rPr>
              <a:t>65 mm</a:t>
            </a:r>
            <a:endParaRPr lang="id-ID" sz="1600" dirty="0">
              <a:solidFill>
                <a:srgbClr val="FFFF00"/>
              </a:solidFill>
              <a:latin typeface="Cambria" pitchFamily="18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3388889" y="4462534"/>
            <a:ext cx="2654254" cy="0"/>
          </a:xfrm>
          <a:prstGeom prst="straightConnector1">
            <a:avLst/>
          </a:prstGeom>
          <a:ln w="28575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16016" y="4326129"/>
            <a:ext cx="8002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rgbClr val="FFFF00"/>
                </a:solidFill>
                <a:latin typeface="Cambria" pitchFamily="18" charset="0"/>
              </a:rPr>
              <a:t>65 mm</a:t>
            </a:r>
            <a:endParaRPr lang="id-ID" sz="1600" dirty="0">
              <a:solidFill>
                <a:srgbClr val="FFFF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70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302316" y="332656"/>
            <a:ext cx="38448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" pitchFamily="18" charset="0"/>
              </a:rPr>
              <a:t>FABRICATION (3)</a:t>
            </a:r>
            <a:endParaRPr lang="id-ID" sz="3600" b="1" dirty="0">
              <a:solidFill>
                <a:schemeClr val="accent6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496" y="0"/>
            <a:ext cx="1512168" cy="6858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ound Diagonal Corner Rectangle 4"/>
          <p:cNvSpPr/>
          <p:nvPr/>
        </p:nvSpPr>
        <p:spPr>
          <a:xfrm>
            <a:off x="125760" y="1484784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ound Diagonal Corner Rectangle 28"/>
          <p:cNvSpPr/>
          <p:nvPr/>
        </p:nvSpPr>
        <p:spPr>
          <a:xfrm>
            <a:off x="107504" y="2348880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ound Diagonal Corner Rectangle 29"/>
          <p:cNvSpPr/>
          <p:nvPr/>
        </p:nvSpPr>
        <p:spPr>
          <a:xfrm>
            <a:off x="107504" y="3212976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ound Diagonal Corner Rectangle 30"/>
          <p:cNvSpPr/>
          <p:nvPr/>
        </p:nvSpPr>
        <p:spPr>
          <a:xfrm>
            <a:off x="107504" y="4077072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ound Diagonal Corner Rectangle 31"/>
          <p:cNvSpPr/>
          <p:nvPr/>
        </p:nvSpPr>
        <p:spPr>
          <a:xfrm>
            <a:off x="107504" y="4941168"/>
            <a:ext cx="1331640" cy="720080"/>
          </a:xfrm>
          <a:prstGeom prst="round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ound Diagonal Corner Rectangle 32"/>
          <p:cNvSpPr/>
          <p:nvPr/>
        </p:nvSpPr>
        <p:spPr>
          <a:xfrm>
            <a:off x="107504" y="5805264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6" name="Picture 2" descr="E:\KULIAH\Bismillah IES\referensi\editan\Info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10" y="1414353"/>
            <a:ext cx="862519" cy="86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E:\KULIAH\Bismillah IES\referensi\editan\ba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7" y="2348880"/>
            <a:ext cx="79191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KULIAH\Bismillah IES\referensi\editan\anten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26" y="3240066"/>
            <a:ext cx="620982" cy="62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9" descr="E:\KULIAH\Bismillah IES\referensi\editan\Icon_p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536" y="4127917"/>
            <a:ext cx="669235" cy="66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1" descr="E:\KULIAH\Bismillah IES\referensi\editan\flat_seo-47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986944"/>
            <a:ext cx="674304" cy="6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 descr="E:\KULIAH\Bismillah IES\referensi\editan\note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74" y="5831725"/>
            <a:ext cx="621611" cy="62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547664" y="1196752"/>
            <a:ext cx="759633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4" name="Content Placeholder 3" descr="E:\KULIAH\Bismillah_TA\Dokumentasi\DSC_2479.jpg"/>
          <p:cNvPicPr>
            <a:picLocks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8" t="14491" r="13160" b="8728"/>
          <a:stretch/>
        </p:blipFill>
        <p:spPr bwMode="auto">
          <a:xfrm>
            <a:off x="4716016" y="2774223"/>
            <a:ext cx="3219718" cy="331907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1907704" y="1556792"/>
            <a:ext cx="70567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 smtClean="0">
                <a:solidFill>
                  <a:srgbClr val="FFFF00"/>
                </a:solidFill>
                <a:latin typeface="Cambria" pitchFamily="18" charset="0"/>
              </a:rPr>
              <a:t>Comparison between conventional and 1</a:t>
            </a:r>
            <a:r>
              <a:rPr lang="el-GR" sz="2000" dirty="0" smtClean="0">
                <a:solidFill>
                  <a:srgbClr val="FFFF00"/>
                </a:solidFill>
                <a:latin typeface="Cambria" pitchFamily="18" charset="0"/>
              </a:rPr>
              <a:t>Ω</a:t>
            </a:r>
            <a:r>
              <a:rPr lang="id-ID" sz="2000" dirty="0" smtClean="0">
                <a:solidFill>
                  <a:srgbClr val="FFFF00"/>
                </a:solidFill>
                <a:latin typeface="Cambria" pitchFamily="18" charset="0"/>
              </a:rPr>
              <a:t> chip resistor microstrip antenna</a:t>
            </a:r>
            <a:endParaRPr lang="id-ID" sz="2000" dirty="0">
              <a:solidFill>
                <a:srgbClr val="FFFF00"/>
              </a:solidFill>
              <a:latin typeface="Cambria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8100392" y="2708920"/>
            <a:ext cx="0" cy="3319073"/>
          </a:xfrm>
          <a:prstGeom prst="straightConnector1">
            <a:avLst/>
          </a:prstGeom>
          <a:ln w="28575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164269" y="4149080"/>
            <a:ext cx="9605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d-ID" sz="1600" b="1" dirty="0" smtClean="0">
                <a:solidFill>
                  <a:srgbClr val="00B0F0"/>
                </a:solidFill>
                <a:latin typeface="Cambria" pitchFamily="18" charset="0"/>
              </a:rPr>
              <a:t>220 mm</a:t>
            </a:r>
            <a:endParaRPr lang="id-ID" sz="1600" b="1" dirty="0">
              <a:solidFill>
                <a:srgbClr val="00B0F0"/>
              </a:solidFill>
              <a:latin typeface="Cambria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16200000">
            <a:off x="6347102" y="977376"/>
            <a:ext cx="0" cy="3319073"/>
          </a:xfrm>
          <a:prstGeom prst="straightConnector1">
            <a:avLst/>
          </a:prstGeom>
          <a:ln w="28575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90085" y="2276872"/>
            <a:ext cx="9605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d-ID" sz="1600" b="1" dirty="0" smtClean="0">
                <a:solidFill>
                  <a:srgbClr val="00B0F0"/>
                </a:solidFill>
                <a:latin typeface="Cambria" pitchFamily="18" charset="0"/>
              </a:rPr>
              <a:t>220 mm</a:t>
            </a:r>
            <a:endParaRPr lang="id-ID" sz="1600" b="1" dirty="0">
              <a:solidFill>
                <a:srgbClr val="00B0F0"/>
              </a:solidFill>
              <a:latin typeface="Cambria" pitchFamily="18" charset="0"/>
            </a:endParaRPr>
          </a:p>
        </p:txBody>
      </p:sp>
      <p:pic>
        <p:nvPicPr>
          <p:cNvPr id="26" name="Content Placeholder 3" descr="E:\KULIAH\Bismillah_TA\Dokumentasi\DSC_2479.jpg"/>
          <p:cNvPicPr>
            <a:picLocks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2" t="67626" r="73142" b="8100"/>
          <a:stretch/>
        </p:blipFill>
        <p:spPr bwMode="auto">
          <a:xfrm>
            <a:off x="2034181" y="4941168"/>
            <a:ext cx="1043189" cy="10492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27" name="Straight Arrow Connector 26"/>
          <p:cNvCxnSpPr/>
          <p:nvPr/>
        </p:nvCxnSpPr>
        <p:spPr>
          <a:xfrm>
            <a:off x="3203848" y="4941168"/>
            <a:ext cx="0" cy="1048308"/>
          </a:xfrm>
          <a:prstGeom prst="straightConnector1">
            <a:avLst/>
          </a:prstGeom>
          <a:ln w="28575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03848" y="5301208"/>
            <a:ext cx="83869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d-ID" sz="1600" b="1" dirty="0" smtClean="0">
                <a:solidFill>
                  <a:srgbClr val="00B0F0"/>
                </a:solidFill>
                <a:latin typeface="Cambria" pitchFamily="18" charset="0"/>
              </a:rPr>
              <a:t>65 mm</a:t>
            </a:r>
            <a:endParaRPr lang="id-ID" sz="1600" b="1" dirty="0">
              <a:solidFill>
                <a:srgbClr val="00B0F0"/>
              </a:solidFill>
              <a:latin typeface="Cambria" pitchFamily="18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030714" y="4869160"/>
            <a:ext cx="1050122" cy="0"/>
          </a:xfrm>
          <a:prstGeom prst="straightConnector1">
            <a:avLst/>
          </a:prstGeom>
          <a:ln w="28575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95736" y="4509120"/>
            <a:ext cx="83869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d-ID" sz="1600" b="1" dirty="0" smtClean="0">
                <a:solidFill>
                  <a:srgbClr val="00B0F0"/>
                </a:solidFill>
                <a:latin typeface="Cambria" pitchFamily="18" charset="0"/>
              </a:rPr>
              <a:t>65 mm</a:t>
            </a:r>
            <a:endParaRPr lang="id-ID" sz="1600" b="1" dirty="0">
              <a:solidFill>
                <a:srgbClr val="00B0F0"/>
              </a:solidFill>
              <a:latin typeface="Cambria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91680" y="6284059"/>
            <a:ext cx="24974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bg1"/>
                </a:solidFill>
                <a:latin typeface="Cambria" pitchFamily="18" charset="0"/>
              </a:rPr>
              <a:t>By adding 1</a:t>
            </a:r>
            <a:r>
              <a:rPr lang="el-GR" sz="1600" dirty="0" smtClean="0">
                <a:solidFill>
                  <a:schemeClr val="bg1"/>
                </a:solidFill>
                <a:latin typeface="Cambria" pitchFamily="18" charset="0"/>
              </a:rPr>
              <a:t>Ω</a:t>
            </a:r>
            <a:r>
              <a:rPr lang="id-ID" sz="1600" dirty="0" smtClean="0">
                <a:solidFill>
                  <a:schemeClr val="bg1"/>
                </a:solidFill>
                <a:latin typeface="Cambria" pitchFamily="18" charset="0"/>
              </a:rPr>
              <a:t> chip resistor</a:t>
            </a:r>
            <a:endParaRPr lang="id-ID" sz="1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41548" y="6330806"/>
            <a:ext cx="133876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bg1"/>
                </a:solidFill>
                <a:latin typeface="Cambria" pitchFamily="18" charset="0"/>
              </a:rPr>
              <a:t>Conventional</a:t>
            </a:r>
            <a:endParaRPr lang="id-ID" sz="1600" dirty="0">
              <a:solidFill>
                <a:schemeClr val="bg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87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669822" y="332656"/>
            <a:ext cx="31098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" pitchFamily="18" charset="0"/>
              </a:rPr>
              <a:t>Measurement</a:t>
            </a:r>
            <a:endParaRPr lang="id-ID" sz="3600" b="1" dirty="0">
              <a:solidFill>
                <a:schemeClr val="accent6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496" y="0"/>
            <a:ext cx="1512168" cy="6858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ound Diagonal Corner Rectangle 4"/>
          <p:cNvSpPr/>
          <p:nvPr/>
        </p:nvSpPr>
        <p:spPr>
          <a:xfrm>
            <a:off x="125760" y="1484784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ound Diagonal Corner Rectangle 28"/>
          <p:cNvSpPr/>
          <p:nvPr/>
        </p:nvSpPr>
        <p:spPr>
          <a:xfrm>
            <a:off x="107504" y="2348880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ound Diagonal Corner Rectangle 29"/>
          <p:cNvSpPr/>
          <p:nvPr/>
        </p:nvSpPr>
        <p:spPr>
          <a:xfrm>
            <a:off x="107504" y="3212976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ound Diagonal Corner Rectangle 30"/>
          <p:cNvSpPr/>
          <p:nvPr/>
        </p:nvSpPr>
        <p:spPr>
          <a:xfrm>
            <a:off x="107504" y="4077072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ound Diagonal Corner Rectangle 31"/>
          <p:cNvSpPr/>
          <p:nvPr/>
        </p:nvSpPr>
        <p:spPr>
          <a:xfrm>
            <a:off x="107504" y="4941168"/>
            <a:ext cx="1331640" cy="720080"/>
          </a:xfrm>
          <a:prstGeom prst="round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ound Diagonal Corner Rectangle 32"/>
          <p:cNvSpPr/>
          <p:nvPr/>
        </p:nvSpPr>
        <p:spPr>
          <a:xfrm>
            <a:off x="107504" y="5805264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6" name="Picture 2" descr="E:\KULIAH\Bismillah IES\referensi\editan\Info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10" y="1414353"/>
            <a:ext cx="862519" cy="86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E:\KULIAH\Bismillah IES\referensi\editan\ba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7" y="2348880"/>
            <a:ext cx="79191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KULIAH\Bismillah IES\referensi\editan\anten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26" y="3240066"/>
            <a:ext cx="620982" cy="62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9" descr="E:\KULIAH\Bismillah IES\referensi\editan\Icon_p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536" y="4127917"/>
            <a:ext cx="669235" cy="66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1" descr="E:\KULIAH\Bismillah IES\referensi\editan\flat_seo-47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986944"/>
            <a:ext cx="674304" cy="6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 descr="E:\KULIAH\Bismillah IES\referensi\editan\note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74" y="5831725"/>
            <a:ext cx="621611" cy="62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547664" y="1196752"/>
            <a:ext cx="759633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907704" y="1556792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 smtClean="0">
                <a:solidFill>
                  <a:srgbClr val="FFFF00"/>
                </a:solidFill>
                <a:latin typeface="Cambria" pitchFamily="18" charset="0"/>
              </a:rPr>
              <a:t>S11 Parameter microstrip antenna with 1</a:t>
            </a:r>
            <a:r>
              <a:rPr lang="el-GR" sz="2000" dirty="0" smtClean="0">
                <a:solidFill>
                  <a:srgbClr val="FFFF00"/>
                </a:solidFill>
                <a:latin typeface="Cambria" pitchFamily="18" charset="0"/>
              </a:rPr>
              <a:t>Ω</a:t>
            </a:r>
            <a:r>
              <a:rPr lang="id-ID" sz="2000" dirty="0" smtClean="0">
                <a:solidFill>
                  <a:srgbClr val="FFFF00"/>
                </a:solidFill>
                <a:latin typeface="Cambria" pitchFamily="18" charset="0"/>
              </a:rPr>
              <a:t> Chip resistor</a:t>
            </a:r>
            <a:endParaRPr lang="id-ID" sz="2000" dirty="0">
              <a:solidFill>
                <a:srgbClr val="FFFF00"/>
              </a:solidFill>
              <a:latin typeface="Cambria" pitchFamily="18" charset="0"/>
            </a:endParaRPr>
          </a:p>
        </p:txBody>
      </p:sp>
      <p:pic>
        <p:nvPicPr>
          <p:cNvPr id="19" name="Content Placeholder 3" descr="E:\KULIAH\Bismillah_TA\Bismillah pengukuran\bismillah ika\s11 kecil.jpg"/>
          <p:cNvPicPr>
            <a:picLocks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455" y="2348880"/>
            <a:ext cx="5040560" cy="37819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971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963782" y="332656"/>
            <a:ext cx="25219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" pitchFamily="18" charset="0"/>
              </a:rPr>
              <a:t>Conclusion</a:t>
            </a:r>
            <a:endParaRPr lang="id-ID" sz="3600" b="1" dirty="0">
              <a:solidFill>
                <a:schemeClr val="accent6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496" y="0"/>
            <a:ext cx="1512168" cy="6858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ound Diagonal Corner Rectangle 4"/>
          <p:cNvSpPr/>
          <p:nvPr/>
        </p:nvSpPr>
        <p:spPr>
          <a:xfrm>
            <a:off x="125760" y="1484784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ound Diagonal Corner Rectangle 28"/>
          <p:cNvSpPr/>
          <p:nvPr/>
        </p:nvSpPr>
        <p:spPr>
          <a:xfrm>
            <a:off x="107504" y="2348880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ound Diagonal Corner Rectangle 29"/>
          <p:cNvSpPr/>
          <p:nvPr/>
        </p:nvSpPr>
        <p:spPr>
          <a:xfrm>
            <a:off x="107504" y="3212976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ound Diagonal Corner Rectangle 30"/>
          <p:cNvSpPr/>
          <p:nvPr/>
        </p:nvSpPr>
        <p:spPr>
          <a:xfrm>
            <a:off x="107504" y="4077072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ound Diagonal Corner Rectangle 31"/>
          <p:cNvSpPr/>
          <p:nvPr/>
        </p:nvSpPr>
        <p:spPr>
          <a:xfrm>
            <a:off x="107504" y="4941168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ound Diagonal Corner Rectangle 32"/>
          <p:cNvSpPr/>
          <p:nvPr/>
        </p:nvSpPr>
        <p:spPr>
          <a:xfrm>
            <a:off x="107504" y="5805264"/>
            <a:ext cx="1331640" cy="720080"/>
          </a:xfrm>
          <a:prstGeom prst="round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6" name="Picture 2" descr="E:\KULIAH\Bismillah IES\referensi\editan\Info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10" y="1414353"/>
            <a:ext cx="862519" cy="86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E:\KULIAH\Bismillah IES\referensi\editan\ba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7" y="2348880"/>
            <a:ext cx="79191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KULIAH\Bismillah IES\referensi\editan\anten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26" y="3240066"/>
            <a:ext cx="620982" cy="62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9" descr="E:\KULIAH\Bismillah IES\referensi\editan\Icon_p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536" y="4127917"/>
            <a:ext cx="669235" cy="66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1" descr="E:\KULIAH\Bismillah IES\referensi\editan\flat_seo-47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914936"/>
            <a:ext cx="674304" cy="6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 descr="E:\KULIAH\Bismillah IES\referensi\editan\note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74" y="5831725"/>
            <a:ext cx="621611" cy="62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547664" y="1196752"/>
            <a:ext cx="759633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907704" y="1556792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d-ID" sz="2000" dirty="0">
              <a:solidFill>
                <a:srgbClr val="FFFF00"/>
              </a:solidFill>
              <a:latin typeface="Cambria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7704" y="1859340"/>
            <a:ext cx="68407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hangingPunct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</a:rPr>
              <a:t>Shorting </a:t>
            </a:r>
            <a:r>
              <a:rPr lang="en-US" sz="2000" dirty="0">
                <a:solidFill>
                  <a:schemeClr val="bg1"/>
                </a:solidFill>
                <a:latin typeface="Cambria" pitchFamily="18" charset="0"/>
              </a:rPr>
              <a:t>circuit method is combined with the addition of chip resistor instead of the shorting pin in order to enlarge the obtained bandwidth</a:t>
            </a: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</a:rPr>
              <a:t>.</a:t>
            </a:r>
            <a:endParaRPr lang="id-ID" sz="2000" dirty="0" smtClean="0">
              <a:solidFill>
                <a:schemeClr val="bg1"/>
              </a:solidFill>
              <a:latin typeface="Cambria" pitchFamily="18" charset="0"/>
            </a:endParaRPr>
          </a:p>
          <a:p>
            <a:pPr hangingPunct="0"/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endParaRPr lang="id-ID" sz="2000" dirty="0" smtClean="0">
              <a:solidFill>
                <a:schemeClr val="bg1"/>
              </a:solidFill>
              <a:latin typeface="Cambria" pitchFamily="18" charset="0"/>
            </a:endParaRPr>
          </a:p>
          <a:p>
            <a:pPr marL="285750" indent="-285750" hangingPunct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</a:rPr>
              <a:t>The </a:t>
            </a:r>
            <a:r>
              <a:rPr lang="en-US" sz="2000" dirty="0">
                <a:solidFill>
                  <a:schemeClr val="bg1"/>
                </a:solidFill>
                <a:latin typeface="Cambria" pitchFamily="18" charset="0"/>
              </a:rPr>
              <a:t>resulting bandwidth of </a:t>
            </a:r>
            <a:r>
              <a:rPr lang="en-US" sz="2000" dirty="0" err="1">
                <a:solidFill>
                  <a:schemeClr val="bg1"/>
                </a:solidFill>
                <a:latin typeface="Cambria" pitchFamily="18" charset="0"/>
              </a:rPr>
              <a:t>microstrip</a:t>
            </a:r>
            <a:r>
              <a:rPr lang="en-US" sz="2000" dirty="0">
                <a:solidFill>
                  <a:schemeClr val="bg1"/>
                </a:solidFill>
                <a:latin typeface="Cambria" pitchFamily="18" charset="0"/>
              </a:rPr>
              <a:t> antenna with chip resistor is 69.379 </a:t>
            </a:r>
            <a:r>
              <a:rPr lang="en-US" sz="2000" dirty="0" err="1">
                <a:solidFill>
                  <a:schemeClr val="bg1"/>
                </a:solidFill>
                <a:latin typeface="Cambria" pitchFamily="18" charset="0"/>
              </a:rPr>
              <a:t>MHz.</a:t>
            </a:r>
            <a:r>
              <a:rPr lang="en-US" sz="2000" dirty="0">
                <a:solidFill>
                  <a:schemeClr val="bg1"/>
                </a:solidFill>
                <a:latin typeface="Cambria" pitchFamily="18" charset="0"/>
              </a:rPr>
              <a:t> </a:t>
            </a:r>
            <a:endParaRPr lang="id-ID" sz="2000" dirty="0" smtClean="0">
              <a:solidFill>
                <a:schemeClr val="bg1"/>
              </a:solidFill>
              <a:latin typeface="Cambria" pitchFamily="18" charset="0"/>
            </a:endParaRPr>
          </a:p>
          <a:p>
            <a:pPr hangingPunct="0"/>
            <a:endParaRPr lang="id-ID" sz="2000" dirty="0" smtClean="0">
              <a:solidFill>
                <a:schemeClr val="bg1"/>
              </a:solidFill>
              <a:latin typeface="Cambria" pitchFamily="18" charset="0"/>
            </a:endParaRPr>
          </a:p>
          <a:p>
            <a:pPr marL="285750" indent="-285750" hangingPunct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</a:rPr>
              <a:t>Circular </a:t>
            </a:r>
            <a:r>
              <a:rPr lang="en-US" sz="2000" dirty="0">
                <a:solidFill>
                  <a:schemeClr val="bg1"/>
                </a:solidFill>
                <a:latin typeface="Cambria" pitchFamily="18" charset="0"/>
              </a:rPr>
              <a:t>polarization has been </a:t>
            </a: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</a:rPr>
              <a:t>achieved</a:t>
            </a:r>
            <a:r>
              <a:rPr lang="id-ID" sz="2000" dirty="0" smtClean="0">
                <a:solidFill>
                  <a:schemeClr val="bg1"/>
                </a:solidFill>
                <a:latin typeface="Cambria" pitchFamily="18" charset="0"/>
              </a:rPr>
              <a:t>.</a:t>
            </a:r>
          </a:p>
          <a:p>
            <a:pPr hangingPunct="0"/>
            <a:endParaRPr lang="id-ID" sz="2000" dirty="0" smtClean="0">
              <a:solidFill>
                <a:schemeClr val="bg1"/>
              </a:solidFill>
              <a:latin typeface="Cambria" pitchFamily="18" charset="0"/>
            </a:endParaRPr>
          </a:p>
          <a:p>
            <a:pPr marL="285750" indent="-285750" hangingPunct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</a:rPr>
              <a:t>The </a:t>
            </a:r>
            <a:r>
              <a:rPr lang="en-US" sz="2000" dirty="0">
                <a:solidFill>
                  <a:schemeClr val="bg1"/>
                </a:solidFill>
                <a:latin typeface="Cambria" pitchFamily="18" charset="0"/>
              </a:rPr>
              <a:t>total size reduction of the </a:t>
            </a:r>
            <a:r>
              <a:rPr lang="en-US" sz="2000" dirty="0" err="1">
                <a:solidFill>
                  <a:schemeClr val="bg1"/>
                </a:solidFill>
                <a:latin typeface="Cambria" pitchFamily="18" charset="0"/>
              </a:rPr>
              <a:t>microstrip</a:t>
            </a:r>
            <a:r>
              <a:rPr lang="en-US" sz="2000" dirty="0">
                <a:solidFill>
                  <a:schemeClr val="bg1"/>
                </a:solidFill>
                <a:latin typeface="Cambria" pitchFamily="18" charset="0"/>
              </a:rPr>
              <a:t> antenna with chip resistor is equal to 338.46%.</a:t>
            </a:r>
            <a:endParaRPr lang="id-ID" sz="2000" b="1" dirty="0">
              <a:solidFill>
                <a:schemeClr val="bg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72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790457" y="332656"/>
            <a:ext cx="48685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" pitchFamily="18" charset="0"/>
              </a:rPr>
              <a:t>GENERAL STRUCTURE</a:t>
            </a:r>
            <a:endParaRPr lang="id-ID" sz="3600" b="1" dirty="0">
              <a:solidFill>
                <a:schemeClr val="accent6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496" y="0"/>
            <a:ext cx="1512168" cy="6858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ound Diagonal Corner Rectangle 4"/>
          <p:cNvSpPr/>
          <p:nvPr/>
        </p:nvSpPr>
        <p:spPr>
          <a:xfrm>
            <a:off x="125760" y="1484784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ound Diagonal Corner Rectangle 28"/>
          <p:cNvSpPr/>
          <p:nvPr/>
        </p:nvSpPr>
        <p:spPr>
          <a:xfrm>
            <a:off x="107504" y="2348880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ound Diagonal Corner Rectangle 29"/>
          <p:cNvSpPr/>
          <p:nvPr/>
        </p:nvSpPr>
        <p:spPr>
          <a:xfrm>
            <a:off x="107504" y="3212976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ound Diagonal Corner Rectangle 30"/>
          <p:cNvSpPr/>
          <p:nvPr/>
        </p:nvSpPr>
        <p:spPr>
          <a:xfrm>
            <a:off x="107504" y="4077072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ound Diagonal Corner Rectangle 31"/>
          <p:cNvSpPr/>
          <p:nvPr/>
        </p:nvSpPr>
        <p:spPr>
          <a:xfrm>
            <a:off x="107504" y="4941168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ound Diagonal Corner Rectangle 32"/>
          <p:cNvSpPr/>
          <p:nvPr/>
        </p:nvSpPr>
        <p:spPr>
          <a:xfrm>
            <a:off x="107504" y="5805264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6" name="Picture 2" descr="E:\KULIAH\Bismillah IES\referensi\editan\Info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10" y="1414353"/>
            <a:ext cx="862519" cy="86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E:\KULIAH\Bismillah IES\referensi\editan\ba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7" y="2348880"/>
            <a:ext cx="79191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KULIAH\Bismillah IES\referensi\editan\anten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26" y="3240066"/>
            <a:ext cx="620982" cy="62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9" descr="E:\KULIAH\Bismillah IES\referensi\editan\Icon_p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536" y="4127917"/>
            <a:ext cx="669235" cy="66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1" descr="E:\KULIAH\Bismillah IES\referensi\editan\flat_seo-47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986944"/>
            <a:ext cx="674304" cy="6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 descr="E:\KULIAH\Bismillah IES\referensi\editan\note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74" y="5831725"/>
            <a:ext cx="621611" cy="62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Pentagon 37"/>
          <p:cNvSpPr/>
          <p:nvPr/>
        </p:nvSpPr>
        <p:spPr>
          <a:xfrm flipH="1">
            <a:off x="2627784" y="1556792"/>
            <a:ext cx="5256584" cy="648072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 smtClean="0">
                <a:solidFill>
                  <a:srgbClr val="002060"/>
                </a:solidFill>
                <a:latin typeface="Cambria" pitchFamily="18" charset="0"/>
              </a:rPr>
              <a:t>Introduction</a:t>
            </a:r>
            <a:endParaRPr lang="id-ID" sz="2800" dirty="0">
              <a:solidFill>
                <a:srgbClr val="002060"/>
              </a:solidFill>
              <a:latin typeface="Cambria" pitchFamily="18" charset="0"/>
            </a:endParaRPr>
          </a:p>
        </p:txBody>
      </p:sp>
      <p:sp>
        <p:nvSpPr>
          <p:cNvPr id="39" name="Pentagon 38"/>
          <p:cNvSpPr/>
          <p:nvPr/>
        </p:nvSpPr>
        <p:spPr>
          <a:xfrm flipH="1">
            <a:off x="2627784" y="2420888"/>
            <a:ext cx="5256584" cy="648072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>
                <a:solidFill>
                  <a:srgbClr val="002060"/>
                </a:solidFill>
                <a:latin typeface="Cambria" pitchFamily="18" charset="0"/>
              </a:rPr>
              <a:t>Background Research</a:t>
            </a:r>
            <a:endParaRPr lang="id-ID" sz="2400" dirty="0">
              <a:solidFill>
                <a:srgbClr val="002060"/>
              </a:solidFill>
              <a:latin typeface="Cambria" pitchFamily="18" charset="0"/>
            </a:endParaRPr>
          </a:p>
        </p:txBody>
      </p:sp>
      <p:sp>
        <p:nvSpPr>
          <p:cNvPr id="40" name="Pentagon 39"/>
          <p:cNvSpPr/>
          <p:nvPr/>
        </p:nvSpPr>
        <p:spPr>
          <a:xfrm flipH="1">
            <a:off x="2627784" y="3284984"/>
            <a:ext cx="5256584" cy="648072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>
                <a:latin typeface="Cambria" pitchFamily="18" charset="0"/>
              </a:rPr>
              <a:t>Shorting Circuit Method</a:t>
            </a:r>
            <a:endParaRPr lang="id-ID" sz="2400" dirty="0">
              <a:latin typeface="Cambria" pitchFamily="18" charset="0"/>
            </a:endParaRPr>
          </a:p>
        </p:txBody>
      </p:sp>
      <p:sp>
        <p:nvSpPr>
          <p:cNvPr id="41" name="Pentagon 40"/>
          <p:cNvSpPr/>
          <p:nvPr/>
        </p:nvSpPr>
        <p:spPr>
          <a:xfrm flipH="1">
            <a:off x="2627784" y="4149080"/>
            <a:ext cx="5256584" cy="648072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>
                <a:latin typeface="Cambria" pitchFamily="18" charset="0"/>
              </a:rPr>
              <a:t>Simulation</a:t>
            </a:r>
            <a:endParaRPr lang="id-ID" sz="2400" dirty="0">
              <a:latin typeface="Cambria" pitchFamily="18" charset="0"/>
            </a:endParaRPr>
          </a:p>
        </p:txBody>
      </p:sp>
      <p:sp>
        <p:nvSpPr>
          <p:cNvPr id="42" name="Pentagon 41"/>
          <p:cNvSpPr/>
          <p:nvPr/>
        </p:nvSpPr>
        <p:spPr>
          <a:xfrm flipH="1">
            <a:off x="2627784" y="5013176"/>
            <a:ext cx="5256584" cy="648072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>
                <a:latin typeface="Cambria" pitchFamily="18" charset="0"/>
              </a:rPr>
              <a:t>Fabrication and Measuremnet</a:t>
            </a:r>
            <a:endParaRPr lang="id-ID" sz="2400" dirty="0">
              <a:latin typeface="Cambria" pitchFamily="18" charset="0"/>
            </a:endParaRPr>
          </a:p>
        </p:txBody>
      </p:sp>
      <p:sp>
        <p:nvSpPr>
          <p:cNvPr id="43" name="Pentagon 42"/>
          <p:cNvSpPr/>
          <p:nvPr/>
        </p:nvSpPr>
        <p:spPr>
          <a:xfrm flipH="1">
            <a:off x="2627784" y="5877272"/>
            <a:ext cx="5256584" cy="648072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>
                <a:latin typeface="Cambria" pitchFamily="18" charset="0"/>
              </a:rPr>
              <a:t>Conclusion</a:t>
            </a:r>
            <a:endParaRPr lang="id-ID" sz="2400" dirty="0">
              <a:latin typeface="Cambria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547664" y="1196752"/>
            <a:ext cx="759633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05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441600" y="332656"/>
            <a:ext cx="35662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" pitchFamily="18" charset="0"/>
              </a:rPr>
              <a:t>INTRODUCTION</a:t>
            </a:r>
            <a:endParaRPr lang="id-ID" sz="3600" b="1" dirty="0">
              <a:solidFill>
                <a:schemeClr val="accent6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496" y="0"/>
            <a:ext cx="1512168" cy="6858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ound Diagonal Corner Rectangle 4"/>
          <p:cNvSpPr/>
          <p:nvPr/>
        </p:nvSpPr>
        <p:spPr>
          <a:xfrm>
            <a:off x="125760" y="1484784"/>
            <a:ext cx="1331640" cy="720080"/>
          </a:xfrm>
          <a:prstGeom prst="round2Diag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ound Diagonal Corner Rectangle 28"/>
          <p:cNvSpPr/>
          <p:nvPr/>
        </p:nvSpPr>
        <p:spPr>
          <a:xfrm>
            <a:off x="107504" y="2348880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ound Diagonal Corner Rectangle 29"/>
          <p:cNvSpPr/>
          <p:nvPr/>
        </p:nvSpPr>
        <p:spPr>
          <a:xfrm>
            <a:off x="107504" y="3212976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ound Diagonal Corner Rectangle 30"/>
          <p:cNvSpPr/>
          <p:nvPr/>
        </p:nvSpPr>
        <p:spPr>
          <a:xfrm>
            <a:off x="107504" y="4077072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ound Diagonal Corner Rectangle 31"/>
          <p:cNvSpPr/>
          <p:nvPr/>
        </p:nvSpPr>
        <p:spPr>
          <a:xfrm>
            <a:off x="107504" y="4941168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ound Diagonal Corner Rectangle 32"/>
          <p:cNvSpPr/>
          <p:nvPr/>
        </p:nvSpPr>
        <p:spPr>
          <a:xfrm>
            <a:off x="107504" y="5805264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6" name="Picture 2" descr="E:\KULIAH\Bismillah IES\referensi\editan\Info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10" y="1414353"/>
            <a:ext cx="862519" cy="86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E:\KULIAH\Bismillah IES\referensi\editan\ba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7" y="2348880"/>
            <a:ext cx="79191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KULIAH\Bismillah IES\referensi\editan\anten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26" y="3240066"/>
            <a:ext cx="620982" cy="62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9" descr="E:\KULIAH\Bismillah IES\referensi\editan\Icon_p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536" y="4127917"/>
            <a:ext cx="669235" cy="66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1" descr="E:\KULIAH\Bismillah IES\referensi\editan\flat_seo-47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04" y="4986944"/>
            <a:ext cx="674304" cy="6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 descr="E:\KULIAH\Bismillah IES\referensi\editan\note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74" y="5831725"/>
            <a:ext cx="621611" cy="62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547664" y="1196752"/>
            <a:ext cx="759633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430670" y="1405158"/>
            <a:ext cx="55977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200" dirty="0">
                <a:solidFill>
                  <a:srgbClr val="FFFF00"/>
                </a:solidFill>
                <a:latin typeface="Cambria" pitchFamily="18" charset="0"/>
              </a:rPr>
              <a:t>What is microstrip antenna??</a:t>
            </a:r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>
          <a:xfrm>
            <a:off x="1619672" y="2435774"/>
            <a:ext cx="4465004" cy="444961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mbria" pitchFamily="18" charset="0"/>
              </a:rPr>
              <a:t>Using a circuit board to act as </a:t>
            </a: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</a:rPr>
              <a:t>antenna</a:t>
            </a:r>
            <a:r>
              <a:rPr lang="id-ID" sz="2000" dirty="0" smtClean="0">
                <a:solidFill>
                  <a:schemeClr val="bg1"/>
                </a:solidFill>
                <a:latin typeface="Cambria" pitchFamily="18" charset="0"/>
              </a:rPr>
              <a:t>.</a:t>
            </a:r>
          </a:p>
          <a:p>
            <a:pPr algn="l"/>
            <a:endParaRPr lang="id-ID" sz="2000" dirty="0" smtClean="0">
              <a:solidFill>
                <a:schemeClr val="bg1"/>
              </a:solidFill>
              <a:latin typeface="Cambria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id-ID" sz="2000" dirty="0" smtClean="0">
                <a:solidFill>
                  <a:schemeClr val="bg1"/>
                </a:solidFill>
                <a:latin typeface="Cambria" pitchFamily="18" charset="0"/>
              </a:rPr>
              <a:t>It consists of a metal “patch” on top of a grounded dielectric substrate</a:t>
            </a:r>
          </a:p>
          <a:p>
            <a:pPr algn="l"/>
            <a:endParaRPr lang="id-ID" sz="2000" dirty="0" smtClean="0">
              <a:solidFill>
                <a:schemeClr val="bg1"/>
              </a:solidFill>
              <a:latin typeface="Cambria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id-ID" sz="2000" dirty="0" smtClean="0">
                <a:solidFill>
                  <a:schemeClr val="bg1"/>
                </a:solidFill>
                <a:latin typeface="Cambria" pitchFamily="18" charset="0"/>
              </a:rPr>
              <a:t>The patch may be in a variety of shapes, but rectangular and circular are the most common</a:t>
            </a:r>
            <a:endParaRPr lang="en-US" sz="2000" dirty="0">
              <a:solidFill>
                <a:schemeClr val="bg1"/>
              </a:solidFill>
              <a:latin typeface="Cambria" pitchFamily="18" charset="0"/>
            </a:endParaRPr>
          </a:p>
          <a:p>
            <a:pPr algn="l"/>
            <a:endParaRPr lang="id-ID" sz="20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3074" name="Picture 2" descr="E:\KULIAH\Bismillah IES\referensi\editan\microstrip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188873"/>
            <a:ext cx="2915816" cy="354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61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061997" y="332656"/>
            <a:ext cx="63254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" pitchFamily="18" charset="0"/>
              </a:rPr>
              <a:t>BACKGROUND RESEARCH (1)</a:t>
            </a:r>
            <a:endParaRPr lang="id-ID" sz="3600" b="1" dirty="0">
              <a:solidFill>
                <a:schemeClr val="accent6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496" y="0"/>
            <a:ext cx="1512168" cy="6858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ound Diagonal Corner Rectangle 4"/>
          <p:cNvSpPr/>
          <p:nvPr/>
        </p:nvSpPr>
        <p:spPr>
          <a:xfrm>
            <a:off x="125760" y="1484784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ound Diagonal Corner Rectangle 28"/>
          <p:cNvSpPr/>
          <p:nvPr/>
        </p:nvSpPr>
        <p:spPr>
          <a:xfrm>
            <a:off x="107504" y="2348880"/>
            <a:ext cx="1331640" cy="720080"/>
          </a:xfrm>
          <a:prstGeom prst="round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ound Diagonal Corner Rectangle 29"/>
          <p:cNvSpPr/>
          <p:nvPr/>
        </p:nvSpPr>
        <p:spPr>
          <a:xfrm>
            <a:off x="107504" y="3212976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ound Diagonal Corner Rectangle 30"/>
          <p:cNvSpPr/>
          <p:nvPr/>
        </p:nvSpPr>
        <p:spPr>
          <a:xfrm>
            <a:off x="107504" y="4077072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ound Diagonal Corner Rectangle 31"/>
          <p:cNvSpPr/>
          <p:nvPr/>
        </p:nvSpPr>
        <p:spPr>
          <a:xfrm>
            <a:off x="107504" y="4941168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ound Diagonal Corner Rectangle 32"/>
          <p:cNvSpPr/>
          <p:nvPr/>
        </p:nvSpPr>
        <p:spPr>
          <a:xfrm>
            <a:off x="107504" y="5805264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6" name="Picture 2" descr="E:\KULIAH\Bismillah IES\referensi\editan\Info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10" y="1414353"/>
            <a:ext cx="862519" cy="86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E:\KULIAH\Bismillah IES\referensi\editan\ba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7" y="2348880"/>
            <a:ext cx="79191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KULIAH\Bismillah IES\referensi\editan\anten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26" y="3240066"/>
            <a:ext cx="620982" cy="62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9" descr="E:\KULIAH\Bismillah IES\referensi\editan\Icon_p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536" y="4127917"/>
            <a:ext cx="669235" cy="66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1" descr="E:\KULIAH\Bismillah IES\referensi\editan\flat_seo-47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986944"/>
            <a:ext cx="674304" cy="6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 descr="E:\KULIAH\Bismillah IES\referensi\editan\note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74" y="5831725"/>
            <a:ext cx="621611" cy="62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547664" y="1196752"/>
            <a:ext cx="759633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633600" y="1508591"/>
            <a:ext cx="74244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id-ID" sz="2000" dirty="0">
                <a:solidFill>
                  <a:schemeClr val="bg1"/>
                </a:solidFill>
                <a:latin typeface="Cambria" pitchFamily="18" charset="0"/>
              </a:rPr>
              <a:t>M</a:t>
            </a:r>
            <a:r>
              <a:rPr lang="en-US" sz="2000" dirty="0" err="1">
                <a:solidFill>
                  <a:schemeClr val="bg1"/>
                </a:solidFill>
                <a:latin typeface="Cambria" pitchFamily="18" charset="0"/>
              </a:rPr>
              <a:t>iniaturization</a:t>
            </a:r>
            <a:r>
              <a:rPr lang="en-US" sz="2000" dirty="0">
                <a:solidFill>
                  <a:schemeClr val="bg1"/>
                </a:solidFill>
                <a:latin typeface="Cambria" pitchFamily="18" charset="0"/>
              </a:rPr>
              <a:t> and the demand for more compact </a:t>
            </a: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</a:rPr>
              <a:t>designs </a:t>
            </a:r>
            <a:r>
              <a:rPr lang="id-ID" sz="2000" dirty="0">
                <a:solidFill>
                  <a:schemeClr val="bg1"/>
                </a:solidFill>
                <a:latin typeface="Cambria" pitchFamily="18" charset="0"/>
              </a:rPr>
              <a:t>of wireless </a:t>
            </a:r>
            <a:r>
              <a:rPr lang="id-ID" sz="2000" dirty="0" smtClean="0">
                <a:solidFill>
                  <a:schemeClr val="bg1"/>
                </a:solidFill>
                <a:latin typeface="Cambria" pitchFamily="18" charset="0"/>
              </a:rPr>
              <a:t>communication device  </a:t>
            </a:r>
            <a:r>
              <a:rPr lang="en-US" sz="2000" dirty="0">
                <a:solidFill>
                  <a:schemeClr val="bg1"/>
                </a:solidFill>
                <a:latin typeface="Cambria" pitchFamily="18" charset="0"/>
              </a:rPr>
              <a:t>has been growing</a:t>
            </a: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</a:rPr>
              <a:t>.</a:t>
            </a:r>
            <a:endParaRPr lang="id-ID" sz="2000" dirty="0" smtClean="0">
              <a:solidFill>
                <a:schemeClr val="bg1"/>
              </a:solidFill>
              <a:latin typeface="Cambria" pitchFamily="18" charset="0"/>
            </a:endParaRPr>
          </a:p>
          <a:p>
            <a:endParaRPr lang="id-ID" sz="2000" dirty="0" smtClean="0">
              <a:solidFill>
                <a:schemeClr val="bg1"/>
              </a:solidFill>
              <a:latin typeface="Cambria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d-ID" sz="2000" dirty="0">
                <a:solidFill>
                  <a:schemeClr val="bg1"/>
                </a:solidFill>
                <a:latin typeface="Cambria" pitchFamily="18" charset="0"/>
              </a:rPr>
              <a:t>The antenass are key component </a:t>
            </a:r>
            <a:r>
              <a:rPr lang="en-US" sz="2000" dirty="0">
                <a:solidFill>
                  <a:schemeClr val="bg1"/>
                </a:solidFill>
                <a:latin typeface="Cambria" pitchFamily="18" charset="0"/>
              </a:rPr>
              <a:t>which must be small, low profile, and with minimal</a:t>
            </a:r>
            <a:r>
              <a:rPr lang="id-ID" sz="2000" dirty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mbria" pitchFamily="18" charset="0"/>
              </a:rPr>
              <a:t>processing costs</a:t>
            </a:r>
            <a:endParaRPr lang="id-ID" sz="2000" dirty="0" smtClean="0">
              <a:solidFill>
                <a:schemeClr val="bg1"/>
              </a:solidFill>
              <a:latin typeface="Cambria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id-ID" sz="20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4101" name="Picture 5" descr="E:\KULIAH\Bismillah IES\referensi\editan\Untitled-7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501008"/>
            <a:ext cx="3035573" cy="244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E:\KULIAH\Bismillah IES\referensi\editan\nanosa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956" y="3304683"/>
            <a:ext cx="3640584" cy="293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7236296" y="4941168"/>
            <a:ext cx="432048" cy="76931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56961" y="5713511"/>
            <a:ext cx="113486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rgbClr val="FFFF00"/>
                </a:solidFill>
              </a:rPr>
              <a:t>GPS Antenna</a:t>
            </a:r>
            <a:endParaRPr lang="id-ID" sz="1400" dirty="0">
              <a:solidFill>
                <a:srgbClr val="FFFF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6084168" y="3645024"/>
            <a:ext cx="792088" cy="4532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20072" y="3429000"/>
            <a:ext cx="188923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rgbClr val="FFFF00"/>
                </a:solidFill>
              </a:rPr>
              <a:t>900MGz patch antenna</a:t>
            </a:r>
            <a:endParaRPr lang="id-ID" sz="1400" dirty="0">
              <a:solidFill>
                <a:srgbClr val="FFFF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04048" y="6165304"/>
            <a:ext cx="296440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rgbClr val="FFFF00"/>
                </a:solidFill>
              </a:rPr>
              <a:t>PSSC2 Spacecraft  4,5kg  (5x5x10 inch)</a:t>
            </a:r>
            <a:endParaRPr lang="id-ID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061997" y="332656"/>
            <a:ext cx="63254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" pitchFamily="18" charset="0"/>
              </a:rPr>
              <a:t>BACKGROUND RESEARCH (2)</a:t>
            </a:r>
            <a:endParaRPr lang="id-ID" sz="3600" b="1" dirty="0">
              <a:solidFill>
                <a:schemeClr val="accent6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496" y="0"/>
            <a:ext cx="1512168" cy="6858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ound Diagonal Corner Rectangle 4"/>
          <p:cNvSpPr/>
          <p:nvPr/>
        </p:nvSpPr>
        <p:spPr>
          <a:xfrm>
            <a:off x="125760" y="1484784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ound Diagonal Corner Rectangle 28"/>
          <p:cNvSpPr/>
          <p:nvPr/>
        </p:nvSpPr>
        <p:spPr>
          <a:xfrm>
            <a:off x="107504" y="2348880"/>
            <a:ext cx="1331640" cy="720080"/>
          </a:xfrm>
          <a:prstGeom prst="round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ound Diagonal Corner Rectangle 29"/>
          <p:cNvSpPr/>
          <p:nvPr/>
        </p:nvSpPr>
        <p:spPr>
          <a:xfrm>
            <a:off x="107504" y="3212976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ound Diagonal Corner Rectangle 30"/>
          <p:cNvSpPr/>
          <p:nvPr/>
        </p:nvSpPr>
        <p:spPr>
          <a:xfrm>
            <a:off x="107504" y="4077072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ound Diagonal Corner Rectangle 31"/>
          <p:cNvSpPr/>
          <p:nvPr/>
        </p:nvSpPr>
        <p:spPr>
          <a:xfrm>
            <a:off x="107504" y="4941168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ound Diagonal Corner Rectangle 32"/>
          <p:cNvSpPr/>
          <p:nvPr/>
        </p:nvSpPr>
        <p:spPr>
          <a:xfrm>
            <a:off x="107504" y="5805264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6" name="Picture 2" descr="E:\KULIAH\Bismillah IES\referensi\editan\Info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10" y="1414353"/>
            <a:ext cx="862519" cy="86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E:\KULIAH\Bismillah IES\referensi\editan\ba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7" y="2348880"/>
            <a:ext cx="79191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KULIAH\Bismillah IES\referensi\editan\anten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26" y="3240066"/>
            <a:ext cx="620982" cy="62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9" descr="E:\KULIAH\Bismillah IES\referensi\editan\Icon_p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536" y="4127917"/>
            <a:ext cx="669235" cy="66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1" descr="E:\KULIAH\Bismillah IES\referensi\editan\flat_seo-47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914936"/>
            <a:ext cx="674304" cy="6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 descr="E:\KULIAH\Bismillah IES\referensi\editan\note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74" y="5831725"/>
            <a:ext cx="621611" cy="62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547664" y="1196752"/>
            <a:ext cx="759633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" name="Picture 2" descr="E:\KULIAH\Bismillah IES\referensi\grafik.jp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34011"/>
            <a:ext cx="3168352" cy="338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597369" y="4985881"/>
            <a:ext cx="74969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d-ID" sz="2000" dirty="0" smtClean="0">
                <a:solidFill>
                  <a:schemeClr val="bg1"/>
                </a:solidFill>
                <a:latin typeface="Cambria" pitchFamily="18" charset="0"/>
              </a:rPr>
              <a:t>The </a:t>
            </a:r>
            <a:r>
              <a:rPr lang="id-ID" sz="2000" dirty="0">
                <a:solidFill>
                  <a:schemeClr val="bg1"/>
                </a:solidFill>
                <a:latin typeface="Cambria" pitchFamily="18" charset="0"/>
              </a:rPr>
              <a:t>size of the antenass expressed as a function of </a:t>
            </a:r>
            <a:r>
              <a:rPr lang="id-ID" sz="2000" dirty="0" smtClean="0">
                <a:solidFill>
                  <a:schemeClr val="bg1"/>
                </a:solidFill>
                <a:latin typeface="Cambria" pitchFamily="18" charset="0"/>
              </a:rPr>
              <a:t>wavelength.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d-ID" sz="2000" dirty="0" smtClean="0">
                <a:solidFill>
                  <a:schemeClr val="bg1"/>
                </a:solidFill>
                <a:latin typeface="Cambria" pitchFamily="18" charset="0"/>
              </a:rPr>
              <a:t>The </a:t>
            </a:r>
            <a:r>
              <a:rPr lang="id-ID" sz="2000" dirty="0">
                <a:solidFill>
                  <a:schemeClr val="bg1"/>
                </a:solidFill>
                <a:latin typeface="Cambria" pitchFamily="18" charset="0"/>
              </a:rPr>
              <a:t>lower antennas operating frequency, then the size will be greater</a:t>
            </a:r>
            <a:r>
              <a:rPr lang="id-ID" sz="2000" dirty="0" smtClean="0">
                <a:solidFill>
                  <a:schemeClr val="bg1"/>
                </a:solidFill>
                <a:latin typeface="Cambria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d-ID" sz="2000" dirty="0" smtClean="0">
                <a:solidFill>
                  <a:schemeClr val="bg1"/>
                </a:solidFill>
                <a:latin typeface="Cambria" pitchFamily="18" charset="0"/>
              </a:rPr>
              <a:t>The </a:t>
            </a:r>
            <a:r>
              <a:rPr lang="id-ID" sz="2000" dirty="0">
                <a:solidFill>
                  <a:schemeClr val="bg1"/>
                </a:solidFill>
                <a:latin typeface="Cambria" pitchFamily="18" charset="0"/>
              </a:rPr>
              <a:t>size reduction of antennas is needed for practical application</a:t>
            </a:r>
            <a:r>
              <a:rPr lang="en-US" sz="2000" dirty="0">
                <a:solidFill>
                  <a:schemeClr val="bg1"/>
                </a:solidFill>
                <a:latin typeface="Cambria" pitchFamily="18" charset="0"/>
              </a:rPr>
              <a:t> </a:t>
            </a:r>
            <a:endParaRPr lang="id-ID" sz="2000" dirty="0">
              <a:solidFill>
                <a:schemeClr val="bg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21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686963" y="332656"/>
            <a:ext cx="70755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" pitchFamily="18" charset="0"/>
              </a:rPr>
              <a:t>SHORTING CIRCUIT METHOD (1)</a:t>
            </a:r>
            <a:endParaRPr lang="id-ID" sz="3600" b="1" dirty="0">
              <a:solidFill>
                <a:schemeClr val="accent6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496" y="0"/>
            <a:ext cx="1512168" cy="6858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ound Diagonal Corner Rectangle 4"/>
          <p:cNvSpPr/>
          <p:nvPr/>
        </p:nvSpPr>
        <p:spPr>
          <a:xfrm>
            <a:off x="125760" y="1484784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ound Diagonal Corner Rectangle 28"/>
          <p:cNvSpPr/>
          <p:nvPr/>
        </p:nvSpPr>
        <p:spPr>
          <a:xfrm>
            <a:off x="107504" y="2348880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ound Diagonal Corner Rectangle 29"/>
          <p:cNvSpPr/>
          <p:nvPr/>
        </p:nvSpPr>
        <p:spPr>
          <a:xfrm>
            <a:off x="107504" y="3212976"/>
            <a:ext cx="1331640" cy="720080"/>
          </a:xfrm>
          <a:prstGeom prst="round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ound Diagonal Corner Rectangle 30"/>
          <p:cNvSpPr/>
          <p:nvPr/>
        </p:nvSpPr>
        <p:spPr>
          <a:xfrm>
            <a:off x="107504" y="4077072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ound Diagonal Corner Rectangle 31"/>
          <p:cNvSpPr/>
          <p:nvPr/>
        </p:nvSpPr>
        <p:spPr>
          <a:xfrm>
            <a:off x="107504" y="4941168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ound Diagonal Corner Rectangle 32"/>
          <p:cNvSpPr/>
          <p:nvPr/>
        </p:nvSpPr>
        <p:spPr>
          <a:xfrm>
            <a:off x="107504" y="5805264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6" name="Picture 2" descr="E:\KULIAH\Bismillah IES\referensi\editan\Info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10" y="1414353"/>
            <a:ext cx="862519" cy="86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E:\KULIAH\Bismillah IES\referensi\editan\ba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7" y="2348880"/>
            <a:ext cx="79191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KULIAH\Bismillah IES\referensi\editan\anten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26" y="3240066"/>
            <a:ext cx="620982" cy="62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9" descr="E:\KULIAH\Bismillah IES\referensi\editan\Icon_p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536" y="4127917"/>
            <a:ext cx="669235" cy="66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1" descr="E:\KULIAH\Bismillah IES\referensi\editan\flat_seo-47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986944"/>
            <a:ext cx="674304" cy="6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 descr="E:\KULIAH\Bismillah IES\referensi\editan\note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74" y="5831725"/>
            <a:ext cx="621611" cy="62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547664" y="1196752"/>
            <a:ext cx="759633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1691680" y="1640773"/>
            <a:ext cx="69847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id-ID" sz="2000" dirty="0">
                <a:solidFill>
                  <a:schemeClr val="bg1"/>
                </a:solidFill>
                <a:latin typeface="Cambria" pitchFamily="18" charset="0"/>
              </a:rPr>
              <a:t>It </a:t>
            </a:r>
            <a:r>
              <a:rPr lang="en-US" sz="2000" dirty="0">
                <a:solidFill>
                  <a:schemeClr val="bg1"/>
                </a:solidFill>
                <a:latin typeface="Cambria" pitchFamily="18" charset="0"/>
              </a:rPr>
              <a:t>may be complete</a:t>
            </a:r>
            <a:r>
              <a:rPr lang="id-ID" sz="2000" dirty="0">
                <a:solidFill>
                  <a:schemeClr val="bg1"/>
                </a:solidFill>
                <a:latin typeface="Cambria" pitchFamily="18" charset="0"/>
              </a:rPr>
              <a:t>d </a:t>
            </a:r>
            <a:r>
              <a:rPr lang="en-US" sz="2000" dirty="0">
                <a:solidFill>
                  <a:schemeClr val="bg1"/>
                </a:solidFill>
                <a:latin typeface="Cambria" pitchFamily="18" charset="0"/>
              </a:rPr>
              <a:t>by wrapping a copper strip around the edge of the antenna</a:t>
            </a:r>
            <a:r>
              <a:rPr lang="id-ID" sz="2000" dirty="0">
                <a:solidFill>
                  <a:schemeClr val="bg1"/>
                </a:solidFill>
                <a:latin typeface="Cambria" pitchFamily="18" charset="0"/>
              </a:rPr>
              <a:t> or adding sh</a:t>
            </a:r>
            <a:r>
              <a:rPr lang="en-US" sz="2000" dirty="0" err="1">
                <a:solidFill>
                  <a:schemeClr val="bg1"/>
                </a:solidFill>
                <a:latin typeface="Cambria" pitchFamily="18" charset="0"/>
              </a:rPr>
              <a:t>orting</a:t>
            </a:r>
            <a:r>
              <a:rPr lang="en-US" sz="2000" dirty="0">
                <a:solidFill>
                  <a:schemeClr val="bg1"/>
                </a:solidFill>
                <a:latin typeface="Cambria" pitchFamily="18" charset="0"/>
              </a:rPr>
              <a:t> p</a:t>
            </a:r>
            <a:r>
              <a:rPr lang="id-ID" sz="2000" dirty="0">
                <a:solidFill>
                  <a:schemeClr val="bg1"/>
                </a:solidFill>
                <a:latin typeface="Cambria" pitchFamily="18" charset="0"/>
              </a:rPr>
              <a:t>ins</a:t>
            </a:r>
            <a:r>
              <a:rPr lang="id-ID" sz="2000" dirty="0" smtClean="0">
                <a:solidFill>
                  <a:schemeClr val="bg1"/>
                </a:solidFill>
                <a:latin typeface="Cambria" pitchFamily="18" charset="0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id-ID" sz="2000" dirty="0" smtClean="0">
                <a:solidFill>
                  <a:schemeClr val="bg1"/>
                </a:solidFill>
                <a:latin typeface="Cambria" pitchFamily="18" charset="0"/>
              </a:rPr>
              <a:t>It</a:t>
            </a: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</a:rPr>
              <a:t> can realize the same resonant frequency at about half the size of the </a:t>
            </a:r>
            <a:r>
              <a:rPr lang="id-ID" sz="2000" dirty="0" smtClean="0">
                <a:solidFill>
                  <a:schemeClr val="bg1"/>
                </a:solidFill>
                <a:latin typeface="Cambria" pitchFamily="18" charset="0"/>
              </a:rPr>
              <a:t>conventional</a:t>
            </a: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ambria" pitchFamily="18" charset="0"/>
              </a:rPr>
              <a:t>microstrip</a:t>
            </a: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</a:rPr>
              <a:t> antenna</a:t>
            </a:r>
            <a:r>
              <a:rPr lang="id-ID" sz="2000" dirty="0" smtClean="0">
                <a:solidFill>
                  <a:schemeClr val="bg1"/>
                </a:solidFill>
                <a:latin typeface="Cambria" pitchFamily="18" charset="0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id-ID" sz="2000" dirty="0" smtClean="0">
                <a:solidFill>
                  <a:schemeClr val="bg1"/>
                </a:solidFill>
                <a:latin typeface="Cambria" pitchFamily="18" charset="0"/>
              </a:rPr>
              <a:t>The main limitation of this technique is narrow bandwidth.</a:t>
            </a:r>
            <a:endParaRPr lang="id-ID" sz="20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38" y="3717032"/>
            <a:ext cx="260985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 descr="E:\KULIAH\Bismillah IES\referensi\editan\shortin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388" y="4581128"/>
            <a:ext cx="475297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flipV="1">
            <a:off x="7308304" y="4239001"/>
            <a:ext cx="0" cy="558151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782911" y="4005064"/>
            <a:ext cx="107112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rgbClr val="FFFF00"/>
                </a:solidFill>
              </a:rPr>
              <a:t>Shorting pin</a:t>
            </a:r>
            <a:endParaRPr lang="id-ID" sz="1400" dirty="0">
              <a:solidFill>
                <a:srgbClr val="FFFF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355580" y="5085184"/>
            <a:ext cx="520676" cy="576064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5661248"/>
            <a:ext cx="118199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rgbClr val="FFFF00"/>
                </a:solidFill>
              </a:rPr>
              <a:t>Coaxial probe</a:t>
            </a:r>
            <a:endParaRPr lang="id-ID" sz="1400" dirty="0">
              <a:solidFill>
                <a:srgbClr val="FFFF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27784" y="6228020"/>
            <a:ext cx="107644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  <a:latin typeface="Cambria" pitchFamily="18" charset="0"/>
              </a:rPr>
              <a:t>Top view</a:t>
            </a:r>
            <a:endParaRPr lang="id-ID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47879" y="6237312"/>
            <a:ext cx="11272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  <a:latin typeface="Cambria" pitchFamily="18" charset="0"/>
              </a:rPr>
              <a:t>Side view</a:t>
            </a:r>
            <a:endParaRPr lang="id-ID" dirty="0">
              <a:solidFill>
                <a:schemeClr val="bg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67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686963" y="332656"/>
            <a:ext cx="70755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" pitchFamily="18" charset="0"/>
              </a:rPr>
              <a:t>SHORTING CIRCUIT METHOD (2)</a:t>
            </a:r>
            <a:endParaRPr lang="id-ID" sz="3600" b="1" dirty="0">
              <a:solidFill>
                <a:schemeClr val="accent6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496" y="0"/>
            <a:ext cx="1512168" cy="6858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ound Diagonal Corner Rectangle 4"/>
          <p:cNvSpPr/>
          <p:nvPr/>
        </p:nvSpPr>
        <p:spPr>
          <a:xfrm>
            <a:off x="125760" y="1484784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ound Diagonal Corner Rectangle 28"/>
          <p:cNvSpPr/>
          <p:nvPr/>
        </p:nvSpPr>
        <p:spPr>
          <a:xfrm>
            <a:off x="107504" y="2348880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ound Diagonal Corner Rectangle 29"/>
          <p:cNvSpPr/>
          <p:nvPr/>
        </p:nvSpPr>
        <p:spPr>
          <a:xfrm>
            <a:off x="107504" y="3212976"/>
            <a:ext cx="1331640" cy="720080"/>
          </a:xfrm>
          <a:prstGeom prst="round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ound Diagonal Corner Rectangle 30"/>
          <p:cNvSpPr/>
          <p:nvPr/>
        </p:nvSpPr>
        <p:spPr>
          <a:xfrm>
            <a:off x="107504" y="4077072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ound Diagonal Corner Rectangle 31"/>
          <p:cNvSpPr/>
          <p:nvPr/>
        </p:nvSpPr>
        <p:spPr>
          <a:xfrm>
            <a:off x="107504" y="4941168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ound Diagonal Corner Rectangle 32"/>
          <p:cNvSpPr/>
          <p:nvPr/>
        </p:nvSpPr>
        <p:spPr>
          <a:xfrm>
            <a:off x="107504" y="5805264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6" name="Picture 2" descr="E:\KULIAH\Bismillah IES\referensi\editan\Info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10" y="1414353"/>
            <a:ext cx="862519" cy="86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E:\KULIAH\Bismillah IES\referensi\editan\ba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7" y="2348880"/>
            <a:ext cx="79191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KULIAH\Bismillah IES\referensi\editan\anten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26" y="3240066"/>
            <a:ext cx="620982" cy="62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9" descr="E:\KULIAH\Bismillah IES\referensi\editan\Icon_p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536" y="4127917"/>
            <a:ext cx="669235" cy="66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1" descr="E:\KULIAH\Bismillah IES\referensi\editan\flat_seo-47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986944"/>
            <a:ext cx="674304" cy="6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 descr="E:\KULIAH\Bismillah IES\referensi\editan\note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74" y="5831725"/>
            <a:ext cx="621611" cy="62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547664" y="1196752"/>
            <a:ext cx="759633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1691680" y="1640773"/>
            <a:ext cx="69847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id-ID" sz="2000" dirty="0">
                <a:solidFill>
                  <a:schemeClr val="bg1"/>
                </a:solidFill>
                <a:latin typeface="Cambria" pitchFamily="18" charset="0"/>
              </a:rPr>
              <a:t>A chip resistor is placed instead of the shorting pin in order to compensate for the bandwidth reduction</a:t>
            </a:r>
            <a:r>
              <a:rPr lang="id-ID" sz="2000" dirty="0" smtClean="0">
                <a:solidFill>
                  <a:schemeClr val="bg1"/>
                </a:solidFill>
                <a:latin typeface="Cambria" pitchFamily="18" charset="0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id-ID" sz="2000" dirty="0" smtClean="0">
                <a:solidFill>
                  <a:schemeClr val="bg1"/>
                </a:solidFill>
                <a:latin typeface="Cambria" pitchFamily="18" charset="0"/>
              </a:rPr>
              <a:t>It is </a:t>
            </a: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</a:rPr>
              <a:t>used </a:t>
            </a:r>
            <a:r>
              <a:rPr lang="id-ID" sz="2000" dirty="0">
                <a:solidFill>
                  <a:schemeClr val="bg1"/>
                </a:solidFill>
                <a:latin typeface="Cambria" pitchFamily="18" charset="0"/>
              </a:rPr>
              <a:t>1 Ω </a:t>
            </a:r>
            <a:r>
              <a:rPr lang="en-US" sz="2000" dirty="0">
                <a:solidFill>
                  <a:schemeClr val="bg1"/>
                </a:solidFill>
                <a:latin typeface="Cambria" pitchFamily="18" charset="0"/>
              </a:rPr>
              <a:t>chip resistor </a:t>
            </a:r>
            <a:r>
              <a:rPr lang="id-ID" sz="2000" dirty="0">
                <a:solidFill>
                  <a:schemeClr val="bg1"/>
                </a:solidFill>
                <a:latin typeface="Cambria" pitchFamily="18" charset="0"/>
              </a:rPr>
              <a:t>instead of the</a:t>
            </a:r>
            <a:r>
              <a:rPr lang="en-US" sz="2000" dirty="0">
                <a:solidFill>
                  <a:schemeClr val="bg1"/>
                </a:solidFill>
                <a:latin typeface="Cambria" pitchFamily="18" charset="0"/>
              </a:rPr>
              <a:t> shorting pin</a:t>
            </a:r>
            <a:endParaRPr lang="id-ID" sz="20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134" y="3275062"/>
            <a:ext cx="260985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E:\KULIAH\Bismillah IES\referensi\editan\chip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149080"/>
            <a:ext cx="51720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6806470" y="3501008"/>
            <a:ext cx="132792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rgbClr val="FFFF00"/>
                </a:solidFill>
              </a:rPr>
              <a:t>1</a:t>
            </a:r>
            <a:r>
              <a:rPr lang="el-GR" sz="1400" dirty="0" smtClean="0">
                <a:solidFill>
                  <a:srgbClr val="FFFF00"/>
                </a:solidFill>
              </a:rPr>
              <a:t>Ω</a:t>
            </a:r>
            <a:r>
              <a:rPr lang="id-ID" sz="1400" dirty="0" smtClean="0">
                <a:solidFill>
                  <a:srgbClr val="FFFF00"/>
                </a:solidFill>
              </a:rPr>
              <a:t> chip resistor</a:t>
            </a:r>
            <a:endParaRPr lang="id-ID" sz="1400" dirty="0">
              <a:solidFill>
                <a:srgbClr val="FFFF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7308304" y="3848841"/>
            <a:ext cx="0" cy="558151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6285794" y="4811266"/>
            <a:ext cx="520676" cy="576064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694266" y="5373216"/>
            <a:ext cx="118199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rgbClr val="FFFF00"/>
                </a:solidFill>
              </a:rPr>
              <a:t>Coaxial probe</a:t>
            </a:r>
            <a:endParaRPr lang="id-ID" sz="1400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11760" y="6052892"/>
            <a:ext cx="107644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  <a:latin typeface="Cambria" pitchFamily="18" charset="0"/>
              </a:rPr>
              <a:t>Top view</a:t>
            </a:r>
            <a:endParaRPr lang="id-ID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47879" y="6087941"/>
            <a:ext cx="11272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  <a:latin typeface="Cambria" pitchFamily="18" charset="0"/>
              </a:rPr>
              <a:t>Side view</a:t>
            </a:r>
            <a:endParaRPr lang="id-ID" dirty="0">
              <a:solidFill>
                <a:schemeClr val="bg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72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398783" y="332656"/>
            <a:ext cx="36518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" pitchFamily="18" charset="0"/>
              </a:rPr>
              <a:t>SIMULATION (1)</a:t>
            </a:r>
            <a:endParaRPr lang="id-ID" sz="3600" b="1" dirty="0">
              <a:solidFill>
                <a:schemeClr val="accent6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496" y="0"/>
            <a:ext cx="1512168" cy="6858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ound Diagonal Corner Rectangle 4"/>
          <p:cNvSpPr/>
          <p:nvPr/>
        </p:nvSpPr>
        <p:spPr>
          <a:xfrm>
            <a:off x="125760" y="1484784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ound Diagonal Corner Rectangle 28"/>
          <p:cNvSpPr/>
          <p:nvPr/>
        </p:nvSpPr>
        <p:spPr>
          <a:xfrm>
            <a:off x="107504" y="2348880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ound Diagonal Corner Rectangle 29"/>
          <p:cNvSpPr/>
          <p:nvPr/>
        </p:nvSpPr>
        <p:spPr>
          <a:xfrm>
            <a:off x="107504" y="3212976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ound Diagonal Corner Rectangle 30"/>
          <p:cNvSpPr/>
          <p:nvPr/>
        </p:nvSpPr>
        <p:spPr>
          <a:xfrm>
            <a:off x="107504" y="4077072"/>
            <a:ext cx="1331640" cy="720080"/>
          </a:xfrm>
          <a:prstGeom prst="round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ound Diagonal Corner Rectangle 31"/>
          <p:cNvSpPr/>
          <p:nvPr/>
        </p:nvSpPr>
        <p:spPr>
          <a:xfrm>
            <a:off x="107504" y="4941168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ound Diagonal Corner Rectangle 32"/>
          <p:cNvSpPr/>
          <p:nvPr/>
        </p:nvSpPr>
        <p:spPr>
          <a:xfrm>
            <a:off x="107504" y="5805264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6" name="Picture 2" descr="E:\KULIAH\Bismillah IES\referensi\editan\Info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10" y="1414353"/>
            <a:ext cx="862519" cy="86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E:\KULIAH\Bismillah IES\referensi\editan\ba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7" y="2348880"/>
            <a:ext cx="79191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KULIAH\Bismillah IES\referensi\editan\anten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26" y="3240066"/>
            <a:ext cx="620982" cy="62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9" descr="E:\KULIAH\Bismillah IES\referensi\editan\Icon_p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536" y="4127917"/>
            <a:ext cx="669235" cy="66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1" descr="E:\KULIAH\Bismillah IES\referensi\editan\flat_seo-47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986944"/>
            <a:ext cx="674304" cy="6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 descr="E:\KULIAH\Bismillah IES\referensi\editan\note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74" y="5831725"/>
            <a:ext cx="621611" cy="62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547664" y="1196752"/>
            <a:ext cx="759633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907704" y="1671191"/>
            <a:ext cx="6120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dirty="0" smtClean="0">
                <a:solidFill>
                  <a:srgbClr val="FFFF00"/>
                </a:solidFill>
                <a:latin typeface="Cambria" pitchFamily="18" charset="0"/>
              </a:rPr>
              <a:t>Conventional Microstrip antenna </a:t>
            </a:r>
            <a:endParaRPr lang="id-ID" sz="2800" dirty="0">
              <a:solidFill>
                <a:srgbClr val="FFFF00"/>
              </a:solidFill>
              <a:latin typeface="Cambria" pitchFamily="18" charset="0"/>
            </a:endParaRPr>
          </a:p>
        </p:txBody>
      </p:sp>
      <p:pic>
        <p:nvPicPr>
          <p:cNvPr id="22" name="Picture 21"/>
          <p:cNvPicPr/>
          <p:nvPr/>
        </p:nvPicPr>
        <p:blipFill rotWithShape="1">
          <a:blip r:embed="rId8"/>
          <a:srcRect r="2856"/>
          <a:stretch/>
        </p:blipFill>
        <p:spPr>
          <a:xfrm>
            <a:off x="5095439" y="3024670"/>
            <a:ext cx="3910481" cy="28070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694035" y="2708920"/>
                <a:ext cx="3378169" cy="1477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id-ID" dirty="0" smtClean="0">
                    <a:solidFill>
                      <a:schemeClr val="bg1"/>
                    </a:solidFill>
                    <a:latin typeface="Cambria Math"/>
                  </a:rPr>
                  <a:t>Frequency Center = 435,9 MHz</a:t>
                </a:r>
                <a:endParaRPr lang="id-ID" dirty="0">
                  <a:solidFill>
                    <a:schemeClr val="bg1"/>
                  </a:solidFill>
                  <a:latin typeface="Cambria Math"/>
                </a:endParaRPr>
              </a:p>
              <a:p>
                <a:r>
                  <a:rPr lang="id-ID" i="0" dirty="0" smtClean="0">
                    <a:solidFill>
                      <a:schemeClr val="bg1"/>
                    </a:solidFill>
                    <a:latin typeface="Cambria Math"/>
                  </a:rPr>
                  <a:t>Using FR-4 Substrate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x-none">
                            <a:solidFill>
                              <a:schemeClr val="bg1"/>
                            </a:solidFill>
                            <a:latin typeface="Cambria Math"/>
                          </a:rPr>
                          <m:t>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x-none">
                            <a:solidFill>
                              <a:schemeClr val="bg1"/>
                            </a:solidFill>
                            <a:latin typeface="Cambria Math"/>
                          </a:rPr>
                          <m:t>reff</m:t>
                        </m:r>
                      </m:sub>
                    </m:sSub>
                  </m:oMath>
                </a14:m>
                <a:r>
                  <a:rPr lang="id-ID" i="0" dirty="0" smtClean="0">
                    <a:solidFill>
                      <a:schemeClr val="bg1"/>
                    </a:solidFill>
                    <a:latin typeface="Cambria Math"/>
                  </a:rPr>
                  <a:t>=4.7)</a:t>
                </a:r>
              </a:p>
              <a:p>
                <a:endParaRPr lang="id-ID" dirty="0">
                  <a:solidFill>
                    <a:schemeClr val="bg1"/>
                  </a:solidFill>
                  <a:latin typeface="Cambria Math"/>
                </a:endParaRPr>
              </a:p>
              <a:p>
                <a:endParaRPr lang="id-ID" i="0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r>
                  <a:rPr lang="id-ID" dirty="0" smtClean="0">
                    <a:solidFill>
                      <a:schemeClr val="bg1"/>
                    </a:solidFill>
                    <a:latin typeface="Cambria Math"/>
                  </a:rPr>
                  <a:t>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d-ID" i="0" smtClean="0">
                        <a:solidFill>
                          <a:schemeClr val="bg1"/>
                        </a:solidFill>
                        <a:latin typeface="Cambria Math"/>
                      </a:rPr>
                      <m:t>L</m:t>
                    </m:r>
                    <m:r>
                      <m:rPr>
                        <m:sty m:val="p"/>
                      </m:rPr>
                      <a:rPr lang="id-ID" b="0" i="0" smtClean="0">
                        <a:solidFill>
                          <a:schemeClr val="bg1"/>
                        </a:solidFill>
                        <a:latin typeface="Cambria Math"/>
                      </a:rPr>
                      <m:t>enght</m:t>
                    </m:r>
                    <m:r>
                      <a:rPr lang="id-ID" b="0" i="0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id-ID" b="0" i="0" smtClean="0">
                        <a:solidFill>
                          <a:schemeClr val="bg1"/>
                        </a:solidFill>
                        <a:latin typeface="Cambria Math"/>
                      </a:rPr>
                      <m:t>Width</m:t>
                    </m:r>
                  </m:oMath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35" y="2708920"/>
                <a:ext cx="3378169" cy="1477328"/>
              </a:xfrm>
              <a:prstGeom prst="rect">
                <a:avLst/>
              </a:prstGeom>
              <a:blipFill rotWithShape="1">
                <a:blip r:embed="rId9"/>
                <a:stretch>
                  <a:fillRect l="-1625" t="-2469" r="-722" b="-205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051720" y="4221088"/>
                <a:ext cx="2448272" cy="13403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b="0" dirty="0" smtClean="0">
                    <a:solidFill>
                      <a:schemeClr val="bg1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d-ID" b="0" i="0" smtClean="0">
                        <a:solidFill>
                          <a:schemeClr val="bg1"/>
                        </a:solidFill>
                        <a:latin typeface="Cambria Math"/>
                      </a:rPr>
                      <m:t>Width</m:t>
                    </m:r>
                    <m:r>
                      <a:rPr lang="x-none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id-ID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x-none">
                            <a:solidFill>
                              <a:schemeClr val="bg1"/>
                            </a:solidFill>
                            <a:latin typeface="Cambria Math"/>
                          </a:rPr>
                          <m:t>c</m:t>
                        </m:r>
                      </m:num>
                      <m:den>
                        <m:r>
                          <a:rPr lang="x-none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id-ID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x-none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a:rPr lang="x-none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id-ID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id-ID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x-none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x-none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reff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id-ID" dirty="0" smtClean="0">
                  <a:solidFill>
                    <a:schemeClr val="bg1"/>
                  </a:solidFill>
                </a:endParaRPr>
              </a:p>
              <a:p>
                <a:r>
                  <a:rPr lang="id-ID" dirty="0">
                    <a:solidFill>
                      <a:schemeClr val="bg1"/>
                    </a:solidFill>
                  </a:rPr>
                  <a:t>	</a:t>
                </a:r>
                <a:endParaRPr lang="id-ID" dirty="0" smtClean="0">
                  <a:solidFill>
                    <a:schemeClr val="bg1"/>
                  </a:solidFill>
                </a:endParaRPr>
              </a:p>
              <a:p>
                <a:endParaRPr lang="id-ID" dirty="0" smtClean="0">
                  <a:solidFill>
                    <a:schemeClr val="bg1"/>
                  </a:solidFill>
                </a:endParaRPr>
              </a:p>
              <a:p>
                <a:r>
                  <a:rPr lang="id-ID" dirty="0" smtClean="0">
                    <a:solidFill>
                      <a:schemeClr val="bg1"/>
                    </a:solidFill>
                  </a:rPr>
                  <a:t>	</a:t>
                </a:r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221088"/>
                <a:ext cx="2448272" cy="134030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73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398783" y="332656"/>
            <a:ext cx="36518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mbria" pitchFamily="18" charset="0"/>
              </a:rPr>
              <a:t>SIMULATION (2)</a:t>
            </a:r>
            <a:endParaRPr lang="id-ID" sz="3600" b="1" dirty="0">
              <a:solidFill>
                <a:schemeClr val="accent6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496" y="0"/>
            <a:ext cx="1512168" cy="6858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ound Diagonal Corner Rectangle 4"/>
          <p:cNvSpPr/>
          <p:nvPr/>
        </p:nvSpPr>
        <p:spPr>
          <a:xfrm>
            <a:off x="125760" y="1484784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ound Diagonal Corner Rectangle 28"/>
          <p:cNvSpPr/>
          <p:nvPr/>
        </p:nvSpPr>
        <p:spPr>
          <a:xfrm>
            <a:off x="107504" y="2348880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ound Diagonal Corner Rectangle 29"/>
          <p:cNvSpPr/>
          <p:nvPr/>
        </p:nvSpPr>
        <p:spPr>
          <a:xfrm>
            <a:off x="107504" y="3212976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ound Diagonal Corner Rectangle 30"/>
          <p:cNvSpPr/>
          <p:nvPr/>
        </p:nvSpPr>
        <p:spPr>
          <a:xfrm>
            <a:off x="107504" y="4077072"/>
            <a:ext cx="1331640" cy="720080"/>
          </a:xfrm>
          <a:prstGeom prst="round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ound Diagonal Corner Rectangle 31"/>
          <p:cNvSpPr/>
          <p:nvPr/>
        </p:nvSpPr>
        <p:spPr>
          <a:xfrm>
            <a:off x="107504" y="4941168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ound Diagonal Corner Rectangle 32"/>
          <p:cNvSpPr/>
          <p:nvPr/>
        </p:nvSpPr>
        <p:spPr>
          <a:xfrm>
            <a:off x="107504" y="5805264"/>
            <a:ext cx="1331640" cy="7200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6" name="Picture 2" descr="E:\KULIAH\Bismillah IES\referensi\editan\Info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10" y="1414353"/>
            <a:ext cx="862519" cy="86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E:\KULIAH\Bismillah IES\referensi\editan\ba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7" y="2348880"/>
            <a:ext cx="79191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KULIAH\Bismillah IES\referensi\editan\anten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26" y="3240066"/>
            <a:ext cx="620982" cy="62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9" descr="E:\KULIAH\Bismillah IES\referensi\editan\Icon_p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536" y="4127917"/>
            <a:ext cx="669235" cy="66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1" descr="E:\KULIAH\Bismillah IES\referensi\editan\flat_seo-47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986944"/>
            <a:ext cx="674304" cy="6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 descr="E:\KULIAH\Bismillah IES\referensi\editan\note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74" y="5831725"/>
            <a:ext cx="621611" cy="62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547664" y="1196752"/>
            <a:ext cx="759633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907704" y="1671191"/>
            <a:ext cx="6120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dirty="0" smtClean="0">
                <a:solidFill>
                  <a:srgbClr val="FFFF00"/>
                </a:solidFill>
                <a:latin typeface="Cambria" pitchFamily="18" charset="0"/>
              </a:rPr>
              <a:t>By adding  shorting pin</a:t>
            </a:r>
            <a:endParaRPr lang="id-ID" sz="2800" dirty="0">
              <a:solidFill>
                <a:srgbClr val="FFFF00"/>
              </a:solidFill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2202751" y="2495798"/>
                <a:ext cx="3378169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id-ID" dirty="0" smtClean="0">
                    <a:solidFill>
                      <a:schemeClr val="bg1"/>
                    </a:solidFill>
                    <a:latin typeface="Cambria Math"/>
                  </a:rPr>
                  <a:t>Frequency Center = 435,9 MHz</a:t>
                </a:r>
                <a:endParaRPr lang="id-ID" dirty="0">
                  <a:solidFill>
                    <a:schemeClr val="bg1"/>
                  </a:solidFill>
                  <a:latin typeface="Cambria Math"/>
                </a:endParaRPr>
              </a:p>
              <a:p>
                <a:r>
                  <a:rPr lang="id-ID" i="0" dirty="0" smtClean="0">
                    <a:solidFill>
                      <a:schemeClr val="bg1"/>
                    </a:solidFill>
                    <a:latin typeface="Cambria Math"/>
                  </a:rPr>
                  <a:t>Using FR-4 Substrate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x-none">
                            <a:solidFill>
                              <a:schemeClr val="bg1"/>
                            </a:solidFill>
                            <a:latin typeface="Cambria Math"/>
                          </a:rPr>
                          <m:t>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x-none">
                            <a:solidFill>
                              <a:schemeClr val="bg1"/>
                            </a:solidFill>
                            <a:latin typeface="Cambria Math"/>
                          </a:rPr>
                          <m:t>reff</m:t>
                        </m:r>
                      </m:sub>
                    </m:sSub>
                  </m:oMath>
                </a14:m>
                <a:r>
                  <a:rPr lang="id-ID" i="0" dirty="0" smtClean="0">
                    <a:solidFill>
                      <a:schemeClr val="bg1"/>
                    </a:solidFill>
                    <a:latin typeface="Cambria Math"/>
                  </a:rPr>
                  <a:t>=4.7)</a:t>
                </a:r>
              </a:p>
              <a:p>
                <a:endParaRPr lang="id-ID" dirty="0">
                  <a:solidFill>
                    <a:schemeClr val="bg1"/>
                  </a:solidFill>
                  <a:latin typeface="Cambria Math"/>
                </a:endParaRPr>
              </a:p>
              <a:p>
                <a:endParaRPr lang="id-ID" i="0" dirty="0" smtClean="0">
                  <a:solidFill>
                    <a:schemeClr val="bg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751" y="2495798"/>
                <a:ext cx="3378169" cy="1200329"/>
              </a:xfrm>
              <a:prstGeom prst="rect">
                <a:avLst/>
              </a:prstGeom>
              <a:blipFill rotWithShape="1">
                <a:blip r:embed="rId8"/>
                <a:stretch>
                  <a:fillRect l="-1441" t="-3046" r="-72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2857397" y="6042774"/>
            <a:ext cx="97757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bg1"/>
                </a:solidFill>
                <a:latin typeface="Cambria" pitchFamily="18" charset="0"/>
              </a:rPr>
              <a:t>Top view</a:t>
            </a:r>
            <a:endParaRPr lang="id-ID" sz="1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6042774"/>
            <a:ext cx="102303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bg1"/>
                </a:solidFill>
                <a:latin typeface="Cambria" pitchFamily="18" charset="0"/>
              </a:rPr>
              <a:t>Side view</a:t>
            </a:r>
            <a:endParaRPr lang="id-ID" sz="16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25" name="Picture 24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012" y="3501008"/>
            <a:ext cx="3646820" cy="2364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27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6" r="20967"/>
          <a:stretch>
            <a:fillRect/>
          </a:stretch>
        </p:blipFill>
        <p:spPr bwMode="auto">
          <a:xfrm>
            <a:off x="5561856" y="4293096"/>
            <a:ext cx="3330624" cy="15919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146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620</Words>
  <Application>Microsoft Office PowerPoint</Application>
  <PresentationFormat>On-screen Show (4:3)</PresentationFormat>
  <Paragraphs>115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ika</dc:creator>
  <cp:lastModifiedBy>ika</cp:lastModifiedBy>
  <cp:revision>66</cp:revision>
  <dcterms:created xsi:type="dcterms:W3CDTF">2014-11-20T06:12:53Z</dcterms:created>
  <dcterms:modified xsi:type="dcterms:W3CDTF">2014-11-25T14:45:00Z</dcterms:modified>
</cp:coreProperties>
</file>