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8" r:id="rId1"/>
  </p:sldMasterIdLst>
  <p:notesMasterIdLst>
    <p:notesMasterId r:id="rId26"/>
  </p:notesMasterIdLst>
  <p:handoutMasterIdLst>
    <p:handoutMasterId r:id="rId27"/>
  </p:handoutMasterIdLst>
  <p:sldIdLst>
    <p:sldId id="330" r:id="rId2"/>
    <p:sldId id="311" r:id="rId3"/>
    <p:sldId id="312" r:id="rId4"/>
    <p:sldId id="313" r:id="rId5"/>
    <p:sldId id="314" r:id="rId6"/>
    <p:sldId id="319" r:id="rId7"/>
    <p:sldId id="316" r:id="rId8"/>
    <p:sldId id="275" r:id="rId9"/>
    <p:sldId id="279" r:id="rId10"/>
    <p:sldId id="317" r:id="rId11"/>
    <p:sldId id="271" r:id="rId12"/>
    <p:sldId id="274" r:id="rId13"/>
    <p:sldId id="318" r:id="rId14"/>
    <p:sldId id="291" r:id="rId15"/>
    <p:sldId id="320" r:id="rId16"/>
    <p:sldId id="321" r:id="rId17"/>
    <p:sldId id="322" r:id="rId18"/>
    <p:sldId id="323" r:id="rId19"/>
    <p:sldId id="324" r:id="rId20"/>
    <p:sldId id="325" r:id="rId21"/>
    <p:sldId id="326" r:id="rId22"/>
    <p:sldId id="327" r:id="rId23"/>
    <p:sldId id="328" r:id="rId24"/>
    <p:sldId id="32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8" d="100"/>
          <a:sy n="68" d="100"/>
        </p:scale>
        <p:origin x="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006A20-5C62-4A82-932C-2898D7C465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F39F13D0-5F75-444D-A146-480B646C14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AA6E40-1256-4653-A88F-F5146473D1F6}" type="datetimeFigureOut">
              <a:rPr lang="en-ID" smtClean="0"/>
              <a:t>26/06/2021</a:t>
            </a:fld>
            <a:endParaRPr lang="en-ID"/>
          </a:p>
        </p:txBody>
      </p:sp>
      <p:sp>
        <p:nvSpPr>
          <p:cNvPr id="4" name="Footer Placeholder 3">
            <a:extLst>
              <a:ext uri="{FF2B5EF4-FFF2-40B4-BE49-F238E27FC236}">
                <a16:creationId xmlns:a16="http://schemas.microsoft.com/office/drawing/2014/main" id="{F41B8763-1E78-453B-98D7-4F3921F4E0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22st ISITIA, July, 21-22, 2021</a:t>
            </a:r>
            <a:endParaRPr lang="en-ID"/>
          </a:p>
        </p:txBody>
      </p:sp>
      <p:sp>
        <p:nvSpPr>
          <p:cNvPr id="5" name="Slide Number Placeholder 4">
            <a:extLst>
              <a:ext uri="{FF2B5EF4-FFF2-40B4-BE49-F238E27FC236}">
                <a16:creationId xmlns:a16="http://schemas.microsoft.com/office/drawing/2014/main" id="{D8E08CE3-490D-42F6-BAFA-3B4B979A42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81D4F4-70CC-4752-ABDC-17BA17AD5BD9}" type="slidenum">
              <a:rPr lang="en-ID" smtClean="0"/>
              <a:t>‹#›</a:t>
            </a:fld>
            <a:endParaRPr lang="en-ID"/>
          </a:p>
        </p:txBody>
      </p:sp>
    </p:spTree>
    <p:extLst>
      <p:ext uri="{BB962C8B-B14F-4D97-AF65-F5344CB8AC3E}">
        <p14:creationId xmlns:p14="http://schemas.microsoft.com/office/powerpoint/2010/main" val="108769760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8EA69-FF84-4562-93F8-6F517136A49D}" type="datetimeFigureOut">
              <a:rPr lang="en-ID" smtClean="0"/>
              <a:t>26/06/2021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22st ISITIA, July, 21-22, 2021</a:t>
            </a:r>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DFFC0-9C25-470E-B5AA-2A1C24BCC44D}" type="slidenum">
              <a:rPr lang="en-ID" smtClean="0"/>
              <a:t>‹#›</a:t>
            </a:fld>
            <a:endParaRPr lang="en-ID"/>
          </a:p>
        </p:txBody>
      </p:sp>
    </p:spTree>
    <p:extLst>
      <p:ext uri="{BB962C8B-B14F-4D97-AF65-F5344CB8AC3E}">
        <p14:creationId xmlns:p14="http://schemas.microsoft.com/office/powerpoint/2010/main" val="166705261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t>6/26/2021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7977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629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pPr/>
              <a:t>6/26/2021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51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632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pPr/>
              <a:t>6/26/2021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17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80779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61415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588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51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6/26/2021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8089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01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6/26/2021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87104643"/>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B072-E74F-4428-9F94-9E2674193103}"/>
              </a:ext>
            </a:extLst>
          </p:cNvPr>
          <p:cNvSpPr>
            <a:spLocks noGrp="1"/>
          </p:cNvSpPr>
          <p:nvPr>
            <p:ph type="ctrTitle"/>
          </p:nvPr>
        </p:nvSpPr>
        <p:spPr>
          <a:xfrm>
            <a:off x="599225" y="2216726"/>
            <a:ext cx="10993549" cy="1212273"/>
          </a:xfrm>
        </p:spPr>
        <p:txBody>
          <a:bodyPr>
            <a:normAutofit fontScale="90000"/>
          </a:bodyPr>
          <a:lstStyle/>
          <a:p>
            <a:pPr algn="ctr"/>
            <a:r>
              <a:rPr lang="en-US" b="0">
                <a:solidFill>
                  <a:schemeClr val="accent1">
                    <a:lumMod val="75000"/>
                  </a:schemeClr>
                </a:solidFill>
                <a:effectLst/>
              </a:rPr>
              <a:t>Spectral Efficiency of MU-Massive MIMO System for Perfect and Imperfect CSI Condition</a:t>
            </a:r>
            <a:br>
              <a:rPr lang="en-US" b="0">
                <a:solidFill>
                  <a:schemeClr val="accent1">
                    <a:lumMod val="75000"/>
                  </a:schemeClr>
                </a:solidFill>
                <a:effectLst/>
              </a:rPr>
            </a:br>
            <a:endParaRPr lang="en-ID">
              <a:solidFill>
                <a:schemeClr val="accent1">
                  <a:lumMod val="75000"/>
                </a:schemeClr>
              </a:solidFill>
            </a:endParaRPr>
          </a:p>
        </p:txBody>
      </p:sp>
      <p:pic>
        <p:nvPicPr>
          <p:cNvPr id="4" name="Picture 9" descr="C:\Documents and Settings\syarifuddin\My Documents\Downloads\logo_its_png_by_hackdawn-d39369r.png">
            <a:extLst>
              <a:ext uri="{FF2B5EF4-FFF2-40B4-BE49-F238E27FC236}">
                <a16:creationId xmlns:a16="http://schemas.microsoft.com/office/drawing/2014/main" id="{DE8B39DF-753D-4C78-AD5A-AF3F1872A69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19428" b="18925"/>
          <a:stretch/>
        </p:blipFill>
        <p:spPr bwMode="auto">
          <a:xfrm>
            <a:off x="1028447" y="403674"/>
            <a:ext cx="2373748" cy="1496074"/>
          </a:xfrm>
          <a:prstGeom prst="rect">
            <a:avLst/>
          </a:prstGeom>
          <a:noFill/>
        </p:spPr>
      </p:pic>
      <p:pic>
        <p:nvPicPr>
          <p:cNvPr id="18" name="Picture 17">
            <a:extLst>
              <a:ext uri="{FF2B5EF4-FFF2-40B4-BE49-F238E27FC236}">
                <a16:creationId xmlns:a16="http://schemas.microsoft.com/office/drawing/2014/main" id="{2252F44A-548E-4EAB-8271-C2B9FEF796DA}"/>
              </a:ext>
            </a:extLst>
          </p:cNvPr>
          <p:cNvPicPr>
            <a:picLocks noChangeAspect="1"/>
          </p:cNvPicPr>
          <p:nvPr/>
        </p:nvPicPr>
        <p:blipFill>
          <a:blip r:embed="rId3"/>
          <a:stretch>
            <a:fillRect/>
          </a:stretch>
        </p:blipFill>
        <p:spPr>
          <a:xfrm>
            <a:off x="8856803" y="671823"/>
            <a:ext cx="2128179" cy="1080716"/>
          </a:xfrm>
          <a:prstGeom prst="rect">
            <a:avLst/>
          </a:prstGeom>
        </p:spPr>
      </p:pic>
      <p:sp>
        <p:nvSpPr>
          <p:cNvPr id="21" name="TextBox 20">
            <a:extLst>
              <a:ext uri="{FF2B5EF4-FFF2-40B4-BE49-F238E27FC236}">
                <a16:creationId xmlns:a16="http://schemas.microsoft.com/office/drawing/2014/main" id="{EE2AFE84-E55D-4803-A19C-335ACD630034}"/>
              </a:ext>
            </a:extLst>
          </p:cNvPr>
          <p:cNvSpPr txBox="1"/>
          <p:nvPr/>
        </p:nvSpPr>
        <p:spPr>
          <a:xfrm>
            <a:off x="699894" y="4017817"/>
            <a:ext cx="10104980" cy="1200329"/>
          </a:xfrm>
          <a:prstGeom prst="rect">
            <a:avLst/>
          </a:prstGeom>
          <a:noFill/>
        </p:spPr>
        <p:txBody>
          <a:bodyPr wrap="square" rtlCol="0">
            <a:spAutoFit/>
          </a:bodyPr>
          <a:lstStyle/>
          <a:p>
            <a:endParaRPr lang="en-US" sz="2400" dirty="0">
              <a:solidFill>
                <a:schemeClr val="bg1"/>
              </a:solidFill>
            </a:endParaRPr>
          </a:p>
          <a:p>
            <a:r>
              <a:rPr lang="en-US" sz="2400" dirty="0" err="1">
                <a:solidFill>
                  <a:schemeClr val="bg1"/>
                </a:solidFill>
              </a:rPr>
              <a:t>Ika</a:t>
            </a:r>
            <a:r>
              <a:rPr lang="en-US" sz="2400" dirty="0">
                <a:solidFill>
                  <a:schemeClr val="bg1"/>
                </a:solidFill>
              </a:rPr>
              <a:t> </a:t>
            </a:r>
            <a:r>
              <a:rPr lang="en-US" sz="2400" err="1">
                <a:solidFill>
                  <a:schemeClr val="bg1"/>
                </a:solidFill>
              </a:rPr>
              <a:t>Rohmatul</a:t>
            </a:r>
            <a:r>
              <a:rPr lang="en-US" sz="2400">
                <a:solidFill>
                  <a:schemeClr val="bg1"/>
                </a:solidFill>
              </a:rPr>
              <a:t> Aini, Puji Handayani</a:t>
            </a:r>
          </a:p>
          <a:p>
            <a:r>
              <a:rPr lang="en-US" sz="2400">
                <a:solidFill>
                  <a:schemeClr val="bg1"/>
                </a:solidFill>
              </a:rPr>
              <a:t>Electrical Dept. Institut Teknologi Sepuluh Nopember</a:t>
            </a:r>
            <a:endParaRPr lang="en-US" sz="2400" dirty="0">
              <a:solidFill>
                <a:schemeClr val="bg1"/>
              </a:solidFill>
            </a:endParaRPr>
          </a:p>
        </p:txBody>
      </p:sp>
    </p:spTree>
    <p:extLst>
      <p:ext uri="{BB962C8B-B14F-4D97-AF65-F5344CB8AC3E}">
        <p14:creationId xmlns:p14="http://schemas.microsoft.com/office/powerpoint/2010/main" val="199680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02913F-44E6-43EE-8DD0-55ACA56FD116}"/>
              </a:ext>
            </a:extLst>
          </p:cNvPr>
          <p:cNvSpPr/>
          <p:nvPr/>
        </p:nvSpPr>
        <p:spPr>
          <a:xfrm>
            <a:off x="3590804" y="2967335"/>
            <a:ext cx="5010411"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SYSTEM MODEL</a:t>
            </a:r>
          </a:p>
        </p:txBody>
      </p:sp>
    </p:spTree>
    <p:extLst>
      <p:ext uri="{BB962C8B-B14F-4D97-AF65-F5344CB8AC3E}">
        <p14:creationId xmlns:p14="http://schemas.microsoft.com/office/powerpoint/2010/main" val="269547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13CD81-137C-406E-80AF-77A671C38279}"/>
              </a:ext>
            </a:extLst>
          </p:cNvPr>
          <p:cNvSpPr>
            <a:spLocks noGrp="1"/>
          </p:cNvSpPr>
          <p:nvPr>
            <p:ph type="title"/>
          </p:nvPr>
        </p:nvSpPr>
        <p:spPr/>
        <p:txBody>
          <a:bodyPr>
            <a:normAutofit/>
          </a:bodyPr>
          <a:lstStyle/>
          <a:p>
            <a:pPr algn="ctr"/>
            <a:r>
              <a:rPr lang="en-US" sz="3600"/>
              <a:t>SYSTEM MODEL</a:t>
            </a:r>
            <a:endParaRPr lang="en-US" sz="3600"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F68B1609-078D-45FE-BA6D-D906A798A304}"/>
                  </a:ext>
                </a:extLst>
              </p:cNvPr>
              <p:cNvSpPr>
                <a:spLocks noGrp="1"/>
              </p:cNvSpPr>
              <p:nvPr>
                <p:ph idx="1"/>
              </p:nvPr>
            </p:nvSpPr>
            <p:spPr>
              <a:xfrm>
                <a:off x="5433392" y="2180496"/>
                <a:ext cx="6177416" cy="4507636"/>
              </a:xfrm>
            </p:spPr>
            <p:txBody>
              <a:bodyPr>
                <a:normAutofit/>
              </a:bodyPr>
              <a:lstStyle/>
              <a:p>
                <a:r>
                  <a:rPr lang="en-US" sz="2200">
                    <a:solidFill>
                      <a:schemeClr val="tx1"/>
                    </a:solidFill>
                  </a:rPr>
                  <a:t>The single cell system consists of a BS equipped with </a:t>
                </a:r>
                <a:r>
                  <a:rPr lang="en-US" sz="2200" i="1">
                    <a:solidFill>
                      <a:schemeClr val="tx1"/>
                    </a:solidFill>
                  </a:rPr>
                  <a:t>M</a:t>
                </a:r>
                <a:r>
                  <a:rPr lang="en-US" sz="2200">
                    <a:solidFill>
                      <a:schemeClr val="tx1"/>
                    </a:solidFill>
                  </a:rPr>
                  <a:t> number of antennas, and serves </a:t>
                </a:r>
                <a:r>
                  <a:rPr lang="en-US" sz="2200" i="1">
                    <a:solidFill>
                      <a:schemeClr val="tx1"/>
                    </a:solidFill>
                  </a:rPr>
                  <a:t>K</a:t>
                </a:r>
                <a:r>
                  <a:rPr lang="en-US" sz="2200">
                    <a:solidFill>
                      <a:schemeClr val="tx1"/>
                    </a:solidFill>
                  </a:rPr>
                  <a:t> users.</a:t>
                </a:r>
              </a:p>
              <a:p>
                <a:r>
                  <a:rPr lang="en-US" sz="2200">
                    <a:solidFill>
                      <a:schemeClr val="tx1"/>
                    </a:solidFill>
                  </a:rPr>
                  <a:t>Each user uses single antenna system</a:t>
                </a:r>
                <a:endParaRPr lang="en-US" sz="2200" dirty="0">
                  <a:solidFill>
                    <a:schemeClr val="tx1"/>
                  </a:solidFill>
                </a:endParaRPr>
              </a:p>
              <a:p>
                <a:r>
                  <a:rPr lang="en-US" sz="2200">
                    <a:solidFill>
                      <a:schemeClr val="tx1"/>
                    </a:solidFill>
                  </a:rPr>
                  <a:t>The BS antennas is much larger than the number of users </a:t>
                </a:r>
                <a14:m>
                  <m:oMath xmlns:m="http://schemas.openxmlformats.org/officeDocument/2006/math">
                    <m:d>
                      <m:dPr>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𝑀</m:t>
                        </m:r>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𝐾</m:t>
                        </m:r>
                      </m:e>
                    </m:d>
                  </m:oMath>
                </a14:m>
                <a:r>
                  <a:rPr lang="en-US" sz="2200">
                    <a:solidFill>
                      <a:schemeClr val="tx1"/>
                    </a:solidFill>
                  </a:rPr>
                  <a:t>. </a:t>
                </a:r>
              </a:p>
              <a:p>
                <a:r>
                  <a:rPr lang="en-US" sz="2200">
                    <a:solidFill>
                      <a:schemeClr val="tx1"/>
                    </a:solidFill>
                  </a:rPr>
                  <a:t>Using TDD for uplink and downlink transmission scheme.</a:t>
                </a:r>
              </a:p>
              <a:p>
                <a:r>
                  <a:rPr lang="en-US" sz="2200">
                    <a:solidFill>
                      <a:schemeClr val="tx1"/>
                    </a:solidFill>
                  </a:rPr>
                  <a:t>Channel estimation process is only needed on the BS side, because the channel response of TDD scheme is reciprocal.</a:t>
                </a:r>
                <a:endParaRPr lang="en-US" sz="2200" dirty="0">
                  <a:solidFill>
                    <a:schemeClr val="tx1"/>
                  </a:solidFill>
                </a:endParaRPr>
              </a:p>
              <a:p>
                <a:endParaRPr lang="en-US" sz="2200" dirty="0">
                  <a:solidFill>
                    <a:schemeClr val="tx1"/>
                  </a:solidFill>
                </a:endParaRPr>
              </a:p>
            </p:txBody>
          </p:sp>
        </mc:Choice>
        <mc:Fallback>
          <p:sp>
            <p:nvSpPr>
              <p:cNvPr id="5" name="Content Placeholder 4">
                <a:extLst>
                  <a:ext uri="{FF2B5EF4-FFF2-40B4-BE49-F238E27FC236}">
                    <a16:creationId xmlns:a16="http://schemas.microsoft.com/office/drawing/2014/main" id="{F68B1609-078D-45FE-BA6D-D906A798A304}"/>
                  </a:ext>
                </a:extLst>
              </p:cNvPr>
              <p:cNvSpPr>
                <a:spLocks noGrp="1" noRot="1" noChangeAspect="1" noMove="1" noResize="1" noEditPoints="1" noAdjustHandles="1" noChangeArrowheads="1" noChangeShapeType="1" noTextEdit="1"/>
              </p:cNvSpPr>
              <p:nvPr>
                <p:ph idx="1"/>
              </p:nvPr>
            </p:nvSpPr>
            <p:spPr>
              <a:xfrm>
                <a:off x="5433392" y="2180496"/>
                <a:ext cx="6177416" cy="4507636"/>
              </a:xfrm>
              <a:blipFill>
                <a:blip r:embed="rId2"/>
                <a:stretch>
                  <a:fillRect l="-690" t="-812" r="-1874"/>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D0F644B5-DD6F-4088-B7B9-DE1733FEAE65}"/>
              </a:ext>
            </a:extLst>
          </p:cNvPr>
          <p:cNvPicPr/>
          <p:nvPr/>
        </p:nvPicPr>
        <p:blipFill>
          <a:blip r:embed="rId3"/>
          <a:stretch>
            <a:fillRect/>
          </a:stretch>
        </p:blipFill>
        <p:spPr>
          <a:xfrm>
            <a:off x="223933" y="2088253"/>
            <a:ext cx="4934939" cy="4260061"/>
          </a:xfrm>
          <a:prstGeom prst="rect">
            <a:avLst/>
          </a:prstGeom>
        </p:spPr>
      </p:pic>
    </p:spTree>
    <p:extLst>
      <p:ext uri="{BB962C8B-B14F-4D97-AF65-F5344CB8AC3E}">
        <p14:creationId xmlns:p14="http://schemas.microsoft.com/office/powerpoint/2010/main" val="427573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07A1-D8C7-40ED-915B-07CDDA787FEF}"/>
              </a:ext>
            </a:extLst>
          </p:cNvPr>
          <p:cNvSpPr>
            <a:spLocks noGrp="1"/>
          </p:cNvSpPr>
          <p:nvPr>
            <p:ph type="title" idx="4294967295"/>
          </p:nvPr>
        </p:nvSpPr>
        <p:spPr>
          <a:xfrm>
            <a:off x="0" y="701675"/>
            <a:ext cx="11029950" cy="1014413"/>
          </a:xfrm>
        </p:spPr>
        <p:txBody>
          <a:bodyPr>
            <a:normAutofit/>
          </a:bodyPr>
          <a:lstStyle/>
          <a:p>
            <a:pPr algn="ctr"/>
            <a:r>
              <a:rPr lang="en-US" sz="3600"/>
              <a:t>Sistem pemancar (bts)</a:t>
            </a:r>
            <a:endParaRPr lang="en-US" sz="3600" dirty="0"/>
          </a:p>
        </p:txBody>
      </p:sp>
      <p:pic>
        <p:nvPicPr>
          <p:cNvPr id="6" name="Picture 5">
            <a:extLst>
              <a:ext uri="{FF2B5EF4-FFF2-40B4-BE49-F238E27FC236}">
                <a16:creationId xmlns:a16="http://schemas.microsoft.com/office/drawing/2014/main" id="{532A8C63-AD44-42BF-ACB8-C2E85039158E}"/>
              </a:ext>
            </a:extLst>
          </p:cNvPr>
          <p:cNvPicPr/>
          <p:nvPr/>
        </p:nvPicPr>
        <p:blipFill>
          <a:blip r:embed="rId2"/>
          <a:stretch>
            <a:fillRect/>
          </a:stretch>
        </p:blipFill>
        <p:spPr>
          <a:xfrm>
            <a:off x="1664272" y="2036618"/>
            <a:ext cx="8586634" cy="3603638"/>
          </a:xfrm>
          <a:prstGeom prst="rect">
            <a:avLst/>
          </a:prstGeom>
        </p:spPr>
      </p:pic>
      <p:sp>
        <p:nvSpPr>
          <p:cNvPr id="7" name="Rectangle 6">
            <a:extLst>
              <a:ext uri="{FF2B5EF4-FFF2-40B4-BE49-F238E27FC236}">
                <a16:creationId xmlns:a16="http://schemas.microsoft.com/office/drawing/2014/main" id="{6D3AB97F-8D85-40AE-B909-921DB19DBA79}"/>
              </a:ext>
            </a:extLst>
          </p:cNvPr>
          <p:cNvSpPr/>
          <p:nvPr/>
        </p:nvSpPr>
        <p:spPr>
          <a:xfrm>
            <a:off x="5220047" y="1291578"/>
            <a:ext cx="1475084" cy="584775"/>
          </a:xfrm>
          <a:prstGeom prst="rect">
            <a:avLst/>
          </a:prstGeom>
          <a:noFill/>
        </p:spPr>
        <p:txBody>
          <a:bodyPr wrap="none" lIns="91440" tIns="45720" rIns="91440" bIns="45720">
            <a:spAutoFit/>
          </a:bodyPr>
          <a:lstStyle/>
          <a:p>
            <a:pPr algn="ctr"/>
            <a:r>
              <a:rPr lang="en-US" sz="3200">
                <a:ln w="0"/>
                <a:solidFill>
                  <a:schemeClr val="accent1"/>
                </a:solidFill>
                <a:effectLst>
                  <a:outerShdw blurRad="38100" dist="25400" dir="5400000" algn="ctr" rotWithShape="0">
                    <a:srgbClr val="6E747A">
                      <a:alpha val="43000"/>
                    </a:srgbClr>
                  </a:outerShdw>
                </a:effectLst>
              </a:rPr>
              <a:t>BS Side</a:t>
            </a:r>
            <a:endParaRPr lang="en-US" sz="32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850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6C45C-054A-4DA1-8B67-5301E7E53D8A}"/>
              </a:ext>
            </a:extLst>
          </p:cNvPr>
          <p:cNvSpPr/>
          <p:nvPr/>
        </p:nvSpPr>
        <p:spPr>
          <a:xfrm>
            <a:off x="5041313" y="1291578"/>
            <a:ext cx="1832553" cy="584775"/>
          </a:xfrm>
          <a:prstGeom prst="rect">
            <a:avLst/>
          </a:prstGeom>
          <a:noFill/>
        </p:spPr>
        <p:txBody>
          <a:bodyPr wrap="none" lIns="91440" tIns="45720" rIns="91440" bIns="45720">
            <a:spAutoFit/>
          </a:bodyPr>
          <a:lstStyle/>
          <a:p>
            <a:pPr algn="ctr"/>
            <a:r>
              <a:rPr lang="en-US" sz="3200">
                <a:ln w="0"/>
                <a:solidFill>
                  <a:schemeClr val="accent1"/>
                </a:solidFill>
                <a:effectLst>
                  <a:outerShdw blurRad="38100" dist="25400" dir="5400000" algn="ctr" rotWithShape="0">
                    <a:srgbClr val="6E747A">
                      <a:alpha val="43000"/>
                    </a:srgbClr>
                  </a:outerShdw>
                </a:effectLst>
              </a:rPr>
              <a:t>User Side</a:t>
            </a:r>
            <a:endParaRPr lang="en-US" sz="3200" b="0" cap="none" spc="0">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3920495E-2D39-4D96-A7FD-44D8C05504F2}"/>
              </a:ext>
            </a:extLst>
          </p:cNvPr>
          <p:cNvPicPr>
            <a:picLocks noChangeAspect="1"/>
          </p:cNvPicPr>
          <p:nvPr/>
        </p:nvPicPr>
        <p:blipFill>
          <a:blip r:embed="rId2"/>
          <a:stretch>
            <a:fillRect/>
          </a:stretch>
        </p:blipFill>
        <p:spPr>
          <a:xfrm>
            <a:off x="2429570" y="2111519"/>
            <a:ext cx="7332860" cy="2967111"/>
          </a:xfrm>
          <a:prstGeom prst="rect">
            <a:avLst/>
          </a:prstGeom>
        </p:spPr>
      </p:pic>
    </p:spTree>
    <p:extLst>
      <p:ext uri="{BB962C8B-B14F-4D97-AF65-F5344CB8AC3E}">
        <p14:creationId xmlns:p14="http://schemas.microsoft.com/office/powerpoint/2010/main" val="153376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7E9B-AE1D-4559-A5C4-CF9CF0CDF147}"/>
              </a:ext>
            </a:extLst>
          </p:cNvPr>
          <p:cNvSpPr>
            <a:spLocks noGrp="1"/>
          </p:cNvSpPr>
          <p:nvPr>
            <p:ph type="title"/>
          </p:nvPr>
        </p:nvSpPr>
        <p:spPr>
          <a:xfrm>
            <a:off x="636609" y="808999"/>
            <a:ext cx="11029616" cy="433917"/>
          </a:xfrm>
        </p:spPr>
        <p:txBody>
          <a:bodyPr>
            <a:noAutofit/>
          </a:bodyPr>
          <a:lstStyle/>
          <a:p>
            <a:pPr algn="ctr"/>
            <a:r>
              <a:rPr lang="en-US" sz="3600"/>
              <a:t>Channel estimation</a:t>
            </a:r>
            <a:endParaRPr lang="en-ID" sz="3600"/>
          </a:p>
        </p:txBody>
      </p:sp>
      <p:sp>
        <p:nvSpPr>
          <p:cNvPr id="7" name="TextBox 6">
            <a:extLst>
              <a:ext uri="{FF2B5EF4-FFF2-40B4-BE49-F238E27FC236}">
                <a16:creationId xmlns:a16="http://schemas.microsoft.com/office/drawing/2014/main" id="{E1493030-CB79-4950-B947-CDC869C75017}"/>
              </a:ext>
            </a:extLst>
          </p:cNvPr>
          <p:cNvSpPr txBox="1"/>
          <p:nvPr/>
        </p:nvSpPr>
        <p:spPr>
          <a:xfrm>
            <a:off x="581192" y="5414626"/>
            <a:ext cx="11140451" cy="1323439"/>
          </a:xfrm>
          <a:prstGeom prst="rect">
            <a:avLst/>
          </a:prstGeom>
          <a:noFill/>
        </p:spPr>
        <p:txBody>
          <a:bodyPr wrap="square">
            <a:spAutoFit/>
          </a:bodyPr>
          <a:lstStyle/>
          <a:p>
            <a:pPr marL="285750" indent="-285750">
              <a:buFont typeface="Arial" panose="020B0604020202020204" pitchFamily="34" charset="0"/>
              <a:buChar char="•"/>
            </a:pPr>
            <a:r>
              <a:rPr lang="en-US" sz="2000"/>
              <a:t>Each user transmits orthogonal pilot signal to the BS at each coherence interval</a:t>
            </a:r>
            <a:r>
              <a:rPr lang="en-US" sz="2000" i="1"/>
              <a:t>. </a:t>
            </a:r>
          </a:p>
          <a:p>
            <a:pPr marL="285750" indent="-285750">
              <a:buFont typeface="Arial" panose="020B0604020202020204" pitchFamily="34" charset="0"/>
              <a:buChar char="•"/>
            </a:pPr>
            <a:r>
              <a:rPr lang="en-US" sz="2000"/>
              <a:t>The transmitted pilot is a unitary matrix which is known at both ends of the link</a:t>
            </a:r>
          </a:p>
          <a:p>
            <a:pPr marL="285750" indent="-285750">
              <a:buFont typeface="Arial" panose="020B0604020202020204" pitchFamily="34" charset="0"/>
              <a:buChar char="•"/>
            </a:pPr>
            <a:r>
              <a:rPr lang="en-US" sz="2000"/>
              <a:t>BS performs de-spreading pilot signal by multiplying pilot signal with unitary marix</a:t>
            </a:r>
          </a:p>
          <a:p>
            <a:pPr marL="285750" indent="-285750">
              <a:buFont typeface="Arial" panose="020B0604020202020204" pitchFamily="34" charset="0"/>
              <a:buChar char="•"/>
            </a:pPr>
            <a:r>
              <a:rPr lang="en-US" sz="2000"/>
              <a:t>BS estimates the channel response using Minimum Mean Square Error (MMSE) techniques.</a:t>
            </a:r>
            <a:endParaRPr lang="en-US" sz="2000" dirty="0"/>
          </a:p>
        </p:txBody>
      </p:sp>
      <p:pic>
        <p:nvPicPr>
          <p:cNvPr id="4" name="Picture 3">
            <a:extLst>
              <a:ext uri="{FF2B5EF4-FFF2-40B4-BE49-F238E27FC236}">
                <a16:creationId xmlns:a16="http://schemas.microsoft.com/office/drawing/2014/main" id="{ECFA716D-0CAB-4933-878C-7DB8881A4A9A}"/>
              </a:ext>
            </a:extLst>
          </p:cNvPr>
          <p:cNvPicPr>
            <a:picLocks noChangeAspect="1"/>
          </p:cNvPicPr>
          <p:nvPr/>
        </p:nvPicPr>
        <p:blipFill>
          <a:blip r:embed="rId2"/>
          <a:stretch>
            <a:fillRect/>
          </a:stretch>
        </p:blipFill>
        <p:spPr>
          <a:xfrm>
            <a:off x="1233487" y="1476375"/>
            <a:ext cx="9725025" cy="3905250"/>
          </a:xfrm>
          <a:prstGeom prst="rect">
            <a:avLst/>
          </a:prstGeom>
        </p:spPr>
      </p:pic>
    </p:spTree>
    <p:extLst>
      <p:ext uri="{BB962C8B-B14F-4D97-AF65-F5344CB8AC3E}">
        <p14:creationId xmlns:p14="http://schemas.microsoft.com/office/powerpoint/2010/main" val="272135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02913F-44E6-43EE-8DD0-55ACA56FD116}"/>
              </a:ext>
            </a:extLst>
          </p:cNvPr>
          <p:cNvSpPr/>
          <p:nvPr/>
        </p:nvSpPr>
        <p:spPr>
          <a:xfrm>
            <a:off x="2726561" y="2967335"/>
            <a:ext cx="673889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NUMERICAL RESULTS</a:t>
            </a:r>
          </a:p>
        </p:txBody>
      </p:sp>
    </p:spTree>
    <p:extLst>
      <p:ext uri="{BB962C8B-B14F-4D97-AF65-F5344CB8AC3E}">
        <p14:creationId xmlns:p14="http://schemas.microsoft.com/office/powerpoint/2010/main" val="416366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82E8-CAC5-44BB-B318-709F0917049D}"/>
              </a:ext>
            </a:extLst>
          </p:cNvPr>
          <p:cNvSpPr>
            <a:spLocks noGrp="1"/>
          </p:cNvSpPr>
          <p:nvPr>
            <p:ph type="title"/>
          </p:nvPr>
        </p:nvSpPr>
        <p:spPr/>
        <p:txBody>
          <a:bodyPr/>
          <a:lstStyle/>
          <a:p>
            <a:pPr algn="ctr"/>
            <a:r>
              <a:rPr lang="en-US"/>
              <a:t>Bit error rate ON THE FREQ- SELECTIVE RAYLEIGH CHANNEL</a:t>
            </a:r>
            <a:endParaRPr lang="en-ID"/>
          </a:p>
        </p:txBody>
      </p:sp>
      <p:pic>
        <p:nvPicPr>
          <p:cNvPr id="4" name="Content Placeholder 3">
            <a:extLst>
              <a:ext uri="{FF2B5EF4-FFF2-40B4-BE49-F238E27FC236}">
                <a16:creationId xmlns:a16="http://schemas.microsoft.com/office/drawing/2014/main" id="{C161F9F8-B970-4226-B24B-D9A641D7689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726" t="4485" r="6084"/>
          <a:stretch/>
        </p:blipFill>
        <p:spPr bwMode="auto">
          <a:xfrm>
            <a:off x="387227" y="2398135"/>
            <a:ext cx="5398769" cy="4238192"/>
          </a:xfrm>
          <a:prstGeom prst="rect">
            <a:avLst/>
          </a:prstGeom>
          <a:noFill/>
          <a:ln>
            <a:noFill/>
          </a:ln>
          <a:extLst>
            <a:ext uri="{53640926-AAD7-44D8-BBD7-CCE9431645EC}">
              <a14:shadowObscured xmlns:a14="http://schemas.microsoft.com/office/drawing/2010/main"/>
            </a:ext>
          </a:extLst>
        </p:spPr>
      </p:pic>
      <p:sp>
        <p:nvSpPr>
          <p:cNvPr id="6" name="Content Placeholder 2">
            <a:extLst>
              <a:ext uri="{FF2B5EF4-FFF2-40B4-BE49-F238E27FC236}">
                <a16:creationId xmlns:a16="http://schemas.microsoft.com/office/drawing/2014/main" id="{E674B5D1-D4B3-4DCF-90F2-42F319B17286}"/>
              </a:ext>
            </a:extLst>
          </p:cNvPr>
          <p:cNvSpPr txBox="1">
            <a:spLocks/>
          </p:cNvSpPr>
          <p:nvPr/>
        </p:nvSpPr>
        <p:spPr>
          <a:xfrm>
            <a:off x="5874327" y="2715491"/>
            <a:ext cx="6317673" cy="36203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a:solidFill>
                  <a:schemeClr val="tx1"/>
                </a:solidFill>
              </a:rPr>
              <a:t>SISO system:</a:t>
            </a:r>
          </a:p>
          <a:p>
            <a:pPr marL="45720" indent="0">
              <a:buFont typeface="Wingdings 2" panose="05020102010507070707" pitchFamily="18" charset="2"/>
              <a:buNone/>
            </a:pPr>
            <a:r>
              <a:rPr lang="en-US" sz="2200">
                <a:solidFill>
                  <a:schemeClr val="tx1"/>
                </a:solidFill>
              </a:rPr>
              <a:t>	</a:t>
            </a:r>
            <a:r>
              <a:rPr lang="en-US" sz="2200" i="1">
                <a:solidFill>
                  <a:schemeClr val="tx1"/>
                </a:solidFill>
              </a:rPr>
              <a:t>M = </a:t>
            </a:r>
            <a:r>
              <a:rPr lang="en-US" sz="2200">
                <a:solidFill>
                  <a:schemeClr val="tx1"/>
                </a:solidFill>
              </a:rPr>
              <a:t>1</a:t>
            </a:r>
            <a:r>
              <a:rPr lang="en-US" sz="2200" i="1">
                <a:solidFill>
                  <a:schemeClr val="tx1"/>
                </a:solidFill>
              </a:rPr>
              <a:t>, K = </a:t>
            </a:r>
            <a:r>
              <a:rPr lang="en-US" sz="2200">
                <a:solidFill>
                  <a:schemeClr val="tx1"/>
                </a:solidFill>
              </a:rPr>
              <a:t>1</a:t>
            </a:r>
          </a:p>
          <a:p>
            <a:r>
              <a:rPr lang="en-US" sz="2200">
                <a:solidFill>
                  <a:schemeClr val="tx1"/>
                </a:solidFill>
              </a:rPr>
              <a:t>Single user Massive MIMO system:</a:t>
            </a:r>
          </a:p>
          <a:p>
            <a:pPr marL="45720" indent="0">
              <a:buFont typeface="Wingdings 2" panose="05020102010507070707" pitchFamily="18" charset="2"/>
              <a:buNone/>
            </a:pPr>
            <a:r>
              <a:rPr lang="en-US" sz="2200">
                <a:solidFill>
                  <a:schemeClr val="tx1"/>
                </a:solidFill>
              </a:rPr>
              <a:t> 	</a:t>
            </a:r>
            <a:r>
              <a:rPr lang="en-US" sz="2200" i="1">
                <a:solidFill>
                  <a:schemeClr val="tx1"/>
                </a:solidFill>
              </a:rPr>
              <a:t>M = </a:t>
            </a:r>
            <a:r>
              <a:rPr lang="en-US" sz="2200">
                <a:solidFill>
                  <a:schemeClr val="tx1"/>
                </a:solidFill>
              </a:rPr>
              <a:t>100</a:t>
            </a:r>
            <a:r>
              <a:rPr lang="en-US" sz="2200" i="1">
                <a:solidFill>
                  <a:schemeClr val="tx1"/>
                </a:solidFill>
              </a:rPr>
              <a:t>, K = </a:t>
            </a:r>
            <a:r>
              <a:rPr lang="en-US" sz="2200">
                <a:solidFill>
                  <a:schemeClr val="tx1"/>
                </a:solidFill>
              </a:rPr>
              <a:t>1</a:t>
            </a:r>
            <a:endParaRPr lang="en-ID" sz="2200">
              <a:solidFill>
                <a:schemeClr val="tx1"/>
              </a:solidFill>
            </a:endParaRPr>
          </a:p>
          <a:p>
            <a:r>
              <a:rPr lang="en-US" sz="2200">
                <a:solidFill>
                  <a:schemeClr val="tx1"/>
                </a:solidFill>
              </a:rPr>
              <a:t>Overall, BER of Massive MIMO system is lower than SISO. </a:t>
            </a:r>
          </a:p>
          <a:p>
            <a:r>
              <a:rPr lang="en-US" sz="2200">
                <a:solidFill>
                  <a:schemeClr val="tx1"/>
                </a:solidFill>
              </a:rPr>
              <a:t>All of precoding schemes yield the same BER, because there is no multiuser interference.</a:t>
            </a:r>
          </a:p>
        </p:txBody>
      </p:sp>
      <p:sp>
        <p:nvSpPr>
          <p:cNvPr id="7" name="TextBox 6">
            <a:extLst>
              <a:ext uri="{FF2B5EF4-FFF2-40B4-BE49-F238E27FC236}">
                <a16:creationId xmlns:a16="http://schemas.microsoft.com/office/drawing/2014/main" id="{ADFA9005-D6EA-4187-912D-58D8579610C3}"/>
              </a:ext>
            </a:extLst>
          </p:cNvPr>
          <p:cNvSpPr txBox="1"/>
          <p:nvPr/>
        </p:nvSpPr>
        <p:spPr>
          <a:xfrm>
            <a:off x="581192" y="1924692"/>
            <a:ext cx="9172408" cy="430887"/>
          </a:xfrm>
          <a:prstGeom prst="rect">
            <a:avLst/>
          </a:prstGeom>
          <a:noFill/>
        </p:spPr>
        <p:txBody>
          <a:bodyPr wrap="square">
            <a:spAutoFit/>
          </a:bodyPr>
          <a:lstStyle/>
          <a:p>
            <a:r>
              <a:rPr lang="en-US" sz="2200" b="1"/>
              <a:t>BER of Singe Input Single Output (SISO) and Single User Massive MIMO</a:t>
            </a:r>
            <a:endParaRPr lang="en-ID" sz="2200" b="1"/>
          </a:p>
        </p:txBody>
      </p:sp>
    </p:spTree>
    <p:extLst>
      <p:ext uri="{BB962C8B-B14F-4D97-AF65-F5344CB8AC3E}">
        <p14:creationId xmlns:p14="http://schemas.microsoft.com/office/powerpoint/2010/main" val="108931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56C3-9A10-4A02-B090-B328DA3BF838}"/>
              </a:ext>
            </a:extLst>
          </p:cNvPr>
          <p:cNvSpPr>
            <a:spLocks noGrp="1"/>
          </p:cNvSpPr>
          <p:nvPr>
            <p:ph type="title"/>
          </p:nvPr>
        </p:nvSpPr>
        <p:spPr/>
        <p:txBody>
          <a:bodyPr/>
          <a:lstStyle/>
          <a:p>
            <a:pPr algn="ctr"/>
            <a:r>
              <a:rPr lang="en-US"/>
              <a:t>Bit error rate ON THE FREQ- SELECTIVE RAYLEIGH CHANNEL (CONT…)</a:t>
            </a:r>
            <a:endParaRPr lang="en-ID"/>
          </a:p>
        </p:txBody>
      </p:sp>
      <p:sp>
        <p:nvSpPr>
          <p:cNvPr id="3" name="Content Placeholder 2">
            <a:extLst>
              <a:ext uri="{FF2B5EF4-FFF2-40B4-BE49-F238E27FC236}">
                <a16:creationId xmlns:a16="http://schemas.microsoft.com/office/drawing/2014/main" id="{71BD75BF-91E9-4A4E-9CA3-FBDBAF28A91B}"/>
              </a:ext>
            </a:extLst>
          </p:cNvPr>
          <p:cNvSpPr>
            <a:spLocks noGrp="1"/>
          </p:cNvSpPr>
          <p:nvPr>
            <p:ph idx="1"/>
          </p:nvPr>
        </p:nvSpPr>
        <p:spPr>
          <a:xfrm>
            <a:off x="6096000" y="2180496"/>
            <a:ext cx="5514808" cy="3678303"/>
          </a:xfrm>
        </p:spPr>
        <p:txBody>
          <a:bodyPr>
            <a:normAutofit/>
          </a:bodyPr>
          <a:lstStyle/>
          <a:p>
            <a:r>
              <a:rPr lang="en-US" sz="2200">
                <a:solidFill>
                  <a:srgbClr val="000000"/>
                </a:solidFill>
                <a:effectLst/>
                <a:latin typeface="Times New Roman" panose="02020603050405020304" pitchFamily="18" charset="0"/>
                <a:ea typeface="Times New Roman" panose="02020603050405020304" pitchFamily="18" charset="0"/>
              </a:rPr>
              <a:t>Several users which are served simultaneously will cause multiuser interference.</a:t>
            </a:r>
          </a:p>
          <a:p>
            <a:r>
              <a:rPr lang="en-US" sz="2200">
                <a:solidFill>
                  <a:srgbClr val="000000"/>
                </a:solidFill>
                <a:effectLst/>
                <a:latin typeface="Times New Roman" panose="02020603050405020304" pitchFamily="18" charset="0"/>
                <a:ea typeface="Times New Roman" panose="02020603050405020304" pitchFamily="18" charset="0"/>
              </a:rPr>
              <a:t>All  precoding schemes have different performance due to the effects of multiuser interference.</a:t>
            </a:r>
            <a:endParaRPr lang="en-US" sz="2200">
              <a:solidFill>
                <a:srgbClr val="000000"/>
              </a:solidFill>
              <a:latin typeface="Times New Roman" panose="02020603050405020304" pitchFamily="18" charset="0"/>
              <a:ea typeface="Times New Roman" panose="02020603050405020304" pitchFamily="18" charset="0"/>
            </a:endParaRPr>
          </a:p>
          <a:p>
            <a:r>
              <a:rPr lang="en-US" sz="2200">
                <a:solidFill>
                  <a:srgbClr val="000000"/>
                </a:solidFill>
                <a:effectLst/>
                <a:latin typeface="Times New Roman" panose="02020603050405020304" pitchFamily="18" charset="0"/>
                <a:ea typeface="Times New Roman" panose="02020603050405020304" pitchFamily="18" charset="0"/>
              </a:rPr>
              <a:t>For MU Massive MIMO system, ZF and MMSE yield the lower BER than MRT.</a:t>
            </a:r>
            <a:endParaRPr lang="en-ID" sz="2200"/>
          </a:p>
        </p:txBody>
      </p:sp>
      <p:pic>
        <p:nvPicPr>
          <p:cNvPr id="4" name="Picture 3">
            <a:extLst>
              <a:ext uri="{FF2B5EF4-FFF2-40B4-BE49-F238E27FC236}">
                <a16:creationId xmlns:a16="http://schemas.microsoft.com/office/drawing/2014/main" id="{52D6B48B-989B-44D1-B173-F662087D7B86}"/>
              </a:ext>
            </a:extLst>
          </p:cNvPr>
          <p:cNvPicPr/>
          <p:nvPr/>
        </p:nvPicPr>
        <p:blipFill rotWithShape="1">
          <a:blip r:embed="rId2">
            <a:extLst>
              <a:ext uri="{28A0092B-C50C-407E-A947-70E740481C1C}">
                <a14:useLocalDpi xmlns:a14="http://schemas.microsoft.com/office/drawing/2010/main" val="0"/>
              </a:ext>
            </a:extLst>
          </a:blip>
          <a:srcRect l="3082" t="4205" r="8755"/>
          <a:stretch/>
        </p:blipFill>
        <p:spPr bwMode="auto">
          <a:xfrm>
            <a:off x="342063" y="2325110"/>
            <a:ext cx="5352156" cy="4263034"/>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CBF3ECCE-A164-40DF-B859-5782A9F7C8C2}"/>
              </a:ext>
            </a:extLst>
          </p:cNvPr>
          <p:cNvSpPr txBox="1"/>
          <p:nvPr/>
        </p:nvSpPr>
        <p:spPr>
          <a:xfrm>
            <a:off x="457200" y="1948775"/>
            <a:ext cx="9134488" cy="430887"/>
          </a:xfrm>
          <a:prstGeom prst="rect">
            <a:avLst/>
          </a:prstGeom>
          <a:noFill/>
        </p:spPr>
        <p:txBody>
          <a:bodyPr wrap="none" rtlCol="0">
            <a:spAutoFit/>
          </a:bodyPr>
          <a:lstStyle/>
          <a:p>
            <a:r>
              <a:rPr lang="en-US" sz="2200" b="1"/>
              <a:t>BER of Singe Input Single Output (SISO) and Multi User Massive MIMO</a:t>
            </a:r>
            <a:endParaRPr lang="en-ID" sz="2200" b="1"/>
          </a:p>
        </p:txBody>
      </p:sp>
    </p:spTree>
    <p:extLst>
      <p:ext uri="{BB962C8B-B14F-4D97-AF65-F5344CB8AC3E}">
        <p14:creationId xmlns:p14="http://schemas.microsoft.com/office/powerpoint/2010/main" val="107430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D594-5287-4BFE-908C-694359F61AC5}"/>
              </a:ext>
            </a:extLst>
          </p:cNvPr>
          <p:cNvSpPr>
            <a:spLocks noGrp="1"/>
          </p:cNvSpPr>
          <p:nvPr>
            <p:ph type="title"/>
          </p:nvPr>
        </p:nvSpPr>
        <p:spPr/>
        <p:txBody>
          <a:bodyPr/>
          <a:lstStyle/>
          <a:p>
            <a:pPr algn="ctr"/>
            <a:r>
              <a:rPr lang="en-US"/>
              <a:t>Bit error rate ON THE UR-LOS CHANNEL</a:t>
            </a:r>
            <a:endParaRPr lang="en-ID"/>
          </a:p>
        </p:txBody>
      </p:sp>
      <p:pic>
        <p:nvPicPr>
          <p:cNvPr id="4" name="Content Placeholder 3">
            <a:extLst>
              <a:ext uri="{FF2B5EF4-FFF2-40B4-BE49-F238E27FC236}">
                <a16:creationId xmlns:a16="http://schemas.microsoft.com/office/drawing/2014/main" id="{BCE3FABC-8BC4-4F8B-ACDC-173E2EB56D0F}"/>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791" t="4661" r="6413"/>
          <a:stretch/>
        </p:blipFill>
        <p:spPr bwMode="auto">
          <a:xfrm>
            <a:off x="281958" y="2098097"/>
            <a:ext cx="5554820" cy="4371975"/>
          </a:xfrm>
          <a:prstGeom prst="rect">
            <a:avLst/>
          </a:prstGeom>
          <a:noFill/>
          <a:ln>
            <a:no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id="{85E02884-669B-47F6-AE38-731C55C53635}"/>
              </a:ext>
            </a:extLst>
          </p:cNvPr>
          <p:cNvSpPr txBox="1">
            <a:spLocks/>
          </p:cNvSpPr>
          <p:nvPr/>
        </p:nvSpPr>
        <p:spPr>
          <a:xfrm>
            <a:off x="6096000" y="2180496"/>
            <a:ext cx="551480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a:solidFill>
                  <a:srgbClr val="000000"/>
                </a:solidFill>
                <a:latin typeface="Times New Roman" panose="02020603050405020304" pitchFamily="18" charset="0"/>
                <a:ea typeface="Times New Roman" panose="02020603050405020304" pitchFamily="18" charset="0"/>
              </a:rPr>
              <a:t>The user position is in the line of sight to the BS.</a:t>
            </a:r>
          </a:p>
          <a:p>
            <a:r>
              <a:rPr lang="en-US" sz="2200">
                <a:solidFill>
                  <a:srgbClr val="000000"/>
                </a:solidFill>
                <a:effectLst/>
                <a:latin typeface="Times New Roman" panose="02020603050405020304" pitchFamily="18" charset="0"/>
                <a:ea typeface="Times New Roman" panose="02020603050405020304" pitchFamily="18" charset="0"/>
              </a:rPr>
              <a:t>All precoding scheme provide same BER under the UR-LOS channel.</a:t>
            </a:r>
          </a:p>
          <a:p>
            <a:r>
              <a:rPr lang="en-US" sz="2200">
                <a:solidFill>
                  <a:srgbClr val="000000"/>
                </a:solidFill>
                <a:effectLst/>
                <a:latin typeface="Times New Roman" panose="02020603050405020304" pitchFamily="18" charset="0"/>
                <a:ea typeface="Times New Roman" panose="02020603050405020304" pitchFamily="18" charset="0"/>
              </a:rPr>
              <a:t>Overall, BER in UR-LOS channel is lower than Rayleigh channel.</a:t>
            </a:r>
            <a:endParaRPr lang="en-ID" sz="2200">
              <a:effectLst/>
              <a:latin typeface="Times New Roman" panose="02020603050405020304" pitchFamily="18" charset="0"/>
              <a:ea typeface="SimSun" panose="02010600030101010101" pitchFamily="2" charset="-122"/>
            </a:endParaRPr>
          </a:p>
          <a:p>
            <a:endParaRPr lang="en-ID" sz="2200"/>
          </a:p>
        </p:txBody>
      </p:sp>
    </p:spTree>
    <p:extLst>
      <p:ext uri="{BB962C8B-B14F-4D97-AF65-F5344CB8AC3E}">
        <p14:creationId xmlns:p14="http://schemas.microsoft.com/office/powerpoint/2010/main" val="2105587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A409-4484-432D-9C83-37D2924D6B9C}"/>
              </a:ext>
            </a:extLst>
          </p:cNvPr>
          <p:cNvSpPr>
            <a:spLocks noGrp="1"/>
          </p:cNvSpPr>
          <p:nvPr>
            <p:ph type="title"/>
          </p:nvPr>
        </p:nvSpPr>
        <p:spPr/>
        <p:txBody>
          <a:bodyPr/>
          <a:lstStyle/>
          <a:p>
            <a:pPr algn="ctr"/>
            <a:r>
              <a:rPr lang="en-US"/>
              <a:t>SPECTRAL EFFICIENCY OF MU-MASSIVE MIMO ON PERFECT CSI CONDITION</a:t>
            </a:r>
            <a:endParaRPr lang="en-ID"/>
          </a:p>
        </p:txBody>
      </p:sp>
      <p:sp>
        <p:nvSpPr>
          <p:cNvPr id="3" name="Content Placeholder 2">
            <a:extLst>
              <a:ext uri="{FF2B5EF4-FFF2-40B4-BE49-F238E27FC236}">
                <a16:creationId xmlns:a16="http://schemas.microsoft.com/office/drawing/2014/main" id="{229933D7-37A7-4F60-85A2-54405F0BF264}"/>
              </a:ext>
            </a:extLst>
          </p:cNvPr>
          <p:cNvSpPr>
            <a:spLocks noGrp="1"/>
          </p:cNvSpPr>
          <p:nvPr>
            <p:ph idx="1"/>
          </p:nvPr>
        </p:nvSpPr>
        <p:spPr>
          <a:xfrm>
            <a:off x="5847508" y="2390527"/>
            <a:ext cx="6095110" cy="3975348"/>
          </a:xfrm>
        </p:spPr>
        <p:txBody>
          <a:bodyPr>
            <a:noAutofit/>
          </a:bodyPr>
          <a:lstStyle/>
          <a:p>
            <a:r>
              <a:rPr lang="en-US" sz="2200" i="1">
                <a:solidFill>
                  <a:schemeClr val="tx1"/>
                </a:solidFill>
              </a:rPr>
              <a:t>K = </a:t>
            </a:r>
            <a:r>
              <a:rPr lang="en-US" sz="2200">
                <a:solidFill>
                  <a:schemeClr val="tx1"/>
                </a:solidFill>
              </a:rPr>
              <a:t>30 users, SNR = 10dB</a:t>
            </a:r>
          </a:p>
          <a:p>
            <a:r>
              <a:rPr lang="en-US" sz="2200">
                <a:solidFill>
                  <a:schemeClr val="tx1"/>
                </a:solidFill>
                <a:effectLst/>
                <a:latin typeface="Times New Roman" panose="02020603050405020304" pitchFamily="18" charset="0"/>
                <a:ea typeface="SimSun" panose="02010600030101010101" pitchFamily="2" charset="-122"/>
              </a:rPr>
              <a:t>There is no channel estimation process in BS.</a:t>
            </a:r>
          </a:p>
          <a:p>
            <a:r>
              <a:rPr lang="en-US" sz="2200">
                <a:solidFill>
                  <a:schemeClr val="tx1"/>
                </a:solidFill>
                <a:effectLst/>
                <a:latin typeface="Times New Roman" panose="02020603050405020304" pitchFamily="18" charset="0"/>
                <a:ea typeface="SimSun" panose="02010600030101010101" pitchFamily="2" charset="-122"/>
              </a:rPr>
              <a:t>BS is fully knowing the channel information without any noise and pilot contamination effects.</a:t>
            </a:r>
          </a:p>
          <a:p>
            <a:r>
              <a:rPr lang="en-US" sz="2200">
                <a:solidFill>
                  <a:srgbClr val="000000"/>
                </a:solidFill>
                <a:effectLst/>
                <a:latin typeface="Times New Roman" panose="02020603050405020304" pitchFamily="18" charset="0"/>
                <a:ea typeface="SimSun" panose="02010600030101010101" pitchFamily="2" charset="-122"/>
              </a:rPr>
              <a:t>At high SNR, ZF and MMSE precoding yield the same spectral efficiency both at Rayleigh and UR-LOS channel.</a:t>
            </a:r>
          </a:p>
          <a:p>
            <a:r>
              <a:rPr lang="en-US" sz="2200">
                <a:solidFill>
                  <a:srgbClr val="000000"/>
                </a:solidFill>
                <a:effectLst/>
                <a:latin typeface="Times New Roman" panose="02020603050405020304" pitchFamily="18" charset="0"/>
                <a:ea typeface="SimSun" panose="02010600030101010101" pitchFamily="2" charset="-122"/>
              </a:rPr>
              <a:t>ZF and MMSE precoding is better at minimizing multiuser interference than MRT</a:t>
            </a:r>
            <a:r>
              <a:rPr lang="en-US" sz="2200">
                <a:solidFill>
                  <a:srgbClr val="000000"/>
                </a:solidFill>
                <a:latin typeface="Times New Roman" panose="02020603050405020304" pitchFamily="18" charset="0"/>
                <a:ea typeface="SimSun" panose="02010600030101010101" pitchFamily="2" charset="-122"/>
              </a:rPr>
              <a:t>.</a:t>
            </a:r>
          </a:p>
          <a:p>
            <a:r>
              <a:rPr lang="en-US" sz="2200">
                <a:solidFill>
                  <a:srgbClr val="000000"/>
                </a:solidFill>
                <a:effectLst/>
                <a:latin typeface="Times New Roman" panose="02020603050405020304" pitchFamily="18" charset="0"/>
                <a:ea typeface="SimSun" panose="02010600030101010101" pitchFamily="2" charset="-122"/>
              </a:rPr>
              <a:t>Spectral efficiency at UR-LOS channel is higher than Rayleigh.</a:t>
            </a:r>
            <a:endParaRPr lang="en-ID" sz="2200">
              <a:solidFill>
                <a:schemeClr val="tx1"/>
              </a:solidFill>
            </a:endParaRPr>
          </a:p>
        </p:txBody>
      </p:sp>
      <p:pic>
        <p:nvPicPr>
          <p:cNvPr id="4" name="Picture 3">
            <a:extLst>
              <a:ext uri="{FF2B5EF4-FFF2-40B4-BE49-F238E27FC236}">
                <a16:creationId xmlns:a16="http://schemas.microsoft.com/office/drawing/2014/main" id="{1E363AF9-7906-4CB3-A75A-D3BFE306637B}"/>
              </a:ext>
            </a:extLst>
          </p:cNvPr>
          <p:cNvPicPr/>
          <p:nvPr/>
        </p:nvPicPr>
        <p:blipFill rotWithShape="1">
          <a:blip r:embed="rId2">
            <a:extLst>
              <a:ext uri="{28A0092B-C50C-407E-A947-70E740481C1C}">
                <a14:useLocalDpi xmlns:a14="http://schemas.microsoft.com/office/drawing/2010/main" val="0"/>
              </a:ext>
            </a:extLst>
          </a:blip>
          <a:srcRect l="4974" t="4531" r="6230"/>
          <a:stretch/>
        </p:blipFill>
        <p:spPr bwMode="auto">
          <a:xfrm>
            <a:off x="376121" y="2226486"/>
            <a:ext cx="5471387" cy="43034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25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9F05-436C-4EF9-988D-E72CAD6D6936}"/>
              </a:ext>
            </a:extLst>
          </p:cNvPr>
          <p:cNvSpPr>
            <a:spLocks noGrp="1"/>
          </p:cNvSpPr>
          <p:nvPr>
            <p:ph type="title"/>
          </p:nvPr>
        </p:nvSpPr>
        <p:spPr/>
        <p:txBody>
          <a:bodyPr>
            <a:normAutofit/>
          </a:bodyPr>
          <a:lstStyle/>
          <a:p>
            <a:pPr algn="ctr"/>
            <a:r>
              <a:rPr lang="en-US" sz="3600"/>
              <a:t>GENERAL STRUCTURE</a:t>
            </a:r>
            <a:endParaRPr lang="en-ID" sz="3600"/>
          </a:p>
        </p:txBody>
      </p:sp>
      <p:sp>
        <p:nvSpPr>
          <p:cNvPr id="3" name="Content Placeholder 2">
            <a:extLst>
              <a:ext uri="{FF2B5EF4-FFF2-40B4-BE49-F238E27FC236}">
                <a16:creationId xmlns:a16="http://schemas.microsoft.com/office/drawing/2014/main" id="{80963CC8-2EA7-4386-BB13-FD31700BAC0E}"/>
              </a:ext>
            </a:extLst>
          </p:cNvPr>
          <p:cNvSpPr>
            <a:spLocks noGrp="1"/>
          </p:cNvSpPr>
          <p:nvPr>
            <p:ph idx="1"/>
          </p:nvPr>
        </p:nvSpPr>
        <p:spPr>
          <a:xfrm>
            <a:off x="590090" y="3050908"/>
            <a:ext cx="11029615" cy="3110268"/>
          </a:xfrm>
        </p:spPr>
        <p:txBody>
          <a:bodyPr>
            <a:normAutofit fontScale="92500" lnSpcReduction="10000"/>
          </a:bodyPr>
          <a:lstStyle/>
          <a:p>
            <a:r>
              <a:rPr lang="en-US" sz="2800"/>
              <a:t>Introduction</a:t>
            </a:r>
          </a:p>
          <a:p>
            <a:r>
              <a:rPr lang="en-US" sz="2800"/>
              <a:t>What we proposed</a:t>
            </a:r>
          </a:p>
          <a:p>
            <a:r>
              <a:rPr lang="en-US" sz="2800"/>
              <a:t>Channel Model</a:t>
            </a:r>
          </a:p>
          <a:p>
            <a:r>
              <a:rPr lang="en-US" sz="2800"/>
              <a:t>System Model</a:t>
            </a:r>
          </a:p>
          <a:p>
            <a:r>
              <a:rPr lang="en-US" sz="2800"/>
              <a:t>Numerical Results</a:t>
            </a:r>
          </a:p>
          <a:p>
            <a:r>
              <a:rPr lang="en-US" sz="2800"/>
              <a:t>Conclusion</a:t>
            </a:r>
          </a:p>
          <a:p>
            <a:endParaRPr lang="en-US" sz="2800"/>
          </a:p>
          <a:p>
            <a:endParaRPr lang="en-ID" sz="2800"/>
          </a:p>
        </p:txBody>
      </p:sp>
      <p:pic>
        <p:nvPicPr>
          <p:cNvPr id="5" name="Picture 4">
            <a:extLst>
              <a:ext uri="{FF2B5EF4-FFF2-40B4-BE49-F238E27FC236}">
                <a16:creationId xmlns:a16="http://schemas.microsoft.com/office/drawing/2014/main" id="{E402D42F-6E6E-4E0C-81B5-0592EBFA121D}"/>
              </a:ext>
            </a:extLst>
          </p:cNvPr>
          <p:cNvPicPr>
            <a:picLocks noChangeAspect="1"/>
          </p:cNvPicPr>
          <p:nvPr/>
        </p:nvPicPr>
        <p:blipFill>
          <a:blip r:embed="rId2"/>
          <a:stretch>
            <a:fillRect/>
          </a:stretch>
        </p:blipFill>
        <p:spPr>
          <a:xfrm>
            <a:off x="6087102" y="3417967"/>
            <a:ext cx="17796" cy="22066"/>
          </a:xfrm>
          <a:prstGeom prst="rect">
            <a:avLst/>
          </a:prstGeom>
        </p:spPr>
      </p:pic>
      <p:pic>
        <p:nvPicPr>
          <p:cNvPr id="7" name="Picture 6">
            <a:extLst>
              <a:ext uri="{FF2B5EF4-FFF2-40B4-BE49-F238E27FC236}">
                <a16:creationId xmlns:a16="http://schemas.microsoft.com/office/drawing/2014/main" id="{468ED6AF-E01F-42F3-886D-A40B72639730}"/>
              </a:ext>
            </a:extLst>
          </p:cNvPr>
          <p:cNvPicPr>
            <a:picLocks noChangeAspect="1"/>
          </p:cNvPicPr>
          <p:nvPr/>
        </p:nvPicPr>
        <p:blipFill rotWithShape="1">
          <a:blip r:embed="rId2"/>
          <a:srcRect b="23431"/>
          <a:stretch/>
        </p:blipFill>
        <p:spPr>
          <a:xfrm>
            <a:off x="7278592" y="2374460"/>
            <a:ext cx="3874317" cy="3678304"/>
          </a:xfrm>
          <a:prstGeom prst="rect">
            <a:avLst/>
          </a:prstGeom>
        </p:spPr>
      </p:pic>
    </p:spTree>
    <p:extLst>
      <p:ext uri="{BB962C8B-B14F-4D97-AF65-F5344CB8AC3E}">
        <p14:creationId xmlns:p14="http://schemas.microsoft.com/office/powerpoint/2010/main" val="6355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A711-7B06-4500-A72C-3A1F57B6F1CC}"/>
              </a:ext>
            </a:extLst>
          </p:cNvPr>
          <p:cNvSpPr>
            <a:spLocks noGrp="1"/>
          </p:cNvSpPr>
          <p:nvPr>
            <p:ph type="title"/>
          </p:nvPr>
        </p:nvSpPr>
        <p:spPr/>
        <p:txBody>
          <a:bodyPr/>
          <a:lstStyle/>
          <a:p>
            <a:pPr algn="ctr"/>
            <a:r>
              <a:rPr lang="en-US"/>
              <a:t>SPECTRAL EFFICIENCY OF MU-MASSIVE MIMO ON PERFECT CSI CONDITION (CONT…)</a:t>
            </a:r>
            <a:endParaRPr lang="en-ID"/>
          </a:p>
        </p:txBody>
      </p:sp>
      <p:sp>
        <p:nvSpPr>
          <p:cNvPr id="3" name="Content Placeholder 2">
            <a:extLst>
              <a:ext uri="{FF2B5EF4-FFF2-40B4-BE49-F238E27FC236}">
                <a16:creationId xmlns:a16="http://schemas.microsoft.com/office/drawing/2014/main" id="{A4452B3B-2F9F-4A5C-AFD9-E0E0FC85C276}"/>
              </a:ext>
            </a:extLst>
          </p:cNvPr>
          <p:cNvSpPr>
            <a:spLocks noGrp="1"/>
          </p:cNvSpPr>
          <p:nvPr>
            <p:ph idx="1"/>
          </p:nvPr>
        </p:nvSpPr>
        <p:spPr>
          <a:xfrm>
            <a:off x="5961525" y="2180496"/>
            <a:ext cx="5649282" cy="3678303"/>
          </a:xfrm>
        </p:spPr>
        <p:txBody>
          <a:bodyPr>
            <a:normAutofit/>
          </a:bodyPr>
          <a:lstStyle/>
          <a:p>
            <a:r>
              <a:rPr lang="en-US" sz="2200" i="1">
                <a:solidFill>
                  <a:schemeClr val="tx1"/>
                </a:solidFill>
              </a:rPr>
              <a:t>K = </a:t>
            </a:r>
            <a:r>
              <a:rPr lang="en-US" sz="2200">
                <a:solidFill>
                  <a:schemeClr val="tx1"/>
                </a:solidFill>
              </a:rPr>
              <a:t>30 users, SNR = 0dB.</a:t>
            </a:r>
          </a:p>
          <a:p>
            <a:r>
              <a:rPr lang="en-US" sz="2200">
                <a:solidFill>
                  <a:srgbClr val="000000"/>
                </a:solidFill>
                <a:effectLst/>
                <a:latin typeface="Times New Roman" panose="02020603050405020304" pitchFamily="18" charset="0"/>
                <a:ea typeface="Times New Roman" panose="02020603050405020304" pitchFamily="18" charset="0"/>
              </a:rPr>
              <a:t>The overall system performance will decrease if the downlink SNR decreases</a:t>
            </a:r>
            <a:r>
              <a:rPr lang="en-US" sz="2200">
                <a:solidFill>
                  <a:schemeClr val="tx1"/>
                </a:solidFill>
                <a:effectLst/>
                <a:latin typeface="Times New Roman" panose="02020603050405020304" pitchFamily="18" charset="0"/>
                <a:ea typeface="Times New Roman" panose="02020603050405020304" pitchFamily="18" charset="0"/>
              </a:rPr>
              <a:t>.</a:t>
            </a:r>
          </a:p>
          <a:p>
            <a:r>
              <a:rPr lang="en-US" sz="2200">
                <a:solidFill>
                  <a:srgbClr val="000000"/>
                </a:solidFill>
                <a:effectLst/>
                <a:latin typeface="Times New Roman" panose="02020603050405020304" pitchFamily="18" charset="0"/>
                <a:ea typeface="Times New Roman" panose="02020603050405020304" pitchFamily="18" charset="0"/>
              </a:rPr>
              <a:t>At low downlink SNR, MMSE precoding works better than ZF and MRT.</a:t>
            </a:r>
          </a:p>
          <a:p>
            <a:r>
              <a:rPr lang="en-US" sz="2200">
                <a:solidFill>
                  <a:srgbClr val="000000"/>
                </a:solidFill>
                <a:effectLst/>
                <a:latin typeface="Times New Roman" panose="02020603050405020304" pitchFamily="18" charset="0"/>
                <a:ea typeface="Times New Roman" panose="02020603050405020304" pitchFamily="18" charset="0"/>
              </a:rPr>
              <a:t>MMSE not only minimizes multiuser interference properly, but also increase SINR on the user's side, </a:t>
            </a:r>
            <a:endParaRPr lang="en-US" sz="2200">
              <a:solidFill>
                <a:schemeClr val="tx1"/>
              </a:solidFill>
            </a:endParaRPr>
          </a:p>
          <a:p>
            <a:endParaRPr lang="en-ID" sz="2200"/>
          </a:p>
        </p:txBody>
      </p:sp>
      <p:pic>
        <p:nvPicPr>
          <p:cNvPr id="4" name="Picture 3">
            <a:extLst>
              <a:ext uri="{FF2B5EF4-FFF2-40B4-BE49-F238E27FC236}">
                <a16:creationId xmlns:a16="http://schemas.microsoft.com/office/drawing/2014/main" id="{0724B69A-DA49-4827-9F7C-26D6016E5ACA}"/>
              </a:ext>
            </a:extLst>
          </p:cNvPr>
          <p:cNvPicPr/>
          <p:nvPr/>
        </p:nvPicPr>
        <p:blipFill rotWithShape="1">
          <a:blip r:embed="rId2">
            <a:extLst>
              <a:ext uri="{28A0092B-C50C-407E-A947-70E740481C1C}">
                <a14:useLocalDpi xmlns:a14="http://schemas.microsoft.com/office/drawing/2010/main" val="0"/>
              </a:ext>
            </a:extLst>
          </a:blip>
          <a:srcRect l="4973" t="5821" r="5994"/>
          <a:stretch/>
        </p:blipFill>
        <p:spPr bwMode="auto">
          <a:xfrm>
            <a:off x="581192" y="2140761"/>
            <a:ext cx="5380332" cy="41630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583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D4E6-4F07-467A-B93E-1F12903F971E}"/>
              </a:ext>
            </a:extLst>
          </p:cNvPr>
          <p:cNvSpPr>
            <a:spLocks noGrp="1"/>
          </p:cNvSpPr>
          <p:nvPr>
            <p:ph type="title"/>
          </p:nvPr>
        </p:nvSpPr>
        <p:spPr/>
        <p:txBody>
          <a:bodyPr/>
          <a:lstStyle/>
          <a:p>
            <a:pPr algn="ctr"/>
            <a:r>
              <a:rPr lang="en-US"/>
              <a:t>SPECTRAL EFFICIENCY OF MU-MASSIVE MIMO ON imPERFECT CSI CONDITION </a:t>
            </a:r>
            <a:endParaRPr lang="en-ID"/>
          </a:p>
        </p:txBody>
      </p:sp>
      <p:sp>
        <p:nvSpPr>
          <p:cNvPr id="3" name="Content Placeholder 2">
            <a:extLst>
              <a:ext uri="{FF2B5EF4-FFF2-40B4-BE49-F238E27FC236}">
                <a16:creationId xmlns:a16="http://schemas.microsoft.com/office/drawing/2014/main" id="{0337FCA6-8F11-45FC-AA57-A895D8B9E881}"/>
              </a:ext>
            </a:extLst>
          </p:cNvPr>
          <p:cNvSpPr>
            <a:spLocks noGrp="1"/>
          </p:cNvSpPr>
          <p:nvPr>
            <p:ph idx="1"/>
          </p:nvPr>
        </p:nvSpPr>
        <p:spPr>
          <a:xfrm>
            <a:off x="5945978" y="2305187"/>
            <a:ext cx="6246022" cy="3975348"/>
          </a:xfrm>
        </p:spPr>
        <p:txBody>
          <a:bodyPr>
            <a:noAutofit/>
          </a:bodyPr>
          <a:lstStyle/>
          <a:p>
            <a:r>
              <a:rPr lang="en-US" sz="2200" i="1">
                <a:solidFill>
                  <a:schemeClr val="tx1"/>
                </a:solidFill>
              </a:rPr>
              <a:t>K = </a:t>
            </a:r>
            <a:r>
              <a:rPr lang="en-US" sz="2200">
                <a:solidFill>
                  <a:schemeClr val="tx1"/>
                </a:solidFill>
              </a:rPr>
              <a:t>30 users.</a:t>
            </a:r>
          </a:p>
          <a:p>
            <a:r>
              <a:rPr lang="en-US" sz="2200">
                <a:solidFill>
                  <a:schemeClr val="tx1"/>
                </a:solidFill>
              </a:rPr>
              <a:t>Downlink SNR =10dB, uplink SNR = -5 dB.</a:t>
            </a:r>
          </a:p>
          <a:p>
            <a:r>
              <a:rPr lang="en-US" sz="2200">
                <a:solidFill>
                  <a:schemeClr val="tx1"/>
                </a:solidFill>
                <a:effectLst/>
                <a:latin typeface="Times New Roman" panose="02020603050405020304" pitchFamily="18" charset="0"/>
                <a:ea typeface="Times New Roman" panose="02020603050405020304" pitchFamily="18" charset="0"/>
              </a:rPr>
              <a:t>The total number of pilots transmitted by each user must be greater or equal to the number of active users in a cell.</a:t>
            </a:r>
          </a:p>
          <a:p>
            <a:r>
              <a:rPr lang="en-US" sz="2200">
                <a:solidFill>
                  <a:schemeClr val="tx1"/>
                </a:solidFill>
                <a:latin typeface="Times New Roman" panose="02020603050405020304" pitchFamily="18" charset="0"/>
              </a:rPr>
              <a:t>Each user transmit a minimum number of pilot sequences, which are 30 symbols.</a:t>
            </a:r>
            <a:endParaRPr lang="en-US" sz="2200">
              <a:solidFill>
                <a:schemeClr val="tx1"/>
              </a:solidFill>
            </a:endParaRPr>
          </a:p>
          <a:p>
            <a:r>
              <a:rPr lang="en-US" sz="2200">
                <a:solidFill>
                  <a:schemeClr val="tx1"/>
                </a:solidFill>
              </a:rPr>
              <a:t>BS estimates channel response </a:t>
            </a:r>
            <a:r>
              <a:rPr lang="en-US" sz="2200">
                <a:solidFill>
                  <a:schemeClr val="tx1"/>
                </a:solidFill>
                <a:effectLst/>
                <a:latin typeface="Times New Roman" panose="02020603050405020304" pitchFamily="18" charset="0"/>
                <a:ea typeface="Times New Roman" panose="02020603050405020304" pitchFamily="18" charset="0"/>
              </a:rPr>
              <a:t>from pilot signal transmitted by users through uplink channel.</a:t>
            </a:r>
          </a:p>
          <a:p>
            <a:r>
              <a:rPr lang="en-US" sz="2200">
                <a:solidFill>
                  <a:schemeClr val="tx1"/>
                </a:solidFill>
                <a:effectLst/>
                <a:latin typeface="Times New Roman" panose="02020603050405020304" pitchFamily="18" charset="0"/>
                <a:ea typeface="SimSun" panose="02010600030101010101" pitchFamily="2" charset="-122"/>
              </a:rPr>
              <a:t>The spectral efficiency of imperfect CSI condition is lower than perfect CSI condition due to the channel estimation error. </a:t>
            </a:r>
            <a:endParaRPr lang="en-US" sz="2200">
              <a:solidFill>
                <a:schemeClr val="tx1"/>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8C6F7F7-1ACB-4EEB-8DBE-C98BA617F622}"/>
              </a:ext>
            </a:extLst>
          </p:cNvPr>
          <p:cNvPicPr/>
          <p:nvPr/>
        </p:nvPicPr>
        <p:blipFill rotWithShape="1">
          <a:blip r:embed="rId2">
            <a:extLst>
              <a:ext uri="{28A0092B-C50C-407E-A947-70E740481C1C}">
                <a14:useLocalDpi xmlns:a14="http://schemas.microsoft.com/office/drawing/2010/main" val="0"/>
              </a:ext>
            </a:extLst>
          </a:blip>
          <a:srcRect l="5683" t="4853" r="6955"/>
          <a:stretch/>
        </p:blipFill>
        <p:spPr bwMode="auto">
          <a:xfrm>
            <a:off x="318568" y="2180496"/>
            <a:ext cx="5627410" cy="44835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1593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93D4-3331-4939-8509-437EF24D4AF5}"/>
              </a:ext>
            </a:extLst>
          </p:cNvPr>
          <p:cNvSpPr>
            <a:spLocks noGrp="1"/>
          </p:cNvSpPr>
          <p:nvPr>
            <p:ph type="title"/>
          </p:nvPr>
        </p:nvSpPr>
        <p:spPr/>
        <p:txBody>
          <a:bodyPr/>
          <a:lstStyle/>
          <a:p>
            <a:pPr algn="ctr"/>
            <a:r>
              <a:rPr lang="en-US"/>
              <a:t>Mean square error of channel estimation</a:t>
            </a:r>
            <a:endParaRPr lang="en-ID"/>
          </a:p>
        </p:txBody>
      </p:sp>
      <p:sp>
        <p:nvSpPr>
          <p:cNvPr id="3" name="Content Placeholder 2">
            <a:extLst>
              <a:ext uri="{FF2B5EF4-FFF2-40B4-BE49-F238E27FC236}">
                <a16:creationId xmlns:a16="http://schemas.microsoft.com/office/drawing/2014/main" id="{608F8B85-1AF8-436D-AA0D-61993D2EE569}"/>
              </a:ext>
            </a:extLst>
          </p:cNvPr>
          <p:cNvSpPr>
            <a:spLocks noGrp="1"/>
          </p:cNvSpPr>
          <p:nvPr>
            <p:ph idx="1"/>
          </p:nvPr>
        </p:nvSpPr>
        <p:spPr>
          <a:xfrm>
            <a:off x="5583382" y="2180496"/>
            <a:ext cx="6027425" cy="3678303"/>
          </a:xfrm>
        </p:spPr>
        <p:txBody>
          <a:bodyPr>
            <a:normAutofit/>
          </a:bodyPr>
          <a:lstStyle/>
          <a:p>
            <a:r>
              <a:rPr lang="en-US" sz="2200">
                <a:solidFill>
                  <a:srgbClr val="000000"/>
                </a:solidFill>
                <a:effectLst/>
                <a:latin typeface="Times New Roman" panose="02020603050405020304" pitchFamily="18" charset="0"/>
                <a:ea typeface="Times New Roman" panose="02020603050405020304" pitchFamily="18" charset="0"/>
              </a:rPr>
              <a:t>Channel estimation error really depends on uplink SNR at the BS</a:t>
            </a:r>
          </a:p>
          <a:p>
            <a:r>
              <a:rPr lang="en-US" sz="2200">
                <a:solidFill>
                  <a:srgbClr val="000000"/>
                </a:solidFill>
                <a:latin typeface="Times New Roman" panose="02020603050405020304" pitchFamily="18" charset="0"/>
                <a:ea typeface="Times New Roman" panose="02020603050405020304" pitchFamily="18" charset="0"/>
              </a:rPr>
              <a:t>T</a:t>
            </a:r>
            <a:r>
              <a:rPr lang="en-US" sz="2200">
                <a:solidFill>
                  <a:srgbClr val="000000"/>
                </a:solidFill>
                <a:effectLst/>
                <a:latin typeface="Times New Roman" panose="02020603050405020304" pitchFamily="18" charset="0"/>
                <a:ea typeface="Times New Roman" panose="02020603050405020304" pitchFamily="18" charset="0"/>
              </a:rPr>
              <a:t>he higher the uplink SNR, the channel estimation error will be smaller</a:t>
            </a:r>
            <a:endParaRPr lang="en-US" sz="2200">
              <a:solidFill>
                <a:srgbClr val="000000"/>
              </a:solidFill>
              <a:latin typeface="Times New Roman" panose="02020603050405020304" pitchFamily="18" charset="0"/>
              <a:ea typeface="Times New Roman" panose="02020603050405020304" pitchFamily="18" charset="0"/>
            </a:endParaRPr>
          </a:p>
          <a:p>
            <a:r>
              <a:rPr lang="en-US" sz="2200">
                <a:solidFill>
                  <a:srgbClr val="000000"/>
                </a:solidFill>
                <a:effectLst/>
                <a:latin typeface="Times New Roman" panose="02020603050405020304" pitchFamily="18" charset="0"/>
                <a:ea typeface="Times New Roman" panose="02020603050405020304" pitchFamily="18" charset="0"/>
              </a:rPr>
              <a:t>At low uplink SNR region, MSE of UR-LOS channel is lower than Rayleigh channel.</a:t>
            </a:r>
          </a:p>
          <a:p>
            <a:r>
              <a:rPr lang="en-US" sz="2200">
                <a:solidFill>
                  <a:srgbClr val="000000"/>
                </a:solidFill>
                <a:effectLst/>
                <a:latin typeface="Times New Roman" panose="02020603050405020304" pitchFamily="18" charset="0"/>
                <a:ea typeface="Times New Roman" panose="02020603050405020304" pitchFamily="18" charset="0"/>
              </a:rPr>
              <a:t>MSE of these two channel conditions has the same value when the uplink SNR is above 0 dB.</a:t>
            </a:r>
            <a:endParaRPr lang="en-ID" sz="2200">
              <a:effectLst/>
              <a:latin typeface="Times New Roman" panose="02020603050405020304" pitchFamily="18" charset="0"/>
              <a:ea typeface="SimSun" panose="02010600030101010101" pitchFamily="2" charset="-122"/>
            </a:endParaRPr>
          </a:p>
        </p:txBody>
      </p:sp>
      <p:pic>
        <p:nvPicPr>
          <p:cNvPr id="4" name="Picture 3">
            <a:extLst>
              <a:ext uri="{FF2B5EF4-FFF2-40B4-BE49-F238E27FC236}">
                <a16:creationId xmlns:a16="http://schemas.microsoft.com/office/drawing/2014/main" id="{319F2CD8-2AED-44C2-A7EC-85ED378D58B9}"/>
              </a:ext>
            </a:extLst>
          </p:cNvPr>
          <p:cNvPicPr/>
          <p:nvPr/>
        </p:nvPicPr>
        <p:blipFill rotWithShape="1">
          <a:blip r:embed="rId2">
            <a:extLst>
              <a:ext uri="{28A0092B-C50C-407E-A947-70E740481C1C}">
                <a14:useLocalDpi xmlns:a14="http://schemas.microsoft.com/office/drawing/2010/main" val="0"/>
              </a:ext>
            </a:extLst>
          </a:blip>
          <a:srcRect l="4316" t="5492" r="6474"/>
          <a:stretch/>
        </p:blipFill>
        <p:spPr bwMode="auto">
          <a:xfrm>
            <a:off x="581191" y="2180496"/>
            <a:ext cx="4835935" cy="38410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239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2B87-C51D-4222-A081-2AD101951414}"/>
              </a:ext>
            </a:extLst>
          </p:cNvPr>
          <p:cNvSpPr>
            <a:spLocks noGrp="1"/>
          </p:cNvSpPr>
          <p:nvPr>
            <p:ph type="title"/>
          </p:nvPr>
        </p:nvSpPr>
        <p:spPr/>
        <p:txBody>
          <a:bodyPr/>
          <a:lstStyle/>
          <a:p>
            <a:pPr algn="ctr"/>
            <a:r>
              <a:rPr lang="en-US"/>
              <a:t>Spectral efficiency vs. number of users</a:t>
            </a:r>
            <a:endParaRPr lang="en-ID"/>
          </a:p>
        </p:txBody>
      </p:sp>
      <p:pic>
        <p:nvPicPr>
          <p:cNvPr id="4" name="Content Placeholder 3">
            <a:extLst>
              <a:ext uri="{FF2B5EF4-FFF2-40B4-BE49-F238E27FC236}">
                <a16:creationId xmlns:a16="http://schemas.microsoft.com/office/drawing/2014/main" id="{BF62E099-D223-4723-88AF-9555E964120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070" t="4465" r="6474"/>
          <a:stretch/>
        </p:blipFill>
        <p:spPr bwMode="auto">
          <a:xfrm>
            <a:off x="442646" y="2074815"/>
            <a:ext cx="5152087" cy="4081029"/>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1285468-B52D-4CD8-9A14-B4A9BA8D7C52}"/>
                  </a:ext>
                </a:extLst>
              </p:cNvPr>
              <p:cNvSpPr txBox="1">
                <a:spLocks/>
              </p:cNvSpPr>
              <p:nvPr/>
            </p:nvSpPr>
            <p:spPr>
              <a:xfrm>
                <a:off x="5874327" y="2180496"/>
                <a:ext cx="5736480" cy="45805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solidFill>
                      <a:srgbClr val="000000"/>
                    </a:solidFill>
                    <a:latin typeface="Times New Roman" panose="02020603050405020304" pitchFamily="18" charset="0"/>
                    <a:ea typeface="Times New Roman" panose="02020603050405020304" pitchFamily="18" charset="0"/>
                  </a:rPr>
                  <a:t>T</a:t>
                </a:r>
                <a:r>
                  <a:rPr lang="en-US" sz="1800">
                    <a:solidFill>
                      <a:srgbClr val="000000"/>
                    </a:solidFill>
                    <a:effectLst/>
                    <a:latin typeface="Times New Roman" panose="02020603050405020304" pitchFamily="18" charset="0"/>
                    <a:ea typeface="Times New Roman" panose="02020603050405020304" pitchFamily="18" charset="0"/>
                  </a:rPr>
                  <a:t>he sum SE will increase as the number of users increases on condition that the number of users is still smaller than the number of BS antennas </a:t>
                </a:r>
                <a14:m>
                  <m:oMath xmlns:m="http://schemas.openxmlformats.org/officeDocument/2006/math">
                    <m:d>
                      <m:dPr>
                        <m:ctrlPr>
                          <a:rPr lang="en-ID" sz="2000"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𝐾</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𝑀</m:t>
                        </m:r>
                      </m:e>
                    </m:d>
                  </m:oMath>
                </a14:m>
                <a:r>
                  <a:rPr lang="en-US" sz="2000">
                    <a:solidFill>
                      <a:srgbClr val="000000"/>
                    </a:solidFill>
                    <a:latin typeface="Times New Roman" panose="02020603050405020304" pitchFamily="18" charset="0"/>
                    <a:ea typeface="Times New Roman" panose="02020603050405020304" pitchFamily="18" charset="0"/>
                  </a:rPr>
                  <a:t>.</a:t>
                </a:r>
              </a:p>
              <a:p>
                <a:r>
                  <a:rPr lang="en-US" sz="1800">
                    <a:solidFill>
                      <a:srgbClr val="000000"/>
                    </a:solidFill>
                    <a:effectLst/>
                    <a:latin typeface="Times New Roman" panose="02020603050405020304" pitchFamily="18" charset="0"/>
                    <a:ea typeface="Times New Roman" panose="02020603050405020304" pitchFamily="18" charset="0"/>
                  </a:rPr>
                  <a:t>At 100 fixed number of BS antennas, spectral efficiency continues to increase because the number of users  is still smaller than the number of BS antennas. </a:t>
                </a:r>
                <a:endParaRPr lang="en-US" sz="2000">
                  <a:solidFill>
                    <a:srgbClr val="000000"/>
                  </a:solidFill>
                  <a:effectLst/>
                  <a:latin typeface="Times New Roman" panose="02020603050405020304" pitchFamily="18" charset="0"/>
                  <a:ea typeface="Times New Roman" panose="02020603050405020304" pitchFamily="18" charset="0"/>
                </a:endParaRPr>
              </a:p>
              <a:p>
                <a:r>
                  <a:rPr lang="en-US">
                    <a:solidFill>
                      <a:srgbClr val="000000"/>
                    </a:solidFill>
                    <a:latin typeface="Times New Roman" panose="02020603050405020304" pitchFamily="18" charset="0"/>
                    <a:ea typeface="SimSun" panose="02010600030101010101" pitchFamily="2" charset="-122"/>
                  </a:rPr>
                  <a:t>w</a:t>
                </a:r>
                <a:r>
                  <a:rPr lang="en-US" sz="1800">
                    <a:solidFill>
                      <a:srgbClr val="000000"/>
                    </a:solidFill>
                    <a:effectLst/>
                    <a:latin typeface="Times New Roman" panose="02020603050405020304" pitchFamily="18" charset="0"/>
                    <a:ea typeface="SimSun" panose="02010600030101010101" pitchFamily="2" charset="-122"/>
                  </a:rPr>
                  <a:t>hen the number of BS antennas is 30 and serves exceeds 30 users, then the SE started to decrease due to the high interference between users, and precoding is not able to overcome it. </a:t>
                </a:r>
                <a:endParaRPr lang="en-US" sz="2000">
                  <a:solidFill>
                    <a:srgbClr val="000000"/>
                  </a:solidFill>
                  <a:latin typeface="Times New Roman" panose="02020603050405020304" pitchFamily="18" charset="0"/>
                  <a:ea typeface="Times New Roman" panose="02020603050405020304" pitchFamily="18" charset="0"/>
                </a:endParaRPr>
              </a:p>
              <a:p>
                <a:pPr marL="0" indent="0">
                  <a:buNone/>
                </a:pPr>
                <a:endParaRPr lang="en-ID" sz="2000">
                  <a:latin typeface="Times New Roman" panose="02020603050405020304" pitchFamily="18" charset="0"/>
                  <a:ea typeface="SimSun" panose="02010600030101010101" pitchFamily="2" charset="-122"/>
                </a:endParaRPr>
              </a:p>
            </p:txBody>
          </p:sp>
        </mc:Choice>
        <mc:Fallback xmlns="">
          <p:sp>
            <p:nvSpPr>
              <p:cNvPr id="5" name="Content Placeholder 2">
                <a:extLst>
                  <a:ext uri="{FF2B5EF4-FFF2-40B4-BE49-F238E27FC236}">
                    <a16:creationId xmlns:a16="http://schemas.microsoft.com/office/drawing/2014/main" id="{61285468-B52D-4CD8-9A14-B4A9BA8D7C52}"/>
                  </a:ext>
                </a:extLst>
              </p:cNvPr>
              <p:cNvSpPr txBox="1">
                <a:spLocks noRot="1" noChangeAspect="1" noMove="1" noResize="1" noEditPoints="1" noAdjustHandles="1" noChangeArrowheads="1" noChangeShapeType="1" noTextEdit="1"/>
              </p:cNvSpPr>
              <p:nvPr/>
            </p:nvSpPr>
            <p:spPr>
              <a:xfrm>
                <a:off x="5874327" y="2180496"/>
                <a:ext cx="5736480" cy="4580522"/>
              </a:xfrm>
              <a:prstGeom prst="rect">
                <a:avLst/>
              </a:prstGeom>
              <a:blipFill>
                <a:blip r:embed="rId3"/>
                <a:stretch>
                  <a:fillRect l="-425" r="-1594"/>
                </a:stretch>
              </a:blipFill>
            </p:spPr>
            <p:txBody>
              <a:bodyPr/>
              <a:lstStyle/>
              <a:p>
                <a:r>
                  <a:rPr lang="en-ID">
                    <a:noFill/>
                  </a:rPr>
                  <a:t> </a:t>
                </a:r>
              </a:p>
            </p:txBody>
          </p:sp>
        </mc:Fallback>
      </mc:AlternateContent>
    </p:spTree>
    <p:extLst>
      <p:ext uri="{BB962C8B-B14F-4D97-AF65-F5344CB8AC3E}">
        <p14:creationId xmlns:p14="http://schemas.microsoft.com/office/powerpoint/2010/main" val="36945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5A0B-0988-4EEF-9EC2-4749804098BE}"/>
              </a:ext>
            </a:extLst>
          </p:cNvPr>
          <p:cNvSpPr>
            <a:spLocks noGrp="1"/>
          </p:cNvSpPr>
          <p:nvPr>
            <p:ph type="title"/>
          </p:nvPr>
        </p:nvSpPr>
        <p:spPr/>
        <p:txBody>
          <a:bodyPr/>
          <a:lstStyle/>
          <a:p>
            <a:pPr algn="ctr"/>
            <a:r>
              <a:rPr lang="en-US"/>
              <a:t>conclusion</a:t>
            </a:r>
            <a:endParaRPr lang="en-ID"/>
          </a:p>
        </p:txBody>
      </p:sp>
      <p:sp>
        <p:nvSpPr>
          <p:cNvPr id="3" name="Content Placeholder 2">
            <a:extLst>
              <a:ext uri="{FF2B5EF4-FFF2-40B4-BE49-F238E27FC236}">
                <a16:creationId xmlns:a16="http://schemas.microsoft.com/office/drawing/2014/main" id="{A6AC3862-BD6E-414A-87F9-390EDF9192CB}"/>
              </a:ext>
            </a:extLst>
          </p:cNvPr>
          <p:cNvSpPr>
            <a:spLocks noGrp="1"/>
          </p:cNvSpPr>
          <p:nvPr>
            <p:ph idx="1"/>
          </p:nvPr>
        </p:nvSpPr>
        <p:spPr>
          <a:xfrm>
            <a:off x="581192" y="1715956"/>
            <a:ext cx="11029615" cy="4142843"/>
          </a:xfrm>
        </p:spPr>
        <p:txBody>
          <a:bodyPr>
            <a:noAutofit/>
          </a:bodyPr>
          <a:lstStyle/>
          <a:p>
            <a:endParaRPr lang="en-US" sz="2200">
              <a:solidFill>
                <a:srgbClr val="000000"/>
              </a:solidFill>
              <a:effectLst/>
              <a:latin typeface="Times New Roman" panose="02020603050405020304" pitchFamily="18" charset="0"/>
              <a:ea typeface="SimSun" panose="02010600030101010101" pitchFamily="2" charset="-122"/>
            </a:endParaRPr>
          </a:p>
          <a:p>
            <a:r>
              <a:rPr lang="en-US" sz="2200">
                <a:solidFill>
                  <a:srgbClr val="000000"/>
                </a:solidFill>
                <a:effectLst/>
                <a:latin typeface="Times New Roman" panose="02020603050405020304" pitchFamily="18" charset="0"/>
                <a:ea typeface="SimSun" panose="02010600030101010101" pitchFamily="2" charset="-122"/>
              </a:rPr>
              <a:t>The spectral efficiency increases significantly as the number of BS antennas increases. </a:t>
            </a:r>
          </a:p>
          <a:p>
            <a:r>
              <a:rPr lang="en-US" sz="2200">
                <a:solidFill>
                  <a:srgbClr val="000000"/>
                </a:solidFill>
                <a:latin typeface="Times New Roman" panose="02020603050405020304" pitchFamily="18" charset="0"/>
                <a:ea typeface="SimSun" panose="02010600030101010101" pitchFamily="2" charset="-122"/>
              </a:rPr>
              <a:t>ZF and MMSE precoding work better than  MRT precoding in miminizing MUI.</a:t>
            </a:r>
            <a:endParaRPr lang="en-US" sz="2200">
              <a:solidFill>
                <a:srgbClr val="000000"/>
              </a:solidFill>
              <a:effectLst/>
              <a:latin typeface="Times New Roman" panose="02020603050405020304" pitchFamily="18" charset="0"/>
              <a:ea typeface="SimSun" panose="02010600030101010101" pitchFamily="2" charset="-122"/>
            </a:endParaRPr>
          </a:p>
          <a:p>
            <a:r>
              <a:rPr lang="en-US" sz="2200">
                <a:solidFill>
                  <a:srgbClr val="000000"/>
                </a:solidFill>
                <a:effectLst/>
                <a:latin typeface="Times New Roman" panose="02020603050405020304" pitchFamily="18" charset="0"/>
                <a:ea typeface="SimSun" panose="02010600030101010101" pitchFamily="2" charset="-122"/>
              </a:rPr>
              <a:t>Under imperfect CSI condition, channel estimation error is getting bigger at low uplink SNR, so that the spectral efficiency will decrease. </a:t>
            </a:r>
          </a:p>
          <a:p>
            <a:r>
              <a:rPr lang="en-US" sz="2200">
                <a:solidFill>
                  <a:srgbClr val="000000"/>
                </a:solidFill>
                <a:effectLst/>
                <a:latin typeface="Times New Roman" panose="02020603050405020304" pitchFamily="18" charset="0"/>
                <a:ea typeface="SimSun" panose="02010600030101010101" pitchFamily="2" charset="-122"/>
              </a:rPr>
              <a:t>The spectral efficiency of each user will decrease if the number of users increases, because the MUI is getting bigger.</a:t>
            </a:r>
          </a:p>
          <a:p>
            <a:endParaRPr lang="en-ID" sz="2200"/>
          </a:p>
        </p:txBody>
      </p:sp>
    </p:spTree>
    <p:extLst>
      <p:ext uri="{BB962C8B-B14F-4D97-AF65-F5344CB8AC3E}">
        <p14:creationId xmlns:p14="http://schemas.microsoft.com/office/powerpoint/2010/main" val="360428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02913F-44E6-43EE-8DD0-55ACA56FD116}"/>
              </a:ext>
            </a:extLst>
          </p:cNvPr>
          <p:cNvSpPr/>
          <p:nvPr/>
        </p:nvSpPr>
        <p:spPr>
          <a:xfrm>
            <a:off x="3589258" y="2967335"/>
            <a:ext cx="5013488"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INTRODUCTION</a:t>
            </a:r>
          </a:p>
        </p:txBody>
      </p:sp>
    </p:spTree>
    <p:extLst>
      <p:ext uri="{BB962C8B-B14F-4D97-AF65-F5344CB8AC3E}">
        <p14:creationId xmlns:p14="http://schemas.microsoft.com/office/powerpoint/2010/main" val="241718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DA07-4F9E-41DF-B43C-CAF780544B5D}"/>
              </a:ext>
            </a:extLst>
          </p:cNvPr>
          <p:cNvSpPr>
            <a:spLocks noGrp="1"/>
          </p:cNvSpPr>
          <p:nvPr>
            <p:ph type="title"/>
          </p:nvPr>
        </p:nvSpPr>
        <p:spPr/>
        <p:txBody>
          <a:bodyPr/>
          <a:lstStyle/>
          <a:p>
            <a:pPr algn="ctr"/>
            <a:r>
              <a:rPr lang="en-US"/>
              <a:t>What is massive mimo</a:t>
            </a:r>
            <a:endParaRPr lang="en-ID"/>
          </a:p>
        </p:txBody>
      </p:sp>
      <p:sp>
        <p:nvSpPr>
          <p:cNvPr id="3" name="Content Placeholder 2">
            <a:extLst>
              <a:ext uri="{FF2B5EF4-FFF2-40B4-BE49-F238E27FC236}">
                <a16:creationId xmlns:a16="http://schemas.microsoft.com/office/drawing/2014/main" id="{ED861CF4-992D-4BAA-A4CE-1EC16B0FDFCD}"/>
              </a:ext>
            </a:extLst>
          </p:cNvPr>
          <p:cNvSpPr>
            <a:spLocks noGrp="1"/>
          </p:cNvSpPr>
          <p:nvPr>
            <p:ph idx="1"/>
          </p:nvPr>
        </p:nvSpPr>
        <p:spPr>
          <a:xfrm>
            <a:off x="761299" y="5457558"/>
            <a:ext cx="11029615" cy="1013800"/>
          </a:xfrm>
        </p:spPr>
        <p:txBody>
          <a:bodyPr>
            <a:noAutofit/>
          </a:bodyPr>
          <a:lstStyle/>
          <a:p>
            <a:r>
              <a:rPr lang="en-US" sz="2200">
                <a:solidFill>
                  <a:schemeClr val="tx1"/>
                </a:solidFill>
              </a:rPr>
              <a:t>Massive MIMO sytem is a system that uses a large number of antenna on a BS and serves tens of users simultaneously.</a:t>
            </a:r>
          </a:p>
          <a:p>
            <a:r>
              <a:rPr lang="en-ID" sz="2200">
                <a:solidFill>
                  <a:schemeClr val="tx1"/>
                </a:solidFill>
              </a:rPr>
              <a:t>The number of BS antennas can be a hundreds or even more. </a:t>
            </a:r>
          </a:p>
        </p:txBody>
      </p:sp>
      <p:pic>
        <p:nvPicPr>
          <p:cNvPr id="5" name="Picture 4">
            <a:extLst>
              <a:ext uri="{FF2B5EF4-FFF2-40B4-BE49-F238E27FC236}">
                <a16:creationId xmlns:a16="http://schemas.microsoft.com/office/drawing/2014/main" id="{204269D6-02F9-4520-B0EB-0F172F2D09DE}"/>
              </a:ext>
            </a:extLst>
          </p:cNvPr>
          <p:cNvPicPr>
            <a:picLocks noChangeAspect="1"/>
          </p:cNvPicPr>
          <p:nvPr/>
        </p:nvPicPr>
        <p:blipFill>
          <a:blip r:embed="rId2"/>
          <a:stretch>
            <a:fillRect/>
          </a:stretch>
        </p:blipFill>
        <p:spPr>
          <a:xfrm>
            <a:off x="2655093" y="1881712"/>
            <a:ext cx="6447344" cy="3410090"/>
          </a:xfrm>
          <a:prstGeom prst="rect">
            <a:avLst/>
          </a:prstGeom>
        </p:spPr>
      </p:pic>
    </p:spTree>
    <p:extLst>
      <p:ext uri="{BB962C8B-B14F-4D97-AF65-F5344CB8AC3E}">
        <p14:creationId xmlns:p14="http://schemas.microsoft.com/office/powerpoint/2010/main" val="376979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1330-DD39-40AF-BD15-BF7EBC3F0F43}"/>
              </a:ext>
            </a:extLst>
          </p:cNvPr>
          <p:cNvSpPr>
            <a:spLocks noGrp="1"/>
          </p:cNvSpPr>
          <p:nvPr>
            <p:ph type="title"/>
          </p:nvPr>
        </p:nvSpPr>
        <p:spPr/>
        <p:txBody>
          <a:bodyPr/>
          <a:lstStyle/>
          <a:p>
            <a:pPr algn="ctr"/>
            <a:r>
              <a:rPr lang="en-US"/>
              <a:t>WHY MASSIVE MIMO</a:t>
            </a:r>
            <a:endParaRPr lang="en-ID"/>
          </a:p>
        </p:txBody>
      </p:sp>
      <p:sp>
        <p:nvSpPr>
          <p:cNvPr id="5" name="TextBox 4">
            <a:extLst>
              <a:ext uri="{FF2B5EF4-FFF2-40B4-BE49-F238E27FC236}">
                <a16:creationId xmlns:a16="http://schemas.microsoft.com/office/drawing/2014/main" id="{3AA3ABB5-6BBF-4981-BB1F-86FF21762C9E}"/>
              </a:ext>
            </a:extLst>
          </p:cNvPr>
          <p:cNvSpPr txBox="1"/>
          <p:nvPr/>
        </p:nvSpPr>
        <p:spPr>
          <a:xfrm>
            <a:off x="3103419" y="2341324"/>
            <a:ext cx="8383732" cy="769441"/>
          </a:xfrm>
          <a:prstGeom prst="rect">
            <a:avLst/>
          </a:prstGeom>
          <a:noFill/>
        </p:spPr>
        <p:txBody>
          <a:bodyPr wrap="square" rtlCol="0">
            <a:spAutoFit/>
          </a:bodyPr>
          <a:lstStyle/>
          <a:p>
            <a:r>
              <a:rPr lang="en-US" sz="2200"/>
              <a:t>Massive MIMO is a promising candidate technology for the next wireless communication system</a:t>
            </a:r>
            <a:endParaRPr lang="en-ID" sz="2200"/>
          </a:p>
        </p:txBody>
      </p:sp>
      <p:pic>
        <p:nvPicPr>
          <p:cNvPr id="6" name="Picture 5">
            <a:extLst>
              <a:ext uri="{FF2B5EF4-FFF2-40B4-BE49-F238E27FC236}">
                <a16:creationId xmlns:a16="http://schemas.microsoft.com/office/drawing/2014/main" id="{8CA8DCEB-2D39-4496-8DFA-F78ECC82BA06}"/>
              </a:ext>
            </a:extLst>
          </p:cNvPr>
          <p:cNvPicPr>
            <a:picLocks noChangeAspect="1"/>
          </p:cNvPicPr>
          <p:nvPr/>
        </p:nvPicPr>
        <p:blipFill>
          <a:blip r:embed="rId2"/>
          <a:stretch>
            <a:fillRect/>
          </a:stretch>
        </p:blipFill>
        <p:spPr>
          <a:xfrm>
            <a:off x="1233883" y="3599669"/>
            <a:ext cx="1501123" cy="1270950"/>
          </a:xfrm>
          <a:prstGeom prst="rect">
            <a:avLst/>
          </a:prstGeom>
        </p:spPr>
      </p:pic>
      <p:sp>
        <p:nvSpPr>
          <p:cNvPr id="7" name="TextBox 6">
            <a:extLst>
              <a:ext uri="{FF2B5EF4-FFF2-40B4-BE49-F238E27FC236}">
                <a16:creationId xmlns:a16="http://schemas.microsoft.com/office/drawing/2014/main" id="{831FA39D-16C1-42B6-B6CC-973E724E7377}"/>
              </a:ext>
            </a:extLst>
          </p:cNvPr>
          <p:cNvSpPr txBox="1"/>
          <p:nvPr/>
        </p:nvSpPr>
        <p:spPr>
          <a:xfrm>
            <a:off x="3103419" y="3887571"/>
            <a:ext cx="6913418" cy="769441"/>
          </a:xfrm>
          <a:prstGeom prst="rect">
            <a:avLst/>
          </a:prstGeom>
          <a:noFill/>
        </p:spPr>
        <p:txBody>
          <a:bodyPr wrap="square" rtlCol="0">
            <a:spAutoFit/>
          </a:bodyPr>
          <a:lstStyle/>
          <a:p>
            <a:r>
              <a:rPr lang="en-US" sz="2200"/>
              <a:t>Massive MIMO system can increase spectral efficiency, energy efficiency and system reliability.</a:t>
            </a:r>
            <a:endParaRPr lang="en-ID" sz="2200"/>
          </a:p>
        </p:txBody>
      </p:sp>
      <p:sp>
        <p:nvSpPr>
          <p:cNvPr id="8" name="TextBox 7">
            <a:extLst>
              <a:ext uri="{FF2B5EF4-FFF2-40B4-BE49-F238E27FC236}">
                <a16:creationId xmlns:a16="http://schemas.microsoft.com/office/drawing/2014/main" id="{6302069C-2674-42C1-8731-6278DD2429A9}"/>
              </a:ext>
            </a:extLst>
          </p:cNvPr>
          <p:cNvSpPr txBox="1"/>
          <p:nvPr/>
        </p:nvSpPr>
        <p:spPr>
          <a:xfrm>
            <a:off x="3103419" y="5516879"/>
            <a:ext cx="6913418" cy="769441"/>
          </a:xfrm>
          <a:prstGeom prst="rect">
            <a:avLst/>
          </a:prstGeom>
          <a:noFill/>
        </p:spPr>
        <p:txBody>
          <a:bodyPr wrap="square" rtlCol="0">
            <a:spAutoFit/>
          </a:bodyPr>
          <a:lstStyle/>
          <a:p>
            <a:r>
              <a:rPr lang="en-US" sz="2200"/>
              <a:t>Simple signal processing techniques can be applied both at the BS and user side</a:t>
            </a:r>
            <a:endParaRPr lang="en-ID" sz="2200"/>
          </a:p>
        </p:txBody>
      </p:sp>
      <p:pic>
        <p:nvPicPr>
          <p:cNvPr id="11" name="Content Placeholder 10">
            <a:extLst>
              <a:ext uri="{FF2B5EF4-FFF2-40B4-BE49-F238E27FC236}">
                <a16:creationId xmlns:a16="http://schemas.microsoft.com/office/drawing/2014/main" id="{6E1BA674-6000-4A85-89A9-975A7FCC2A62}"/>
              </a:ext>
            </a:extLst>
          </p:cNvPr>
          <p:cNvPicPr>
            <a:picLocks noGrp="1" noChangeAspect="1"/>
          </p:cNvPicPr>
          <p:nvPr>
            <p:ph idx="1"/>
          </p:nvPr>
        </p:nvPicPr>
        <p:blipFill>
          <a:blip r:embed="rId3">
            <a:duotone>
              <a:schemeClr val="accent4">
                <a:shade val="45000"/>
                <a:satMod val="135000"/>
              </a:schemeClr>
              <a:prstClr val="white"/>
            </a:duotone>
          </a:blip>
          <a:stretch>
            <a:fillRect/>
          </a:stretch>
        </p:blipFill>
        <p:spPr>
          <a:xfrm>
            <a:off x="1345480" y="2090791"/>
            <a:ext cx="1501124" cy="1162794"/>
          </a:xfrm>
        </p:spPr>
      </p:pic>
      <p:pic>
        <p:nvPicPr>
          <p:cNvPr id="13" name="Picture 12">
            <a:extLst>
              <a:ext uri="{FF2B5EF4-FFF2-40B4-BE49-F238E27FC236}">
                <a16:creationId xmlns:a16="http://schemas.microsoft.com/office/drawing/2014/main" id="{1F2AF99F-9DB5-4678-BF91-9FF040877861}"/>
              </a:ext>
            </a:extLst>
          </p:cNvPr>
          <p:cNvPicPr>
            <a:picLocks noChangeAspect="1"/>
          </p:cNvPicPr>
          <p:nvPr/>
        </p:nvPicPr>
        <p:blipFill>
          <a:blip r:embed="rId4">
            <a:duotone>
              <a:schemeClr val="accent1">
                <a:shade val="45000"/>
                <a:satMod val="135000"/>
              </a:schemeClr>
              <a:prstClr val="white"/>
            </a:duotone>
          </a:blip>
          <a:stretch>
            <a:fillRect/>
          </a:stretch>
        </p:blipFill>
        <p:spPr>
          <a:xfrm>
            <a:off x="1457078" y="5231859"/>
            <a:ext cx="1277927" cy="1277927"/>
          </a:xfrm>
          <a:prstGeom prst="rect">
            <a:avLst/>
          </a:prstGeom>
        </p:spPr>
      </p:pic>
    </p:spTree>
    <p:extLst>
      <p:ext uri="{BB962C8B-B14F-4D97-AF65-F5344CB8AC3E}">
        <p14:creationId xmlns:p14="http://schemas.microsoft.com/office/powerpoint/2010/main" val="37684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7462-3735-44AE-A339-8487B36DE665}"/>
              </a:ext>
            </a:extLst>
          </p:cNvPr>
          <p:cNvSpPr>
            <a:spLocks noGrp="1"/>
          </p:cNvSpPr>
          <p:nvPr>
            <p:ph type="title"/>
          </p:nvPr>
        </p:nvSpPr>
        <p:spPr/>
        <p:txBody>
          <a:bodyPr/>
          <a:lstStyle/>
          <a:p>
            <a:pPr algn="ctr"/>
            <a:r>
              <a:rPr lang="en-US"/>
              <a:t>what we proposed</a:t>
            </a:r>
            <a:endParaRPr lang="en-ID"/>
          </a:p>
        </p:txBody>
      </p:sp>
      <p:sp>
        <p:nvSpPr>
          <p:cNvPr id="3" name="Content Placeholder 2">
            <a:extLst>
              <a:ext uri="{FF2B5EF4-FFF2-40B4-BE49-F238E27FC236}">
                <a16:creationId xmlns:a16="http://schemas.microsoft.com/office/drawing/2014/main" id="{7EB1C676-8A55-471C-BE2A-453EAB279500}"/>
              </a:ext>
            </a:extLst>
          </p:cNvPr>
          <p:cNvSpPr>
            <a:spLocks noGrp="1"/>
          </p:cNvSpPr>
          <p:nvPr>
            <p:ph idx="1"/>
          </p:nvPr>
        </p:nvSpPr>
        <p:spPr>
          <a:xfrm>
            <a:off x="581192" y="1219200"/>
            <a:ext cx="11029615" cy="5638800"/>
          </a:xfrm>
        </p:spPr>
        <p:txBody>
          <a:bodyPr>
            <a:normAutofit/>
          </a:bodyPr>
          <a:lstStyle/>
          <a:p>
            <a:endParaRPr lang="en-US" sz="2200">
              <a:solidFill>
                <a:schemeClr val="tx1"/>
              </a:solidFill>
            </a:endParaRPr>
          </a:p>
          <a:p>
            <a:r>
              <a:rPr lang="en-US" sz="2200">
                <a:solidFill>
                  <a:schemeClr val="tx1"/>
                </a:solidFill>
              </a:rPr>
              <a:t>Channel estimation process will be very complex because it is proportional to the large number of BS antennas </a:t>
            </a:r>
          </a:p>
          <a:p>
            <a:r>
              <a:rPr lang="en-US" sz="2200">
                <a:solidFill>
                  <a:schemeClr val="tx1"/>
                </a:solidFill>
              </a:rPr>
              <a:t>Some previous research on Massive MIMO system assumed perfect CSI condition on both the BS and the user side.</a:t>
            </a:r>
          </a:p>
          <a:p>
            <a:r>
              <a:rPr lang="en-US" sz="2200">
                <a:solidFill>
                  <a:schemeClr val="tx1"/>
                </a:solidFill>
              </a:rPr>
              <a:t>In practical, there is no perfect CSI condition, because the BS needs to estimate the channel response at certain coherence interval.</a:t>
            </a:r>
          </a:p>
          <a:p>
            <a:r>
              <a:rPr lang="en-US" sz="2200">
                <a:solidFill>
                  <a:schemeClr val="tx1"/>
                </a:solidFill>
              </a:rPr>
              <a:t>This research focus to investigate:</a:t>
            </a:r>
          </a:p>
          <a:p>
            <a:pPr lvl="1"/>
            <a:r>
              <a:rPr lang="en-US" sz="2000">
                <a:solidFill>
                  <a:schemeClr val="tx1"/>
                </a:solidFill>
              </a:rPr>
              <a:t>Spectral efficiency of Massive MIMO on perfect and imperferct CSI condition under Frequency-selective Rayleigh and UR-LOS channel model</a:t>
            </a:r>
          </a:p>
          <a:p>
            <a:pPr lvl="1"/>
            <a:r>
              <a:rPr lang="en-US" sz="2000">
                <a:solidFill>
                  <a:schemeClr val="tx1"/>
                </a:solidFill>
              </a:rPr>
              <a:t>MUI eliminination using linier precoding techniques, such as MRT, ZF and MMSE</a:t>
            </a:r>
            <a:endParaRPr lang="en-ID" sz="2000">
              <a:solidFill>
                <a:schemeClr val="tx1"/>
              </a:solidFill>
            </a:endParaRPr>
          </a:p>
          <a:p>
            <a:endParaRPr lang="en-ID" sz="2200">
              <a:solidFill>
                <a:schemeClr val="tx1"/>
              </a:solidFill>
            </a:endParaRPr>
          </a:p>
        </p:txBody>
      </p:sp>
    </p:spTree>
    <p:extLst>
      <p:ext uri="{BB962C8B-B14F-4D97-AF65-F5344CB8AC3E}">
        <p14:creationId xmlns:p14="http://schemas.microsoft.com/office/powerpoint/2010/main" val="206253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02913F-44E6-43EE-8DD0-55ACA56FD116}"/>
              </a:ext>
            </a:extLst>
          </p:cNvPr>
          <p:cNvSpPr/>
          <p:nvPr/>
        </p:nvSpPr>
        <p:spPr>
          <a:xfrm>
            <a:off x="3301009" y="2967335"/>
            <a:ext cx="5589992"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CHANNEL </a:t>
            </a:r>
            <a:r>
              <a:rPr lang="en-US" sz="5400">
                <a:ln w="0"/>
                <a:solidFill>
                  <a:schemeClr val="accent1"/>
                </a:solidFill>
                <a:effectLst>
                  <a:outerShdw blurRad="38100" dist="25400" dir="5400000" algn="ctr" rotWithShape="0">
                    <a:srgbClr val="6E747A">
                      <a:alpha val="43000"/>
                    </a:srgbClr>
                  </a:outerShdw>
                </a:effectLst>
              </a:rPr>
              <a:t>MODEL</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1190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862-5CDF-473F-A89F-4C09E7A06A0F}"/>
              </a:ext>
            </a:extLst>
          </p:cNvPr>
          <p:cNvSpPr>
            <a:spLocks noGrp="1"/>
          </p:cNvSpPr>
          <p:nvPr>
            <p:ph type="title"/>
          </p:nvPr>
        </p:nvSpPr>
        <p:spPr/>
        <p:txBody>
          <a:bodyPr>
            <a:normAutofit/>
          </a:bodyPr>
          <a:lstStyle/>
          <a:p>
            <a:pPr algn="ctr"/>
            <a:r>
              <a:rPr lang="en-US" sz="3600"/>
              <a:t>FREQUENCY-SELECTIVE RAYLEIGH</a:t>
            </a:r>
            <a:endParaRPr lang="en-US" sz="3600" dirty="0"/>
          </a:p>
        </p:txBody>
      </p:sp>
      <p:sp>
        <p:nvSpPr>
          <p:cNvPr id="3" name="Content Placeholder 2">
            <a:extLst>
              <a:ext uri="{FF2B5EF4-FFF2-40B4-BE49-F238E27FC236}">
                <a16:creationId xmlns:a16="http://schemas.microsoft.com/office/drawing/2014/main" id="{8EE434D5-C0A7-46B0-A769-73DB65FA7942}"/>
              </a:ext>
            </a:extLst>
          </p:cNvPr>
          <p:cNvSpPr>
            <a:spLocks noGrp="1"/>
          </p:cNvSpPr>
          <p:nvPr>
            <p:ph idx="1"/>
          </p:nvPr>
        </p:nvSpPr>
        <p:spPr>
          <a:xfrm>
            <a:off x="6356329" y="2052143"/>
            <a:ext cx="5620740" cy="4421844"/>
          </a:xfrm>
        </p:spPr>
        <p:txBody>
          <a:bodyPr>
            <a:noAutofit/>
          </a:bodyPr>
          <a:lstStyle/>
          <a:p>
            <a:pPr>
              <a:spcBef>
                <a:spcPts val="0"/>
              </a:spcBef>
              <a:spcAft>
                <a:spcPts val="0"/>
              </a:spcAft>
            </a:pPr>
            <a:r>
              <a:rPr lang="en-US" sz="2200">
                <a:solidFill>
                  <a:srgbClr val="000000"/>
                </a:solidFill>
                <a:effectLst/>
                <a:latin typeface="Times New Roman" panose="02020603050405020304" pitchFamily="18" charset="0"/>
                <a:ea typeface="Calibri" panose="020F0502020204030204" pitchFamily="34" charset="0"/>
              </a:rPr>
              <a:t>There are many scatterers and there is no line of sight path.</a:t>
            </a:r>
          </a:p>
          <a:p>
            <a:pPr>
              <a:spcBef>
                <a:spcPts val="0"/>
              </a:spcBef>
              <a:spcAft>
                <a:spcPts val="0"/>
              </a:spcAft>
            </a:pPr>
            <a:r>
              <a:rPr lang="en-US" sz="2200">
                <a:solidFill>
                  <a:srgbClr val="000000"/>
                </a:solidFill>
                <a:latin typeface="Times New Roman" panose="02020603050405020304" pitchFamily="18" charset="0"/>
              </a:rPr>
              <a:t>Consist of </a:t>
            </a:r>
            <a:r>
              <a:rPr lang="en-US" sz="2200" i="1">
                <a:solidFill>
                  <a:srgbClr val="000000"/>
                </a:solidFill>
                <a:latin typeface="Times New Roman" panose="02020603050405020304" pitchFamily="18" charset="0"/>
              </a:rPr>
              <a:t>L </a:t>
            </a:r>
            <a:r>
              <a:rPr lang="en-US" sz="2200">
                <a:solidFill>
                  <a:srgbClr val="000000"/>
                </a:solidFill>
                <a:latin typeface="Times New Roman" panose="02020603050405020304" pitchFamily="18" charset="0"/>
              </a:rPr>
              <a:t>tapped-delay line channel.</a:t>
            </a:r>
          </a:p>
          <a:p>
            <a:pPr>
              <a:spcBef>
                <a:spcPts val="0"/>
              </a:spcBef>
              <a:spcAft>
                <a:spcPts val="0"/>
              </a:spcAft>
            </a:pPr>
            <a:r>
              <a:rPr lang="en-US" sz="2200">
                <a:solidFill>
                  <a:srgbClr val="000000"/>
                </a:solidFill>
                <a:latin typeface="Times New Roman" panose="02020603050405020304" pitchFamily="18" charset="0"/>
              </a:rPr>
              <a:t>Power Delay Profile (PDP) at each tapped-delay line has negative exoponential distribution.</a:t>
            </a:r>
          </a:p>
        </p:txBody>
      </p:sp>
      <p:pic>
        <p:nvPicPr>
          <p:cNvPr id="5" name="Picture 4">
            <a:extLst>
              <a:ext uri="{FF2B5EF4-FFF2-40B4-BE49-F238E27FC236}">
                <a16:creationId xmlns:a16="http://schemas.microsoft.com/office/drawing/2014/main" id="{4F0110CE-B8DE-4198-8A0B-78516E9B74F8}"/>
              </a:ext>
            </a:extLst>
          </p:cNvPr>
          <p:cNvPicPr/>
          <p:nvPr/>
        </p:nvPicPr>
        <p:blipFill>
          <a:blip r:embed="rId2">
            <a:grayscl/>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10725" y="2788440"/>
            <a:ext cx="6145603" cy="3407649"/>
          </a:xfrm>
          <a:prstGeom prst="rect">
            <a:avLst/>
          </a:prstGeom>
        </p:spPr>
      </p:pic>
    </p:spTree>
    <p:extLst>
      <p:ext uri="{BB962C8B-B14F-4D97-AF65-F5344CB8AC3E}">
        <p14:creationId xmlns:p14="http://schemas.microsoft.com/office/powerpoint/2010/main" val="94719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E215-7910-49FC-8C08-7F89A43D6DDD}"/>
              </a:ext>
            </a:extLst>
          </p:cNvPr>
          <p:cNvSpPr>
            <a:spLocks noGrp="1"/>
          </p:cNvSpPr>
          <p:nvPr>
            <p:ph type="title"/>
          </p:nvPr>
        </p:nvSpPr>
        <p:spPr/>
        <p:txBody>
          <a:bodyPr>
            <a:normAutofit/>
          </a:bodyPr>
          <a:lstStyle/>
          <a:p>
            <a:pPr algn="ctr"/>
            <a:r>
              <a:rPr lang="en-US" sz="3600" cap="none">
                <a:ln w="0"/>
                <a:effectLst>
                  <a:outerShdw blurRad="38100" dist="25400" dir="5400000" algn="ctr" rotWithShape="0">
                    <a:srgbClr val="6E747A">
                      <a:alpha val="43000"/>
                    </a:srgbClr>
                  </a:outerShdw>
                </a:effectLst>
              </a:rPr>
              <a:t>UNIFORMLY RANDOM LINE OF SIGHT (UR-LOS)</a:t>
            </a:r>
            <a:endParaRPr lang="en-US" sz="3600" b="0" cap="none" spc="0">
              <a:ln w="0"/>
              <a:effectLst>
                <a:outerShdw blurRad="38100" dist="25400" dir="5400000" algn="ctr" rotWithShape="0">
                  <a:srgbClr val="6E747A">
                    <a:alpha val="43000"/>
                  </a:srgbClr>
                </a:outerShdw>
              </a:effectLs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9204B1-CD64-4C2B-A92F-B799D60931C2}"/>
                  </a:ext>
                </a:extLst>
              </p:cNvPr>
              <p:cNvSpPr>
                <a:spLocks noGrp="1"/>
              </p:cNvSpPr>
              <p:nvPr>
                <p:ph idx="1"/>
              </p:nvPr>
            </p:nvSpPr>
            <p:spPr>
              <a:xfrm>
                <a:off x="5601453" y="1953490"/>
                <a:ext cx="6137659" cy="4724401"/>
              </a:xfrm>
            </p:spPr>
            <p:txBody>
              <a:bodyPr>
                <a:noAutofit/>
              </a:bodyPr>
              <a:lstStyle/>
              <a:p>
                <a:pPr>
                  <a:spcBef>
                    <a:spcPts val="0"/>
                  </a:spcBef>
                  <a:spcAft>
                    <a:spcPts val="0"/>
                  </a:spcAft>
                </a:pPr>
                <a:r>
                  <a:rPr lang="en-US" sz="2200">
                    <a:solidFill>
                      <a:schemeClr val="tx1"/>
                    </a:solidFill>
                  </a:rPr>
                  <a:t>Users and BS are in line of sight position and there is no scatterer.</a:t>
                </a:r>
              </a:p>
              <a:p>
                <a:pPr>
                  <a:spcBef>
                    <a:spcPts val="0"/>
                  </a:spcBef>
                  <a:spcAft>
                    <a:spcPts val="0"/>
                  </a:spcAft>
                </a:pPr>
                <a:r>
                  <a:rPr lang="en-US" sz="2200">
                    <a:solidFill>
                      <a:schemeClr val="tx1"/>
                    </a:solidFill>
                  </a:rPr>
                  <a:t>BS uses ULA antenna configuration with spacing between antenna element is </a:t>
                </a:r>
                <a14:m>
                  <m:oMath xmlns:m="http://schemas.openxmlformats.org/officeDocument/2006/math">
                    <m:f>
                      <m:fPr>
                        <m:type m:val="lin"/>
                        <m:ctrlPr>
                          <a:rPr lang="en-ID" sz="22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𝜆</m:t>
                        </m:r>
                      </m:num>
                      <m:den>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2200">
                    <a:solidFill>
                      <a:schemeClr val="tx1"/>
                    </a:solidFill>
                  </a:rPr>
                  <a:t>.</a:t>
                </a:r>
              </a:p>
              <a:p>
                <a:pPr>
                  <a:spcBef>
                    <a:spcPts val="0"/>
                  </a:spcBef>
                  <a:spcAft>
                    <a:spcPts val="0"/>
                  </a:spcAft>
                </a:pPr>
                <a:r>
                  <a:rPr lang="en-US" sz="2200">
                    <a:solidFill>
                      <a:schemeClr val="tx1"/>
                    </a:solidFill>
                  </a:rPr>
                  <a:t> user position </a:t>
                </a:r>
                <a14:m>
                  <m:oMath xmlns:m="http://schemas.openxmlformats.org/officeDocument/2006/math">
                    <m:sSub>
                      <m:sSubPr>
                        <m:ctrlPr>
                          <a:rPr lang="en-ID"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r>
                          <a:rPr lang="en-US"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𝑘</m:t>
                        </m:r>
                      </m:sub>
                    </m:sSub>
                    <m:r>
                      <a:rPr lang="en-US"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2200">
                    <a:solidFill>
                      <a:schemeClr val="tx1"/>
                    </a:solidFill>
                  </a:rPr>
                  <a:t> is random and has uniform distribution at interval  </a:t>
                </a:r>
                <a14:m>
                  <m:oMath xmlns:m="http://schemas.openxmlformats.org/officeDocument/2006/math">
                    <m:d>
                      <m:dPr>
                        <m:begChr m:val="["/>
                        <m:endChr m:val="]"/>
                        <m:ctrlPr>
                          <a:rPr lang="en-US" sz="2200" i="1">
                            <a:solidFill>
                              <a:schemeClr val="tx1"/>
                            </a:solidFill>
                            <a:latin typeface="Cambria Math" panose="02040503050406030204" pitchFamily="18" charset="0"/>
                          </a:rPr>
                        </m:ctrlPr>
                      </m:dPr>
                      <m:e>
                        <m:f>
                          <m:fPr>
                            <m:type m:val="skw"/>
                            <m:ctrlPr>
                              <a:rPr lang="en-US" sz="2200" i="1">
                                <a:solidFill>
                                  <a:schemeClr val="tx1"/>
                                </a:solidFill>
                                <a:latin typeface="Cambria Math" panose="02040503050406030204" pitchFamily="18" charset="0"/>
                              </a:rPr>
                            </m:ctrlPr>
                          </m:fPr>
                          <m:num>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𝜋</m:t>
                            </m:r>
                          </m:num>
                          <m:den>
                            <m:r>
                              <a:rPr lang="en-US" sz="2200" i="1">
                                <a:solidFill>
                                  <a:schemeClr val="tx1"/>
                                </a:solidFill>
                                <a:latin typeface="Cambria Math" panose="02040503050406030204" pitchFamily="18" charset="0"/>
                              </a:rPr>
                              <m:t>2</m:t>
                            </m:r>
                          </m:den>
                        </m:f>
                        <m:f>
                          <m:fPr>
                            <m:type m:val="skw"/>
                            <m:ctrlPr>
                              <a:rPr lang="en-US" sz="2200" i="1">
                                <a:solidFill>
                                  <a:schemeClr val="tx1"/>
                                </a:solidFill>
                                <a:latin typeface="Cambria Math" panose="02040503050406030204" pitchFamily="18" charset="0"/>
                              </a:rPr>
                            </m:ctrlPr>
                          </m:fPr>
                          <m:num>
                            <m:r>
                              <a:rPr lang="en-US" sz="2200" i="1">
                                <a:solidFill>
                                  <a:schemeClr val="tx1"/>
                                </a:solidFill>
                                <a:latin typeface="Cambria Math" panose="02040503050406030204" pitchFamily="18" charset="0"/>
                                <a:ea typeface="Cambria Math" panose="02040503050406030204" pitchFamily="18" charset="0"/>
                              </a:rPr>
                              <m:t>𝜋</m:t>
                            </m:r>
                          </m:num>
                          <m:den>
                            <m:r>
                              <a:rPr lang="en-US" sz="2200" i="1">
                                <a:solidFill>
                                  <a:schemeClr val="tx1"/>
                                </a:solidFill>
                                <a:latin typeface="Cambria Math" panose="02040503050406030204" pitchFamily="18" charset="0"/>
                              </a:rPr>
                              <m:t>2</m:t>
                            </m:r>
                          </m:den>
                        </m:f>
                      </m:e>
                    </m:d>
                    <m:r>
                      <a:rPr lang="en-US" sz="2200" i="1">
                        <a:solidFill>
                          <a:schemeClr val="tx1"/>
                        </a:solidFill>
                        <a:latin typeface="Cambria Math" panose="02040503050406030204" pitchFamily="18" charset="0"/>
                      </a:rPr>
                      <m:t>.</m:t>
                    </m:r>
                  </m:oMath>
                </a14:m>
                <a:r>
                  <a:rPr lang="en-US" sz="2200" i="1">
                    <a:solidFill>
                      <a:schemeClr val="tx1"/>
                    </a:solidFill>
                    <a:latin typeface="Cambria Math" panose="02040503050406030204" pitchFamily="18" charset="0"/>
                  </a:rPr>
                  <a:t> </a:t>
                </a:r>
                <a:endParaRPr lang="en-US" sz="2200">
                  <a:solidFill>
                    <a:schemeClr val="tx1"/>
                  </a:solidFill>
                </a:endParaRPr>
              </a:p>
            </p:txBody>
          </p:sp>
        </mc:Choice>
        <mc:Fallback>
          <p:sp>
            <p:nvSpPr>
              <p:cNvPr id="3" name="Content Placeholder 2">
                <a:extLst>
                  <a:ext uri="{FF2B5EF4-FFF2-40B4-BE49-F238E27FC236}">
                    <a16:creationId xmlns:a16="http://schemas.microsoft.com/office/drawing/2014/main" id="{439204B1-CD64-4C2B-A92F-B799D60931C2}"/>
                  </a:ext>
                </a:extLst>
              </p:cNvPr>
              <p:cNvSpPr>
                <a:spLocks noGrp="1" noRot="1" noChangeAspect="1" noMove="1" noResize="1" noEditPoints="1" noAdjustHandles="1" noChangeArrowheads="1" noChangeShapeType="1" noTextEdit="1"/>
              </p:cNvSpPr>
              <p:nvPr>
                <p:ph idx="1"/>
              </p:nvPr>
            </p:nvSpPr>
            <p:spPr>
              <a:xfrm>
                <a:off x="5601453" y="1953490"/>
                <a:ext cx="6137659" cy="4724401"/>
              </a:xfrm>
              <a:blipFill>
                <a:blip r:embed="rId2"/>
                <a:stretch>
                  <a:fillRect l="-794"/>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DB92FCF6-2F1A-4155-9395-D713A99D4223}"/>
              </a:ext>
            </a:extLst>
          </p:cNvPr>
          <p:cNvPicPr/>
          <p:nvPr/>
        </p:nvPicPr>
        <p:blipFill>
          <a:blip r:embed="rId3"/>
          <a:stretch>
            <a:fillRect/>
          </a:stretch>
        </p:blipFill>
        <p:spPr>
          <a:xfrm>
            <a:off x="302322" y="2600346"/>
            <a:ext cx="4792838" cy="3398669"/>
          </a:xfrm>
          <a:prstGeom prst="rect">
            <a:avLst/>
          </a:prstGeom>
        </p:spPr>
      </p:pic>
    </p:spTree>
    <p:extLst>
      <p:ext uri="{BB962C8B-B14F-4D97-AF65-F5344CB8AC3E}">
        <p14:creationId xmlns:p14="http://schemas.microsoft.com/office/powerpoint/2010/main" val="2822223986"/>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Cambria"/>
        <a:ea typeface=""/>
        <a:cs typeface=""/>
      </a:majorFont>
      <a:minorFont>
        <a:latin typeface="Cambri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1882</TotalTime>
  <Words>1133</Words>
  <Application>Microsoft Office PowerPoint</Application>
  <PresentationFormat>Widescreen</PresentationFormat>
  <Paragraphs>103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Cambria Math</vt:lpstr>
      <vt:lpstr>Times New Roman</vt:lpstr>
      <vt:lpstr>Wingdings 2</vt:lpstr>
      <vt:lpstr>Dividend</vt:lpstr>
      <vt:lpstr>Spectral Efficiency of MU-Massive MIMO System for Perfect and Imperfect CSI Condition </vt:lpstr>
      <vt:lpstr>GENERAL STRUCTURE</vt:lpstr>
      <vt:lpstr>PowerPoint Presentation</vt:lpstr>
      <vt:lpstr>What is massive mimo</vt:lpstr>
      <vt:lpstr>WHY MASSIVE MIMO</vt:lpstr>
      <vt:lpstr>what we proposed</vt:lpstr>
      <vt:lpstr>PowerPoint Presentation</vt:lpstr>
      <vt:lpstr>FREQUENCY-SELECTIVE RAYLEIGH</vt:lpstr>
      <vt:lpstr>UNIFORMLY RANDOM LINE OF SIGHT (UR-LOS)</vt:lpstr>
      <vt:lpstr>PowerPoint Presentation</vt:lpstr>
      <vt:lpstr>SYSTEM MODEL</vt:lpstr>
      <vt:lpstr>Sistem pemancar (bts)</vt:lpstr>
      <vt:lpstr>PowerPoint Presentation</vt:lpstr>
      <vt:lpstr>Channel estimation</vt:lpstr>
      <vt:lpstr>PowerPoint Presentation</vt:lpstr>
      <vt:lpstr>Bit error rate ON THE FREQ- SELECTIVE RAYLEIGH CHANNEL</vt:lpstr>
      <vt:lpstr>Bit error rate ON THE FREQ- SELECTIVE RAYLEIGH CHANNEL (CONT…)</vt:lpstr>
      <vt:lpstr>Bit error rate ON THE UR-LOS CHANNEL</vt:lpstr>
      <vt:lpstr>SPECTRAL EFFICIENCY OF MU-MASSIVE MIMO ON PERFECT CSI CONDITION</vt:lpstr>
      <vt:lpstr>SPECTRAL EFFICIENCY OF MU-MASSIVE MIMO ON PERFECT CSI CONDITION (CONT…)</vt:lpstr>
      <vt:lpstr>SPECTRAL EFFICIENCY OF MU-MASSIVE MIMO ON imPERFECT CSI CONDITION </vt:lpstr>
      <vt:lpstr>Mean square error of channel estimation</vt:lpstr>
      <vt:lpstr>Spectral efficiency vs. number of users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EFISIENSI SPEKTRUM SISTEM MULTI USER MASSIVE MIMO SEL TUNGGAL PADA KANAL RAYLEIGH DAN RANDOM LINE OF SIGHT</dc:title>
  <dc:creator>ikaaini</dc:creator>
  <cp:lastModifiedBy>ika aini</cp:lastModifiedBy>
  <cp:revision>201</cp:revision>
  <dcterms:created xsi:type="dcterms:W3CDTF">2018-06-02T01:29:10Z</dcterms:created>
  <dcterms:modified xsi:type="dcterms:W3CDTF">2021-06-26T04:29:35Z</dcterms:modified>
</cp:coreProperties>
</file>