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57" r:id="rId4"/>
    <p:sldId id="282" r:id="rId5"/>
    <p:sldId id="260" r:id="rId6"/>
    <p:sldId id="271" r:id="rId7"/>
    <p:sldId id="273" r:id="rId8"/>
    <p:sldId id="274" r:id="rId9"/>
    <p:sldId id="275" r:id="rId10"/>
    <p:sldId id="276" r:id="rId11"/>
    <p:sldId id="259" r:id="rId12"/>
    <p:sldId id="278" r:id="rId13"/>
    <p:sldId id="279" r:id="rId14"/>
    <p:sldId id="280" r:id="rId15"/>
    <p:sldId id="281" r:id="rId16"/>
    <p:sldId id="261" r:id="rId17"/>
    <p:sldId id="262" r:id="rId18"/>
    <p:sldId id="263" r:id="rId19"/>
    <p:sldId id="283" r:id="rId20"/>
    <p:sldId id="264" r:id="rId21"/>
    <p:sldId id="265" r:id="rId22"/>
    <p:sldId id="266" r:id="rId23"/>
    <p:sldId id="284" r:id="rId24"/>
    <p:sldId id="286" r:id="rId25"/>
    <p:sldId id="285"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B95D19-ABD9-4C6B-9584-B072E08E73F6}"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14613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1362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5373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5004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8471B-A615-4A6E-8878-4AD10114742E}" type="datetimeFigureOut">
              <a:rPr lang="en-ID" smtClean="0"/>
              <a:t>02/02/2021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6986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8471B-A615-4A6E-8878-4AD10114742E}" type="datetimeFigureOut">
              <a:rPr lang="en-ID" smtClean="0"/>
              <a:t>02/02/2021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383545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8471B-A615-4A6E-8878-4AD10114742E}" type="datetimeFigureOut">
              <a:rPr lang="en-ID" smtClean="0"/>
              <a:t>02/02/2021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04699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08694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15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0F8471B-A615-4A6E-8878-4AD10114742E}" type="datetimeFigureOut">
              <a:rPr lang="en-ID" smtClean="0"/>
              <a:t>02/02/2021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B95D19-ABD9-4C6B-9584-B072E08E73F6}" type="slidenum">
              <a:rPr lang="en-ID" smtClean="0"/>
              <a:t>‹#›</a:t>
            </a:fld>
            <a:endParaRPr lang="en-ID"/>
          </a:p>
        </p:txBody>
      </p:sp>
    </p:spTree>
    <p:extLst>
      <p:ext uri="{BB962C8B-B14F-4D97-AF65-F5344CB8AC3E}">
        <p14:creationId xmlns:p14="http://schemas.microsoft.com/office/powerpoint/2010/main" val="2326977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012B-17BA-408F-BDCE-2D22BB9E99F8}"/>
              </a:ext>
            </a:extLst>
          </p:cNvPr>
          <p:cNvSpPr>
            <a:spLocks noGrp="1"/>
          </p:cNvSpPr>
          <p:nvPr>
            <p:ph type="title"/>
          </p:nvPr>
        </p:nvSpPr>
        <p:spPr>
          <a:xfrm>
            <a:off x="505692" y="221674"/>
            <a:ext cx="10515600" cy="681037"/>
          </a:xfrm>
        </p:spPr>
        <p:txBody>
          <a:bodyPr>
            <a:normAutofit/>
          </a:bodyPr>
          <a:lstStyle/>
          <a:p>
            <a:r>
              <a:rPr lang="en-US" sz="3600" b="1" dirty="0">
                <a:latin typeface="Times New Roman" panose="02020603050405020304" pitchFamily="18" charset="0"/>
                <a:cs typeface="Times New Roman" panose="02020603050405020304" pitchFamily="18" charset="0"/>
              </a:rPr>
              <a:t>Power Delay Profile </a:t>
            </a:r>
            <a:r>
              <a:rPr lang="en-US" sz="3600" b="1" dirty="0" err="1">
                <a:latin typeface="Times New Roman" panose="02020603050405020304" pitchFamily="18" charset="0"/>
                <a:cs typeface="Times New Roman" panose="02020603050405020304" pitchFamily="18" charset="0"/>
              </a:rPr>
              <a:t>Kanal</a:t>
            </a:r>
            <a:r>
              <a:rPr lang="en-US" sz="3600" b="1">
                <a:latin typeface="Times New Roman" panose="02020603050405020304" pitchFamily="18" charset="0"/>
                <a:cs typeface="Times New Roman" panose="02020603050405020304" pitchFamily="18" charset="0"/>
              </a:rPr>
              <a:t> Rayleigh</a:t>
            </a:r>
            <a:endParaRPr lang="en-ID" sz="36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79B39-B5EE-4F01-8E17-F4E7D52B588D}"/>
                  </a:ext>
                </a:extLst>
              </p:cNvPr>
              <p:cNvSpPr>
                <a:spLocks noGrp="1"/>
              </p:cNvSpPr>
              <p:nvPr>
                <p:ph idx="1"/>
              </p:nvPr>
            </p:nvSpPr>
            <p:spPr>
              <a:xfrm>
                <a:off x="5372965" y="1232622"/>
                <a:ext cx="6546274" cy="5281757"/>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Coherence time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𝑚𝑠</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Coherence bandwidth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𝐵</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)=210</m:t>
                    </m:r>
                    <m:r>
                      <a:rPr lang="en-US" sz="2000" b="0" i="1" smtClean="0">
                        <a:solidFill>
                          <a:schemeClr val="tx1"/>
                        </a:solidFill>
                        <a:latin typeface="Cambria Math" panose="02040503050406030204" pitchFamily="18" charset="0"/>
                      </a:rPr>
                      <m:t>𝑘𝐻𝑧</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Bandwidth kanal </a:t>
                </a:r>
                <a:r>
                  <a:rPr lang="en-US" sz="2000" i="1">
                    <a:solidFill>
                      <a:schemeClr val="tx1"/>
                    </a:solidFill>
                    <a:latin typeface="Times New Roman" panose="02020603050405020304" pitchFamily="18" charset="0"/>
                    <a:cs typeface="Times New Roman" panose="02020603050405020304" pitchFamily="18" charset="0"/>
                  </a:rPr>
                  <a:t>(B) = </a:t>
                </a:r>
                <a:r>
                  <a:rPr lang="en-US" sz="2000">
                    <a:solidFill>
                      <a:schemeClr val="tx1"/>
                    </a:solidFill>
                    <a:latin typeface="Times New Roman" panose="02020603050405020304" pitchFamily="18" charset="0"/>
                    <a:cs typeface="Times New Roman" panose="02020603050405020304" pitchFamily="18" charset="0"/>
                  </a:rPr>
                  <a:t>5MHz</a:t>
                </a:r>
                <a:endParaRPr lang="en-US" sz="2000" b="0" i="1">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Delay spread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𝑑</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f>
                      <m:fPr>
                        <m:ctrlPr>
                          <a:rPr lang="en-ID" sz="2000" i="1" smtClean="0">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000" i="1">
                                <a:solidFill>
                                  <a:schemeClr val="tx1"/>
                                </a:solidFill>
                                <a:effectLst/>
                                <a:latin typeface="Cambria Math" panose="02040503050406030204" pitchFamily="18" charset="0"/>
                                <a:ea typeface="Times New Roman" panose="02020603050405020304" pitchFamily="18" charset="0"/>
                              </a:rPr>
                            </m:ctrlPr>
                          </m:sSubPr>
                          <m:e>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𝐵</m:t>
                            </m:r>
                          </m:e>
                          <m:sub>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𝑐</m:t>
                            </m:r>
                          </m:sub>
                        </m:sSub>
                      </m:den>
                    </m:f>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000" i="1">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210</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𝑘𝐻𝑧</m:t>
                        </m:r>
                      </m:den>
                    </m:f>
                    <m:r>
                      <a:rPr lang="en-US" sz="2000" b="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id-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Jumlah total tap delay line</a:t>
                </a:r>
                <a:r>
                  <a:rPr lang="en-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𝐿</m:t>
                      </m:r>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ID" sz="2000" i="1">
                              <a:solidFill>
                                <a:schemeClr val="tx1"/>
                              </a:solidFill>
                              <a:effectLst/>
                              <a:latin typeface="Cambria Math" panose="02040503050406030204" pitchFamily="18" charset="0"/>
                            </a:rPr>
                          </m:ctrlPr>
                        </m:dPr>
                        <m:e>
                          <m:sSub>
                            <m:sSubPr>
                              <m:ctrlPr>
                                <a:rPr lang="en-ID" sz="2000" i="1">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𝐵</m:t>
                          </m:r>
                        </m:e>
                      </m:d>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taps</m:t>
                      </m:r>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D" sz="2000" b="1" i="1">
                              <a:solidFill>
                                <a:schemeClr val="tx1"/>
                              </a:solidFill>
                              <a:effectLst/>
                              <a:latin typeface="Cambria Math" panose="02040503050406030204" pitchFamily="18" charset="0"/>
                              <a:ea typeface="Times New Roman" panose="02020603050405020304" pitchFamily="18" charset="0"/>
                            </a:rPr>
                          </m:ctrlPr>
                        </m:dPr>
                        <m:e>
                          <m:r>
                            <a:rPr lang="en-US" sz="2000" b="0" i="0" smtClean="0">
                              <a:solidFill>
                                <a:schemeClr val="tx1"/>
                              </a:solidFill>
                              <a:effectLst/>
                              <a:latin typeface="Cambria Math" panose="02040503050406030204" pitchFamily="18" charset="0"/>
                              <a:ea typeface="Times New Roman" panose="02020603050405020304" pitchFamily="18"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×5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MHz</m:t>
                          </m:r>
                        </m:e>
                      </m:d>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=22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Periode sampling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)=10</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smtClean="0">
                            <a:solidFill>
                              <a:schemeClr val="tx1"/>
                            </a:solidFill>
                            <a:latin typeface="Cambria Math" panose="02040503050406030204" pitchFamily="18" charset="0"/>
                          </a:rPr>
                          <m:t>𝑑</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oMath>
                </a14:m>
                <a:r>
                  <a:rPr lang="en-ID" sz="2000">
                    <a:solidFill>
                      <a:schemeClr val="tx1"/>
                    </a:solidFill>
                    <a:latin typeface="Times New Roman" panose="02020603050405020304" pitchFamily="18" charset="0"/>
                    <a:cs typeface="Times New Roman" panose="02020603050405020304" pitchFamily="18" charset="0"/>
                  </a:rPr>
                  <a:t> = 2.16 </a:t>
                </a:r>
                <a14:m>
                  <m:oMath xmlns:m="http://schemas.openxmlformats.org/officeDocument/2006/math">
                    <m: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µ</m:t>
                    </m:r>
                    <m:r>
                      <m:rPr>
                        <m:sty m:val="p"/>
                      </m:rP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Agar total daya adalah 1, maka power pada tap pertama </a:t>
                </a:r>
                <a14:m>
                  <m:oMath xmlns:m="http://schemas.openxmlformats.org/officeDocument/2006/math">
                    <m:r>
                      <a:rPr lang="en-US" sz="2000" b="0" i="0" smtClean="0">
                        <a:solidFill>
                          <a:schemeClr val="tx1"/>
                        </a:solidFill>
                        <a:latin typeface="Cambria Math" panose="02040503050406030204" pitchFamily="18" charset="0"/>
                      </a:rPr>
                      <m:t>(</m:t>
                    </m:r>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oMath>
                </a14:m>
                <a:r>
                  <a:rPr lang="en-ID" sz="2000">
                    <a:solidFill>
                      <a:schemeClr val="tx1"/>
                    </a:solidFill>
                    <a:latin typeface="Times New Roman" panose="02020603050405020304" pitchFamily="18" charset="0"/>
                    <a:cs typeface="Times New Roman" panose="02020603050405020304" pitchFamily="18" charset="0"/>
                  </a:rPr>
                  <a:t> ditentukan sebagai:</a:t>
                </a:r>
              </a:p>
              <a:p>
                <a:pPr marL="0" indent="0">
                  <a:buNone/>
                </a:pPr>
                <a14:m>
                  <m:oMathPara xmlns:m="http://schemas.openxmlformats.org/officeDocument/2006/math">
                    <m:oMathParaPr>
                      <m:jc m:val="centerGroup"/>
                    </m:oMathParaPr>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num>
                        <m:den>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den>
                      </m:f>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power pada tiap tap </a:t>
                </a:r>
                <a14:m>
                  <m:oMath xmlns:m="http://schemas.openxmlformats.org/officeDocument/2006/math">
                    <m:d>
                      <m:dPr>
                        <m:ctrlPr>
                          <a:rPr lang="en-US" sz="2000" b="0" i="1" smtClean="0">
                            <a:solidFill>
                              <a:schemeClr val="tx1"/>
                            </a:solidFill>
                            <a:latin typeface="Cambria Math" panose="02040503050406030204" pitchFamily="18" charset="0"/>
                          </a:rPr>
                        </m:ctrlPr>
                      </m:dPr>
                      <m:e>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e>
                    </m:d>
                  </m:oMath>
                </a14:m>
                <a:r>
                  <a:rPr lang="en-ID" sz="2000">
                    <a:solidFill>
                      <a:schemeClr val="tx1"/>
                    </a:solidFill>
                    <a:latin typeface="Times New Roman" panose="02020603050405020304" pitchFamily="18" charset="0"/>
                    <a:cs typeface="Times New Roman" panose="02020603050405020304" pitchFamily="18" charset="0"/>
                  </a:rPr>
                  <a:t> adalah</a:t>
                </a:r>
              </a:p>
              <a:p>
                <a:pPr marL="0" indent="0">
                  <a:buNone/>
                </a:pPr>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oMath>
                </a14:m>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solidFill>
                              <a:schemeClr val="tx1"/>
                            </a:solidFill>
                            <a:latin typeface="Cambria Math" panose="02040503050406030204" pitchFamily="18" charset="0"/>
                          </a:rPr>
                        </m:ctrlPr>
                      </m:sSubSupPr>
                      <m:e>
                        <m:r>
                          <a:rPr lang="en-ID" sz="2000" i="1">
                            <a:solidFill>
                              <a:schemeClr val="tx1"/>
                            </a:solidFill>
                            <a:latin typeface="Cambria Math" panose="02040503050406030204" pitchFamily="18" charset="0"/>
                            <a:ea typeface="Cambria Math" panose="02040503050406030204" pitchFamily="18" charset="0"/>
                          </a:rPr>
                          <m:t>𝜎</m:t>
                        </m:r>
                      </m:e>
                      <m:sub>
                        <m:r>
                          <a:rPr lang="en-US" sz="2000" i="1">
                            <a:solidFill>
                              <a:schemeClr val="tx1"/>
                            </a:solidFill>
                            <a:latin typeface="Cambria Math" panose="02040503050406030204" pitchFamily="18" charset="0"/>
                          </a:rPr>
                          <m:t>0</m:t>
                        </m:r>
                      </m:sub>
                      <m:sup>
                        <m:r>
                          <a:rPr lang="en-US" sz="2000" i="1">
                            <a:solidFill>
                              <a:schemeClr val="tx1"/>
                            </a:solidFill>
                            <a:latin typeface="Cambria Math" panose="02040503050406030204" pitchFamily="18" charset="0"/>
                          </a:rPr>
                          <m:t>2 </m:t>
                        </m:r>
                      </m:sup>
                    </m:sSubSup>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=0, 2, 3, . . .</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oMath>
                </a14:m>
                <a:endParaRPr lang="en-ID" sz="200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279B39-B5EE-4F01-8E17-F4E7D52B588D}"/>
                  </a:ext>
                </a:extLst>
              </p:cNvPr>
              <p:cNvSpPr>
                <a:spLocks noGrp="1" noRot="1" noChangeAspect="1" noMove="1" noResize="1" noEditPoints="1" noAdjustHandles="1" noChangeArrowheads="1" noChangeShapeType="1" noTextEdit="1"/>
              </p:cNvSpPr>
              <p:nvPr>
                <p:ph idx="1"/>
              </p:nvPr>
            </p:nvSpPr>
            <p:spPr>
              <a:xfrm>
                <a:off x="5372965" y="1232622"/>
                <a:ext cx="6546274" cy="5281757"/>
              </a:xfrm>
              <a:blipFill>
                <a:blip r:embed="rId2"/>
                <a:stretch>
                  <a:fillRect t="-1153" b="-230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D4E7E95F-DEA7-4BA6-A6C7-EC7380D33946}"/>
              </a:ext>
            </a:extLst>
          </p:cNvPr>
          <p:cNvPicPr>
            <a:picLocks noChangeAspect="1"/>
          </p:cNvPicPr>
          <p:nvPr/>
        </p:nvPicPr>
        <p:blipFill rotWithShape="1">
          <a:blip r:embed="rId3"/>
          <a:srcRect l="4692" t="4253" r="6973" b="4040"/>
          <a:stretch/>
        </p:blipFill>
        <p:spPr>
          <a:xfrm>
            <a:off x="505692" y="1715040"/>
            <a:ext cx="4973782" cy="3785214"/>
          </a:xfrm>
          <a:prstGeom prst="rect">
            <a:avLst/>
          </a:prstGeom>
        </p:spPr>
      </p:pic>
    </p:spTree>
    <p:extLst>
      <p:ext uri="{BB962C8B-B14F-4D97-AF65-F5344CB8AC3E}">
        <p14:creationId xmlns:p14="http://schemas.microsoft.com/office/powerpoint/2010/main" val="201436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5D1C15-FBE4-4D01-AEBB-D339F28061E0}"/>
                  </a:ext>
                </a:extLst>
              </p:cNvPr>
              <p:cNvSpPr txBox="1"/>
              <p:nvPr/>
            </p:nvSpPr>
            <p:spPr>
              <a:xfrm>
                <a:off x="3048000" y="817260"/>
                <a:ext cx="6511636" cy="4475777"/>
              </a:xfrm>
              <a:prstGeom prst="rect">
                <a:avLst/>
              </a:prstGeom>
              <a:noFill/>
              <a:ln w="28575">
                <a:solidFill>
                  <a:schemeClr val="tx1"/>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7 (ESTIMASI KANAL PADA BTS)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error 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MSE</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Membangkitkan noise AWGN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𝐱</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𝐰</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Mengalikan sinyal pilot dengan unitary matriks  </a:t>
                </a:r>
                <a14:m>
                  <m:oMath xmlns:m="http://schemas.openxmlformats.org/officeDocument/2006/math">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Estimasi kanal dengan MMSE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d>
                      <m:dPr>
                        <m:begChr m:val="["/>
                        <m:endChr m:val="]"/>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Menghitung error estimasi kanal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Menghitung MSE estimasi kanal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MSE</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m:t>
                    </m:r>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85D1C15-FBE4-4D01-AEBB-D339F28061E0}"/>
                  </a:ext>
                </a:extLst>
              </p:cNvPr>
              <p:cNvSpPr txBox="1">
                <a:spLocks noRot="1" noChangeAspect="1" noMove="1" noResize="1" noEditPoints="1" noAdjustHandles="1" noChangeArrowheads="1" noChangeShapeType="1" noTextEdit="1"/>
              </p:cNvSpPr>
              <p:nvPr/>
            </p:nvSpPr>
            <p:spPr>
              <a:xfrm>
                <a:off x="3048000" y="817260"/>
                <a:ext cx="6511636" cy="4475777"/>
              </a:xfrm>
              <a:prstGeom prst="rect">
                <a:avLst/>
              </a:prstGeom>
              <a:blipFill>
                <a:blip r:embed="rId2"/>
                <a:stretch>
                  <a:fillRect l="-746" t="-40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71754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65B2AD-D18F-4AC2-94D8-ECCB2029ED3E}"/>
              </a:ext>
            </a:extLst>
          </p:cNvPr>
          <p:cNvPicPr/>
          <p:nvPr/>
        </p:nvPicPr>
        <p:blipFill>
          <a:blip r:embed="rId2"/>
          <a:stretch>
            <a:fillRect/>
          </a:stretch>
        </p:blipFill>
        <p:spPr>
          <a:xfrm>
            <a:off x="2346549" y="312230"/>
            <a:ext cx="6173996" cy="311677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20EFFF8-418E-4E7C-944E-DF6415FA4924}"/>
                  </a:ext>
                </a:extLst>
              </p:cNvPr>
              <p:cNvSpPr txBox="1">
                <a:spLocks/>
              </p:cNvSpPr>
              <p:nvPr/>
            </p:nvSpPr>
            <p:spPr>
              <a:xfrm>
                <a:off x="1614054" y="3347427"/>
                <a:ext cx="7834746" cy="3406661"/>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000">
                    <a:cs typeface="Times New Roman" panose="02020603050405020304" pitchFamily="18" charset="0"/>
                  </a:rPr>
                  <a:t>Matriks sinyal yang ditransmisikan </a:t>
                </a:r>
                <a14:m>
                  <m:oMath xmlns:m="http://schemas.openxmlformats.org/officeDocument/2006/math">
                    <m:r>
                      <a:rPr lang="id-ID" sz="2000" b="1"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p>
                    </m:sSup>
                  </m:oMath>
                </a14:m>
                <a:endParaRPr lang="en-US"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a:t>Sinyal yang diterima semua user kanal Rayleigh:</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id-ID" sz="2000" b="1" i="1" smtClean="0">
                          <a:latin typeface="Cambria Math" panose="02040503050406030204" pitchFamily="18" charset="0"/>
                        </a:rPr>
                        <m:t>𝐘</m:t>
                      </m:r>
                      <m:d>
                        <m:dPr>
                          <m:ctrlPr>
                            <a:rPr lang="en-ID" sz="2000" b="1" i="1">
                              <a:latin typeface="Cambria Math" panose="02040503050406030204" pitchFamily="18" charset="0"/>
                            </a:rPr>
                          </m:ctrlPr>
                        </m:dPr>
                        <m:e>
                          <m:r>
                            <a:rPr lang="id-ID" sz="2000" i="1">
                              <a:latin typeface="Cambria Math" panose="02040503050406030204" pitchFamily="18" charset="0"/>
                            </a:rPr>
                            <m:t>𝑛</m:t>
                          </m:r>
                        </m:e>
                      </m:d>
                      <m:r>
                        <a:rPr lang="id-ID" sz="2000" i="1">
                          <a:latin typeface="Cambria Math" panose="02040503050406030204" pitchFamily="18" charset="0"/>
                        </a:rPr>
                        <m:t>=</m:t>
                      </m:r>
                      <m:nary>
                        <m:naryPr>
                          <m:chr m:val="∑"/>
                          <m:limLoc m:val="undOvr"/>
                          <m:ctrlPr>
                            <a:rPr lang="en-ID" sz="2000" i="1">
                              <a:latin typeface="Cambria Math" panose="02040503050406030204" pitchFamily="18" charset="0"/>
                            </a:rPr>
                          </m:ctrlPr>
                        </m:naryPr>
                        <m:sub>
                          <m:r>
                            <a:rPr lang="id-ID" sz="2000" i="1">
                              <a:latin typeface="Cambria Math" panose="02040503050406030204" pitchFamily="18" charset="0"/>
                            </a:rPr>
                            <m:t>𝑙</m:t>
                          </m:r>
                          <m:r>
                            <a:rPr lang="id-ID" sz="2000" i="1">
                              <a:latin typeface="Cambria Math" panose="02040503050406030204" pitchFamily="18" charset="0"/>
                            </a:rPr>
                            <m:t>=0</m:t>
                          </m:r>
                        </m:sub>
                        <m:sup>
                          <m:r>
                            <a:rPr lang="id-ID" sz="2000" i="1">
                              <a:latin typeface="Cambria Math" panose="02040503050406030204" pitchFamily="18" charset="0"/>
                            </a:rPr>
                            <m:t>𝐿</m:t>
                          </m:r>
                          <m:r>
                            <a:rPr lang="id-ID" sz="2000" i="1">
                              <a:latin typeface="Cambria Math" panose="02040503050406030204" pitchFamily="18" charset="0"/>
                            </a:rPr>
                            <m:t>−1</m:t>
                          </m:r>
                        </m:sup>
                        <m:e>
                          <m:sSub>
                            <m:sSubPr>
                              <m:ctrlPr>
                                <a:rPr lang="en-ID" sz="2000" i="1">
                                  <a:latin typeface="Cambria Math" panose="02040503050406030204" pitchFamily="18" charset="0"/>
                                </a:rPr>
                              </m:ctrlPr>
                            </m:sSubPr>
                            <m:e>
                              <m:r>
                                <a:rPr lang="id-ID" sz="2000" b="1" i="1">
                                  <a:latin typeface="Cambria Math" panose="02040503050406030204" pitchFamily="18" charset="0"/>
                                </a:rPr>
                                <m:t>𝐇</m:t>
                              </m:r>
                            </m:e>
                            <m:sub>
                              <m:sSub>
                                <m:sSubPr>
                                  <m:ctrlPr>
                                    <a:rPr lang="en-ID" sz="2000" i="1">
                                      <a:latin typeface="Cambria Math" panose="02040503050406030204" pitchFamily="18" charset="0"/>
                                    </a:rPr>
                                  </m:ctrlPr>
                                </m:sSubPr>
                                <m:e>
                                  <m:r>
                                    <m:rPr>
                                      <m:sty m:val="p"/>
                                    </m:rPr>
                                    <a:rPr lang="id-ID" sz="2000">
                                      <a:latin typeface="Cambria Math" panose="02040503050406030204" pitchFamily="18" charset="0"/>
                                    </a:rPr>
                                    <m:t>R</m:t>
                                  </m:r>
                                </m:e>
                                <m:sub>
                                  <m:r>
                                    <a:rPr lang="id-ID" sz="2000" i="1">
                                      <a:latin typeface="Cambria Math" panose="02040503050406030204" pitchFamily="18" charset="0"/>
                                    </a:rPr>
                                    <m:t>𝑙</m:t>
                                  </m:r>
                                </m:sub>
                              </m:sSub>
                            </m:sub>
                          </m:sSub>
                          <m:r>
                            <a:rPr lang="id-ID" sz="2000" b="1" i="1">
                              <a:latin typeface="Cambria Math" panose="02040503050406030204" pitchFamily="18" charset="0"/>
                            </a:rPr>
                            <m:t>𝐗</m:t>
                          </m:r>
                          <m:d>
                            <m:dPr>
                              <m:ctrlPr>
                                <a:rPr lang="en-ID" sz="2000" i="1">
                                  <a:latin typeface="Cambria Math" panose="02040503050406030204" pitchFamily="18" charset="0"/>
                                </a:rPr>
                              </m:ctrlPr>
                            </m:dPr>
                            <m:e>
                              <m:r>
                                <a:rPr lang="id-ID" sz="2000" i="1">
                                  <a:latin typeface="Cambria Math" panose="02040503050406030204" pitchFamily="18" charset="0"/>
                                </a:rPr>
                                <m:t>𝑛</m:t>
                              </m:r>
                              <m:r>
                                <a:rPr lang="id-ID" sz="2000" i="1">
                                  <a:latin typeface="Cambria Math" panose="02040503050406030204" pitchFamily="18" charset="0"/>
                                </a:rPr>
                                <m:t>−</m:t>
                              </m:r>
                              <m:r>
                                <a:rPr lang="id-ID" sz="2000" i="1">
                                  <a:latin typeface="Cambria Math" panose="02040503050406030204" pitchFamily="18" charset="0"/>
                                </a:rPr>
                                <m:t>𝑙</m:t>
                              </m:r>
                            </m:e>
                          </m:d>
                          <m:r>
                            <a:rPr lang="id-ID" sz="2000" i="1">
                              <a:latin typeface="Cambria Math" panose="02040503050406030204" pitchFamily="18" charset="0"/>
                            </a:rPr>
                            <m:t>+</m:t>
                          </m:r>
                        </m:e>
                      </m:nary>
                      <m:r>
                        <a:rPr lang="id-ID" sz="2000" b="1" i="1">
                          <a:latin typeface="Cambria Math" panose="02040503050406030204" pitchFamily="18" charset="0"/>
                        </a:rPr>
                        <m:t>𝐰</m:t>
                      </m:r>
                      <m:d>
                        <m:dPr>
                          <m:ctrlPr>
                            <a:rPr lang="en-ID" sz="2000" i="1">
                              <a:latin typeface="Cambria Math" panose="02040503050406030204" pitchFamily="18" charset="0"/>
                            </a:rPr>
                          </m:ctrlPr>
                        </m:dPr>
                        <m:e>
                          <m:r>
                            <m:rPr>
                              <m:sty m:val="p"/>
                            </m:rPr>
                            <a:rPr lang="id-ID" sz="2000">
                              <a:latin typeface="Cambria Math" panose="02040503050406030204" pitchFamily="18" charset="0"/>
                            </a:rPr>
                            <m:t>n</m:t>
                          </m:r>
                        </m:e>
                      </m:d>
                      <m:r>
                        <a:rPr lang="id-ID" sz="2000" i="1">
                          <a:latin typeface="Cambria Math" panose="02040503050406030204" pitchFamily="18" charset="0"/>
                        </a:rPr>
                        <m:t>,      </m:t>
                      </m:r>
                      <m:r>
                        <m:rPr>
                          <m:sty m:val="p"/>
                        </m:rPr>
                        <a:rPr lang="id-ID" sz="2000">
                          <a:latin typeface="Cambria Math" panose="02040503050406030204" pitchFamily="18" charset="0"/>
                        </a:rPr>
                        <m:t>dimana</m:t>
                      </m:r>
                      <m:r>
                        <a:rPr lang="id-ID" sz="2000">
                          <a:latin typeface="Cambria Math" panose="02040503050406030204" pitchFamily="18" charset="0"/>
                        </a:rPr>
                        <m:t> </m:t>
                      </m:r>
                      <m:r>
                        <a:rPr lang="id-ID" sz="2000" b="1" i="1">
                          <a:latin typeface="Cambria Math" panose="02040503050406030204" pitchFamily="18" charset="0"/>
                        </a:rPr>
                        <m:t>𝐘</m:t>
                      </m:r>
                      <m:r>
                        <a:rPr lang="id-ID" sz="2000" b="1">
                          <a:latin typeface="Cambria Math" panose="02040503050406030204" pitchFamily="18" charset="0"/>
                        </a:rPr>
                        <m:t>=</m:t>
                      </m:r>
                      <m:d>
                        <m:dPr>
                          <m:ctrlPr>
                            <a:rPr lang="id-ID" sz="2000" b="1" i="1">
                              <a:latin typeface="Cambria Math" panose="02040503050406030204" pitchFamily="18" charset="0"/>
                            </a:rPr>
                          </m:ctrlPr>
                        </m:dPr>
                        <m:e>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1</m:t>
                              </m:r>
                            </m:sub>
                          </m:sSub>
                          <m:r>
                            <a:rPr lang="id-ID" sz="2000" b="1" i="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2</m:t>
                              </m:r>
                            </m:sub>
                          </m:sSub>
                          <m:r>
                            <a:rPr lang="id-ID" sz="2000" b="1" i="1">
                              <a:latin typeface="Cambria Math" panose="02040503050406030204" pitchFamily="18" charset="0"/>
                            </a:rPr>
                            <m:t> …</m:t>
                          </m:r>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𝐾</m:t>
                              </m:r>
                            </m:sub>
                          </m:sSub>
                        </m:e>
                      </m:d>
                    </m:oMath>
                  </m:oMathPara>
                </a14:m>
                <a:endParaRPr lang="en-US" sz="2000" b="1"/>
              </a:p>
              <a:p>
                <a:pPr>
                  <a:lnSpc>
                    <a:spcPct val="150000"/>
                  </a:lnSpc>
                  <a:spcBef>
                    <a:spcPts val="0"/>
                  </a:spcBef>
                </a:pPr>
                <a:r>
                  <a:rPr lang="en-US" sz="2000"/>
                  <a:t>Sinyal yang diterima semua user kanal UR-LOS:</a:t>
                </a:r>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𝐰</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dimana</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sub>
                          </m:sSub>
                        </m:e>
                      </m:d>
                    </m:oMath>
                  </m:oMathPara>
                </a14:m>
                <a:endParaRPr lang="en-US" sz="2000" b="1"/>
              </a:p>
              <a:p>
                <a:pPr algn="just">
                  <a:lnSpc>
                    <a:spcPct val="100000"/>
                  </a:lnSpc>
                  <a:spcBef>
                    <a:spcPts val="0"/>
                  </a:spcBef>
                </a:pPr>
                <a:r>
                  <a:rPr lang="en-US" sz="2000"/>
                  <a:t>Sinyal yang diterima masing-masing user</a:t>
                </a:r>
                <a14:m>
                  <m:oMath xmlns:m="http://schemas.openxmlformats.org/officeDocument/2006/math">
                    <m:r>
                      <a:rPr lang="id-ID" sz="2000" b="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en-US" sz="2000" b="0" i="1" smtClean="0">
                            <a:latin typeface="Cambria Math" panose="02040503050406030204" pitchFamily="18" charset="0"/>
                          </a:rPr>
                          <m:t>𝑘</m:t>
                        </m:r>
                      </m:sub>
                    </m:sSub>
                    <m:r>
                      <a:rPr lang="id-ID" sz="2000" i="1">
                        <a:latin typeface="Cambria Math" panose="02040503050406030204" pitchFamily="18" charset="0"/>
                      </a:rPr>
                      <m:t>∈ </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r>
                          <a:rPr lang="id-ID" sz="2000" i="1">
                            <a:latin typeface="Cambria Math" panose="02040503050406030204" pitchFamily="18" charset="0"/>
                          </a:rPr>
                          <m:t>(</m:t>
                        </m:r>
                        <m:r>
                          <a:rPr lang="en-US" sz="2000" b="0" i="1" smtClean="0">
                            <a:latin typeface="Cambria Math" panose="02040503050406030204" pitchFamily="18" charset="0"/>
                          </a:rPr>
                          <m:t>1</m:t>
                        </m:r>
                        <m:r>
                          <a:rPr lang="id-ID" sz="2000" i="1">
                            <a:latin typeface="Cambria Math" panose="02040503050406030204" pitchFamily="18" charset="0"/>
                          </a:rPr>
                          <m:t>×</m:t>
                        </m:r>
                        <m:d>
                          <m:dPr>
                            <m:ctrlPr>
                              <a:rPr lang="en-ID" sz="2000" i="1">
                                <a:latin typeface="Cambria Math" panose="02040503050406030204" pitchFamily="18" charset="0"/>
                              </a:rPr>
                            </m:ctrlPr>
                          </m:dPr>
                          <m:e>
                            <m:r>
                              <a:rPr lang="id-ID" sz="2000" i="1">
                                <a:latin typeface="Cambria Math" panose="02040503050406030204" pitchFamily="18" charset="0"/>
                              </a:rPr>
                              <m:t>𝑁𝐹𝐹𝑇</m:t>
                            </m:r>
                            <m:r>
                              <a:rPr lang="id-ID" sz="2000" i="1">
                                <a:latin typeface="Cambria Math" panose="02040503050406030204" pitchFamily="18" charset="0"/>
                              </a:rPr>
                              <m:t>+</m:t>
                            </m:r>
                            <m:r>
                              <a:rPr lang="id-ID" sz="2000" i="1">
                                <a:latin typeface="Cambria Math" panose="02040503050406030204" pitchFamily="18" charset="0"/>
                              </a:rPr>
                              <m:t>𝐶𝑃</m:t>
                            </m:r>
                          </m:e>
                        </m:d>
                        <m:r>
                          <a:rPr lang="id-ID" sz="2000" i="1">
                            <a:latin typeface="Cambria Math" panose="02040503050406030204" pitchFamily="18" charset="0"/>
                          </a:rPr>
                          <m:t>)</m:t>
                        </m:r>
                      </m:sup>
                    </m:sSup>
                  </m:oMath>
                </a14:m>
                <a:endParaRPr lang="en-ID" sz="2000"/>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50000"/>
                  </a:lnSpc>
                  <a:spcBef>
                    <a:spcPts val="0"/>
                  </a:spcBef>
                  <a:buNone/>
                </a:pPr>
                <a:endParaRPr lang="en-US" sz="2000"/>
              </a:p>
            </p:txBody>
          </p:sp>
        </mc:Choice>
        <mc:Fallback xmlns="">
          <p:sp>
            <p:nvSpPr>
              <p:cNvPr id="7" name="Content Placeholder 2">
                <a:extLst>
                  <a:ext uri="{FF2B5EF4-FFF2-40B4-BE49-F238E27FC236}">
                    <a16:creationId xmlns:a16="http://schemas.microsoft.com/office/drawing/2014/main" id="{220EFFF8-418E-4E7C-944E-DF6415FA4924}"/>
                  </a:ext>
                </a:extLst>
              </p:cNvPr>
              <p:cNvSpPr txBox="1">
                <a:spLocks noRot="1" noChangeAspect="1" noMove="1" noResize="1" noEditPoints="1" noAdjustHandles="1" noChangeArrowheads="1" noChangeShapeType="1" noTextEdit="1"/>
              </p:cNvSpPr>
              <p:nvPr/>
            </p:nvSpPr>
            <p:spPr>
              <a:xfrm>
                <a:off x="1614054" y="3347427"/>
                <a:ext cx="7834746" cy="3406661"/>
              </a:xfrm>
              <a:prstGeom prst="rect">
                <a:avLst/>
              </a:prstGeom>
              <a:blipFill>
                <a:blip r:embed="rId3"/>
                <a:stretch>
                  <a:fillRect l="-622"/>
                </a:stretch>
              </a:blipFill>
              <a:ln>
                <a:solidFill>
                  <a:schemeClr val="accent1">
                    <a:lumMod val="75000"/>
                  </a:schemeClr>
                </a:solidFill>
              </a:ln>
            </p:spPr>
            <p:txBody>
              <a:bodyPr/>
              <a:lstStyle/>
              <a:p>
                <a:r>
                  <a:rPr lang="en-ID">
                    <a:noFill/>
                  </a:rPr>
                  <a:t> </a:t>
                </a:r>
              </a:p>
            </p:txBody>
          </p:sp>
        </mc:Fallback>
      </mc:AlternateContent>
      <p:sp>
        <p:nvSpPr>
          <p:cNvPr id="8" name="Rectangle 7">
            <a:extLst>
              <a:ext uri="{FF2B5EF4-FFF2-40B4-BE49-F238E27FC236}">
                <a16:creationId xmlns:a16="http://schemas.microsoft.com/office/drawing/2014/main" id="{36DCE13F-E1C1-499E-898A-181BA8D15CFF}"/>
              </a:ext>
            </a:extLst>
          </p:cNvPr>
          <p:cNvSpPr/>
          <p:nvPr/>
        </p:nvSpPr>
        <p:spPr>
          <a:xfrm>
            <a:off x="274481" y="103912"/>
            <a:ext cx="4559774"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Penerima</a:t>
            </a:r>
          </a:p>
        </p:txBody>
      </p:sp>
    </p:spTree>
    <p:extLst>
      <p:ext uri="{BB962C8B-B14F-4D97-AF65-F5344CB8AC3E}">
        <p14:creationId xmlns:p14="http://schemas.microsoft.com/office/powerpoint/2010/main" val="2330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A871D6-1F86-48D4-BC37-5A1DDE54C5C1}"/>
                  </a:ext>
                </a:extLst>
              </p:cNvPr>
              <p:cNvSpPr txBox="1"/>
              <p:nvPr/>
            </p:nvSpPr>
            <p:spPr>
              <a:xfrm>
                <a:off x="1316181" y="1511168"/>
                <a:ext cx="9559637" cy="333091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8 (DEMODULASI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𝒌</m:t>
                        </m:r>
                      </m:sub>
                    </m:sSub>
                  </m:oMath>
                </a14:m>
                <a:r>
                  <a:rPr lang="en-US"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nCP</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Sinyal demodulasi OFDM pada tiap user </a:t>
                </a:r>
                <a14:m>
                  <m:oMath xmlns:m="http://schemas.openxmlformats.org/officeDocument/2006/math">
                    <m:r>
                      <a:rPr lang="id-ID" sz="20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263525" indent="-263525" algn="just">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yang diterima pada masing-masing user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serial ke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Hilangkan komponen cyclic prefix sejumlah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nCP</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pada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domain waktu ke domain frekuensi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FFT</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r>
                      <a:rPr lang="id-ID" sz="2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9A871D6-1F86-48D4-BC37-5A1DDE54C5C1}"/>
                  </a:ext>
                </a:extLst>
              </p:cNvPr>
              <p:cNvSpPr txBox="1">
                <a:spLocks noRot="1" noChangeAspect="1" noMove="1" noResize="1" noEditPoints="1" noAdjustHandles="1" noChangeArrowheads="1" noChangeShapeType="1" noTextEdit="1"/>
              </p:cNvSpPr>
              <p:nvPr/>
            </p:nvSpPr>
            <p:spPr>
              <a:xfrm>
                <a:off x="1316181" y="1511168"/>
                <a:ext cx="9559637" cy="3330912"/>
              </a:xfrm>
              <a:prstGeom prst="rect">
                <a:avLst/>
              </a:prstGeom>
              <a:blipFill>
                <a:blip r:embed="rId2"/>
                <a:stretch>
                  <a:fillRect l="-572" t="-726" b="-1815"/>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6114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4E0465-D425-4593-B39D-02B58B4039B0}"/>
                  </a:ext>
                </a:extLst>
              </p:cNvPr>
              <p:cNvSpPr txBox="1"/>
              <p:nvPr/>
            </p:nvSpPr>
            <p:spPr>
              <a:xfrm>
                <a:off x="942110" y="1448518"/>
                <a:ext cx="10695708" cy="3741281"/>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9 (DEMODULASI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Simbol_4QAM = [-1 1; 1 1; 1 -1; -1 -1]</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Deretan bit biner masing-masing user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Pisahkan komponen real dan imajiner dari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Ambil tanda (±) dari komponen real dan imajiner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Ubah ke bentuk decimal dengan mencocokkan tanda (±) dengan referensi pemetaan simbol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Ubah dari desimal menjadi bit biner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414E0465-D425-4593-B39D-02B58B4039B0}"/>
                  </a:ext>
                </a:extLst>
              </p:cNvPr>
              <p:cNvSpPr txBox="1">
                <a:spLocks noRot="1" noChangeAspect="1" noMove="1" noResize="1" noEditPoints="1" noAdjustHandles="1" noChangeArrowheads="1" noChangeShapeType="1" noTextEdit="1"/>
              </p:cNvSpPr>
              <p:nvPr/>
            </p:nvSpPr>
            <p:spPr>
              <a:xfrm>
                <a:off x="942110" y="1448518"/>
                <a:ext cx="10695708" cy="3741281"/>
              </a:xfrm>
              <a:prstGeom prst="rect">
                <a:avLst/>
              </a:prstGeom>
              <a:blipFill>
                <a:blip r:embed="rId2"/>
                <a:stretch>
                  <a:fillRect l="-512" t="-647" b="-1618"/>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58138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24AD6F-573F-4F27-A4D8-C5802AFF53ED}"/>
                  </a:ext>
                </a:extLst>
              </p:cNvPr>
              <p:cNvSpPr txBox="1"/>
              <p:nvPr/>
            </p:nvSpPr>
            <p:spPr>
              <a:xfrm>
                <a:off x="2701635" y="1295761"/>
                <a:ext cx="7051965" cy="385894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10 (BIT ERROR RATE)</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nBit</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SNRdB</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selisih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yang bukan nol</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bagi hasil selisih tersebut dengan jumlah bit yang ditransmisikan.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14:m>
                  <m:oMathPara xmlns:m="http://schemas.openxmlformats.org/officeDocument/2006/math">
                    <m:oMathParaPr>
                      <m:jc m:val="centerGroup"/>
                    </m:oMathParaPr>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BER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nonzero</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𝑛𝐵𝑖𝑡</m:t>
                          </m:r>
                        </m:den>
                      </m:f>
                    </m:oMath>
                  </m:oMathPara>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FB24AD6F-573F-4F27-A4D8-C5802AFF53ED}"/>
                  </a:ext>
                </a:extLst>
              </p:cNvPr>
              <p:cNvSpPr txBox="1">
                <a:spLocks noRot="1" noChangeAspect="1" noMove="1" noResize="1" noEditPoints="1" noAdjustHandles="1" noChangeArrowheads="1" noChangeShapeType="1" noTextEdit="1"/>
              </p:cNvSpPr>
              <p:nvPr/>
            </p:nvSpPr>
            <p:spPr>
              <a:xfrm>
                <a:off x="2701635" y="1295761"/>
                <a:ext cx="7051965" cy="3858942"/>
              </a:xfrm>
              <a:prstGeom prst="rect">
                <a:avLst/>
              </a:prstGeom>
              <a:blipFill>
                <a:blip r:embed="rId2"/>
                <a:stretch>
                  <a:fillRect l="-688" t="-627" r="-688" b="-1411"/>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270402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652398-1935-4D3A-A595-7A24822707A4}"/>
                  </a:ext>
                </a:extLst>
              </p:cNvPr>
              <p:cNvSpPr txBox="1"/>
              <p:nvPr/>
            </p:nvSpPr>
            <p:spPr>
              <a:xfrm>
                <a:off x="1995054" y="1088551"/>
                <a:ext cx="8659091" cy="468089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11 (Efisiensi Spektrum)</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𝐧</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MRT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ZF</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MMSE</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daya sinyal masing-masing user </a:t>
                </a:r>
                <a14:m>
                  <m:oMath xmlns:m="http://schemas.openxmlformats.org/officeDocument/2006/math">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Hitung Interferensi antar user </a:t>
                </a:r>
                <a14:m>
                  <m:oMath xmlns:m="http://schemas.openxmlformats.org/officeDocument/2006/math">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I</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eqArr>
                              <m:eqArr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e>
                            </m:eqAr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up>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e>
                        </m:nary>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Tentukan daya noise AWGN (N)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Hitung SINR tiap user </a:t>
                </a:r>
                <a14:m>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SINR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num>
                      <m:den>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I</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den>
                    </m:f>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Hitung efisiensi spektrum total,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ES</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SINR</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6652398-1935-4D3A-A595-7A24822707A4}"/>
                  </a:ext>
                </a:extLst>
              </p:cNvPr>
              <p:cNvSpPr txBox="1">
                <a:spLocks noRot="1" noChangeAspect="1" noMove="1" noResize="1" noEditPoints="1" noAdjustHandles="1" noChangeArrowheads="1" noChangeShapeType="1" noTextEdit="1"/>
              </p:cNvSpPr>
              <p:nvPr/>
            </p:nvSpPr>
            <p:spPr>
              <a:xfrm>
                <a:off x="1995054" y="1088551"/>
                <a:ext cx="8659091" cy="4680897"/>
              </a:xfrm>
              <a:prstGeom prst="rect">
                <a:avLst/>
              </a:prstGeom>
              <a:blipFill>
                <a:blip r:embed="rId2"/>
                <a:stretch>
                  <a:fillRect l="-561" t="-518" b="-116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88318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AA-91F9-4AFC-95FB-E20CA014E45D}"/>
              </a:ext>
            </a:extLst>
          </p:cNvPr>
          <p:cNvSpPr>
            <a:spLocks noGrp="1"/>
          </p:cNvSpPr>
          <p:nvPr>
            <p:ph type="title"/>
          </p:nvPr>
        </p:nvSpPr>
        <p:spPr>
          <a:xfrm>
            <a:off x="159327" y="154626"/>
            <a:ext cx="10515600" cy="618548"/>
          </a:xfrm>
        </p:spPr>
        <p:txBody>
          <a:bodyPr>
            <a:normAutofit fontScale="90000"/>
          </a:bodyPr>
          <a:lstStyle/>
          <a:p>
            <a:r>
              <a:rPr lang="en-US" dirty="0"/>
              <a:t>Bit Error Rate </a:t>
            </a:r>
            <a:r>
              <a:rPr lang="en-US" dirty="0" err="1"/>
              <a:t>Kanal</a:t>
            </a:r>
            <a:r>
              <a:rPr lang="en-US"/>
              <a:t> Rayleigh</a:t>
            </a:r>
            <a:endParaRPr lang="en-ID"/>
          </a:p>
        </p:txBody>
      </p:sp>
      <p:pic>
        <p:nvPicPr>
          <p:cNvPr id="4" name="Content Placeholder 3">
            <a:extLst>
              <a:ext uri="{FF2B5EF4-FFF2-40B4-BE49-F238E27FC236}">
                <a16:creationId xmlns:a16="http://schemas.microsoft.com/office/drawing/2014/main" id="{2FF97F23-0010-4886-8223-D3E076B6FE8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301" t="5845" r="5917" b="10072"/>
          <a:stretch/>
        </p:blipFill>
        <p:spPr bwMode="auto">
          <a:xfrm>
            <a:off x="0" y="1808785"/>
            <a:ext cx="5840524" cy="468408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8AEFBA1-E135-47E4-AF98-27869ED11744}"/>
              </a:ext>
            </a:extLst>
          </p:cNvPr>
          <p:cNvPicPr/>
          <p:nvPr/>
        </p:nvPicPr>
        <p:blipFill rotWithShape="1">
          <a:blip r:embed="rId3">
            <a:extLst>
              <a:ext uri="{28A0092B-C50C-407E-A947-70E740481C1C}">
                <a14:useLocalDpi xmlns:a14="http://schemas.microsoft.com/office/drawing/2010/main" val="0"/>
              </a:ext>
            </a:extLst>
          </a:blip>
          <a:srcRect l="4102" t="5387" r="6587"/>
          <a:stretch/>
        </p:blipFill>
        <p:spPr bwMode="auto">
          <a:xfrm>
            <a:off x="5689427" y="1808785"/>
            <a:ext cx="6242108" cy="4841397"/>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83A26F04-EB1E-44B9-88D2-ACA2BA2299F2}"/>
              </a:ext>
            </a:extLst>
          </p:cNvPr>
          <p:cNvSpPr/>
          <p:nvPr/>
        </p:nvSpPr>
        <p:spPr>
          <a:xfrm>
            <a:off x="1902725" y="1328311"/>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D2AFB6A7-DD6D-4319-BB57-902DDCB8432B}"/>
              </a:ext>
            </a:extLst>
          </p:cNvPr>
          <p:cNvSpPr/>
          <p:nvPr/>
        </p:nvSpPr>
        <p:spPr>
          <a:xfrm>
            <a:off x="7754801" y="1328310"/>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CAD315A7-CECB-4960-8275-24AFBA210067}"/>
              </a:ext>
            </a:extLst>
          </p:cNvPr>
          <p:cNvSpPr txBox="1"/>
          <p:nvPr/>
        </p:nvSpPr>
        <p:spPr>
          <a:xfrm>
            <a:off x="311729" y="597972"/>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199743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E4C7-73D9-4412-94F7-B71B9EAEBCF5}"/>
              </a:ext>
            </a:extLst>
          </p:cNvPr>
          <p:cNvSpPr>
            <a:spLocks noGrp="1"/>
          </p:cNvSpPr>
          <p:nvPr>
            <p:ph type="title"/>
          </p:nvPr>
        </p:nvSpPr>
        <p:spPr>
          <a:xfrm>
            <a:off x="507930" y="429771"/>
            <a:ext cx="10515600" cy="461666"/>
          </a:xfrm>
        </p:spPr>
        <p:txBody>
          <a:bodyPr>
            <a:normAutofit fontScale="90000"/>
          </a:bodyPr>
          <a:lstStyle/>
          <a:p>
            <a:r>
              <a:rPr lang="en-US"/>
              <a:t>Bit Error Rate Kanal UR-LOS</a:t>
            </a:r>
            <a:endParaRPr lang="en-ID"/>
          </a:p>
        </p:txBody>
      </p:sp>
      <p:pic>
        <p:nvPicPr>
          <p:cNvPr id="4" name="Picture 3">
            <a:extLst>
              <a:ext uri="{FF2B5EF4-FFF2-40B4-BE49-F238E27FC236}">
                <a16:creationId xmlns:a16="http://schemas.microsoft.com/office/drawing/2014/main" id="{B1F3991A-F3CC-4E86-9BB4-6DC305DD81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8967" y="1849264"/>
            <a:ext cx="6184378" cy="4640700"/>
          </a:xfrm>
          <a:prstGeom prst="rect">
            <a:avLst/>
          </a:prstGeom>
          <a:noFill/>
          <a:ln>
            <a:noFill/>
          </a:ln>
        </p:spPr>
      </p:pic>
      <p:pic>
        <p:nvPicPr>
          <p:cNvPr id="5" name="Picture 4">
            <a:extLst>
              <a:ext uri="{FF2B5EF4-FFF2-40B4-BE49-F238E27FC236}">
                <a16:creationId xmlns:a16="http://schemas.microsoft.com/office/drawing/2014/main" id="{124C0EA8-4B2D-416E-B171-806E5533423E}"/>
              </a:ext>
            </a:extLst>
          </p:cNvPr>
          <p:cNvPicPr/>
          <p:nvPr/>
        </p:nvPicPr>
        <p:blipFill rotWithShape="1">
          <a:blip r:embed="rId3">
            <a:extLst>
              <a:ext uri="{28A0092B-C50C-407E-A947-70E740481C1C}">
                <a14:useLocalDpi xmlns:a14="http://schemas.microsoft.com/office/drawing/2010/main" val="0"/>
              </a:ext>
            </a:extLst>
          </a:blip>
          <a:srcRect l="2174" t="4642" r="5879"/>
          <a:stretch/>
        </p:blipFill>
        <p:spPr bwMode="auto">
          <a:xfrm>
            <a:off x="100897" y="2069786"/>
            <a:ext cx="5588070" cy="4343718"/>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F59A988-CC3D-4CF1-AA93-CD52AFC580C0}"/>
              </a:ext>
            </a:extLst>
          </p:cNvPr>
          <p:cNvSpPr/>
          <p:nvPr/>
        </p:nvSpPr>
        <p:spPr>
          <a:xfrm>
            <a:off x="1888870" y="1690688"/>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EF163046-4EF7-4E0A-9858-8F4180D878D0}"/>
              </a:ext>
            </a:extLst>
          </p:cNvPr>
          <p:cNvSpPr/>
          <p:nvPr/>
        </p:nvSpPr>
        <p:spPr>
          <a:xfrm>
            <a:off x="7872403" y="1618431"/>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3AEC3A6F-B794-49DC-A6F4-505DBC27CA01}"/>
              </a:ext>
            </a:extLst>
          </p:cNvPr>
          <p:cNvSpPr txBox="1"/>
          <p:nvPr/>
        </p:nvSpPr>
        <p:spPr>
          <a:xfrm>
            <a:off x="507930" y="967897"/>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343803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38F-9772-4249-A50C-EF5D16116402}"/>
              </a:ext>
            </a:extLst>
          </p:cNvPr>
          <p:cNvSpPr>
            <a:spLocks noGrp="1"/>
          </p:cNvSpPr>
          <p:nvPr>
            <p:ph type="title"/>
          </p:nvPr>
        </p:nvSpPr>
        <p:spPr>
          <a:xfrm>
            <a:off x="713509" y="174152"/>
            <a:ext cx="10515600" cy="1002397"/>
          </a:xfrm>
        </p:spPr>
        <p:txBody>
          <a:bodyPr/>
          <a:lstStyle/>
          <a:p>
            <a:r>
              <a:rPr lang="en-US"/>
              <a:t>Efisiensi Spektrum SISO dan Masive MIMO</a:t>
            </a:r>
            <a:endParaRPr lang="en-ID"/>
          </a:p>
        </p:txBody>
      </p:sp>
      <p:pic>
        <p:nvPicPr>
          <p:cNvPr id="4" name="Picture 3">
            <a:extLst>
              <a:ext uri="{FF2B5EF4-FFF2-40B4-BE49-F238E27FC236}">
                <a16:creationId xmlns:a16="http://schemas.microsoft.com/office/drawing/2014/main" id="{2BA82CB2-5A09-4A9A-B9FC-4C03886E7B51}"/>
              </a:ext>
            </a:extLst>
          </p:cNvPr>
          <p:cNvPicPr/>
          <p:nvPr/>
        </p:nvPicPr>
        <p:blipFill rotWithShape="1">
          <a:blip r:embed="rId2">
            <a:extLst>
              <a:ext uri="{28A0092B-C50C-407E-A947-70E740481C1C}">
                <a14:useLocalDpi xmlns:a14="http://schemas.microsoft.com/office/drawing/2010/main" val="0"/>
              </a:ext>
            </a:extLst>
          </a:blip>
          <a:srcRect l="5081" t="4478" r="6867"/>
          <a:stretch/>
        </p:blipFill>
        <p:spPr bwMode="auto">
          <a:xfrm>
            <a:off x="96982" y="2119745"/>
            <a:ext cx="5195454" cy="4128655"/>
          </a:xfrm>
          <a:prstGeom prst="rect">
            <a:avLst/>
          </a:prstGeom>
          <a:noFill/>
          <a:ln>
            <a:noFill/>
          </a:ln>
        </p:spPr>
      </p:pic>
      <p:pic>
        <p:nvPicPr>
          <p:cNvPr id="5" name="Picture 4">
            <a:extLst>
              <a:ext uri="{FF2B5EF4-FFF2-40B4-BE49-F238E27FC236}">
                <a16:creationId xmlns:a16="http://schemas.microsoft.com/office/drawing/2014/main" id="{8F1A06D7-C071-4C59-992A-1555FE823F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75352" y="1949544"/>
            <a:ext cx="5653757" cy="4298856"/>
          </a:xfrm>
          <a:prstGeom prst="rect">
            <a:avLst/>
          </a:prstGeom>
          <a:noFill/>
          <a:ln>
            <a:noFill/>
          </a:ln>
        </p:spPr>
      </p:pic>
      <p:sp>
        <p:nvSpPr>
          <p:cNvPr id="6" name="TextBox 5">
            <a:extLst>
              <a:ext uri="{FF2B5EF4-FFF2-40B4-BE49-F238E27FC236}">
                <a16:creationId xmlns:a16="http://schemas.microsoft.com/office/drawing/2014/main" id="{1C440374-0762-4278-A6EE-A54045AF855D}"/>
              </a:ext>
            </a:extLst>
          </p:cNvPr>
          <p:cNvSpPr txBox="1"/>
          <p:nvPr/>
        </p:nvSpPr>
        <p:spPr>
          <a:xfrm>
            <a:off x="484161" y="1367522"/>
            <a:ext cx="4996881" cy="92333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SISO: </a:t>
            </a:r>
            <a:r>
              <a:rPr lang="en-US">
                <a:latin typeface="Times New Roman" panose="02020603050405020304" pitchFamily="18" charset="0"/>
                <a:cs typeface="Times New Roman" panose="02020603050405020304" pitchFamily="18" charset="0"/>
              </a:rPr>
              <a:t>M = K = 1</a:t>
            </a:r>
          </a:p>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100 antenna, K = 1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3C84722-DA67-49A5-A62C-6AE775007A55}"/>
              </a:ext>
            </a:extLst>
          </p:cNvPr>
          <p:cNvSpPr txBox="1"/>
          <p:nvPr/>
        </p:nvSpPr>
        <p:spPr>
          <a:xfrm>
            <a:off x="6122212" y="1367522"/>
            <a:ext cx="5420074" cy="646331"/>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50-300 antenna, K = 30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1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3B56BF-E048-4412-AF96-E7CEF4A9A1C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ID" sz="2400" i="1" smtClean="0">
                              <a:solidFill>
                                <a:schemeClr val="tx1"/>
                              </a:solidFill>
                              <a:effectLst/>
                              <a:latin typeface="Cambria Math" panose="02040503050406030204" pitchFamily="18" charset="0"/>
                              <a:ea typeface="Times New Roman" panose="02020603050405020304" pitchFamily="18" charset="0"/>
                            </a:rPr>
                          </m:ctrlPr>
                        </m:sSubSup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𝐀</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𝑀𝑀𝑆𝐸</m:t>
                              </m:r>
                            </m:sub>
                          </m:sSub>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sSup>
                        <m:sSupPr>
                          <m:ctrlPr>
                            <a:rPr lang="en-ID" sz="2400" i="1">
                              <a:solidFill>
                                <a:schemeClr val="tx1"/>
                              </a:solidFill>
                              <a:effectLst/>
                              <a:latin typeface="Cambria Math" panose="02040503050406030204" pitchFamily="18" charset="0"/>
                              <a:ea typeface="Times New Roman" panose="02020603050405020304" pitchFamily="18" charset="0"/>
                            </a:rPr>
                          </m:ctrlPr>
                        </m:sSupPr>
                        <m:e>
                          <m:d>
                            <m:dPr>
                              <m:ctrlPr>
                                <a:rPr lang="en-ID" sz="2400" i="1">
                                  <a:solidFill>
                                    <a:schemeClr val="tx1"/>
                                  </a:solidFill>
                                  <a:effectLst/>
                                  <a:latin typeface="Cambria Math" panose="02040503050406030204" pitchFamily="18" charset="0"/>
                                  <a:ea typeface="Times New Roman" panose="02020603050405020304" pitchFamily="18" charset="0"/>
                                </a:rPr>
                              </m:ctrlPr>
                            </m:d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D" sz="2400" i="1">
                                      <a:solidFill>
                                        <a:schemeClr val="tx1"/>
                                      </a:solidFill>
                                      <a:effectLst/>
                                      <a:latin typeface="Cambria Math" panose="02040503050406030204" pitchFamily="18" charset="0"/>
                                      <a:ea typeface="Times New Roman" panose="02020603050405020304" pitchFamily="18" charset="0"/>
                                    </a:rPr>
                                  </m:ctrlPr>
                                </m:sSubSup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400" i="1">
                                      <a:solidFill>
                                        <a:schemeClr val="tx1"/>
                                      </a:solidFill>
                                      <a:effectLst/>
                                      <a:latin typeface="Cambria Math" panose="02040503050406030204" pitchFamily="18" charset="0"/>
                                      <a:ea typeface="Times New Roman" panose="02020603050405020304" pitchFamily="18" charset="0"/>
                                    </a:rPr>
                                  </m:ctrlPr>
                                </m:fPr>
                                <m:num>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𝑑</m:t>
                                      </m:r>
                                    </m:sub>
                                  </m:sSub>
                                </m:den>
                              </m:f>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𝐈</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sub>
                              </m:sSub>
                            </m:e>
                          </m:d>
                        </m:e>
                        <m:sup>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sup>
                      </m:sSup>
                    </m:oMath>
                  </m:oMathPara>
                </a14:m>
                <a:endParaRPr lang="en-US" sz="3200">
                  <a:solidFill>
                    <a:schemeClr val="tx1"/>
                  </a:solidFill>
                </a:endParaRPr>
              </a:p>
              <a:p>
                <a:endParaRPr lang="en-ID"/>
              </a:p>
            </p:txBody>
          </p:sp>
        </mc:Choice>
        <mc:Fallback xmlns="">
          <p:sp>
            <p:nvSpPr>
              <p:cNvPr id="3" name="Content Placeholder 2">
                <a:extLst>
                  <a:ext uri="{FF2B5EF4-FFF2-40B4-BE49-F238E27FC236}">
                    <a16:creationId xmlns:a16="http://schemas.microsoft.com/office/drawing/2014/main" id="{403B56BF-E048-4412-AF96-E7CEF4A9A1C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
        <p:nvSpPr>
          <p:cNvPr id="4" name="Left Brace 3">
            <a:extLst>
              <a:ext uri="{FF2B5EF4-FFF2-40B4-BE49-F238E27FC236}">
                <a16:creationId xmlns:a16="http://schemas.microsoft.com/office/drawing/2014/main" id="{26851593-57D7-4B7D-A4F5-A9E31598529A}"/>
              </a:ext>
            </a:extLst>
          </p:cNvPr>
          <p:cNvSpPr/>
          <p:nvPr/>
        </p:nvSpPr>
        <p:spPr>
          <a:xfrm rot="16200000">
            <a:off x="6853236" y="2072514"/>
            <a:ext cx="295055" cy="1842657"/>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5" name="TextBox 4">
            <a:extLst>
              <a:ext uri="{FF2B5EF4-FFF2-40B4-BE49-F238E27FC236}">
                <a16:creationId xmlns:a16="http://schemas.microsoft.com/office/drawing/2014/main" id="{C270FA3C-0205-4ED4-AD0A-08338AA5A77A}"/>
              </a:ext>
            </a:extLst>
          </p:cNvPr>
          <p:cNvSpPr txBox="1"/>
          <p:nvPr/>
        </p:nvSpPr>
        <p:spPr>
          <a:xfrm>
            <a:off x="385366" y="3141370"/>
            <a:ext cx="9659179" cy="923330"/>
          </a:xfrm>
          <a:prstGeom prst="rect">
            <a:avLst/>
          </a:prstGeom>
          <a:noFill/>
        </p:spPr>
        <p:txBody>
          <a:bodyPr wrap="square" rtlCol="0">
            <a:spAutoFit/>
          </a:bodyPr>
          <a:lstStyle/>
          <a:p>
            <a:r>
              <a:rPr lang="en-US"/>
              <a:t>Hasil inverse akan semakin besar jika </a:t>
            </a:r>
            <a:r>
              <a:rPr lang="en-US" i="1"/>
              <a:t>K</a:t>
            </a:r>
            <a:r>
              <a:rPr lang="en-US"/>
              <a:t> semakin banyak, sehingga magnitude dari matriks precoding akan semakin kecil. </a:t>
            </a:r>
          </a:p>
          <a:p>
            <a:r>
              <a:rPr lang="en-US"/>
              <a:t>Ketika </a:t>
            </a:r>
            <a:r>
              <a:rPr lang="en-US" i="1"/>
              <a:t>K </a:t>
            </a:r>
            <a:r>
              <a:rPr lang="en-US"/>
              <a:t>semakin banyak, efisiensi spektrum tiap user akan mengalami penuruan </a:t>
            </a:r>
            <a:endParaRPr lang="en-ID"/>
          </a:p>
        </p:txBody>
      </p:sp>
    </p:spTree>
    <p:extLst>
      <p:ext uri="{BB962C8B-B14F-4D97-AF65-F5344CB8AC3E}">
        <p14:creationId xmlns:p14="http://schemas.microsoft.com/office/powerpoint/2010/main" val="27893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9B0EE5-0162-4AE6-8D24-6E6C54B0D5C5}"/>
              </a:ext>
            </a:extLst>
          </p:cNvPr>
          <p:cNvSpPr/>
          <p:nvPr/>
        </p:nvSpPr>
        <p:spPr>
          <a:xfrm>
            <a:off x="3396983" y="401781"/>
            <a:ext cx="4733027"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Daya Tapped-Delay Line</a:t>
            </a:r>
            <a:endParaRPr lang="en-US" sz="3600" b="0" cap="none" spc="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30C89C5D-BFCB-42AF-B74F-E39A05BB7798}"/>
              </a:ext>
            </a:extLst>
          </p:cNvPr>
          <p:cNvPicPr>
            <a:picLocks noChangeAspect="1"/>
          </p:cNvPicPr>
          <p:nvPr/>
        </p:nvPicPr>
        <p:blipFill>
          <a:blip r:embed="rId2"/>
          <a:stretch>
            <a:fillRect/>
          </a:stretch>
        </p:blipFill>
        <p:spPr>
          <a:xfrm>
            <a:off x="3334621" y="1171575"/>
            <a:ext cx="4857750" cy="4514850"/>
          </a:xfrm>
          <a:prstGeom prst="rect">
            <a:avLst/>
          </a:prstGeom>
        </p:spPr>
      </p:pic>
    </p:spTree>
    <p:extLst>
      <p:ext uri="{BB962C8B-B14F-4D97-AF65-F5344CB8AC3E}">
        <p14:creationId xmlns:p14="http://schemas.microsoft.com/office/powerpoint/2010/main" val="21922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8719-101B-44B9-9DAB-B4646382F8B0}"/>
              </a:ext>
            </a:extLst>
          </p:cNvPr>
          <p:cNvSpPr>
            <a:spLocks noGrp="1"/>
          </p:cNvSpPr>
          <p:nvPr>
            <p:ph type="title"/>
          </p:nvPr>
        </p:nvSpPr>
        <p:spPr>
          <a:xfrm>
            <a:off x="393982" y="5297342"/>
            <a:ext cx="10515600" cy="1325563"/>
          </a:xfrm>
        </p:spPr>
        <p:txBody>
          <a:bodyPr>
            <a:normAutofit/>
          </a:bodyPr>
          <a:lstStyle/>
          <a:p>
            <a:r>
              <a:rPr lang="en-US" sz="1800"/>
              <a:t>Massive MU-MIMO Downlink TDD Systems with Linear Precoding and Downlink Pilots</a:t>
            </a:r>
            <a:br>
              <a:rPr lang="en-US" sz="1800"/>
            </a:br>
            <a:r>
              <a:rPr lang="en-ID" sz="1400" i="0">
                <a:solidFill>
                  <a:srgbClr val="000000"/>
                </a:solidFill>
                <a:effectLst/>
                <a:latin typeface="Times-Roman~c"/>
              </a:rPr>
              <a:t>Hien Quoc Ngo, Erik G. Larsson, and Thomas L. Marzetta</a:t>
            </a:r>
            <a:br>
              <a:rPr lang="en-ID" sz="1800"/>
            </a:br>
            <a:endParaRPr lang="en-ID" sz="1800"/>
          </a:p>
        </p:txBody>
      </p:sp>
      <p:pic>
        <p:nvPicPr>
          <p:cNvPr id="5" name="Content Placeholder 4">
            <a:extLst>
              <a:ext uri="{FF2B5EF4-FFF2-40B4-BE49-F238E27FC236}">
                <a16:creationId xmlns:a16="http://schemas.microsoft.com/office/drawing/2014/main" id="{57CAFE09-75E1-429D-88AB-4595F4B69AE8}"/>
              </a:ext>
            </a:extLst>
          </p:cNvPr>
          <p:cNvPicPr>
            <a:picLocks noGrp="1" noChangeAspect="1"/>
          </p:cNvPicPr>
          <p:nvPr>
            <p:ph idx="1"/>
          </p:nvPr>
        </p:nvPicPr>
        <p:blipFill>
          <a:blip r:embed="rId2"/>
          <a:stretch>
            <a:fillRect/>
          </a:stretch>
        </p:blipFill>
        <p:spPr>
          <a:xfrm>
            <a:off x="513054" y="409250"/>
            <a:ext cx="10694836" cy="4491831"/>
          </a:xfrm>
        </p:spPr>
      </p:pic>
    </p:spTree>
    <p:extLst>
      <p:ext uri="{BB962C8B-B14F-4D97-AF65-F5344CB8AC3E}">
        <p14:creationId xmlns:p14="http://schemas.microsoft.com/office/powerpoint/2010/main" val="283538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EA2A-8E51-42D9-BAFE-AB638663B77A}"/>
              </a:ext>
            </a:extLst>
          </p:cNvPr>
          <p:cNvSpPr>
            <a:spLocks noGrp="1"/>
          </p:cNvSpPr>
          <p:nvPr>
            <p:ph type="title"/>
          </p:nvPr>
        </p:nvSpPr>
        <p:spPr/>
        <p:txBody>
          <a:bodyPr>
            <a:normAutofit/>
          </a:bodyPr>
          <a:lstStyle/>
          <a:p>
            <a:pPr algn="ctr"/>
            <a:r>
              <a:rPr lang="en-US" sz="3200">
                <a:latin typeface="Times New Roman" panose="02020603050405020304" pitchFamily="18" charset="0"/>
                <a:cs typeface="Times New Roman" panose="02020603050405020304" pitchFamily="18" charset="0"/>
              </a:rPr>
              <a:t>Efisiensi spektrum pada SNR rendah (SNR = 0dB)</a:t>
            </a:r>
            <a:endParaRPr lang="en-ID"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447214-B491-4A2F-BA4E-AAE3B83D15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5805" y="1537275"/>
            <a:ext cx="6631103" cy="4976402"/>
          </a:xfrm>
          <a:prstGeom prst="rect">
            <a:avLst/>
          </a:prstGeom>
          <a:noFill/>
          <a:ln>
            <a:noFill/>
          </a:ln>
        </p:spPr>
      </p:pic>
    </p:spTree>
    <p:extLst>
      <p:ext uri="{BB962C8B-B14F-4D97-AF65-F5344CB8AC3E}">
        <p14:creationId xmlns:p14="http://schemas.microsoft.com/office/powerpoint/2010/main" val="6814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9BBA-8B75-40EE-A44A-8BAD5D194A01}"/>
              </a:ext>
            </a:extLst>
          </p:cNvPr>
          <p:cNvSpPr>
            <a:spLocks noGrp="1"/>
          </p:cNvSpPr>
          <p:nvPr>
            <p:ph type="title"/>
          </p:nvPr>
        </p:nvSpPr>
        <p:spPr>
          <a:xfrm>
            <a:off x="1158240" y="334327"/>
            <a:ext cx="9875520" cy="1356360"/>
          </a:xfrm>
        </p:spPr>
        <p:txBody>
          <a:bodyPr>
            <a:normAutofit/>
          </a:bodyPr>
          <a:lstStyle/>
          <a:p>
            <a:pPr algn="ctr"/>
            <a:r>
              <a:rPr lang="en-US" sz="3200">
                <a:latin typeface="Times New Roman" panose="02020603050405020304" pitchFamily="18" charset="0"/>
                <a:cs typeface="Times New Roman" panose="02020603050405020304" pitchFamily="18" charset="0"/>
              </a:rPr>
              <a:t>Perbandingan Efisiensi Spektrum Kanal Rayleigh dan UR-LOS (SNR = 10dB)</a:t>
            </a:r>
            <a:endParaRPr lang="en-ID" sz="320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FB4A41-612A-4C82-B583-FC9F011E381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77" t="4438" r="6218"/>
          <a:stretch/>
        </p:blipFill>
        <p:spPr bwMode="auto">
          <a:xfrm>
            <a:off x="2728277" y="1690687"/>
            <a:ext cx="6249475" cy="49297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396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0F0A-63FD-4AF1-9B34-D5DE707F7CBF}"/>
              </a:ext>
            </a:extLst>
          </p:cNvPr>
          <p:cNvSpPr>
            <a:spLocks noGrp="1"/>
          </p:cNvSpPr>
          <p:nvPr>
            <p:ph type="title"/>
          </p:nvPr>
        </p:nvSpPr>
        <p:spPr/>
        <p:txBody>
          <a:bodyPr/>
          <a:lstStyle/>
          <a:p>
            <a:r>
              <a:rPr lang="en-US"/>
              <a:t>Eigenvalue		</a:t>
            </a:r>
            <a:endParaRPr lang="en-ID"/>
          </a:p>
        </p:txBody>
      </p:sp>
      <p:sp>
        <p:nvSpPr>
          <p:cNvPr id="3" name="Content Placeholder 2">
            <a:extLst>
              <a:ext uri="{FF2B5EF4-FFF2-40B4-BE49-F238E27FC236}">
                <a16:creationId xmlns:a16="http://schemas.microsoft.com/office/drawing/2014/main" id="{F1C9D02E-2F93-4C6F-B256-96DA4B2749E7}"/>
              </a:ext>
            </a:extLst>
          </p:cNvPr>
          <p:cNvSpPr>
            <a:spLocks noGrp="1"/>
          </p:cNvSpPr>
          <p:nvPr>
            <p:ph idx="1"/>
          </p:nvPr>
        </p:nvSpPr>
        <p:spPr/>
        <p:txBody>
          <a:bodyPr/>
          <a:lstStyle/>
          <a:p>
            <a:r>
              <a:rPr lang="en-US"/>
              <a:t>Eigenvalue digunakan jika kita ingin mengetahui keterikatan antara isi dari sebuah matriks.</a:t>
            </a:r>
          </a:p>
          <a:p>
            <a:r>
              <a:rPr lang="en-US"/>
              <a:t>Eigenvalue lebih efektif digunakan untuk komputasi matriks berskala besar, dimaa ukuran matriks ini dapat direduksi dan diambil bagian pentingnya saja (eigenvalue).</a:t>
            </a:r>
          </a:p>
        </p:txBody>
      </p:sp>
    </p:spTree>
    <p:extLst>
      <p:ext uri="{BB962C8B-B14F-4D97-AF65-F5344CB8AC3E}">
        <p14:creationId xmlns:p14="http://schemas.microsoft.com/office/powerpoint/2010/main" val="20440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6F25A-6589-435B-B58C-2E671386808F}"/>
                  </a:ext>
                </a:extLst>
              </p:cNvPr>
              <p:cNvSpPr>
                <a:spLocks noGrp="1"/>
              </p:cNvSpPr>
              <p:nvPr>
                <p:ph idx="1"/>
              </p:nvPr>
            </p:nvSpPr>
            <p:spPr>
              <a:xfrm>
                <a:off x="1143000" y="619432"/>
                <a:ext cx="9872871" cy="5476568"/>
              </a:xfrm>
            </p:spPr>
            <p:txBody>
              <a:bodyPr/>
              <a:lstStyle/>
              <a:p>
                <a:r>
                  <a:rPr lang="en-US" sz="2800" b="1"/>
                  <a:t>Sistem Massive MIMO dapat meningkatkan kapasistas sistem karena:</a:t>
                </a:r>
                <a:br>
                  <a:rPr lang="en-US" sz="2800" b="1"/>
                </a:br>
                <a:endParaRPr lang="en-US" sz="2800" b="1"/>
              </a:p>
              <a:p>
                <a:r>
                  <a:rPr lang="en-US"/>
                  <a:t>1. Memanfaatkan array gain</a:t>
                </a:r>
              </a:p>
              <a:p>
                <a:pPr marL="265113" indent="0">
                  <a:buNone/>
                </a:pPr>
                <a:r>
                  <a:rPr lang="en-US"/>
                  <a:t>Sejumlah </a:t>
                </a:r>
                <a:r>
                  <a:rPr lang="en-US" i="1"/>
                  <a:t>M </a:t>
                </a:r>
                <a:r>
                  <a:rPr lang="en-US"/>
                  <a:t>antenna BTS mempunyai kanal yang berbeda untuk user. Karena total transmit power tetap, power sinyal per antenna BTS akan berkurang 1/M dan amplitude sinyal akan berkurang </a:t>
                </a:r>
                <a14:m>
                  <m:oMath xmlns:m="http://schemas.openxmlformats.org/officeDocument/2006/math">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m:t>
                        </m:r>
                      </m:e>
                    </m:rad>
                  </m:oMath>
                </a14:m>
                <a:r>
                  <a:rPr lang="en-US"/>
                  <a:t>. Dengan menggunakan precoding, yang membuat komponen sinyal yang ditransmisikan mengalami penjumlahan secara koheren pada user, maka amplituo sinyal akan naik menjadi </a:t>
                </a:r>
                <a14:m>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r>
                      <a:rPr lang="en-US" b="0" i="1" smtClean="0">
                        <a:latin typeface="Cambria Math" panose="02040503050406030204" pitchFamily="18" charset="0"/>
                      </a:rPr>
                      <m:t>=</m:t>
                    </m:r>
                  </m:oMath>
                </a14:m>
                <a:r>
                  <a:rPr lang="en-US"/>
                  <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oMath>
                </a14:m>
                <a:r>
                  <a:rPr lang="en-US"/>
                  <a:t>. Dan daya sinyal naik menjadi </a:t>
                </a:r>
                <a:r>
                  <a:rPr lang="en-US" i="1"/>
                  <a:t>M.</a:t>
                </a:r>
                <a:endParaRPr lang="en-US"/>
              </a:p>
              <a:p>
                <a:r>
                  <a:rPr lang="en-US"/>
                  <a:t>2. Terdapat kondisi favorable propagation, dimana pada kondisi ini masing-masing vektor kanal untuk tiap user mendekati orthogonal, sehingga user dapat berkomunikasi dengan BTS dengan baik, gangguan dari user lain bisa sangat kecil.</a:t>
                </a:r>
              </a:p>
              <a:p>
                <a:endParaRPr lang="en-ID"/>
              </a:p>
            </p:txBody>
          </p:sp>
        </mc:Choice>
        <mc:Fallback>
          <p:sp>
            <p:nvSpPr>
              <p:cNvPr id="3" name="Content Placeholder 2">
                <a:extLst>
                  <a:ext uri="{FF2B5EF4-FFF2-40B4-BE49-F238E27FC236}">
                    <a16:creationId xmlns:a16="http://schemas.microsoft.com/office/drawing/2014/main" id="{DDB6F25A-6589-435B-B58C-2E671386808F}"/>
                  </a:ext>
                </a:extLst>
              </p:cNvPr>
              <p:cNvSpPr>
                <a:spLocks noGrp="1" noRot="1" noChangeAspect="1" noMove="1" noResize="1" noEditPoints="1" noAdjustHandles="1" noChangeArrowheads="1" noChangeShapeType="1" noTextEdit="1"/>
              </p:cNvSpPr>
              <p:nvPr>
                <p:ph idx="1"/>
              </p:nvPr>
            </p:nvSpPr>
            <p:spPr>
              <a:xfrm>
                <a:off x="1143000" y="619432"/>
                <a:ext cx="9872871" cy="5476568"/>
              </a:xfrm>
              <a:blipFill>
                <a:blip r:embed="rId2"/>
                <a:stretch>
                  <a:fillRect l="-432" t="-2004" r="-679"/>
                </a:stretch>
              </a:blipFill>
            </p:spPr>
            <p:txBody>
              <a:bodyPr/>
              <a:lstStyle/>
              <a:p>
                <a:r>
                  <a:rPr lang="en-ID">
                    <a:noFill/>
                  </a:rPr>
                  <a:t> </a:t>
                </a:r>
              </a:p>
            </p:txBody>
          </p:sp>
        </mc:Fallback>
      </mc:AlternateContent>
    </p:spTree>
    <p:extLst>
      <p:ext uri="{BB962C8B-B14F-4D97-AF65-F5344CB8AC3E}">
        <p14:creationId xmlns:p14="http://schemas.microsoft.com/office/powerpoint/2010/main" val="100354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FC7-2F9A-46CB-8E68-6218B9C9D542}"/>
              </a:ext>
            </a:extLst>
          </p:cNvPr>
          <p:cNvSpPr>
            <a:spLocks noGrp="1"/>
          </p:cNvSpPr>
          <p:nvPr>
            <p:ph type="title"/>
          </p:nvPr>
        </p:nvSpPr>
        <p:spPr/>
        <p:txBody>
          <a:bodyPr/>
          <a:lstStyle/>
          <a:p>
            <a:pPr algn="ctr"/>
            <a:r>
              <a:rPr lang="en-US"/>
              <a:t>Kenapa digunakan kanal Rayleigh dan UR-LOS</a:t>
            </a:r>
            <a:endParaRPr lang="en-ID"/>
          </a:p>
        </p:txBody>
      </p:sp>
      <p:sp>
        <p:nvSpPr>
          <p:cNvPr id="3" name="Content Placeholder 2">
            <a:extLst>
              <a:ext uri="{FF2B5EF4-FFF2-40B4-BE49-F238E27FC236}">
                <a16:creationId xmlns:a16="http://schemas.microsoft.com/office/drawing/2014/main" id="{8940A796-B4EA-4BE8-9E42-9691EB5007CB}"/>
              </a:ext>
            </a:extLst>
          </p:cNvPr>
          <p:cNvSpPr>
            <a:spLocks noGrp="1"/>
          </p:cNvSpPr>
          <p:nvPr>
            <p:ph idx="1"/>
          </p:nvPr>
        </p:nvSpPr>
        <p:spPr/>
        <p:txBody>
          <a:bodyPr/>
          <a:lstStyle/>
          <a:p>
            <a:r>
              <a:rPr lang="en-US"/>
              <a:t>Karena kedua kanal ini memiliki karakteristik fisik yang sangat berbeda.</a:t>
            </a:r>
          </a:p>
          <a:p>
            <a:r>
              <a:rPr lang="en-US"/>
              <a:t>Kanal Rayleigh penuh dengan penghambur, sedangkan UR-LOS tidak ada penghambur sama sekali. Secara praktikal, kita menginginkan model kanal yang mencakup dua kondisi di atas. Sehinga kita dapat memperkirakan bahwa di semua kondisi propagasi lingkungan mengalami favorable propagation.</a:t>
            </a:r>
          </a:p>
          <a:p>
            <a:r>
              <a:rPr lang="en-US"/>
              <a:t> Dan beberapa penelitian telah membuktikan bahwa sistem Massive MIMO dapat mencapai favorable propagation pada kedua kedua karakteristik kanal ini.</a:t>
            </a:r>
            <a:endParaRPr lang="en-ID"/>
          </a:p>
        </p:txBody>
      </p:sp>
      <p:pic>
        <p:nvPicPr>
          <p:cNvPr id="5" name="Picture 4">
            <a:extLst>
              <a:ext uri="{FF2B5EF4-FFF2-40B4-BE49-F238E27FC236}">
                <a16:creationId xmlns:a16="http://schemas.microsoft.com/office/drawing/2014/main" id="{D316267C-F31E-426D-9E43-4A572F301F2D}"/>
              </a:ext>
            </a:extLst>
          </p:cNvPr>
          <p:cNvPicPr>
            <a:picLocks noChangeAspect="1"/>
          </p:cNvPicPr>
          <p:nvPr/>
        </p:nvPicPr>
        <p:blipFill>
          <a:blip r:embed="rId2"/>
          <a:stretch>
            <a:fillRect/>
          </a:stretch>
        </p:blipFill>
        <p:spPr>
          <a:xfrm>
            <a:off x="2535495" y="4731620"/>
            <a:ext cx="6046052" cy="1216896"/>
          </a:xfrm>
          <a:prstGeom prst="rect">
            <a:avLst/>
          </a:prstGeom>
        </p:spPr>
      </p:pic>
    </p:spTree>
    <p:extLst>
      <p:ext uri="{BB962C8B-B14F-4D97-AF65-F5344CB8AC3E}">
        <p14:creationId xmlns:p14="http://schemas.microsoft.com/office/powerpoint/2010/main" val="305151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F6A0-96CF-4F46-A453-DA87803FF67C}"/>
              </a:ext>
            </a:extLst>
          </p:cNvPr>
          <p:cNvSpPr>
            <a:spLocks noGrp="1"/>
          </p:cNvSpPr>
          <p:nvPr>
            <p:ph type="title"/>
          </p:nvPr>
        </p:nvSpPr>
        <p:spPr>
          <a:xfrm>
            <a:off x="1143000" y="609600"/>
            <a:ext cx="9875520" cy="1108364"/>
          </a:xfrm>
        </p:spPr>
        <p:txBody>
          <a:bodyPr>
            <a:normAutofit fontScale="90000"/>
          </a:bodyPr>
          <a:lstStyle/>
          <a:p>
            <a:pPr algn="ctr"/>
            <a:r>
              <a:rPr lang="en-US"/>
              <a:t>Perbedaan Efisiensi Spektrum Dan Kapasitas</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71E716-0B24-4007-8553-CE69FBCE1E04}"/>
                  </a:ext>
                </a:extLst>
              </p:cNvPr>
              <p:cNvSpPr>
                <a:spLocks noGrp="1"/>
              </p:cNvSpPr>
              <p:nvPr>
                <p:ph idx="1"/>
              </p:nvPr>
            </p:nvSpPr>
            <p:spPr/>
            <p:txBody>
              <a:bodyPr>
                <a:normAutofit/>
              </a:bodyPr>
              <a:lstStyle/>
              <a:p>
                <a14:m>
                  <m:oMath xmlns:m="http://schemas.openxmlformats.org/officeDocument/2006/math">
                    <m:r>
                      <m:rPr>
                        <m:sty m:val="p"/>
                      </m:rPr>
                      <a:rPr lang="id-ID" sz="2400" smtClean="0">
                        <a:effectLst/>
                        <a:latin typeface="Cambria Math" panose="02040503050406030204" pitchFamily="18" charset="0"/>
                        <a:ea typeface="Times New Roman" panose="02020603050405020304" pitchFamily="18" charset="0"/>
                        <a:cs typeface="Arial" panose="020B0604020202020204" pitchFamily="34" charset="0"/>
                      </a:rPr>
                      <m:t>ES</m:t>
                    </m:r>
                    <m:r>
                      <a:rPr lang="id-ID" sz="2400" i="1">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n-ID" sz="2800" i="1">
                            <a:effectLst/>
                            <a:latin typeface="Cambria Math" panose="02040503050406030204" pitchFamily="18" charset="0"/>
                            <a:ea typeface="Times New Roman" panose="02020603050405020304" pitchFamily="18" charset="0"/>
                          </a:rPr>
                        </m:ctrlPr>
                      </m:sSubPr>
                      <m:e>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log</m:t>
                        </m:r>
                      </m:e>
                      <m:sub>
                        <m:r>
                          <a:rPr lang="id-ID" sz="2400">
                            <a:effectLst/>
                            <a:latin typeface="Cambria Math" panose="02040503050406030204" pitchFamily="18" charset="0"/>
                            <a:ea typeface="Times New Roman" panose="02020603050405020304" pitchFamily="18" charset="0"/>
                            <a:cs typeface="Arial" panose="020B0604020202020204" pitchFamily="34" charset="0"/>
                          </a:rPr>
                          <m:t>2</m:t>
                        </m:r>
                      </m:sub>
                    </m:sSub>
                    <m:d>
                      <m:dPr>
                        <m:ctrlPr>
                          <a:rPr lang="en-ID" sz="2800" i="1">
                            <a:effectLst/>
                            <a:latin typeface="Cambria Math" panose="02040503050406030204" pitchFamily="18" charset="0"/>
                            <a:ea typeface="Times New Roman" panose="02020603050405020304" pitchFamily="18" charset="0"/>
                          </a:rPr>
                        </m:ctrlPr>
                      </m:dPr>
                      <m:e>
                        <m:r>
                          <a:rPr lang="id-ID" sz="2400" i="1">
                            <a:effectLst/>
                            <a:latin typeface="Cambria Math" panose="02040503050406030204" pitchFamily="18" charset="0"/>
                            <a:ea typeface="Times New Roman" panose="02020603050405020304" pitchFamily="18" charset="0"/>
                            <a:cs typeface="Arial" panose="020B0604020202020204" pitchFamily="34" charset="0"/>
                          </a:rPr>
                          <m:t>1+</m:t>
                        </m:r>
                        <m:sSubSup>
                          <m:sSubSupPr>
                            <m:ctrlPr>
                              <a:rPr lang="en-ID" sz="2800" i="1">
                                <a:effectLst/>
                                <a:latin typeface="Cambria Math" panose="02040503050406030204" pitchFamily="18" charset="0"/>
                                <a:ea typeface="Times New Roman" panose="02020603050405020304" pitchFamily="18" charset="0"/>
                              </a:rPr>
                            </m:ctrlPr>
                          </m:sSubSupPr>
                          <m:e>
                            <m:r>
                              <a:rPr lang="id-ID" sz="2400" i="1">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SINR</m:t>
                            </m:r>
                          </m:e>
                          <m:sub>
                            <m:r>
                              <a:rPr lang="id-ID" sz="2400" i="1">
                                <a:effectLst/>
                                <a:latin typeface="Cambria Math" panose="02040503050406030204" pitchFamily="18" charset="0"/>
                                <a:ea typeface="Times New Roman" panose="02020603050405020304" pitchFamily="18" charset="0"/>
                                <a:cs typeface="Arial" panose="020B0604020202020204" pitchFamily="34" charset="0"/>
                              </a:rPr>
                              <m:t>𝑘</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id-ID" sz="2400" i="1">
                                <a:effectLst/>
                                <a:latin typeface="Cambria Math" panose="02040503050406030204" pitchFamily="18" charset="0"/>
                                <a:ea typeface="Times New Roman" panose="02020603050405020304" pitchFamily="18" charset="0"/>
                                <a:cs typeface="Arial" panose="020B0604020202020204" pitchFamily="34" charset="0"/>
                              </a:rPr>
                              <m:t>𝑛</m:t>
                            </m:r>
                          </m:sub>
                          <m:sup>
                            <m:r>
                              <a:rPr lang="id-ID" sz="2400" i="1">
                                <a:effectLst/>
                                <a:latin typeface="Cambria Math" panose="02040503050406030204" pitchFamily="18" charset="0"/>
                                <a:ea typeface="Times New Roman" panose="02020603050405020304" pitchFamily="18" charset="0"/>
                                <a:cs typeface="Arial" panose="020B0604020202020204" pitchFamily="34" charset="0"/>
                              </a:rPr>
                              <m:t>𝐴</m:t>
                            </m:r>
                          </m:sup>
                        </m:sSubSup>
                      </m:e>
                    </m:d>
                  </m:oMath>
                </a14:m>
                <a:endParaRPr lang="en-ID" sz="2800"/>
              </a:p>
              <a:p>
                <a14:m>
                  <m:oMath xmlns:m="http://schemas.openxmlformats.org/officeDocument/2006/math">
                    <m:r>
                      <m:rPr>
                        <m:sty m:val="p"/>
                      </m:rPr>
                      <a:rPr lang="en-US" sz="2400">
                        <a:latin typeface="Cambria Math" panose="02040503050406030204" pitchFamily="18" charset="0"/>
                        <a:ea typeface="Times New Roman" panose="02020603050405020304" pitchFamily="18" charset="0"/>
                        <a:cs typeface="Arial" panose="020B0604020202020204" pitchFamily="34" charset="0"/>
                      </a:rPr>
                      <m:t>C</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𝐵</m:t>
                    </m:r>
                    <m:sSub>
                      <m:sSubPr>
                        <m:ctrlPr>
                          <a:rPr lang="en-ID" sz="2800" i="1">
                            <a:effectLst/>
                            <a:latin typeface="Cambria Math" panose="02040503050406030204" pitchFamily="18" charset="0"/>
                            <a:ea typeface="Times New Roman" panose="02020603050405020304" pitchFamily="18" charset="0"/>
                          </a:rPr>
                        </m:ctrlPr>
                      </m:sSubPr>
                      <m:e>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log</m:t>
                        </m:r>
                      </m:e>
                      <m:sub>
                        <m:r>
                          <a:rPr lang="id-ID" sz="2400">
                            <a:effectLst/>
                            <a:latin typeface="Cambria Math" panose="02040503050406030204" pitchFamily="18" charset="0"/>
                            <a:ea typeface="Times New Roman" panose="02020603050405020304" pitchFamily="18" charset="0"/>
                            <a:cs typeface="Arial" panose="020B0604020202020204" pitchFamily="34" charset="0"/>
                          </a:rPr>
                          <m:t>2</m:t>
                        </m:r>
                      </m:sub>
                    </m:sSub>
                    <m:d>
                      <m:dPr>
                        <m:ctrlPr>
                          <a:rPr lang="en-ID" sz="2800" i="1">
                            <a:effectLst/>
                            <a:latin typeface="Cambria Math" panose="02040503050406030204" pitchFamily="18" charset="0"/>
                            <a:ea typeface="Times New Roman" panose="02020603050405020304" pitchFamily="18" charset="0"/>
                          </a:rPr>
                        </m:ctrlPr>
                      </m:dPr>
                      <m:e>
                        <m:r>
                          <a:rPr lang="id-ID" sz="2400" i="1">
                            <a:effectLst/>
                            <a:latin typeface="Cambria Math" panose="02040503050406030204" pitchFamily="18" charset="0"/>
                            <a:ea typeface="Times New Roman" panose="02020603050405020304" pitchFamily="18" charset="0"/>
                            <a:cs typeface="Arial" panose="020B0604020202020204" pitchFamily="34" charset="0"/>
                          </a:rPr>
                          <m:t>1+</m:t>
                        </m:r>
                        <m:sSubSup>
                          <m:sSubSupPr>
                            <m:ctrlPr>
                              <a:rPr lang="en-ID" sz="2800" i="1">
                                <a:effectLst/>
                                <a:latin typeface="Cambria Math" panose="02040503050406030204" pitchFamily="18" charset="0"/>
                                <a:ea typeface="Times New Roman" panose="02020603050405020304" pitchFamily="18" charset="0"/>
                              </a:rPr>
                            </m:ctrlPr>
                          </m:sSubSupPr>
                          <m:e>
                            <m:r>
                              <a:rPr lang="id-ID" sz="2400" i="1">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SINR</m:t>
                            </m:r>
                          </m:e>
                          <m:sub>
                            <m:r>
                              <a:rPr lang="id-ID" sz="2400" i="1">
                                <a:effectLst/>
                                <a:latin typeface="Cambria Math" panose="02040503050406030204" pitchFamily="18" charset="0"/>
                                <a:ea typeface="Times New Roman" panose="02020603050405020304" pitchFamily="18" charset="0"/>
                                <a:cs typeface="Arial" panose="020B0604020202020204" pitchFamily="34" charset="0"/>
                              </a:rPr>
                              <m:t>𝑘</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id-ID" sz="2400" i="1">
                                <a:effectLst/>
                                <a:latin typeface="Cambria Math" panose="02040503050406030204" pitchFamily="18" charset="0"/>
                                <a:ea typeface="Times New Roman" panose="02020603050405020304" pitchFamily="18" charset="0"/>
                                <a:cs typeface="Arial" panose="020B0604020202020204" pitchFamily="34" charset="0"/>
                              </a:rPr>
                              <m:t>𝑛</m:t>
                            </m:r>
                          </m:sub>
                          <m:sup>
                            <m:r>
                              <a:rPr lang="id-ID" sz="2400" i="1">
                                <a:effectLst/>
                                <a:latin typeface="Cambria Math" panose="02040503050406030204" pitchFamily="18" charset="0"/>
                                <a:ea typeface="Times New Roman" panose="02020603050405020304" pitchFamily="18" charset="0"/>
                                <a:cs typeface="Arial" panose="020B0604020202020204" pitchFamily="34" charset="0"/>
                              </a:rPr>
                              <m:t>𝐴</m:t>
                            </m:r>
                          </m:sup>
                        </m:sSubSup>
                      </m:e>
                    </m:d>
                  </m:oMath>
                </a14:m>
                <a:endParaRPr lang="en-ID" sz="2800"/>
              </a:p>
            </p:txBody>
          </p:sp>
        </mc:Choice>
        <mc:Fallback xmlns="">
          <p:sp>
            <p:nvSpPr>
              <p:cNvPr id="3" name="Content Placeholder 2">
                <a:extLst>
                  <a:ext uri="{FF2B5EF4-FFF2-40B4-BE49-F238E27FC236}">
                    <a16:creationId xmlns:a16="http://schemas.microsoft.com/office/drawing/2014/main" id="{2771E716-0B24-4007-8553-CE69FBCE1E0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41382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E5F3-6F9F-4FE0-B014-2921F4C5CD32}"/>
              </a:ext>
            </a:extLst>
          </p:cNvPr>
          <p:cNvSpPr>
            <a:spLocks noGrp="1"/>
          </p:cNvSpPr>
          <p:nvPr>
            <p:ph type="title"/>
          </p:nvPr>
        </p:nvSpPr>
        <p:spPr/>
        <p:txBody>
          <a:bodyPr/>
          <a:lstStyle/>
          <a:p>
            <a:pPr algn="ctr"/>
            <a:r>
              <a:rPr lang="en-US"/>
              <a:t>ILUSTRASI PEMETAAN SIMBOL KE TIAP SUBCARRIER</a:t>
            </a:r>
            <a:endParaRPr lang="en-ID"/>
          </a:p>
        </p:txBody>
      </p:sp>
      <p:pic>
        <p:nvPicPr>
          <p:cNvPr id="4" name="Picture 3">
            <a:extLst>
              <a:ext uri="{FF2B5EF4-FFF2-40B4-BE49-F238E27FC236}">
                <a16:creationId xmlns:a16="http://schemas.microsoft.com/office/drawing/2014/main" id="{60FE4A54-FFFD-407C-8243-43D08F2EFF31}"/>
              </a:ext>
            </a:extLst>
          </p:cNvPr>
          <p:cNvPicPr/>
          <p:nvPr/>
        </p:nvPicPr>
        <p:blipFill>
          <a:blip r:embed="rId2"/>
          <a:stretch>
            <a:fillRect/>
          </a:stretch>
        </p:blipFill>
        <p:spPr>
          <a:xfrm>
            <a:off x="1054475" y="2139523"/>
            <a:ext cx="7347146" cy="2578953"/>
          </a:xfrm>
          <a:prstGeom prst="rect">
            <a:avLst/>
          </a:prstGeom>
        </p:spPr>
      </p:pic>
      <p:sp>
        <p:nvSpPr>
          <p:cNvPr id="5" name="Content Placeholder 2">
            <a:extLst>
              <a:ext uri="{FF2B5EF4-FFF2-40B4-BE49-F238E27FC236}">
                <a16:creationId xmlns:a16="http://schemas.microsoft.com/office/drawing/2014/main" id="{E33901D1-9789-4FD3-ACC4-A29718C72508}"/>
              </a:ext>
            </a:extLst>
          </p:cNvPr>
          <p:cNvSpPr>
            <a:spLocks noGrp="1"/>
          </p:cNvSpPr>
          <p:nvPr>
            <p:ph idx="1"/>
          </p:nvPr>
        </p:nvSpPr>
        <p:spPr>
          <a:xfrm>
            <a:off x="1054475" y="4987636"/>
            <a:ext cx="11029615" cy="845460"/>
          </a:xfrm>
        </p:spPr>
        <p:txBody>
          <a:bodyPr>
            <a:noAutofit/>
          </a:bodyPr>
          <a:lstStyle/>
          <a:p>
            <a:r>
              <a:rPr lang="en-US" sz="2200"/>
              <a:t>Masing-masing subcarrier membawa simbol dari semua user</a:t>
            </a:r>
          </a:p>
          <a:p>
            <a:pPr marL="304800" lvl="1" indent="-304800"/>
            <a:r>
              <a:rPr lang="en-US" sz="2200"/>
              <a:t>Jumlah symbol pada tiap subcarrier sama dengan jumlah user</a:t>
            </a:r>
            <a:endParaRPr lang="en-US" sz="2200" dirty="0"/>
          </a:p>
        </p:txBody>
      </p:sp>
    </p:spTree>
    <p:extLst>
      <p:ext uri="{BB962C8B-B14F-4D97-AF65-F5344CB8AC3E}">
        <p14:creationId xmlns:p14="http://schemas.microsoft.com/office/powerpoint/2010/main" val="44234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69735E-4221-410E-9DF4-739C9F4BDA8E}"/>
              </a:ext>
            </a:extLst>
          </p:cNvPr>
          <p:cNvPicPr>
            <a:picLocks noGrp="1"/>
          </p:cNvPicPr>
          <p:nvPr>
            <p:ph idx="1"/>
          </p:nvPr>
        </p:nvPicPr>
        <p:blipFill>
          <a:blip r:embed="rId2"/>
          <a:stretch>
            <a:fillRect/>
          </a:stretch>
        </p:blipFill>
        <p:spPr>
          <a:xfrm>
            <a:off x="1614054" y="534082"/>
            <a:ext cx="8305800" cy="3485294"/>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2211EC3-ACAB-4FB0-8484-DCF01977E885}"/>
                  </a:ext>
                </a:extLst>
              </p:cNvPr>
              <p:cNvSpPr txBox="1">
                <a:spLocks/>
              </p:cNvSpPr>
              <p:nvPr/>
            </p:nvSpPr>
            <p:spPr>
              <a:xfrm>
                <a:off x="173181" y="4019376"/>
                <a:ext cx="8014855" cy="2838623"/>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ID" sz="2000">
                    <a:latin typeface="Times New Roman" panose="02020603050405020304" pitchFamily="18" charset="0"/>
                    <a:cs typeface="Times New Roman" panose="02020603050405020304" pitchFamily="18" charset="0"/>
                  </a:rPr>
                  <a:t>Data pada tiap subcarrier: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𝒒</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id-ID" sz="2000" b="1" i="1">
                        <a:solidFill>
                          <a:srgbClr val="4D5156"/>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 </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waktu: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𝑹𝒍</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ℂ</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𝑙</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=0, 1, . . . ,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D" sz="2000">
                  <a:latin typeface="Times New Roman" panose="02020603050405020304" pitchFamily="18"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frekuensi : </a:t>
                </a:r>
                <a14:m>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latin typeface="Cambria Math" panose="02040503050406030204" pitchFamily="18" charset="0"/>
                            <a:cs typeface="Times New Roman" panose="02020603050405020304" pitchFamily="18" charset="0"/>
                          </a:rPr>
                        </m:ctrlPr>
                      </m:sSupPr>
                      <m:e>
                        <m:r>
                          <a:rPr lang="id-ID" sz="2000" i="1">
                            <a:latin typeface="Cambria Math" panose="02040503050406030204" pitchFamily="18" charset="0"/>
                            <a:ea typeface="Calibri" panose="020F0502020204030204" pitchFamily="34" charset="0"/>
                            <a:cs typeface="Times New Roman" panose="02020603050405020304" pitchFamily="18" charset="0"/>
                          </a:rPr>
                          <m:t>ℂ</m:t>
                        </m:r>
                      </m:e>
                      <m:sup>
                        <m:r>
                          <a:rPr lang="id-ID" sz="2000" i="1">
                            <a:latin typeface="Cambria Math" panose="02040503050406030204" pitchFamily="18" charset="0"/>
                            <a:ea typeface="Calibri" panose="020F0502020204030204" pitchFamily="34" charset="0"/>
                            <a:cs typeface="Times New Roman" panose="02020603050405020304" pitchFamily="18" charset="0"/>
                          </a:rPr>
                          <m:t>𝐾</m:t>
                        </m:r>
                        <m:r>
                          <a:rPr lang="id-ID" sz="2000" i="1">
                            <a:latin typeface="Cambria Math" panose="02040503050406030204" pitchFamily="18" charset="0"/>
                            <a:ea typeface="Calibri" panose="020F0502020204030204" pitchFamily="34" charset="0"/>
                            <a:cs typeface="Times New Roman" panose="02020603050405020304" pitchFamily="18" charset="0"/>
                          </a:rPr>
                          <m:t>×</m:t>
                        </m:r>
                        <m:r>
                          <a:rPr lang="id-ID" sz="2000" i="1">
                            <a:latin typeface="Cambria Math" panose="02040503050406030204" pitchFamily="18" charset="0"/>
                            <a:ea typeface="Calibri" panose="020F0502020204030204" pitchFamily="34" charset="0"/>
                            <a:cs typeface="Times New Roman" panose="02020603050405020304" pitchFamily="18" charset="0"/>
                          </a:rPr>
                          <m:t>𝑀</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Precoding tiap subcarrier: </a:t>
                </a:r>
                <a14:m>
                  <m:oMath xmlns:m="http://schemas.openxmlformats.org/officeDocument/2006/math">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sup>
                    </m:s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Faktor skala: </a:t>
                </a:r>
                <a14:m>
                  <m:oMath xmlns:m="http://schemas.openxmlformats.org/officeDocument/2006/math">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000" b="1" i="1">
                                <a:solidFill>
                                  <a:srgbClr val="000000"/>
                                </a:solidFill>
                                <a:effectLst/>
                                <a:latin typeface="Cambria Math" panose="02040503050406030204" pitchFamily="18" charset="0"/>
                                <a:ea typeface="Calibri" panose="020F050202020403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Precoded vector:</a:t>
                </a:r>
                <a14:m>
                  <m:oMath xmlns:m="http://schemas.openxmlformats.org/officeDocument/2006/math">
                    <m:sSub>
                      <m:sSubPr>
                        <m:ctrlPr>
                          <a:rPr lang="en-ID" sz="2000" b="1" i="1">
                            <a:latin typeface="Cambria Math" panose="02040503050406030204" pitchFamily="18" charset="0"/>
                          </a:rPr>
                        </m:ctrlPr>
                      </m:sSubPr>
                      <m:e>
                        <m:r>
                          <a:rPr lang="en-US" sz="2000" b="1" i="1" smtClean="0">
                            <a:latin typeface="Cambria Math" panose="02040503050406030204" pitchFamily="18" charset="0"/>
                          </a:rPr>
                          <m:t> </m:t>
                        </m:r>
                        <m:r>
                          <a:rPr lang="id-ID" sz="2000" b="1" i="1">
                            <a:latin typeface="Cambria Math" panose="02040503050406030204" pitchFamily="18" charset="0"/>
                          </a:rPr>
                          <m:t>𝒄</m:t>
                        </m:r>
                      </m:e>
                      <m:sub>
                        <m:r>
                          <a:rPr lang="id-ID" sz="2000" b="1" i="1">
                            <a:latin typeface="Cambria Math" panose="02040503050406030204" pitchFamily="18" charset="0"/>
                          </a:rPr>
                          <m:t>𝒏</m:t>
                        </m:r>
                      </m:sub>
                    </m:sSub>
                    <m:r>
                      <a:rPr lang="id-ID" sz="2000" b="1" i="1">
                        <a:latin typeface="Cambria Math" panose="02040503050406030204" pitchFamily="18" charset="0"/>
                      </a:rPr>
                      <m:t>∈</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d>
                          <m:dPr>
                            <m:ctrlPr>
                              <a:rPr lang="id-ID" sz="2000" i="1">
                                <a:latin typeface="Cambria Math" panose="02040503050406030204" pitchFamily="18" charset="0"/>
                              </a:rPr>
                            </m:ctrlPr>
                          </m:dPr>
                          <m:e>
                            <m:r>
                              <a:rPr lang="id-ID" sz="2000" i="1">
                                <a:latin typeface="Cambria Math" panose="02040503050406030204" pitchFamily="18" charset="0"/>
                              </a:rPr>
                              <m:t>𝑀</m:t>
                            </m:r>
                            <m:r>
                              <a:rPr lang="id-ID" sz="2000" i="1">
                                <a:latin typeface="Cambria Math" panose="02040503050406030204" pitchFamily="18" charset="0"/>
                              </a:rPr>
                              <m:t>×1</m:t>
                            </m:r>
                          </m:e>
                        </m:d>
                      </m:sup>
                    </m:sSup>
                  </m:oMath>
                </a14:m>
                <a:endParaRPr lang="en-US" sz="200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02211EC3-ACAB-4FB0-8484-DCF01977E885}"/>
                  </a:ext>
                </a:extLst>
              </p:cNvPr>
              <p:cNvSpPr txBox="1">
                <a:spLocks noRot="1" noChangeAspect="1" noMove="1" noResize="1" noEditPoints="1" noAdjustHandles="1" noChangeArrowheads="1" noChangeShapeType="1" noTextEdit="1"/>
              </p:cNvSpPr>
              <p:nvPr/>
            </p:nvSpPr>
            <p:spPr>
              <a:xfrm>
                <a:off x="173181" y="4019376"/>
                <a:ext cx="8014855" cy="2838623"/>
              </a:xfrm>
              <a:prstGeom prst="rect">
                <a:avLst/>
              </a:prstGeom>
              <a:blipFill>
                <a:blip r:embed="rId3"/>
                <a:stretch>
                  <a:fillRect l="-607" t="-855"/>
                </a:stretch>
              </a:blipFill>
              <a:ln>
                <a:solidFill>
                  <a:schemeClr val="accent1">
                    <a:lumMod val="75000"/>
                  </a:schemeClr>
                </a:solid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8197E06-3E7B-4B59-9A5C-1EE4494002A1}"/>
                  </a:ext>
                </a:extLst>
              </p:cNvPr>
              <p:cNvSpPr txBox="1">
                <a:spLocks/>
              </p:cNvSpPr>
              <p:nvPr/>
            </p:nvSpPr>
            <p:spPr>
              <a:xfrm>
                <a:off x="8188036" y="4019376"/>
                <a:ext cx="3830783" cy="2838624"/>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Output reordering :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Sinyal yang ditransmisikan </a:t>
                </a:r>
              </a:p>
              <a:p>
                <a:pPr marL="0" indent="0" algn="ctr">
                  <a:buNone/>
                </a:pPr>
                <a14:m>
                  <m:oMathPara xmlns:m="http://schemas.openxmlformats.org/officeDocument/2006/math">
                    <m:oMathParaPr>
                      <m:jc m:val="centerGroup"/>
                    </m:oMathParaPr>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𝐶𝑃</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9" name="Content Placeholder 2">
                <a:extLst>
                  <a:ext uri="{FF2B5EF4-FFF2-40B4-BE49-F238E27FC236}">
                    <a16:creationId xmlns:a16="http://schemas.microsoft.com/office/drawing/2014/main" id="{28197E06-3E7B-4B59-9A5C-1EE4494002A1}"/>
                  </a:ext>
                </a:extLst>
              </p:cNvPr>
              <p:cNvSpPr txBox="1">
                <a:spLocks noRot="1" noChangeAspect="1" noMove="1" noResize="1" noEditPoints="1" noAdjustHandles="1" noChangeArrowheads="1" noChangeShapeType="1" noTextEdit="1"/>
              </p:cNvSpPr>
              <p:nvPr/>
            </p:nvSpPr>
            <p:spPr>
              <a:xfrm>
                <a:off x="8188036" y="4019376"/>
                <a:ext cx="3830783" cy="2838624"/>
              </a:xfrm>
              <a:prstGeom prst="rect">
                <a:avLst/>
              </a:prstGeom>
              <a:blipFill>
                <a:blip r:embed="rId4"/>
                <a:stretch>
                  <a:fillRect l="-1268" t="-1496"/>
                </a:stretch>
              </a:blipFill>
              <a:ln>
                <a:solidFill>
                  <a:schemeClr val="accent1">
                    <a:lumMod val="75000"/>
                  </a:schemeClr>
                </a:solidFill>
              </a:ln>
            </p:spPr>
            <p:txBody>
              <a:bodyPr/>
              <a:lstStyle/>
              <a:p>
                <a:r>
                  <a:rPr lang="en-ID">
                    <a:noFill/>
                  </a:rPr>
                  <a:t> </a:t>
                </a:r>
              </a:p>
            </p:txBody>
          </p:sp>
        </mc:Fallback>
      </mc:AlternateContent>
      <p:sp>
        <p:nvSpPr>
          <p:cNvPr id="10" name="Rectangle 9">
            <a:extLst>
              <a:ext uri="{FF2B5EF4-FFF2-40B4-BE49-F238E27FC236}">
                <a16:creationId xmlns:a16="http://schemas.microsoft.com/office/drawing/2014/main" id="{45904083-E997-422B-AA9B-3A0005A5CD23}"/>
              </a:ext>
            </a:extLst>
          </p:cNvPr>
          <p:cNvSpPr/>
          <p:nvPr/>
        </p:nvSpPr>
        <p:spPr>
          <a:xfrm>
            <a:off x="173181" y="210916"/>
            <a:ext cx="4637681"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Pemancar</a:t>
            </a:r>
          </a:p>
        </p:txBody>
      </p:sp>
    </p:spTree>
    <p:extLst>
      <p:ext uri="{BB962C8B-B14F-4D97-AF65-F5344CB8AC3E}">
        <p14:creationId xmlns:p14="http://schemas.microsoft.com/office/powerpoint/2010/main" val="38353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8237D-E589-4FA3-B44D-70E7D39B6DE0}"/>
                  </a:ext>
                </a:extLst>
              </p:cNvPr>
              <p:cNvSpPr txBox="1"/>
              <p:nvPr/>
            </p:nvSpPr>
            <p:spPr>
              <a:xfrm>
                <a:off x="2299855" y="453473"/>
                <a:ext cx="8077200" cy="5951053"/>
              </a:xfrm>
              <a:prstGeom prst="rect">
                <a:avLst/>
              </a:prstGeom>
              <a:noFill/>
              <a:ln w="28575">
                <a:solidFill>
                  <a:schemeClr val="accent1">
                    <a:lumMod val="75000"/>
                  </a:schemeClr>
                </a:solidFill>
              </a:ln>
            </p:spPr>
            <p:txBody>
              <a:bodyPr wrap="square">
                <a:spAutoFit/>
              </a:bodyPr>
              <a:lstStyle/>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ALGORTIMA 2 (Precoded Vector)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𝑹𝒍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𝑼𝑹</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𝑳𝑶𝑺</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K</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precoded vector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matriks kanal domain waktu ke domain frekuensi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subcarrier.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 1, . . .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n ≤ N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Matriks precoding MRT: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𝐌𝐑𝐓</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Matriks precoding ZF:</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𝐙𝐅</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Matriks precoding MMSE: </a:t>
                </a:r>
                <a14:m>
                  <m:oMath xmlns:m="http://schemas.openxmlformats.org/officeDocument/2006/math">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𝐌𝐌𝐒𝐄</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num>
                              <m:den>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den>
                            </m:f>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𝐈</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sub>
                            </m:sSub>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Factor skala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16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7: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8: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9: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𝐪</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FB8237D-E589-4FA3-B44D-70E7D39B6DE0}"/>
                  </a:ext>
                </a:extLst>
              </p:cNvPr>
              <p:cNvSpPr txBox="1">
                <a:spLocks noRot="1" noChangeAspect="1" noMove="1" noResize="1" noEditPoints="1" noAdjustHandles="1" noChangeArrowheads="1" noChangeShapeType="1" noTextEdit="1"/>
              </p:cNvSpPr>
              <p:nvPr/>
            </p:nvSpPr>
            <p:spPr>
              <a:xfrm>
                <a:off x="2299855" y="453473"/>
                <a:ext cx="8077200" cy="5951053"/>
              </a:xfrm>
              <a:prstGeom prst="rect">
                <a:avLst/>
              </a:prstGeom>
              <a:blipFill>
                <a:blip r:embed="rId2"/>
                <a:stretch>
                  <a:fillRect l="-602" t="-305" r="-602" b="-509"/>
                </a:stretch>
              </a:blipFill>
              <a:ln w="28575">
                <a:solidFill>
                  <a:schemeClr val="accent1">
                    <a:lumMod val="75000"/>
                  </a:schemeClr>
                </a:solidFill>
              </a:ln>
            </p:spPr>
            <p:txBody>
              <a:bodyPr/>
              <a:lstStyle/>
              <a:p>
                <a:r>
                  <a:rPr lang="en-ID">
                    <a:noFill/>
                  </a:rPr>
                  <a:t> </a:t>
                </a:r>
              </a:p>
            </p:txBody>
          </p:sp>
        </mc:Fallback>
      </mc:AlternateContent>
    </p:spTree>
    <p:extLst>
      <p:ext uri="{BB962C8B-B14F-4D97-AF65-F5344CB8AC3E}">
        <p14:creationId xmlns:p14="http://schemas.microsoft.com/office/powerpoint/2010/main" val="417759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41BA-9C44-4EBE-A20E-6E9852DE1934}"/>
              </a:ext>
            </a:extLst>
          </p:cNvPr>
          <p:cNvSpPr>
            <a:spLocks noGrp="1"/>
          </p:cNvSpPr>
          <p:nvPr>
            <p:ph type="title"/>
          </p:nvPr>
        </p:nvSpPr>
        <p:spPr>
          <a:xfrm>
            <a:off x="630382" y="219363"/>
            <a:ext cx="10515600" cy="923348"/>
          </a:xfrm>
        </p:spPr>
        <p:txBody>
          <a:bodyPr/>
          <a:lstStyle/>
          <a:p>
            <a:r>
              <a:rPr lang="en-US"/>
              <a:t>Faktor Skala Precoding</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26AE1-F2FD-4B61-8B8A-EBEBA1BD7D28}"/>
                  </a:ext>
                </a:extLst>
              </p:cNvPr>
              <p:cNvSpPr>
                <a:spLocks noGrp="1"/>
              </p:cNvSpPr>
              <p:nvPr>
                <p:ph idx="1"/>
              </p:nvPr>
            </p:nvSpPr>
            <p:spPr>
              <a:xfrm>
                <a:off x="630382" y="1253331"/>
                <a:ext cx="10515600" cy="4351338"/>
              </a:xfrm>
            </p:spPr>
            <p:txBody>
              <a:bodyPr>
                <a:normAutofit/>
              </a:bodyPr>
              <a:lstStyle/>
              <a:p>
                <a:r>
                  <a:rPr lang="en-US"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Faktor skala precoding: </a:t>
                </a:r>
                <a14:m>
                  <m:oMath xmlns:m="http://schemas.openxmlformats.org/officeDocument/2006/math">
                    <m:r>
                      <a:rPr lang="id-ID" sz="22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200" b="1" i="1">
                                <a:solidFill>
                                  <a:schemeClr val="tx1"/>
                                </a:solidFill>
                                <a:effectLst/>
                                <a:latin typeface="Cambria Math" panose="02040503050406030204" pitchFamily="18" charset="0"/>
                                <a:ea typeface="Calibri" panose="020F0502020204030204" pitchFamily="34" charset="0"/>
                              </a:rPr>
                              <m:t>𝔼</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Digunakan untuk memenuhi alokasi daya transmisi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r>
                  <a:rPr lang="en-ID" sz="2200">
                    <a:solidFill>
                      <a:schemeClr val="tx1"/>
                    </a:solidFill>
                    <a:latin typeface="Times New Roman" panose="02020603050405020304" pitchFamily="18" charset="0"/>
                    <a:cs typeface="Times New Roman" panose="02020603050405020304" pitchFamily="18" charset="0"/>
                  </a:rPr>
                  <a:t>, sehingga total transmit power BTS akan konstan, terlepas dari jumlah antenna yang digunakan. </a:t>
                </a:r>
              </a:p>
              <a:p>
                <a:r>
                  <a:rPr lang="en-ID" sz="2200">
                    <a:solidFill>
                      <a:schemeClr val="tx1"/>
                    </a:solidFill>
                    <a:latin typeface="Times New Roman" panose="02020603050405020304" pitchFamily="18" charset="0"/>
                    <a:cs typeface="Times New Roman" panose="02020603050405020304" pitchFamily="18" charset="0"/>
                  </a:rPr>
                  <a:t>Data sebelum dikalikan precoding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smtClean="0">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en-US" sz="2200" b="1" i="1" smtClean="0">
                                    <a:solidFill>
                                      <a:schemeClr val="tx1"/>
                                    </a:solidFill>
                                    <a:effectLst/>
                                    <a:latin typeface="Cambria Math" panose="02040503050406030204" pitchFamily="18" charset="0"/>
                                    <a:cs typeface="Times New Roman" panose="02020603050405020304" pitchFamily="18" charset="0"/>
                                  </a:rPr>
                                  <m:t>𝒔</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Data setelah precoding sebelum dikalikan factor skala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en-US" sz="2200" b="1" i="1" smtClean="0">
                        <a:solidFill>
                          <a:schemeClr val="tx1"/>
                        </a:solidFill>
                        <a:effectLst/>
                        <a:latin typeface="Cambria Math" panose="02040503050406030204" pitchFamily="18" charset="0"/>
                        <a:ea typeface="Calibri" panose="020F0502020204030204" pitchFamily="34" charset="0"/>
                      </a:rPr>
                      <m:t>= </m:t>
                    </m:r>
                  </m:oMath>
                </a14:m>
                <a:r>
                  <a:rPr lang="en-ID" sz="2200">
                    <a:solidFill>
                      <a:schemeClr val="tx1"/>
                    </a:solidFill>
                    <a:latin typeface="Times New Roman" panose="02020603050405020304" pitchFamily="18" charset="0"/>
                    <a:cs typeface="Times New Roman" panose="02020603050405020304" pitchFamily="18" charset="0"/>
                  </a:rPr>
                  <a:t>0.3295</a:t>
                </a:r>
              </a:p>
              <a:p>
                <a:r>
                  <a:rPr lang="en-ID" sz="2200">
                    <a:solidFill>
                      <a:schemeClr val="tx1"/>
                    </a:solidFill>
                    <a:latin typeface="Times New Roman" panose="02020603050405020304" pitchFamily="18" charset="0"/>
                    <a:cs typeface="Times New Roman" panose="02020603050405020304" pitchFamily="18" charset="0"/>
                  </a:rPr>
                  <a:t>Data setelah precoding dan dikalikan precoded vector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en-US" sz="2200" b="0" i="1" smtClean="0">
                        <a:solidFill>
                          <a:schemeClr val="tx1"/>
                        </a:solidFill>
                        <a:effectLst/>
                        <a:latin typeface="Cambria Math" panose="02040503050406030204" pitchFamily="18" charset="0"/>
                        <a:ea typeface="Calibri" panose="020F0502020204030204" pitchFamily="34" charset="0"/>
                      </a:rPr>
                      <m:t>0.99</m:t>
                    </m:r>
                  </m:oMath>
                </a14:m>
                <a:endParaRPr lang="en-ID" sz="2200">
                  <a:solidFill>
                    <a:schemeClr val="tx1"/>
                  </a:solidFill>
                  <a:latin typeface="Times New Roman" panose="02020603050405020304" pitchFamily="18" charset="0"/>
                  <a:cs typeface="Times New Roman" panose="02020603050405020304" pitchFamily="18" charset="0"/>
                </a:endParaRPr>
              </a:p>
              <a:p>
                <a:endParaRPr lang="en-ID" sz="220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5F26AE1-F2FD-4B61-8B8A-EBEBA1BD7D28}"/>
                  </a:ext>
                </a:extLst>
              </p:cNvPr>
              <p:cNvSpPr>
                <a:spLocks noGrp="1" noRot="1" noChangeAspect="1" noMove="1" noResize="1" noEditPoints="1" noAdjustHandles="1" noChangeArrowheads="1" noChangeShapeType="1" noTextEdit="1"/>
              </p:cNvSpPr>
              <p:nvPr>
                <p:ph idx="1"/>
              </p:nvPr>
            </p:nvSpPr>
            <p:spPr>
              <a:xfrm>
                <a:off x="630382" y="1253331"/>
                <a:ext cx="10515600" cy="4351338"/>
              </a:xfrm>
              <a:blipFill>
                <a:blip r:embed="rId2"/>
                <a:stretch>
                  <a:fillRect r="-348"/>
                </a:stretch>
              </a:blipFill>
            </p:spPr>
            <p:txBody>
              <a:bodyPr/>
              <a:lstStyle/>
              <a:p>
                <a:r>
                  <a:rPr lang="en-ID">
                    <a:noFill/>
                  </a:rPr>
                  <a:t> </a:t>
                </a:r>
              </a:p>
            </p:txBody>
          </p:sp>
        </mc:Fallback>
      </mc:AlternateContent>
    </p:spTree>
    <p:extLst>
      <p:ext uri="{BB962C8B-B14F-4D97-AF65-F5344CB8AC3E}">
        <p14:creationId xmlns:p14="http://schemas.microsoft.com/office/powerpoint/2010/main" val="28025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1DC128-3BEE-4AA9-B50C-7393185B62A8}"/>
                  </a:ext>
                </a:extLst>
              </p:cNvPr>
              <p:cNvSpPr txBox="1"/>
              <p:nvPr/>
            </p:nvSpPr>
            <p:spPr>
              <a:xfrm>
                <a:off x="526474" y="841817"/>
                <a:ext cx="11236036" cy="4558812"/>
              </a:xfrm>
              <a:prstGeom prst="rect">
                <a:avLst/>
              </a:prstGeom>
              <a:noFill/>
              <a:ln w="28575">
                <a:solidFill>
                  <a:schemeClr val="bg2">
                    <a:lumMod val="50000"/>
                  </a:schemeClr>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ALGORITMA 3 (MODULASI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sinyal OFDM domain waktu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dari serial ke paralel, menghasilkan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Lakukan proses IFFT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 point,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IFFT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Salin sejumlah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dari bagian belakang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ke bagian depan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menghasilkan sinyal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Return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3B1DC128-3BEE-4AA9-B50C-7393185B62A8}"/>
                  </a:ext>
                </a:extLst>
              </p:cNvPr>
              <p:cNvSpPr txBox="1">
                <a:spLocks noRot="1" noChangeAspect="1" noMove="1" noResize="1" noEditPoints="1" noAdjustHandles="1" noChangeArrowheads="1" noChangeShapeType="1" noTextEdit="1"/>
              </p:cNvSpPr>
              <p:nvPr/>
            </p:nvSpPr>
            <p:spPr>
              <a:xfrm>
                <a:off x="526474" y="841817"/>
                <a:ext cx="11236036" cy="4558812"/>
              </a:xfrm>
              <a:prstGeom prst="rect">
                <a:avLst/>
              </a:prstGeom>
              <a:blipFill>
                <a:blip r:embed="rId2"/>
                <a:stretch>
                  <a:fillRect l="-433" t="-398" b="-1062"/>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254484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3838E6-2473-47AA-A2F9-75B32B3BEBF5}"/>
                  </a:ext>
                </a:extLst>
              </p:cNvPr>
              <p:cNvSpPr txBox="1"/>
              <p:nvPr/>
            </p:nvSpPr>
            <p:spPr>
              <a:xfrm>
                <a:off x="1870364" y="1035876"/>
                <a:ext cx="8451272" cy="478624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4 (PEMBANGKITKAN KANAL RAYLEIGH)</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K, L</a:t>
                </a:r>
                <a:r>
                  <a:rPr lang="en-US"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Matriks kanal Rayleigh pada tiap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Calibri" panose="020F0502020204030204" pitchFamily="34" charset="0"/>
                    <a:cs typeface="Times New Roman" panose="02020603050405020304" pitchFamily="18" charset="0"/>
                  </a:rPr>
                  <a:t>1: Tentukan amplitudo </a:t>
                </a:r>
                <a:r>
                  <a:rPr lang="en-US" sz="2000">
                    <a:effectLst/>
                    <a:latin typeface="Times New Roman" panose="02020603050405020304" pitchFamily="18" charset="0"/>
                    <a:ea typeface="Calibri" panose="020F0502020204030204" pitchFamily="34" charset="0"/>
                    <a:cs typeface="Times New Roman" panose="02020603050405020304" pitchFamily="18" charset="0"/>
                  </a:rPr>
                  <a:t>delay tap pertama </a:t>
                </a:r>
                <a14:m>
                  <m:oMath xmlns:m="http://schemas.openxmlformats.org/officeDocument/2006/math">
                    <m:sSubSup>
                      <m:sSub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2 </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den>
                    </m:f>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3: 	Tentukan ampiludo masing-masing delay tap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r>
                  <a:rPr lang="id-ID" sz="2000">
                    <a:effectLst/>
                    <a:latin typeface="Times New Roman" panose="02020603050405020304" pitchFamily="18" charset="0"/>
                    <a:ea typeface="Calibri" panose="020F0502020204030204" pitchFamily="34"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Bangkitkan kanal Rayleigh pada masing-masing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a:t>
                </a:r>
                <a:r>
                  <a:rPr lang="id-ID" sz="2000">
                    <a:effectLst/>
                    <a:latin typeface="Times New Roman" panose="02020603050405020304" pitchFamily="18" charset="0"/>
                    <a:ea typeface="Calibri" panose="020F0502020204030204" pitchFamily="34" charset="0"/>
                    <a:cs typeface="Times New Roman" panose="02020603050405020304" pitchFamily="18" charset="0"/>
                  </a:rPr>
                  <a:t>: 	Kalikan amplitude tap delay line dengan matriks kanal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oMath>
                </a14:m>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6</a:t>
                </a:r>
                <a:r>
                  <a:rPr lang="id-ID" sz="2000">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7</a:t>
                </a:r>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53838E6-2473-47AA-A2F9-75B32B3BEBF5}"/>
                  </a:ext>
                </a:extLst>
              </p:cNvPr>
              <p:cNvSpPr txBox="1">
                <a:spLocks noRot="1" noChangeAspect="1" noMove="1" noResize="1" noEditPoints="1" noAdjustHandles="1" noChangeArrowheads="1" noChangeShapeType="1" noTextEdit="1"/>
              </p:cNvSpPr>
              <p:nvPr/>
            </p:nvSpPr>
            <p:spPr>
              <a:xfrm>
                <a:off x="1870364" y="1035876"/>
                <a:ext cx="8451272" cy="4786247"/>
              </a:xfrm>
              <a:prstGeom prst="rect">
                <a:avLst/>
              </a:prstGeom>
              <a:blipFill>
                <a:blip r:embed="rId2"/>
                <a:stretch>
                  <a:fillRect l="-647" t="-506" b="-1013"/>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193304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F76D6A-3627-42BA-8309-E99440912056}"/>
                  </a:ext>
                </a:extLst>
              </p:cNvPr>
              <p:cNvSpPr txBox="1"/>
              <p:nvPr/>
            </p:nvSpPr>
            <p:spPr>
              <a:xfrm>
                <a:off x="1565564" y="631984"/>
                <a:ext cx="9462653" cy="5167633"/>
              </a:xfrm>
              <a:prstGeom prst="rect">
                <a:avLst/>
              </a:prstGeom>
              <a:noFill/>
              <a:ln w="28575">
                <a:solidFill>
                  <a:schemeClr val="tx1"/>
                </a:solidFill>
              </a:ln>
            </p:spPr>
            <p:txBody>
              <a:bodyPr wrap="square">
                <a:spAutoFit/>
              </a:bodyPr>
              <a:lstStyle/>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ALGORTIMA 5 (PEMBANGKITAN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effectLst/>
                    <a:latin typeface="Times New Roman" panose="02020603050405020304" pitchFamily="18" charset="0"/>
                    <a:ea typeface="Calibri" panose="020F0502020204030204" pitchFamily="34" charset="0"/>
                    <a:cs typeface="Times New Roman" panose="02020603050405020304" pitchFamily="18" charset="0"/>
                  </a:rPr>
                  <a:t>K, M</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Respon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oMath>
                </a14:m>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1: Menentukan sudut masing-masing user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Tentukan sudut masing-masing user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id-ID" sz="2000">
                            <a:effectLst/>
                            <a:latin typeface="Cambria Math" panose="02040503050406030204" pitchFamily="18" charset="0"/>
                            <a:ea typeface="Calibri" panose="020F0502020204030204" pitchFamily="34" charset="0"/>
                            <a:cs typeface="Times New Roman" panose="02020603050405020304" pitchFamily="18" charset="0"/>
                          </a:rPr>
                          <m:t>sin</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a:effectLst/>
                            <a:latin typeface="Cambria Math" panose="02040503050406030204" pitchFamily="18" charset="0"/>
                            <a:ea typeface="Calibri" panose="020F0502020204030204" pitchFamily="34" charset="0"/>
                            <a:cs typeface="Times New Roman" panose="02020603050405020304" pitchFamily="18" charset="0"/>
                          </a:rPr>
                          <m:t>1+</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id-ID" sz="2000" i="1">
                                <a:effectLst/>
                                <a:latin typeface="Cambria Math" panose="02040503050406030204" pitchFamily="18" charset="0"/>
                                <a:ea typeface="Calibri" panose="020F0502020204030204" pitchFamily="34" charset="0"/>
                                <a:cs typeface="Times New Roman" panose="02020603050405020304" pitchFamily="18" charset="0"/>
                              </a:rPr>
                              <m:t>2</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den>
                        </m:f>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2: Membangkitkan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 M</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Bangkitkan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rad>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AF76D6A-3627-42BA-8309-E99440912056}"/>
                  </a:ext>
                </a:extLst>
              </p:cNvPr>
              <p:cNvSpPr txBox="1">
                <a:spLocks noRot="1" noChangeAspect="1" noMove="1" noResize="1" noEditPoints="1" noAdjustHandles="1" noChangeArrowheads="1" noChangeShapeType="1" noTextEdit="1"/>
              </p:cNvSpPr>
              <p:nvPr/>
            </p:nvSpPr>
            <p:spPr>
              <a:xfrm>
                <a:off x="1565564" y="631984"/>
                <a:ext cx="9462653" cy="5167633"/>
              </a:xfrm>
              <a:prstGeom prst="rect">
                <a:avLst/>
              </a:prstGeom>
              <a:blipFill>
                <a:blip r:embed="rId2"/>
                <a:stretch>
                  <a:fillRect l="-578" t="-469" b="-939"/>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63192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F9C9E-4A65-443C-96BA-1CD8549733DE}"/>
                  </a:ext>
                </a:extLst>
              </p:cNvPr>
              <p:cNvSpPr txBox="1"/>
              <p:nvPr/>
            </p:nvSpPr>
            <p:spPr>
              <a:xfrm>
                <a:off x="1898072" y="985602"/>
                <a:ext cx="8395855" cy="3415422"/>
              </a:xfrm>
              <a:prstGeom prst="rect">
                <a:avLst/>
              </a:prstGeom>
              <a:noFill/>
              <a:ln w="28575">
                <a:solidFill>
                  <a:schemeClr val="bg2">
                    <a:lumMod val="50000"/>
                  </a:schemeClr>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6 (PEMBANGKITAN PILOT)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Bangkitkan bilangan kompleks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Jadikan </a:t>
                </a:r>
                <a:r>
                  <a:rPr lang="id-ID" sz="2000" b="1" i="1">
                    <a:effectLst/>
                    <a:latin typeface="Times New Roman" panose="02020603050405020304" pitchFamily="18" charset="0"/>
                    <a:ea typeface="Times New Roman" panose="02020603050405020304" pitchFamily="18" charset="0"/>
                    <a:cs typeface="Times New Roman" panose="02020603050405020304" pitchFamily="18" charset="0"/>
                  </a:rPr>
                  <a:t>c</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menjadi unitary matriks orthogonal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Membentuk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e>
                    </m:rad>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9CF9C9E-4A65-443C-96BA-1CD8549733DE}"/>
                  </a:ext>
                </a:extLst>
              </p:cNvPr>
              <p:cNvSpPr txBox="1">
                <a:spLocks noRot="1" noChangeAspect="1" noMove="1" noResize="1" noEditPoints="1" noAdjustHandles="1" noChangeArrowheads="1" noChangeShapeType="1" noTextEdit="1"/>
              </p:cNvSpPr>
              <p:nvPr/>
            </p:nvSpPr>
            <p:spPr>
              <a:xfrm>
                <a:off x="1898072" y="985602"/>
                <a:ext cx="8395855" cy="3415422"/>
              </a:xfrm>
              <a:prstGeom prst="rect">
                <a:avLst/>
              </a:prstGeom>
              <a:blipFill>
                <a:blip r:embed="rId2"/>
                <a:stretch>
                  <a:fillRect l="-578" t="-708" b="-1770"/>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31295676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mbria"/>
        <a:ea typeface=""/>
        <a:cs typeface=""/>
      </a:majorFont>
      <a:minorFont>
        <a:latin typeface="Cambria"/>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2807</TotalTime>
  <Words>1592</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vt:lpstr>
      <vt:lpstr>Cambria Math</vt:lpstr>
      <vt:lpstr>Corbel</vt:lpstr>
      <vt:lpstr>Times New Roman</vt:lpstr>
      <vt:lpstr>Times-Roman~c</vt:lpstr>
      <vt:lpstr>Basis</vt:lpstr>
      <vt:lpstr>Power Delay Profile Kanal Rayleigh</vt:lpstr>
      <vt:lpstr>PowerPoint Presentation</vt:lpstr>
      <vt:lpstr>PowerPoint Presentation</vt:lpstr>
      <vt:lpstr>PowerPoint Presentation</vt:lpstr>
      <vt:lpstr>Faktor Skala Precoding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 Error Rate Kanal Rayleigh</vt:lpstr>
      <vt:lpstr>Bit Error Rate Kanal UR-LOS</vt:lpstr>
      <vt:lpstr>Efisiensi Spektrum SISO dan Masive MIMO</vt:lpstr>
      <vt:lpstr>PowerPoint Presentation</vt:lpstr>
      <vt:lpstr>Massive MU-MIMO Downlink TDD Systems with Linear Precoding and Downlink Pilots Hien Quoc Ngo, Erik G. Larsson, and Thomas L. Marzetta </vt:lpstr>
      <vt:lpstr>Efisiensi spektrum pada SNR rendah (SNR = 0dB)</vt:lpstr>
      <vt:lpstr>Perbandingan Efisiensi Spektrum Kanal Rayleigh dan UR-LOS (SNR = 10dB)</vt:lpstr>
      <vt:lpstr>Eigenvalue  </vt:lpstr>
      <vt:lpstr>PowerPoint Presentation</vt:lpstr>
      <vt:lpstr>Kenapa digunakan kanal Rayleigh dan UR-LOS</vt:lpstr>
      <vt:lpstr>Perbedaan Efisiensi Spektrum Dan Kapasitas</vt:lpstr>
      <vt:lpstr>ILUSTRASI PEMETAAN SIMBOL KE TIAP SUBCARRIER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73</cp:revision>
  <dcterms:created xsi:type="dcterms:W3CDTF">2021-01-22T01:41:13Z</dcterms:created>
  <dcterms:modified xsi:type="dcterms:W3CDTF">2021-02-02T13:13:35Z</dcterms:modified>
</cp:coreProperties>
</file>