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  <p:sldMasterId id="2147483950" r:id="rId2"/>
  </p:sldMasterIdLst>
  <p:sldIdLst>
    <p:sldId id="256" r:id="rId3"/>
    <p:sldId id="285" r:id="rId4"/>
    <p:sldId id="258" r:id="rId5"/>
    <p:sldId id="259" r:id="rId6"/>
    <p:sldId id="260" r:id="rId7"/>
    <p:sldId id="261" r:id="rId8"/>
    <p:sldId id="272" r:id="rId9"/>
    <p:sldId id="271" r:id="rId10"/>
    <p:sldId id="274" r:id="rId11"/>
    <p:sldId id="289" r:id="rId12"/>
    <p:sldId id="292" r:id="rId13"/>
    <p:sldId id="275" r:id="rId14"/>
    <p:sldId id="279" r:id="rId15"/>
    <p:sldId id="280" r:id="rId16"/>
    <p:sldId id="291" r:id="rId17"/>
    <p:sldId id="293" r:id="rId18"/>
    <p:sldId id="281" r:id="rId19"/>
    <p:sldId id="295" r:id="rId20"/>
    <p:sldId id="297" r:id="rId21"/>
    <p:sldId id="296" r:id="rId22"/>
    <p:sldId id="299" r:id="rId23"/>
    <p:sldId id="300" r:id="rId24"/>
    <p:sldId id="301" r:id="rId25"/>
    <p:sldId id="304" r:id="rId26"/>
    <p:sldId id="306" r:id="rId27"/>
    <p:sldId id="307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1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1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0B0-7C86-4C77-8E8B-0807DE0C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57984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ANALISA EFISIENSI SPEKTRUM SISTEM </a:t>
            </a:r>
            <a:r>
              <a:rPr lang="en-US" b="1" i="1" dirty="0"/>
              <a:t>MULTI USER MASSIVE MIMO </a:t>
            </a:r>
            <a:r>
              <a:rPr lang="en-US" b="1" dirty="0"/>
              <a:t>SEL TUNGGAL PADA KANAL </a:t>
            </a:r>
            <a:r>
              <a:rPr lang="en-US" b="1" i="1" dirty="0"/>
              <a:t>RAYLEIGH </a:t>
            </a:r>
            <a:r>
              <a:rPr lang="en-US" b="1" dirty="0"/>
              <a:t>DAN </a:t>
            </a:r>
            <a:r>
              <a:rPr lang="en-US" b="1" i="1" dirty="0"/>
              <a:t>RANDOM LINE OF SIGHT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0F40-0B8D-416A-97F8-3A5DF53DF487}"/>
              </a:ext>
            </a:extLst>
          </p:cNvPr>
          <p:cNvSpPr txBox="1"/>
          <p:nvPr/>
        </p:nvSpPr>
        <p:spPr>
          <a:xfrm>
            <a:off x="964908" y="4184374"/>
            <a:ext cx="310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Oleh: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Ika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Rohmatul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Aini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2D01-2F98-4629-B3DB-F4A56703ABAB}"/>
              </a:ext>
            </a:extLst>
          </p:cNvPr>
          <p:cNvSpPr txBox="1"/>
          <p:nvPr/>
        </p:nvSpPr>
        <p:spPr>
          <a:xfrm>
            <a:off x="6645966" y="4200939"/>
            <a:ext cx="45811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Dosen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Pembimbing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Dr. </a:t>
            </a:r>
            <a:r>
              <a:rPr lang="en-US" sz="3200" dirty="0" err="1">
                <a:solidFill>
                  <a:schemeClr val="bg1"/>
                </a:solidFill>
              </a:rPr>
              <a:t>Ir</a:t>
            </a:r>
            <a:r>
              <a:rPr lang="en-US" sz="3200" dirty="0">
                <a:solidFill>
                  <a:schemeClr val="bg1"/>
                </a:solidFill>
              </a:rPr>
              <a:t> . </a:t>
            </a:r>
            <a:r>
              <a:rPr lang="en-US" sz="3200" dirty="0" err="1">
                <a:solidFill>
                  <a:schemeClr val="bg1"/>
                </a:solidFill>
              </a:rPr>
              <a:t>Puji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Handayani</a:t>
            </a:r>
            <a:r>
              <a:rPr lang="en-US" sz="3200" dirty="0">
                <a:solidFill>
                  <a:schemeClr val="bg1"/>
                </a:solidFill>
              </a:rPr>
              <a:t>, MT.</a:t>
            </a:r>
          </a:p>
        </p:txBody>
      </p:sp>
      <p:pic>
        <p:nvPicPr>
          <p:cNvPr id="6" name="Picture 9" descr="C:\Documents and Settings\syarifuddin\My Documents\Downloads\logo_its_png_by_hackdawn-d39369r.png">
            <a:extLst>
              <a:ext uri="{FF2B5EF4-FFF2-40B4-BE49-F238E27FC236}">
                <a16:creationId xmlns:a16="http://schemas.microsoft.com/office/drawing/2014/main" id="{0DFE1531-8F1D-4D22-80D2-727D4BBC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28" b="18925"/>
          <a:stretch/>
        </p:blipFill>
        <p:spPr bwMode="auto">
          <a:xfrm>
            <a:off x="806774" y="15747"/>
            <a:ext cx="2373748" cy="1496074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D31189D-C7C2-4932-8B18-E6AD16F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594" y="763784"/>
            <a:ext cx="3692780" cy="486035"/>
          </a:xfrm>
        </p:spPr>
        <p:txBody>
          <a:bodyPr>
            <a:normAutofit/>
          </a:bodyPr>
          <a:lstStyle/>
          <a:p>
            <a:pPr algn="ctr"/>
            <a:r>
              <a:rPr lang="id-ID" sz="2400" b="1">
                <a:solidFill>
                  <a:schemeClr val="tx2"/>
                </a:solidFill>
              </a:rPr>
              <a:t>TESIS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A9-D134-4D00-A058-758745EB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ILUSTRASI PROSES REORDERING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9FEE5-18A7-43DE-98F6-6F95A1223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6747" y="2295795"/>
            <a:ext cx="4919253" cy="3880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81E9B-09A8-4D9E-9C87-E8E55258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636010"/>
            <a:ext cx="5336926" cy="3200399"/>
          </a:xfrm>
        </p:spPr>
        <p:txBody>
          <a:bodyPr>
            <a:noAutofit/>
          </a:bodyPr>
          <a:lstStyle/>
          <a:p>
            <a:r>
              <a:rPr lang="en-US" sz="2200"/>
              <a:t>Proses reordering bertujuan untuk memetakan simbol pada </a:t>
            </a:r>
            <a:r>
              <a:rPr lang="en-US" sz="2200" i="1"/>
              <a:t>N </a:t>
            </a:r>
            <a:r>
              <a:rPr lang="en-US" sz="2200"/>
              <a:t>subcarrier ke sejumlah </a:t>
            </a:r>
            <a:r>
              <a:rPr lang="en-US" sz="2200" i="1"/>
              <a:t>M</a:t>
            </a:r>
            <a:r>
              <a:rPr lang="en-US" sz="2200"/>
              <a:t> antenna BTS.</a:t>
            </a:r>
          </a:p>
          <a:p>
            <a:r>
              <a:rPr lang="en-US" sz="2200"/>
              <a:t>Masing-masing antenna BTS membawa simbol dari semua subcarrier.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464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C99F-86F7-46EA-86A7-2884AB2B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Linier precoding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6EDAF4E-DEF6-40E4-A63D-32BAFB39B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524" y="2090029"/>
                <a:ext cx="11029950" cy="47818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Maximum Ratio (MRT)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Precoding MRT dapat memaksimalkan daya yang diterima tiap user, akan tetapi interferensi antar user masih besar.</a:t>
                </a: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𝐀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𝑀𝑅𝑇</m:t>
                          </m:r>
                        </m:sub>
                      </m:sSub>
                      <m:r>
                        <a:rPr lang="id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Zero Forcing (ZF)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BTS menghilangkan interferensi antar user secara total dengan cara membuat nol sinyal interferensi</a:t>
                </a: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𝐀</m:t>
                          </m:r>
                        </m:e>
                        <m:sub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𝐙𝐅</m:t>
                          </m:r>
                        </m:sub>
                      </m:sSub>
                      <m:r>
                        <a:rPr lang="id-ID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𝐧</m:t>
                              </m:r>
                            </m:sub>
                            <m:sup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𝐇</m:t>
                              </m:r>
                            </m:sup>
                          </m:sSubSup>
                          <m:d>
                            <m:dPr>
                              <m:ctrlPr>
                                <a:rPr lang="en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sub>
                                <m:sup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Minimum Mean Square Error (MMSE)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Precoding MMSE bekerja dengan cara meminimalisasi interferensi antar user dan meningkatkan SINR tiap user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𝑀𝑀𝑆𝐸</m:t>
                              </m:r>
                            </m:sub>
                          </m:sSub>
                          <m: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  <m:sSup>
                        <m:sSup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id-ID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6EDAF4E-DEF6-40E4-A63D-32BAFB39B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524" y="2090029"/>
                <a:ext cx="11029950" cy="478182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1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862-5CDF-473F-A89F-4C09E7A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KANAL FREQUENCY-SELECTIVE RAYLEIGH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3795" y="1838168"/>
                <a:ext cx="5403273" cy="463581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Pada model kanal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frequency selective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Rayleigh</a:t>
                </a: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terdapat banyak penghambur dan tidak ada lintasan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Line of Sight </a:t>
                </a: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(LOS)</a:t>
                </a:r>
                <a:r>
                  <a:rPr lang="en-US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Terdapat delay-tap kanal sejumlah L.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Power delay profile (PDP) pada masing-masing delay tap kanal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2 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memiliki nilai yang berbeda dan terdistribusi eksponensial negatif.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Sinyal yang diterima oleh user merupakan jumlahan dari sinyal yang melewati delay tap kanal.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Matriks kanal Rayleigh domain waktu pada masing-masing delay-tap kanal adalah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id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id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𝑹𝒍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𝒞𝒩</m:t>
                    </m:r>
                    <m:d>
                      <m:d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3795" y="1838168"/>
                <a:ext cx="5403273" cy="4635819"/>
              </a:xfrm>
              <a:blipFill>
                <a:blip r:embed="rId2"/>
                <a:stretch>
                  <a:fillRect l="-564" r="-11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0110CE-B8DE-4198-8A0B-78516E9B74F8}"/>
              </a:ext>
            </a:extLst>
          </p:cNvPr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92" y="2452254"/>
            <a:ext cx="6145603" cy="34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E215-7910-49FC-8C08-7F89A43D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err="1"/>
              <a:t>Kanal</a:t>
            </a:r>
            <a:r>
              <a:rPr lang="en-US" sz="3600"/>
              <a:t> UR-los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1453" y="1953490"/>
                <a:ext cx="6137659" cy="472440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BTS menggunakan antenna ULA dengan spasi antar antenna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Posisi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/>
                  <a:t> adalah random dan terdistribusi uniform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i="1">
                    <a:latin typeface="Cambria Math" panose="02040503050406030204" pitchFamily="18" charset="0"/>
                  </a:rPr>
                  <a:t> </a:t>
                </a:r>
                <a:endParaRPr lang="en-US" sz="200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id-ID" sz="200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/>
                  <a:t>Antena ULA hanya bisa membedakan posisi user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2000"/>
                  <a:t>Respon kanal user </a:t>
                </a:r>
                <a:r>
                  <a:rPr lang="en-ID" sz="2000" i="1"/>
                  <a:t>ke-k </a:t>
                </a:r>
                <a:r>
                  <a:rPr lang="en-ID" sz="2000"/>
                  <a:t>untuk kondisi UR-LOS: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00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Keterangan: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 = Koefisien large-scale fading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/>
                  <a:t>dH = Spasi antar antenna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/>
                  <a:t>M = Jumlah antenna BTS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/>
                  <a:t> = Sudut user ke-</a:t>
                </a:r>
                <a:r>
                  <a:rPr lang="en-US" sz="2000" i="1"/>
                  <a:t>k</a:t>
                </a:r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1453" y="1953490"/>
                <a:ext cx="6137659" cy="4724401"/>
              </a:xfrm>
              <a:blipFill>
                <a:blip r:embed="rId2"/>
                <a:stretch>
                  <a:fillRect l="-1092" r="-3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92FCF6-2F1A-4155-9395-D713A99D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276" y="2460129"/>
            <a:ext cx="4792838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64CD-DEB7-41CB-812B-80E3723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Penerima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massive MIMO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021D2-9919-4D7E-BEF6-5D6250497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946" y="2359099"/>
            <a:ext cx="6226279" cy="31431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D80C4-DF69-4542-9C19-CA5A7755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998881"/>
            <a:ext cx="5320145" cy="47244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enerima adalah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berada di dalam satu sel dengan posisi random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Diasumsikan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bahwa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kondisi aktif, sehingga secara simultan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akan menerima sinyal dari BTS.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adanya precoding di sisi BTS, maka interferensi antar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dapat diminimalisasi, sehingga masing-masing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akan menerima sinyal yang memang ditujukan untuk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tersebu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373893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E9B-AE1D-4559-A5C4-CF9CF0CD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3917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Estimasi kanal</a:t>
            </a:r>
            <a:endParaRPr lang="en-ID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762CF-6809-4269-85BC-F0E9C439B3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7775" y="1025237"/>
            <a:ext cx="9147292" cy="4278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93030-CB79-4950-B947-CDC869C75017}"/>
                  </a:ext>
                </a:extLst>
              </p:cNvPr>
              <p:cNvSpPr txBox="1"/>
              <p:nvPr/>
            </p:nvSpPr>
            <p:spPr>
              <a:xfrm>
                <a:off x="581192" y="5414626"/>
                <a:ext cx="11140451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User </a:t>
                </a:r>
                <a:r>
                  <a:rPr lang="en-US" sz="2000" dirty="0" err="1"/>
                  <a:t>mengirimkan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pilot </a:t>
                </a:r>
                <a:r>
                  <a:rPr lang="en-US" sz="2000" err="1"/>
                  <a:t>ke</a:t>
                </a:r>
                <a:r>
                  <a:rPr lang="en-US" sz="2000"/>
                  <a:t> BTS sebanyak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/>
                  <a:t> pada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</a:t>
                </a:r>
                <a:r>
                  <a:rPr lang="en-US" sz="2000"/>
                  <a:t>coherence interval, 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i="1" dirty="0"/>
                  <a:t>. 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BTS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proses </a:t>
                </a:r>
                <a:r>
                  <a:rPr lang="en-US" sz="2000" i="1" dirty="0"/>
                  <a:t>de-spreading</a:t>
                </a:r>
                <a:r>
                  <a:rPr lang="en-US" sz="2000" dirty="0"/>
                  <a:t> pilot, </a:t>
                </a:r>
                <a:r>
                  <a:rPr lang="en-US" sz="2000" dirty="0" err="1"/>
                  <a:t>yaitu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mengalikan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pilot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/>
                  <a:t>unitary matriks.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Unitary matriks diketahui oleh kedua link transmisi.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BTS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estimasi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kanal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metode</a:t>
                </a:r>
                <a:r>
                  <a:rPr lang="en-US" sz="2000" dirty="0"/>
                  <a:t> </a:t>
                </a:r>
                <a:r>
                  <a:rPr lang="en-US" sz="2000" i="1" dirty="0"/>
                  <a:t>Minimum Mean Square Error</a:t>
                </a:r>
                <a:r>
                  <a:rPr lang="en-US" sz="2000" dirty="0"/>
                  <a:t> (MMSE).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93030-CB79-4950-B947-CDC869C75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414626"/>
                <a:ext cx="11140451" cy="1347100"/>
              </a:xfrm>
              <a:prstGeom prst="rect">
                <a:avLst/>
              </a:prstGeom>
              <a:blipFill>
                <a:blip r:embed="rId3"/>
                <a:stretch>
                  <a:fillRect l="-492" t="-2715" b="-67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DABFA-B93A-48F7-98CD-E8A36EB70811}"/>
              </a:ext>
            </a:extLst>
          </p:cNvPr>
          <p:cNvSpPr/>
          <p:nvPr/>
        </p:nvSpPr>
        <p:spPr>
          <a:xfrm>
            <a:off x="3002721" y="2967335"/>
            <a:ext cx="618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HASIL PENELITIAN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7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7DD-6D12-48DA-BEA9-489A73D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err="1"/>
              <a:t>Efisiensi</a:t>
            </a:r>
            <a:r>
              <a:rPr lang="en-US" sz="3600"/>
              <a:t> spektrum massive mimo DAN SISO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7BD0-DE99-440B-8196-0CEF42A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5" y="2022764"/>
            <a:ext cx="5043753" cy="431311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Pada sistem SISO:</a:t>
            </a:r>
          </a:p>
          <a:p>
            <a:pPr marL="4572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i="1">
                <a:solidFill>
                  <a:schemeClr val="tx1"/>
                </a:solidFill>
              </a:rPr>
              <a:t>M = 1, K = 1</a:t>
            </a:r>
          </a:p>
          <a:p>
            <a:r>
              <a:rPr lang="en-US" sz="2000">
                <a:solidFill>
                  <a:schemeClr val="tx1"/>
                </a:solidFill>
              </a:rPr>
              <a:t>Pada sistem Massive MIMO </a:t>
            </a:r>
          </a:p>
          <a:p>
            <a:pPr marL="45720" indent="0">
              <a:buNone/>
            </a:pPr>
            <a:r>
              <a:rPr lang="en-US" sz="2000">
                <a:solidFill>
                  <a:schemeClr val="tx1"/>
                </a:solidFill>
              </a:rPr>
              <a:t> 	</a:t>
            </a:r>
            <a:r>
              <a:rPr lang="en-US" sz="2000" i="1">
                <a:solidFill>
                  <a:schemeClr val="tx1"/>
                </a:solidFill>
              </a:rPr>
              <a:t>M = 100, K = 1</a:t>
            </a:r>
            <a:endParaRPr lang="en-ID" sz="2000" i="1">
              <a:solidFill>
                <a:schemeClr val="tx1"/>
              </a:solidFill>
            </a:endParaRPr>
          </a:p>
          <a:p>
            <a:r>
              <a:rPr lang="en-ID" sz="2000">
                <a:solidFill>
                  <a:schemeClr val="tx1"/>
                </a:solidFill>
              </a:rPr>
              <a:t>SNR tetap 10 dB</a:t>
            </a:r>
          </a:p>
          <a:p>
            <a:r>
              <a:rPr lang="en-ID" sz="2000">
                <a:solidFill>
                  <a:schemeClr val="tx1"/>
                </a:solidFill>
              </a:rPr>
              <a:t>Efisiensi spektrum SISO adalah ±6b/s/Hz, sedangkan efisiensi spekrtrum Massive MIMO ±13b/s/Hz</a:t>
            </a:r>
          </a:p>
          <a:p>
            <a:r>
              <a:rPr lang="en-ID" sz="2000">
                <a:solidFill>
                  <a:schemeClr val="tx1"/>
                </a:solidFill>
              </a:rPr>
              <a:t>Dengan SNR yang tetap, hanya dengan memperbanyak jumlah elemen antenna BTS, efisiensi spektrum meningkat dua kali lipat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DA88C-B6FB-4747-B544-28F24FA505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4192" r="8060"/>
          <a:stretch/>
        </p:blipFill>
        <p:spPr bwMode="auto">
          <a:xfrm>
            <a:off x="110836" y="2022764"/>
            <a:ext cx="5718411" cy="4641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98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EB26-28FD-42A9-8AB8-CD776D6E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MU-MASSIVE MIMO KANAL RAYLEGIH</a:t>
            </a:r>
            <a:br>
              <a:rPr lang="en-US"/>
            </a:b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DD5-46CC-47A5-A531-282C5539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046" y="1893810"/>
            <a:ext cx="5524118" cy="4372703"/>
          </a:xfrm>
        </p:spPr>
        <p:txBody>
          <a:bodyPr>
            <a:noAutofit/>
          </a:bodyPr>
          <a:lstStyle/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SNR = 10dB, </a:t>
            </a:r>
            <a:r>
              <a:rPr lang="en-US" sz="2000" i="1">
                <a:latin typeface="+mj-lt"/>
              </a:rPr>
              <a:t>K</a:t>
            </a:r>
            <a:r>
              <a:rPr lang="en-US" sz="2000">
                <a:latin typeface="+mj-lt"/>
              </a:rPr>
              <a:t> = 30.</a:t>
            </a:r>
          </a:p>
          <a:p>
            <a:r>
              <a:rPr lang="en-US" sz="2000">
                <a:latin typeface="+mj-lt"/>
              </a:rPr>
              <a:t>Diasumsikan sistem bekerja pada kondisi perfect CSI.</a:t>
            </a:r>
          </a:p>
          <a:p>
            <a:r>
              <a:rPr lang="en-US" sz="2000">
                <a:latin typeface="+mj-lt"/>
              </a:rPr>
              <a:t>BTS mengetahui informasi kanal secara penuh dan tidak ada proses estimasi kanal.</a:t>
            </a:r>
          </a:p>
          <a:p>
            <a:r>
              <a:rPr lang="en-US" sz="2000"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ada SNR yang tetap, efisiensi spektrum semakin meningkat jika jumlah antena BTS meningkat, baik dengan menggunakan precoding MRT, ZF maupun MMSE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en-US" sz="2000">
                <a:latin typeface="+mj-lt"/>
              </a:rPr>
              <a:t>Pada SNR tinggi, precoding ZF dan MMSE menghasilkan efisiensi spektrum yang hampir sama tingginya.</a:t>
            </a:r>
          </a:p>
          <a:p>
            <a:r>
              <a:rPr lang="en-US" sz="2000">
                <a:latin typeface="+mj-lt"/>
              </a:rPr>
              <a:t>Precoding MRT menghasilkan efisiensi spektrum yang paling rendah</a:t>
            </a:r>
            <a:endParaRPr lang="en-ID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3BD4-4DF8-4884-B16E-7FB812A536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4254" r="4736"/>
          <a:stretch/>
        </p:blipFill>
        <p:spPr bwMode="auto">
          <a:xfrm>
            <a:off x="581192" y="2032356"/>
            <a:ext cx="5975854" cy="4668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1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BCD8-51F1-4A4F-A5DE-9EB92A64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PREBEDAAN PERFORMA PRECODING ZF DAN MMSE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C0E6-7501-41FC-B6B9-6A112D02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1" y="2180496"/>
            <a:ext cx="5237716" cy="3678303"/>
          </a:xfrm>
        </p:spPr>
        <p:txBody>
          <a:bodyPr/>
          <a:lstStyle/>
          <a:p>
            <a:r>
              <a:rPr lang="en-US" sz="1800">
                <a:latin typeface="+mj-lt"/>
              </a:rPr>
              <a:t>SNR = 0 dB, </a:t>
            </a:r>
            <a:r>
              <a:rPr lang="en-US" sz="1800" i="1">
                <a:latin typeface="+mj-lt"/>
              </a:rPr>
              <a:t>K</a:t>
            </a:r>
            <a:r>
              <a:rPr lang="en-US" sz="1800">
                <a:latin typeface="+mj-lt"/>
              </a:rPr>
              <a:t> = 30.</a:t>
            </a:r>
          </a:p>
          <a:p>
            <a:r>
              <a:rPr lang="en-US"/>
              <a:t>Secara keseluruhan, efisiensi spektrum akan mengalami penurunan apabila SNR downlink turun.</a:t>
            </a:r>
          </a:p>
          <a:p>
            <a:r>
              <a:rPr lang="en-US"/>
              <a:t>Pada SNR yang rendah, MMSE bekerja lebih baik daripada ZF dan MRT.</a:t>
            </a: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E6572-3E12-46B9-93A5-4258EDCDB2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4952" r="5353"/>
          <a:stretch/>
        </p:blipFill>
        <p:spPr bwMode="auto">
          <a:xfrm>
            <a:off x="387927" y="2050472"/>
            <a:ext cx="5834334" cy="4516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8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155-7E4E-4697-A278-DA229FA0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LATAR BELAKANG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D2694-B2C3-4F00-B6AB-F59FA20D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8" y="2013869"/>
            <a:ext cx="1197402" cy="10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CFFDB-A406-48CF-A301-1FCF6776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7" y="1965163"/>
            <a:ext cx="1234224" cy="1113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16EF8-EF57-4BE3-9374-C4CB5D1D3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101" y="3536755"/>
            <a:ext cx="6663936" cy="31429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1E558-B50B-4EF7-8275-DDA90E7C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134" y="1946440"/>
            <a:ext cx="5249765" cy="4697896"/>
          </a:xfrm>
        </p:spPr>
        <p:txBody>
          <a:bodyPr>
            <a:noAutofit/>
          </a:bodyPr>
          <a:lstStyle/>
          <a:p>
            <a:r>
              <a:rPr lang="en-US" sz="2200" dirty="0"/>
              <a:t>Massive MIMO </a:t>
            </a:r>
            <a:r>
              <a:rPr lang="en-US" sz="2200" dirty="0" err="1"/>
              <a:t>adalah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yang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 dan </a:t>
            </a:r>
            <a:r>
              <a:rPr lang="en-US" sz="2200" dirty="0" err="1"/>
              <a:t>menjanjikan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effifiensi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, </a:t>
            </a:r>
            <a:r>
              <a:rPr lang="en-US" sz="2200" dirty="0" err="1"/>
              <a:t>efisiensi</a:t>
            </a:r>
            <a:r>
              <a:rPr lang="en-US" sz="2200" dirty="0"/>
              <a:t> energy dan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kehandalan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di </a:t>
            </a:r>
            <a:r>
              <a:rPr lang="en-US" sz="2200" dirty="0" err="1"/>
              <a:t>sisi</a:t>
            </a:r>
            <a:r>
              <a:rPr lang="en-US" sz="2200" dirty="0"/>
              <a:t> BTS</a:t>
            </a:r>
          </a:p>
          <a:p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berjumlah</a:t>
            </a:r>
            <a:r>
              <a:rPr lang="en-US" sz="2200" dirty="0"/>
              <a:t> </a:t>
            </a:r>
            <a:r>
              <a:rPr lang="en-US" sz="2200" dirty="0" err="1"/>
              <a:t>ratusan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37F3-36F9-4E0C-8FC7-22FCE8853ECE}"/>
              </a:ext>
            </a:extLst>
          </p:cNvPr>
          <p:cNvSpPr txBox="1"/>
          <p:nvPr/>
        </p:nvSpPr>
        <p:spPr>
          <a:xfrm>
            <a:off x="792821" y="30596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Rate </a:t>
            </a:r>
            <a:r>
              <a:rPr lang="en-US" dirty="0" err="1"/>
              <a:t>meningkat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50FA-2DAC-4F3E-9950-46DAD1426209}"/>
              </a:ext>
            </a:extLst>
          </p:cNvPr>
          <p:cNvSpPr txBox="1"/>
          <p:nvPr/>
        </p:nvSpPr>
        <p:spPr>
          <a:xfrm>
            <a:off x="3582982" y="3054173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5G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F1EC8-FE8D-4027-8A66-8DB0C9881229}"/>
              </a:ext>
            </a:extLst>
          </p:cNvPr>
          <p:cNvSpPr txBox="1"/>
          <p:nvPr/>
        </p:nvSpPr>
        <p:spPr>
          <a:xfrm>
            <a:off x="2137500" y="6418080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</p:spTree>
    <p:extLst>
      <p:ext uri="{BB962C8B-B14F-4D97-AF65-F5344CB8AC3E}">
        <p14:creationId xmlns:p14="http://schemas.microsoft.com/office/powerpoint/2010/main" val="319431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861-3CBE-4B46-AD4F-FB7F9905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PREBEDAAN PERFORMA PRECODING ZF DAN MMSE (CONT..)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A6D6-9FD4-4B6D-973C-9F1F7777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0496"/>
            <a:ext cx="5514807" cy="3678303"/>
          </a:xfrm>
        </p:spPr>
        <p:txBody>
          <a:bodyPr/>
          <a:lstStyle/>
          <a:p>
            <a:r>
              <a:rPr lang="en-US"/>
              <a:t>SNR = 10 dB</a:t>
            </a:r>
          </a:p>
          <a:p>
            <a:r>
              <a:rPr lang="en-US"/>
              <a:t>Performa ZF dan MMSE akan mengalami penurunan ketika M = K = 50. </a:t>
            </a:r>
          </a:p>
          <a:p>
            <a:r>
              <a:rPr lang="en-US"/>
              <a:t>ZF mengalami penurunan paling signifikan dibandingkan precoding yang lain.</a:t>
            </a:r>
          </a:p>
          <a:p>
            <a:r>
              <a:rPr lang="en-US"/>
              <a:t>Penurunan efisiensi spektrum pada precoding ZF ini disebabkan karena adanya proses inverse pada matriks precodingnya.</a:t>
            </a:r>
          </a:p>
          <a:p>
            <a:r>
              <a:rPr lang="en-US"/>
              <a:t>Secara keseluruhan MMSE tetap bekerja paling baik daripada precoding yang lain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B7EF-F32A-4AB4-B865-7FEFAC0DAD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4484" r="6558"/>
          <a:stretch/>
        </p:blipFill>
        <p:spPr bwMode="auto">
          <a:xfrm>
            <a:off x="166254" y="2010738"/>
            <a:ext cx="5706324" cy="4584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4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7379-89AA-4777-B51D-36B8AD00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PERBANDINGAN EFISIENSI SPEKTRUM KANAL UR-LOS DAN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4AE8-1DBB-4325-9EF9-BAD75462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45" y="2180496"/>
            <a:ext cx="5071462" cy="3678303"/>
          </a:xfrm>
        </p:spPr>
        <p:txBody>
          <a:bodyPr/>
          <a:lstStyle/>
          <a:p>
            <a:r>
              <a:rPr lang="en-US"/>
              <a:t>SNR = 10 dB, </a:t>
            </a:r>
            <a:r>
              <a:rPr lang="en-US" i="1"/>
              <a:t>K= </a:t>
            </a:r>
            <a:r>
              <a:rPr lang="en-US"/>
              <a:t>30.</a:t>
            </a:r>
          </a:p>
          <a:p>
            <a:r>
              <a:rPr lang="en-US"/>
              <a:t>Secara keseluruhan, efisiensi spektrum kanal UR-LOS lebih tinggi daripada kanal Rayleigh.</a:t>
            </a:r>
          </a:p>
          <a:p>
            <a:r>
              <a:rPr lang="en-US"/>
              <a:t>Pada kanal UR-LOS, matriks kanal mengandung informasi posisi user, sehingga transmisi sinyal ke masing-masing user akan lebih maksimal.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FCB5E-2315-4BE5-88E0-E8147E7B2F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4438" r="6218"/>
          <a:stretch/>
        </p:blipFill>
        <p:spPr bwMode="auto">
          <a:xfrm>
            <a:off x="95239" y="1772427"/>
            <a:ext cx="6113890" cy="4822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019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927F-7418-4939-9188-CFBB0F049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pPr algn="ctr"/>
            <a:r>
              <a:rPr lang="en-US"/>
              <a:t>EFISIENSI SPEKTRUM MASSIVE MIMO VS. JUMLAH USER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FA730-09C3-455A-9560-F3556A9778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t="4084" r="6191"/>
          <a:stretch/>
        </p:blipFill>
        <p:spPr bwMode="auto">
          <a:xfrm>
            <a:off x="3466946" y="3441098"/>
            <a:ext cx="4331368" cy="34169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99085-C6C0-4333-8C49-A530C78AA3F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3717" r="6751"/>
          <a:stretch/>
        </p:blipFill>
        <p:spPr bwMode="auto">
          <a:xfrm>
            <a:off x="3511911" y="154538"/>
            <a:ext cx="4241439" cy="3416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CE825-19EF-4A24-A6BE-BA9DAE88B177}"/>
              </a:ext>
            </a:extLst>
          </p:cNvPr>
          <p:cNvSpPr txBox="1"/>
          <p:nvPr/>
        </p:nvSpPr>
        <p:spPr>
          <a:xfrm>
            <a:off x="5148895" y="3571439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ZF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3AC-3080-4903-AFE8-34AD2F706A98}"/>
              </a:ext>
            </a:extLst>
          </p:cNvPr>
          <p:cNvSpPr txBox="1"/>
          <p:nvPr/>
        </p:nvSpPr>
        <p:spPr>
          <a:xfrm>
            <a:off x="5050149" y="339203"/>
            <a:ext cx="18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MMSE</a:t>
            </a:r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3817D-7AC5-46C6-B4BC-6308037D98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8" t="4458" r="6104"/>
          <a:stretch/>
        </p:blipFill>
        <p:spPr>
          <a:xfrm>
            <a:off x="7812505" y="1552847"/>
            <a:ext cx="4310220" cy="3416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4C27A-2061-4C78-B893-89EA13A25768}"/>
              </a:ext>
            </a:extLst>
          </p:cNvPr>
          <p:cNvSpPr txBox="1"/>
          <p:nvPr/>
        </p:nvSpPr>
        <p:spPr>
          <a:xfrm>
            <a:off x="9123185" y="1307312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MRT</a:t>
            </a:r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91C6F-63CA-4296-8193-C5583F3B7E1C}"/>
              </a:ext>
            </a:extLst>
          </p:cNvPr>
          <p:cNvSpPr/>
          <p:nvPr/>
        </p:nvSpPr>
        <p:spPr>
          <a:xfrm>
            <a:off x="263692" y="2575190"/>
            <a:ext cx="329449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Efisiensi Spektrum</a:t>
            </a:r>
          </a:p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</a:p>
          <a:p>
            <a:pPr algn="ctr"/>
            <a:r>
              <a:rPr lang="en-US" sz="2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Jumlah User</a:t>
            </a:r>
            <a:endParaRPr lang="en-US" sz="28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28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F898-E148-4AD5-A86D-5CCB9345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KONDISI IMPERFECT CSI</a:t>
            </a:r>
            <a:br>
              <a:rPr lang="en-US"/>
            </a:br>
            <a:r>
              <a:rPr lang="en-US"/>
              <a:t>KANAL RAYLEIGH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78EAE-7591-4D70-A4AD-2DDC987F692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4326" r="6865"/>
          <a:stretch/>
        </p:blipFill>
        <p:spPr bwMode="auto">
          <a:xfrm>
            <a:off x="263237" y="2216727"/>
            <a:ext cx="5832763" cy="4641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D7055-F622-4E6C-BFA3-E00C190423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4986" r="4626"/>
          <a:stretch/>
        </p:blipFill>
        <p:spPr bwMode="auto">
          <a:xfrm>
            <a:off x="6133275" y="2298711"/>
            <a:ext cx="5957456" cy="4586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295AB-1282-4ADB-A7C0-B7849B09EDF9}"/>
              </a:ext>
            </a:extLst>
          </p:cNvPr>
          <p:cNvSpPr txBox="1"/>
          <p:nvPr/>
        </p:nvSpPr>
        <p:spPr>
          <a:xfrm>
            <a:off x="1402508" y="1929379"/>
            <a:ext cx="359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SNR downlik = SNR uplink = 10 dB</a:t>
            </a: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B8371-E50C-4008-94AA-CBC06D7C553B}"/>
              </a:ext>
            </a:extLst>
          </p:cNvPr>
          <p:cNvSpPr txBox="1"/>
          <p:nvPr/>
        </p:nvSpPr>
        <p:spPr>
          <a:xfrm>
            <a:off x="7138288" y="1929379"/>
            <a:ext cx="428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SNR donwlink = 10 dB, SNR uplink = -5dB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26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4798-5F94-4707-8C33-71277E5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KANAL UR-LOS DAN RAYLEIGH PADA KONDISI IMPERFECT csi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071F-9EC7-48E4-89C6-AD5CE480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5" y="2062952"/>
            <a:ext cx="4558843" cy="136604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SNR uplink = SNR downlink = 10 dB</a:t>
            </a:r>
          </a:p>
          <a:p>
            <a:r>
              <a:rPr lang="en-US">
                <a:solidFill>
                  <a:schemeClr val="tx1"/>
                </a:solidFill>
              </a:rPr>
              <a:t>Secara keseluruhan, efisiensi spektrum kanal UR-LOS lebih tinggi daripada kanal Rayleigh baik pada kondisi perfect CSI dan imperfect CSI</a:t>
            </a:r>
            <a:endParaRPr lang="en-ID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6C6B1-2906-4649-BAFD-BF1838CC19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/>
          <a:stretch/>
        </p:blipFill>
        <p:spPr bwMode="auto">
          <a:xfrm>
            <a:off x="83127" y="2014240"/>
            <a:ext cx="6371558" cy="45528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8816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FA5B-8482-45A1-A4B7-08873722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square error (mse) hasil estimasi kanal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82DD-4A69-460B-97CE-5002E67F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45" y="2180496"/>
            <a:ext cx="5071462" cy="3678303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Jika SNR semakin besar, maka MSE akan semakin kecil.</a:t>
            </a:r>
          </a:p>
          <a:p>
            <a:r>
              <a:rPr lang="en-US" sz="1800">
                <a:solidFill>
                  <a:schemeClr val="tx1"/>
                </a:solidFill>
              </a:rPr>
              <a:t>Pada SNR = -6 dB, MSE pada kanal UR-LOS sebesar 0.2455, sedangkan MSE pada kanal Rayleigh sebesar 0.3045</a:t>
            </a:r>
          </a:p>
          <a:p>
            <a:r>
              <a:rPr lang="en-US" sz="1800">
                <a:solidFill>
                  <a:schemeClr val="tx1"/>
                </a:solidFill>
              </a:rPr>
              <a:t>Pada SNR = 0dB, MSE semakin menurun yaitu 0,114 dan MSE kanal Rayleigh hampir sama dengan kanal UR-LOS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</a:endParaRPr>
          </a:p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6868B-0631-48FD-A63D-A43F6A19A26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5492" r="7191"/>
          <a:stretch/>
        </p:blipFill>
        <p:spPr bwMode="auto">
          <a:xfrm>
            <a:off x="207818" y="2063612"/>
            <a:ext cx="5694218" cy="4521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112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F9A2-2ABE-4F5F-8DE3-F684A030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Bit Error Rate Kanal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C4B7-576A-4440-8678-F1918C1F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09" y="2400541"/>
            <a:ext cx="5514807" cy="3678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Sistem SISO,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M = K = 1, </a:t>
            </a:r>
            <a:endParaRPr lang="en-US" sz="20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Sistem Massive MIMO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M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= 100 antena,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K =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10 user</a:t>
            </a: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Jumlah bit biner = 10</a:t>
            </a:r>
            <a:r>
              <a:rPr lang="en-US" sz="2000" baseline="30000">
                <a:solidFill>
                  <a:schemeClr val="tx1"/>
                </a:solidFill>
                <a:latin typeface="+mj-lt"/>
              </a:rPr>
              <a:t>4</a:t>
            </a:r>
          </a:p>
          <a:p>
            <a:pPr>
              <a:spcBef>
                <a:spcPts val="0"/>
              </a:spcBef>
            </a:pP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ada nilai SNR yang sama, BER sistem  SISO lebih besar daripada sistem MU-Massive MMO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Semua 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precoding menghasilkan BER yang sama 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 sistem SISO. 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karena hanya ada satu user yang dilayani, sehingga tidak ada interferensi antar user.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. </a:t>
            </a:r>
            <a:endParaRPr lang="en-ID" sz="20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endParaRPr lang="en-ID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F2CD-FB9F-45D9-9D2B-F083EE5916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5387" r="6587"/>
          <a:stretch/>
        </p:blipFill>
        <p:spPr bwMode="auto">
          <a:xfrm>
            <a:off x="259484" y="1953895"/>
            <a:ext cx="5894072" cy="4571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520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5712-1DD3-44E1-A846-50E3C916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Bit Error Rate Kanal ur-los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6F68-41FA-48AD-87D9-9E162BB5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2325141"/>
            <a:ext cx="6192285" cy="3678303"/>
          </a:xfrm>
        </p:spPr>
        <p:txBody>
          <a:bodyPr>
            <a:noAutofit/>
          </a:bodyPr>
          <a:lstStyle/>
          <a:p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BER pada sistem SISO juga lebih besar daripada BER pada sistem MU-Massive MIMO</a:t>
            </a:r>
            <a:endParaRPr lang="en-US" sz="2000">
              <a:latin typeface="+mj-lt"/>
              <a:ea typeface="Calibri" panose="020F0502020204030204" pitchFamily="34" charset="0"/>
            </a:endParaRPr>
          </a:p>
          <a:p>
            <a:r>
              <a:rPr lang="en-US" sz="2000"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recoding MRT, ZF dan MMSE menghasilkan BER yang hampir sama pada kanal UR-LOS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Untuk mencapai BER = 10</a:t>
            </a:r>
            <a:r>
              <a:rPr lang="id-ID" sz="2000" baseline="30000">
                <a:effectLst/>
                <a:latin typeface="+mj-lt"/>
                <a:ea typeface="Calibri" panose="020F0502020204030204" pitchFamily="34" charset="0"/>
              </a:rPr>
              <a:t>-3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, sistem SISO membutuhkan SNR sebesar 10 dB, sedangkan sistem MU-Massive MIMO dengan precoding hanya membutuhkan SNR sebesar 0 dB.</a:t>
            </a:r>
            <a:endParaRPr lang="en-US" sz="2000">
              <a:latin typeface="+mj-lt"/>
              <a:ea typeface="Calibri" panose="020F0502020204030204" pitchFamily="34" charset="0"/>
            </a:endParaRPr>
          </a:p>
          <a:p>
            <a:r>
              <a:rPr lang="id-ID" sz="200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 keseluruhan, BER pada kanal UR-LOS lebih kecil daripada kanal Rayleigh.</a:t>
            </a:r>
            <a:endParaRPr lang="en-ID" sz="200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200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2492-466B-4CAF-B969-8ABB3EBAC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" t="4985" r="7104"/>
          <a:stretch/>
        </p:blipFill>
        <p:spPr>
          <a:xfrm>
            <a:off x="56115" y="1957136"/>
            <a:ext cx="5887485" cy="45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552E-778B-4D75-9B62-CCFB1D4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kesimpulan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E5E8E-C859-486D-AAEF-10F020A2A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65155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akan meningkat tanpa batas jika jumlah antenna BTS ditingkatkan.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 linier precoding sederhana dapat diterapkan pada sistem MU-Massive MIMO karena memiliki tingkat kompleksitas yang rendah.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Precoding ZF dan MMSE dapat menghasilkan efisiensi spektrum yang lebih tinggi daripada precoding MRT.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kanal UR-LOS lebih tinggi daripada kanal Rayleigh.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 user maksimal yang dapat dilayani oleh BTS secara simultan dengan kualitas layanan yang baik harus memenuhi rasio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≥4)</m:t>
                        </m:r>
                      </m:den>
                    </m:f>
                    <m:r>
                      <a:rPr lang="id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Estimasi CSI pada sistem MU-Massive MIMO dapat dilakukan dengan cara user mengirimkan pilot ke BTS, dengan asumsi bahwa kanal uplink dan downlink adalah sama pada satu interval waktu tertentu.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kondisi imperfect CSI lebih rendah daripada kondisi perfect CSI karena adanya error estimasi kanal.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estimasi kanal semakin besar jika SNR uplink semakin menurun.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Square Error pada kanal UR-LOS lebih rendah daripada kanal Rayleigh.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kanal Rayleigh, BER dengan precoding ZF dan MMSE lebih kecil daripada dengan precoding MRT, sedangkan pada kanal UR-LOS ketiga metode precoding ini menghasilkan BER yang hampir sama.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E5E8E-C859-486D-AAEF-10F020A2A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651550"/>
                <a:ext cx="11029615" cy="3678303"/>
              </a:xfrm>
              <a:blipFill>
                <a:blip r:embed="rId2"/>
                <a:stretch>
                  <a:fillRect l="-276" t="-22554" r="-442" b="-142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DABFA-B93A-48F7-98CD-E8A36EB70811}"/>
              </a:ext>
            </a:extLst>
          </p:cNvPr>
          <p:cNvSpPr/>
          <p:nvPr/>
        </p:nvSpPr>
        <p:spPr>
          <a:xfrm>
            <a:off x="3629500" y="2967335"/>
            <a:ext cx="493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TERIMA KASIH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25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C83-ACFA-425F-AE84-BF19C2A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latar</a:t>
            </a:r>
            <a:r>
              <a:rPr lang="en-US" sz="3600" dirty="0"/>
              <a:t> BELAKANG PENELITIAN (</a:t>
            </a:r>
            <a:r>
              <a:rPr lang="en-US" sz="3600" dirty="0" err="1"/>
              <a:t>cont</a:t>
            </a:r>
            <a:r>
              <a:rPr lang="en-US" sz="3600" dirty="0"/>
              <a:t>…)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8FD-AAE5-4525-B04C-C13D064C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3" y="2519632"/>
            <a:ext cx="11029615" cy="39753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/>
              <a:t>Beberapa penelitian sebelumnya mengasumsikan kondisi perfect CSI.</a:t>
            </a:r>
          </a:p>
          <a:p>
            <a:r>
              <a:rPr lang="en-US" sz="2200"/>
              <a:t>Secara praktikal, kondisi perfect CSI tidak ada karena BTS perlu mengestimasi kanal pada tiap coherence interval tertentu, adanya ketidaksempurnaan hasil estimasi kanal ini merepresentasikan kondisi imperfect CSI. </a:t>
            </a:r>
          </a:p>
          <a:p>
            <a:r>
              <a:rPr lang="en-US" sz="2200"/>
              <a:t>Pada penelitian ini dilakukan pengamatan kinerja sistem MU-Massive MIMO pada kondisi perfect CSI dan imperfect CSI skema downlink.</a:t>
            </a:r>
            <a:endParaRPr lang="sv-SE" sz="2200" dirty="0"/>
          </a:p>
          <a:p>
            <a:r>
              <a:rPr lang="en-US" sz="2200" dirty="0"/>
              <a:t>Parameter output yang </a:t>
            </a:r>
            <a:r>
              <a:rPr lang="en-US" sz="2200" dirty="0" err="1"/>
              <a:t>diamati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Rayleigh dan </a:t>
            </a:r>
            <a:r>
              <a:rPr lang="en-US" sz="2200" err="1"/>
              <a:t>kanal</a:t>
            </a:r>
            <a:r>
              <a:rPr lang="en-US" sz="2200"/>
              <a:t> UniformlyRandom </a:t>
            </a:r>
            <a:r>
              <a:rPr lang="en-US" sz="2200" dirty="0"/>
              <a:t>Line of </a:t>
            </a:r>
            <a:r>
              <a:rPr lang="en-US" sz="2200"/>
              <a:t>Sight (UR-LOS</a:t>
            </a:r>
            <a:r>
              <a:rPr lang="en-US" sz="2200" dirty="0"/>
              <a:t>). </a:t>
            </a:r>
          </a:p>
          <a:p>
            <a:endParaRPr lang="sv-SE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13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CC97-F5C5-4A4B-87FC-E718F02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RUMUSAN MASALAH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1CA-862C-4C98-AD96-CBEF4A8B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 membangun sistem komunikasi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MU-Massive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dengan menggunakan blok-blok dasar sistem komunikasi pada kanal Rayleigh dan kanal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UR-LOS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 untuk estimasi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Channel State Information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(CSI) pada sistem komunikasi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MIMO. 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 sistem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yang akan dibangun dengan parameter output efisiensi spektrum pada kanal Rayleigh dan kanal UR-LOS.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 sistem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yang akan dibangun dengan parameter output efisiensi spektrum pada kondisi perfect CSI dan imperfect CSI.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E7F-4C6E-4E9F-9EFE-FBA44815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B5FB-37A8-446C-8693-210FAA08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0" y="2180496"/>
            <a:ext cx="11029615" cy="3678303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diantaranya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err="1"/>
              <a:t>komunikasi</a:t>
            </a:r>
            <a:r>
              <a:rPr lang="en-US" sz="2200"/>
              <a:t> MU-Massive </a:t>
            </a:r>
            <a:r>
              <a:rPr lang="en-US" sz="2200" dirty="0"/>
              <a:t>MIMO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literatur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, dan </a:t>
            </a:r>
            <a:r>
              <a:rPr lang="en-US" sz="2200" dirty="0" err="1"/>
              <a:t>menganalisa</a:t>
            </a:r>
            <a:r>
              <a:rPr lang="en-US" sz="2200" dirty="0"/>
              <a:t> </a:t>
            </a:r>
            <a:r>
              <a:rPr lang="en-US" sz="2200" dirty="0" err="1"/>
              <a:t>kinerjanya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parameter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80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11A-C42B-4721-A799-3D969A2F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BATASAN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ADE-DF32-435F-8616-DFE1D94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komunikasi ini dianalisa untuk sel tunggal transmisi downlink yang terdiri dari satu BTS dan beberapa user dimana tidak ada interferensi dari sel lain. 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antena di BTS 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 banyak daripada jumlah user yang dilayani. Masing-masing user menggunakan antena tunggal.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kanal yang digunakan adala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Rayleigh dan UR-LOS.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kanal UR-LOS posisi masing-masing user sudah diketahui oleh BTS.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CD52EB-24C8-4A23-8B14-3555E90067D0}"/>
              </a:ext>
            </a:extLst>
          </p:cNvPr>
          <p:cNvSpPr/>
          <p:nvPr/>
        </p:nvSpPr>
        <p:spPr>
          <a:xfrm>
            <a:off x="2160103" y="53008"/>
            <a:ext cx="7527235" cy="705562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3455-E2D1-4409-B430-B17C2338BC16}"/>
              </a:ext>
            </a:extLst>
          </p:cNvPr>
          <p:cNvSpPr txBox="1"/>
          <p:nvPr/>
        </p:nvSpPr>
        <p:spPr>
          <a:xfrm>
            <a:off x="3359424" y="156955"/>
            <a:ext cx="462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DIAGRAM ALUR SISTEM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3C76-DF3F-4CC9-94FA-6CFC9020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3" y="822603"/>
            <a:ext cx="4797245" cy="587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A5CF0-A4FE-49B9-93D9-E150B24C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784122"/>
            <a:ext cx="40767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CD81-137C-406E-80AF-77A671C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Model </a:t>
            </a:r>
            <a:r>
              <a:rPr lang="en-US" sz="3600" dirty="0" err="1"/>
              <a:t>sistem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tunggal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terdiri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sebuah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dilengkapi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M, </a:t>
                </a:r>
                <a:r>
                  <a:rPr lang="en-US" sz="2200" dirty="0"/>
                  <a:t>dan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K.</a:t>
                </a:r>
              </a:p>
              <a:p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/>
                  <a:t>user</a:t>
                </a:r>
                <a:r>
                  <a:rPr lang="en-US" sz="2200"/>
                  <a:t> menggunakan antenna tunggal.</a:t>
                </a:r>
                <a:endParaRPr lang="en-US" sz="2200" dirty="0"/>
              </a:p>
              <a:p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pemancar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daripada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200"/>
                  <a:t>. </a:t>
                </a:r>
              </a:p>
              <a:p>
                <a:r>
                  <a:rPr lang="en-US" sz="2200"/>
                  <a:t>Proses </a:t>
                </a:r>
                <a:r>
                  <a:rPr lang="en-US" sz="2200" dirty="0" err="1"/>
                  <a:t>transmisi</a:t>
                </a:r>
                <a:r>
                  <a:rPr lang="en-US" sz="2200" dirty="0"/>
                  <a:t> </a:t>
                </a:r>
                <a:r>
                  <a:rPr lang="en-US" sz="2200" i="1" dirty="0"/>
                  <a:t>uplink</a:t>
                </a:r>
                <a:r>
                  <a:rPr lang="en-US" sz="2200" dirty="0"/>
                  <a:t> dan </a:t>
                </a:r>
                <a:r>
                  <a:rPr lang="en-US" sz="2200" i="1" dirty="0"/>
                  <a:t>downlink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err="1"/>
                  <a:t>skema</a:t>
                </a:r>
                <a:r>
                  <a:rPr lang="en-US" sz="2200"/>
                  <a:t> TDD</a:t>
                </a:r>
                <a:endParaRPr lang="en-US" sz="2200" dirty="0"/>
              </a:p>
              <a:p>
                <a:r>
                  <a:rPr lang="en-US" sz="2200" dirty="0" err="1"/>
                  <a:t>Respon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pada mode TDD </a:t>
                </a:r>
                <a:r>
                  <a:rPr lang="en-US" sz="2200" dirty="0" err="1"/>
                  <a:t>bersifat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resiprokal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interval </a:t>
                </a:r>
                <a:r>
                  <a:rPr lang="en-US" sz="2200" dirty="0" err="1"/>
                  <a:t>waktu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tertentu</a:t>
                </a:r>
                <a:r>
                  <a:rPr lang="en-US" sz="2200" dirty="0"/>
                  <a:t> (</a:t>
                </a:r>
                <a:r>
                  <a:rPr lang="en-US" sz="2200" i="1" dirty="0"/>
                  <a:t>coherence interval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belum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berubah</a:t>
                </a:r>
                <a:r>
                  <a:rPr lang="en-US" sz="2200"/>
                  <a:t>. </a:t>
                </a:r>
              </a:p>
              <a:p>
                <a:r>
                  <a:rPr lang="en-US" sz="2200"/>
                  <a:t>Estimasi kanal hanya dibutuhkan di sisi BTS.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  <a:blipFill>
                <a:blip r:embed="rId2"/>
                <a:stretch>
                  <a:fillRect l="-493" t="-1218" r="-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F644B5-DD6F-4088-B7B9-DE1733FEAE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33" y="2088253"/>
            <a:ext cx="4934939" cy="4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7A1-D8C7-40ED-915B-07CDDA787F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Sistem pemancar (bts)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A8C63-AD44-42BF-ACB8-C2E850391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181" y="0"/>
            <a:ext cx="8586634" cy="3603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4BD51BC-259C-4CB5-BCE3-8669C3BC50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89" y="3739156"/>
                <a:ext cx="8014855" cy="28386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D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pada tiap subcarrier: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id-ID" sz="2000" b="1" i="1">
                        <a:solidFill>
                          <a:srgbClr val="4D515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D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 kanal domain waktu: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𝑹𝒍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1, . . . ,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D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D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 kanal domain frekuensi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id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𝑗𝑛</m:t>
                        </m:r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Precoding tiap subcarrier: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Faktor skala: </a:t>
                </a:r>
                <a14:m>
                  <m:oMath xmlns:m="http://schemas.openxmlformats.org/officeDocument/2006/math">
                    <m:r>
                      <a:rPr lang="id-ID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id-ID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𝔼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tr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d-ID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  <m:sSup>
                              <m:sSupPr>
                                <m:ctrlPr>
                                  <a:rPr lang="en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id-ID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sup>
                            </m:sSup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den>
                        </m:f>
                      </m:e>
                    </m:rad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Precoded vector: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d-ID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d-ID" sz="20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×1</m:t>
                            </m:r>
                          </m:e>
                        </m:d>
                      </m:sup>
                    </m:s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4BD51BC-259C-4CB5-BCE3-8669C3BC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9" y="3739156"/>
                <a:ext cx="8014855" cy="2838623"/>
              </a:xfrm>
              <a:prstGeom prst="rect">
                <a:avLst/>
              </a:prstGeom>
              <a:blipFill>
                <a:blip r:embed="rId3"/>
                <a:stretch>
                  <a:fillRect l="-531" t="-63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434FB9-82F1-40AB-8671-2A7B574B31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7028" y="3752097"/>
                <a:ext cx="3830783" cy="283862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reordering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d-ID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×1)</m:t>
                        </m:r>
                      </m:sup>
                    </m:s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yang ditransmisikan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d-ID" sz="2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(1×(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𝐶𝑃</m:t>
                          </m:r>
                          <m:r>
                            <a:rPr lang="id-ID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434FB9-82F1-40AB-8671-2A7B574B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28" y="3752097"/>
                <a:ext cx="3830783" cy="2838624"/>
              </a:xfrm>
              <a:prstGeom prst="rect">
                <a:avLst/>
              </a:prstGeom>
              <a:blipFill>
                <a:blip r:embed="rId4"/>
                <a:stretch>
                  <a:fillRect l="-1106" t="-148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D3AB97F-8D85-40AE-B909-921DB19DBA79}"/>
              </a:ext>
            </a:extLst>
          </p:cNvPr>
          <p:cNvSpPr/>
          <p:nvPr/>
        </p:nvSpPr>
        <p:spPr>
          <a:xfrm>
            <a:off x="8699039" y="-82771"/>
            <a:ext cx="31037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</a:t>
            </a:r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Pemancar</a:t>
            </a:r>
          </a:p>
        </p:txBody>
      </p:sp>
    </p:spTree>
    <p:extLst>
      <p:ext uri="{BB962C8B-B14F-4D97-AF65-F5344CB8AC3E}">
        <p14:creationId xmlns:p14="http://schemas.microsoft.com/office/powerpoint/2010/main" val="32585098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1506</TotalTime>
  <Words>1693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Times New Roman</vt:lpstr>
      <vt:lpstr>Wingdings 2</vt:lpstr>
      <vt:lpstr>Dividend</vt:lpstr>
      <vt:lpstr>Office Theme</vt:lpstr>
      <vt:lpstr>ANALISA EFISIENSI SPEKTRUM SISTEM MULTI USER MASSIVE MIMO SEL TUNGGAL PADA KANAL RAYLEIGH DAN RANDOM LINE OF SIGHT</vt:lpstr>
      <vt:lpstr>LATAR BELAKANG</vt:lpstr>
      <vt:lpstr>latar BELAKANG PENELITIAN (cont…)</vt:lpstr>
      <vt:lpstr>RUMUSAN MASALAH</vt:lpstr>
      <vt:lpstr>Tujuan penelitian</vt:lpstr>
      <vt:lpstr>BATASAN MASALAH</vt:lpstr>
      <vt:lpstr>PowerPoint Presentation</vt:lpstr>
      <vt:lpstr>Model sistem</vt:lpstr>
      <vt:lpstr>Sistem pemancar (bts)</vt:lpstr>
      <vt:lpstr>ILUSTRASI PROSES REORDERING</vt:lpstr>
      <vt:lpstr>Linier precoding</vt:lpstr>
      <vt:lpstr>KANAL FREQUENCY-SELECTIVE RAYLEIGH</vt:lpstr>
      <vt:lpstr>Kanal UR-los sistem massive mimo</vt:lpstr>
      <vt:lpstr>Penerima sistem massive MIMO</vt:lpstr>
      <vt:lpstr>Estimasi kanal</vt:lpstr>
      <vt:lpstr>PowerPoint Presentation</vt:lpstr>
      <vt:lpstr>Efisiensi spektrum massive mimo DAN SISO</vt:lpstr>
      <vt:lpstr>EFISIENSI SPEKTRUM MU-MASSIVE MIMO KANAL RAYLEGIH </vt:lpstr>
      <vt:lpstr>PREBEDAAN PERFORMA PRECODING ZF DAN MMSE</vt:lpstr>
      <vt:lpstr>PREBEDAAN PERFORMA PRECODING ZF DAN MMSE (CONT..)</vt:lpstr>
      <vt:lpstr>PERBANDINGAN EFISIENSI SPEKTRUM KANAL UR-LOS DAN RAYLEIGH</vt:lpstr>
      <vt:lpstr>EFISIENSI SPEKTRUM MASSIVE MIMO VS. JUMLAH USER</vt:lpstr>
      <vt:lpstr>Efisiensi spektrum massive MIMO KONDISI IMPERFECT CSI KANAL RAYLEIGH</vt:lpstr>
      <vt:lpstr>EFISIENSI SPEKTRUM KANAL UR-LOS DAN RAYLEIGH PADA KONDISI IMPERFECT csi</vt:lpstr>
      <vt:lpstr>Mean square error (mse) hasil estimasi kanal</vt:lpstr>
      <vt:lpstr>Bit Error Rate Kanal Rayleigh</vt:lpstr>
      <vt:lpstr>Bit Error Rate Kanal ur-los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EFISIENSI SPEKTRUM SISTEM MULTI USER MASSIVE MIMO SEL TUNGGAL PADA KANAL RAYLEIGH DAN RANDOM LINE OF SIGHT</dc:title>
  <dc:creator>ikaaini</dc:creator>
  <cp:lastModifiedBy>ika aini</cp:lastModifiedBy>
  <cp:revision>124</cp:revision>
  <dcterms:created xsi:type="dcterms:W3CDTF">2018-06-02T01:29:10Z</dcterms:created>
  <dcterms:modified xsi:type="dcterms:W3CDTF">2021-02-03T01:03:25Z</dcterms:modified>
</cp:coreProperties>
</file>