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71" r:id="rId5"/>
    <p:sldId id="273" r:id="rId6"/>
    <p:sldId id="257" r:id="rId7"/>
    <p:sldId id="259" r:id="rId8"/>
    <p:sldId id="260" r:id="rId9"/>
    <p:sldId id="261" r:id="rId10"/>
    <p:sldId id="262" r:id="rId11"/>
    <p:sldId id="263" r:id="rId12"/>
    <p:sldId id="264" r:id="rId13"/>
    <p:sldId id="265" r:id="rId14"/>
    <p:sldId id="266" r:id="rId15"/>
    <p:sldId id="267" r:id="rId16"/>
    <p:sldId id="269" r:id="rId17"/>
    <p:sldId id="268"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p:cViewPr varScale="1">
        <p:scale>
          <a:sx n="79" d="100"/>
          <a:sy n="79" d="100"/>
        </p:scale>
        <p:origin x="-91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8B09BB-BF9B-4966-8CE8-42D46B8E92C5}"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217257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B09BB-BF9B-4966-8CE8-42D46B8E92C5}"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2482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B09BB-BF9B-4966-8CE8-42D46B8E92C5}"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107906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B09BB-BF9B-4966-8CE8-42D46B8E92C5}"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166003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8B09BB-BF9B-4966-8CE8-42D46B8E92C5}"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382989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8B09BB-BF9B-4966-8CE8-42D46B8E92C5}"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308876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8B09BB-BF9B-4966-8CE8-42D46B8E92C5}" type="datetimeFigureOut">
              <a:rPr lang="en-US" smtClean="0"/>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216456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8B09BB-BF9B-4966-8CE8-42D46B8E92C5}" type="datetimeFigureOut">
              <a:rPr lang="en-US" smtClean="0"/>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231291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B09BB-BF9B-4966-8CE8-42D46B8E92C5}" type="datetimeFigureOut">
              <a:rPr lang="en-US" smtClean="0"/>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95541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B09BB-BF9B-4966-8CE8-42D46B8E92C5}"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33503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B09BB-BF9B-4966-8CE8-42D46B8E92C5}"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4645F-01A0-41D2-AEA2-0A374E3C23D7}" type="slidenum">
              <a:rPr lang="en-US" smtClean="0"/>
              <a:t>‹#›</a:t>
            </a:fld>
            <a:endParaRPr lang="en-US"/>
          </a:p>
        </p:txBody>
      </p:sp>
    </p:spTree>
    <p:extLst>
      <p:ext uri="{BB962C8B-B14F-4D97-AF65-F5344CB8AC3E}">
        <p14:creationId xmlns:p14="http://schemas.microsoft.com/office/powerpoint/2010/main" val="103042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B09BB-BF9B-4966-8CE8-42D46B8E92C5}" type="datetimeFigureOut">
              <a:rPr lang="en-US" smtClean="0"/>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4645F-01A0-41D2-AEA2-0A374E3C23D7}" type="slidenum">
              <a:rPr lang="en-US" smtClean="0"/>
              <a:t>‹#›</a:t>
            </a:fld>
            <a:endParaRPr lang="en-US"/>
          </a:p>
        </p:txBody>
      </p:sp>
    </p:spTree>
    <p:extLst>
      <p:ext uri="{BB962C8B-B14F-4D97-AF65-F5344CB8AC3E}">
        <p14:creationId xmlns:p14="http://schemas.microsoft.com/office/powerpoint/2010/main" val="269853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reference/android/content/SharedPreferences.html" TargetMode="External"/><Relationship Id="rId7" Type="http://schemas.openxmlformats.org/officeDocument/2006/relationships/hyperlink" Target="http://developer.android.com/reference/android/database/sqlite/package-summary.html" TargetMode="External"/><Relationship Id="rId2" Type="http://schemas.openxmlformats.org/officeDocument/2006/relationships/hyperlink" Target="http://developer.android.com/about/index.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content/Intent.html" TargetMode="External"/><Relationship Id="rId5" Type="http://schemas.openxmlformats.org/officeDocument/2006/relationships/hyperlink" Target="http://developer.android.com/reference/android/telephony/gsm/SmsManager.html" TargetMode="External"/><Relationship Id="rId4" Type="http://schemas.openxmlformats.org/officeDocument/2006/relationships/hyperlink" Target="http://developer.android.com/reference/android/content/BroadcastReceiv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eveloper.android.com/reference/android/content/Context.html#getSharedPreferences(java.lang.String, i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of a Multi-functionality Android Application</a:t>
            </a:r>
            <a:endParaRPr lang="en-US" dirty="0"/>
          </a:p>
        </p:txBody>
      </p:sp>
      <p:sp>
        <p:nvSpPr>
          <p:cNvPr id="3" name="Subtitle 2"/>
          <p:cNvSpPr>
            <a:spLocks noGrp="1"/>
          </p:cNvSpPr>
          <p:nvPr>
            <p:ph type="subTitle" idx="1"/>
          </p:nvPr>
        </p:nvSpPr>
        <p:spPr/>
        <p:txBody>
          <a:bodyPr/>
          <a:lstStyle/>
          <a:p>
            <a:r>
              <a:rPr lang="en-US" dirty="0" smtClean="0">
                <a:solidFill>
                  <a:schemeClr val="tx1"/>
                </a:solidFill>
              </a:rPr>
              <a:t>(Message Encryption + Text To Speech Conversion )</a:t>
            </a:r>
            <a:endParaRPr lang="en-US" dirty="0">
              <a:solidFill>
                <a:schemeClr val="tx1"/>
              </a:solidFill>
            </a:endParaRPr>
          </a:p>
        </p:txBody>
      </p:sp>
    </p:spTree>
    <p:extLst>
      <p:ext uri="{BB962C8B-B14F-4D97-AF65-F5344CB8AC3E}">
        <p14:creationId xmlns:p14="http://schemas.microsoft.com/office/powerpoint/2010/main" val="1560825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BroadCastReceiver</a:t>
            </a:r>
            <a:endParaRPr lang="en-US" dirty="0"/>
          </a:p>
        </p:txBody>
      </p:sp>
      <p:sp>
        <p:nvSpPr>
          <p:cNvPr id="3" name="Content Placeholder 2"/>
          <p:cNvSpPr>
            <a:spLocks noGrp="1"/>
          </p:cNvSpPr>
          <p:nvPr>
            <p:ph idx="1"/>
          </p:nvPr>
        </p:nvSpPr>
        <p:spPr/>
        <p:txBody>
          <a:bodyPr>
            <a:normAutofit fontScale="92500"/>
          </a:bodyPr>
          <a:lstStyle/>
          <a:p>
            <a:pPr algn="just"/>
            <a:r>
              <a:rPr lang="en-US" dirty="0"/>
              <a:t>A </a:t>
            </a:r>
            <a:r>
              <a:rPr lang="en-US" i="1" dirty="0"/>
              <a:t>broadcast receiver</a:t>
            </a:r>
            <a:r>
              <a:rPr lang="en-US" dirty="0"/>
              <a:t> (short </a:t>
            </a:r>
            <a:r>
              <a:rPr lang="en-US" i="1" dirty="0"/>
              <a:t>receiver</a:t>
            </a:r>
            <a:r>
              <a:rPr lang="en-US" dirty="0"/>
              <a:t>) is an Android component which allows you to register for system or application events. All registered </a:t>
            </a:r>
            <a:r>
              <a:rPr lang="en-US" i="1" dirty="0"/>
              <a:t>receivers</a:t>
            </a:r>
            <a:r>
              <a:rPr lang="en-US" dirty="0"/>
              <a:t> for an event will be notified by the Android runtime once this event happens.</a:t>
            </a:r>
          </a:p>
          <a:p>
            <a:pPr algn="just"/>
            <a:r>
              <a:rPr lang="en-US" dirty="0"/>
              <a:t>For example applications can register for the ACTION_BOOT_COMPLETED system event which is fired once the Android system has completed the boot process</a:t>
            </a:r>
            <a:r>
              <a:rPr lang="en-US" dirty="0" smtClean="0"/>
              <a:t>.</a:t>
            </a:r>
            <a:r>
              <a:rPr lang="en-US" baseline="30000" dirty="0" smtClean="0"/>
              <a:t>[4]</a:t>
            </a:r>
            <a:endParaRPr lang="en-US" baseline="30000" dirty="0"/>
          </a:p>
          <a:p>
            <a:pPr algn="just"/>
            <a:endParaRPr lang="en-US" dirty="0"/>
          </a:p>
        </p:txBody>
      </p:sp>
    </p:spTree>
    <p:extLst>
      <p:ext uri="{BB962C8B-B14F-4D97-AF65-F5344CB8AC3E}">
        <p14:creationId xmlns:p14="http://schemas.microsoft.com/office/powerpoint/2010/main" val="3070839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a:r>
              <a:rPr lang="en-US" dirty="0" err="1" smtClean="0"/>
              <a:t>TelephonyManager.</a:t>
            </a:r>
            <a:r>
              <a:rPr lang="en-US" i="1" dirty="0" err="1" smtClean="0"/>
              <a:t>CALL_STATE_IDLE</a:t>
            </a:r>
            <a:endParaRPr lang="en-US" i="1" dirty="0" smtClean="0"/>
          </a:p>
          <a:p>
            <a:pPr marL="0" indent="0" algn="just">
              <a:buNone/>
            </a:pPr>
            <a:r>
              <a:rPr lang="en-US" dirty="0"/>
              <a:t>No </a:t>
            </a:r>
            <a:r>
              <a:rPr lang="en-US" dirty="0" smtClean="0"/>
              <a:t>activity</a:t>
            </a:r>
          </a:p>
          <a:p>
            <a:pPr marL="0" indent="0" algn="just">
              <a:buNone/>
            </a:pPr>
            <a:endParaRPr lang="en-US" dirty="0" smtClean="0"/>
          </a:p>
          <a:p>
            <a:pPr algn="just"/>
            <a:r>
              <a:rPr lang="en-US" dirty="0" err="1" smtClean="0"/>
              <a:t>TelephonyManager.</a:t>
            </a:r>
            <a:r>
              <a:rPr lang="en-US" i="1" dirty="0" err="1" smtClean="0"/>
              <a:t>CALL_STATE_RINGING</a:t>
            </a:r>
            <a:endParaRPr lang="en-US" i="1" dirty="0" smtClean="0"/>
          </a:p>
          <a:p>
            <a:pPr marL="0" indent="0" algn="just">
              <a:buNone/>
            </a:pPr>
            <a:r>
              <a:rPr lang="en-US" dirty="0"/>
              <a:t>A new call arrived and is ringing or waiting. In the latter case, another call is already active</a:t>
            </a:r>
            <a:r>
              <a:rPr lang="en-US" dirty="0" smtClean="0"/>
              <a:t>.</a:t>
            </a:r>
          </a:p>
          <a:p>
            <a:pPr marL="0" indent="0" algn="just">
              <a:buNone/>
            </a:pPr>
            <a:endParaRPr lang="en-US" i="1" dirty="0" smtClean="0"/>
          </a:p>
          <a:p>
            <a:pPr algn="just"/>
            <a:r>
              <a:rPr lang="en-US" dirty="0" err="1" smtClean="0"/>
              <a:t>TelephonyManager.</a:t>
            </a:r>
            <a:r>
              <a:rPr lang="en-US" i="1" dirty="0" err="1" smtClean="0"/>
              <a:t>CALL_STATE_OFFHOOK</a:t>
            </a:r>
            <a:endParaRPr lang="en-US" i="1" dirty="0" smtClean="0"/>
          </a:p>
          <a:p>
            <a:pPr marL="0" indent="0" algn="just">
              <a:buNone/>
            </a:pPr>
            <a:r>
              <a:rPr lang="en-US" dirty="0"/>
              <a:t>At least one call exists that is dialing, active, or on hold, and no calls are ringing or </a:t>
            </a:r>
            <a:r>
              <a:rPr lang="en-US" dirty="0" smtClean="0"/>
              <a:t>waiting( Local or International Calls )</a:t>
            </a:r>
            <a:endParaRPr lang="en-US" i="1" dirty="0" smtClean="0"/>
          </a:p>
          <a:p>
            <a:pPr algn="just"/>
            <a:endParaRPr lang="en-US" dirty="0"/>
          </a:p>
        </p:txBody>
      </p:sp>
    </p:spTree>
    <p:extLst>
      <p:ext uri="{BB962C8B-B14F-4D97-AF65-F5344CB8AC3E}">
        <p14:creationId xmlns:p14="http://schemas.microsoft.com/office/powerpoint/2010/main" val="1850336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a:xfrm>
            <a:off x="457200" y="1447800"/>
            <a:ext cx="8229600" cy="4678363"/>
          </a:xfrm>
        </p:spPr>
        <p:txBody>
          <a:bodyPr>
            <a:normAutofit fontScale="92500"/>
          </a:bodyPr>
          <a:lstStyle/>
          <a:p>
            <a:pPr marL="0" indent="0">
              <a:buNone/>
            </a:pPr>
            <a:r>
              <a:rPr lang="en-US" dirty="0"/>
              <a:t>An Intent is an abstract description of an operation to be performed.</a:t>
            </a:r>
          </a:p>
          <a:p>
            <a:pPr marL="0" indent="0">
              <a:buNone/>
            </a:pPr>
            <a:r>
              <a:rPr lang="en-US" dirty="0"/>
              <a:t>C</a:t>
            </a:r>
            <a:r>
              <a:rPr lang="en-US" dirty="0" smtClean="0"/>
              <a:t>an </a:t>
            </a:r>
            <a:r>
              <a:rPr lang="en-US" dirty="0"/>
              <a:t>be used with </a:t>
            </a:r>
            <a:r>
              <a:rPr lang="en-US" dirty="0" err="1"/>
              <a:t>startActivity</a:t>
            </a:r>
            <a:r>
              <a:rPr lang="en-US" dirty="0"/>
              <a:t> to launch an Activity</a:t>
            </a:r>
          </a:p>
          <a:p>
            <a:pPr marL="0" indent="0">
              <a:buNone/>
            </a:pPr>
            <a:r>
              <a:rPr lang="en-US" dirty="0"/>
              <a:t>An Intent object is passed to</a:t>
            </a:r>
          </a:p>
          <a:p>
            <a:pPr marL="0" indent="0">
              <a:buNone/>
            </a:pPr>
            <a:r>
              <a:rPr lang="en-US" dirty="0"/>
              <a:t>	</a:t>
            </a:r>
            <a:r>
              <a:rPr lang="en-US" dirty="0" err="1" smtClean="0"/>
              <a:t>Context.startActivity</a:t>
            </a:r>
            <a:r>
              <a:rPr lang="en-US" dirty="0"/>
              <a:t>() or </a:t>
            </a:r>
            <a:r>
              <a:rPr lang="en-US" dirty="0" err="1"/>
              <a:t>Activity.startActivityForResult</a:t>
            </a:r>
            <a:r>
              <a:rPr lang="en-US" dirty="0"/>
              <a:t>()</a:t>
            </a:r>
          </a:p>
          <a:p>
            <a:pPr marL="0" indent="0">
              <a:buNone/>
            </a:pPr>
            <a:r>
              <a:rPr lang="en-US" dirty="0"/>
              <a:t> </a:t>
            </a:r>
            <a:r>
              <a:rPr lang="en-US" dirty="0" smtClean="0"/>
              <a:t>to </a:t>
            </a:r>
            <a:r>
              <a:rPr lang="en-US" dirty="0"/>
              <a:t>launch an activity or get an existing activity to do something new</a:t>
            </a:r>
            <a:r>
              <a:rPr lang="en-US" dirty="0" smtClean="0"/>
              <a:t>.</a:t>
            </a:r>
            <a:r>
              <a:rPr lang="en-US" baseline="30000" dirty="0" smtClean="0"/>
              <a:t>[5]</a:t>
            </a:r>
            <a:endParaRPr lang="en-US" baseline="30000"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000652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SQLiteDatabase</a:t>
            </a:r>
            <a:endParaRPr lang="en-US" dirty="0"/>
          </a:p>
        </p:txBody>
      </p:sp>
      <p:sp>
        <p:nvSpPr>
          <p:cNvPr id="3" name="Content Placeholder 2"/>
          <p:cNvSpPr>
            <a:spLocks noGrp="1"/>
          </p:cNvSpPr>
          <p:nvPr>
            <p:ph idx="1"/>
          </p:nvPr>
        </p:nvSpPr>
        <p:spPr>
          <a:solidFill>
            <a:schemeClr val="bg1"/>
          </a:solidFill>
        </p:spPr>
        <p:txBody>
          <a:bodyPr>
            <a:normAutofit fontScale="85000" lnSpcReduction="10000"/>
          </a:bodyPr>
          <a:lstStyle/>
          <a:p>
            <a:r>
              <a:rPr lang="en-US" dirty="0"/>
              <a:t>In Android the </a:t>
            </a:r>
            <a:r>
              <a:rPr lang="en-US" dirty="0" err="1"/>
              <a:t>SQLiteDatabase</a:t>
            </a:r>
            <a:r>
              <a:rPr lang="en-US" dirty="0"/>
              <a:t> namespace defines the functionality to connect and manage a database. </a:t>
            </a:r>
          </a:p>
          <a:p>
            <a:r>
              <a:rPr lang="en-US" dirty="0"/>
              <a:t>It provides functionality to create , delete , manage and display database concept.</a:t>
            </a:r>
          </a:p>
          <a:p>
            <a:r>
              <a:rPr lang="en-US" dirty="0"/>
              <a:t>Arguably the most widely used database engine as it is used today by several widespread browsers , OS and embedded systems among others.</a:t>
            </a:r>
          </a:p>
          <a:p>
            <a:r>
              <a:rPr lang="en-US" dirty="0"/>
              <a:t>Unlike most other SQL databases, SQLite does not have a separate server process.</a:t>
            </a:r>
          </a:p>
          <a:p>
            <a:r>
              <a:rPr lang="en-US" dirty="0"/>
              <a:t>SQLite reads and writes directly to ordinary disk files</a:t>
            </a:r>
          </a:p>
          <a:p>
            <a:endParaRPr lang="en-US" dirty="0"/>
          </a:p>
        </p:txBody>
      </p:sp>
    </p:spTree>
    <p:extLst>
      <p:ext uri="{BB962C8B-B14F-4D97-AF65-F5344CB8AC3E}">
        <p14:creationId xmlns:p14="http://schemas.microsoft.com/office/powerpoint/2010/main" val="1783467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a:t>SQLite is generally a lot faster than SQL Server</a:t>
            </a:r>
          </a:p>
          <a:p>
            <a:pPr algn="just"/>
            <a:r>
              <a:rPr lang="en-US" dirty="0"/>
              <a:t>SQLite also runs in process and reduces a lot of the overhead that a database brings--all data is cached and queried in-process. </a:t>
            </a:r>
          </a:p>
          <a:p>
            <a:pPr algn="just"/>
            <a:r>
              <a:rPr lang="en-US" dirty="0"/>
              <a:t>However, SQLite only supports a single writer at a time (meaning the execution of an individual transaction).</a:t>
            </a:r>
          </a:p>
          <a:p>
            <a:pPr algn="just"/>
            <a:r>
              <a:rPr lang="en-US" dirty="0"/>
              <a:t>SQLite locks the entire database when it needs a lock (either read or write) and only one writer can hold a write lock at a time</a:t>
            </a:r>
          </a:p>
          <a:p>
            <a:pPr algn="just"/>
            <a:endParaRPr lang="en-US" dirty="0"/>
          </a:p>
        </p:txBody>
      </p:sp>
    </p:spTree>
    <p:extLst>
      <p:ext uri="{BB962C8B-B14F-4D97-AF65-F5344CB8AC3E}">
        <p14:creationId xmlns:p14="http://schemas.microsoft.com/office/powerpoint/2010/main" val="826562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Database</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a:t>Simple steps to create a database and handle are as following.</a:t>
            </a:r>
          </a:p>
          <a:p>
            <a:pPr lvl="0" algn="just"/>
            <a:r>
              <a:rPr lang="en-US" dirty="0"/>
              <a:t>Create "</a:t>
            </a:r>
            <a:r>
              <a:rPr lang="en-US" dirty="0" err="1"/>
              <a:t>SQLiteDatabase</a:t>
            </a:r>
            <a:r>
              <a:rPr lang="en-US" dirty="0"/>
              <a:t>" object.</a:t>
            </a:r>
          </a:p>
          <a:p>
            <a:pPr lvl="0" algn="just"/>
            <a:r>
              <a:rPr lang="en-US" dirty="0"/>
              <a:t>Open or Create database and create connection.</a:t>
            </a:r>
          </a:p>
          <a:p>
            <a:pPr lvl="0" algn="just"/>
            <a:r>
              <a:rPr lang="en-US" dirty="0"/>
              <a:t>Perform insert, update or delete operation.</a:t>
            </a:r>
          </a:p>
          <a:p>
            <a:pPr lvl="0" algn="just"/>
            <a:r>
              <a:rPr lang="en-US" dirty="0"/>
              <a:t>Create Cursor to display data from table of database.</a:t>
            </a:r>
          </a:p>
          <a:p>
            <a:pPr lvl="0" algn="just"/>
            <a:r>
              <a:rPr lang="en-US" dirty="0"/>
              <a:t>Close the database connectivity</a:t>
            </a:r>
            <a:r>
              <a:rPr lang="en-US" dirty="0" smtClean="0"/>
              <a:t>.</a:t>
            </a:r>
            <a:r>
              <a:rPr lang="en-US" baseline="30000" dirty="0" smtClean="0"/>
              <a:t>[6]</a:t>
            </a:r>
            <a:endParaRPr lang="en-US" baseline="30000" dirty="0"/>
          </a:p>
          <a:p>
            <a:pPr algn="just"/>
            <a:endParaRPr lang="en-US" dirty="0"/>
          </a:p>
        </p:txBody>
      </p:sp>
    </p:spTree>
    <p:extLst>
      <p:ext uri="{BB962C8B-B14F-4D97-AF65-F5344CB8AC3E}">
        <p14:creationId xmlns:p14="http://schemas.microsoft.com/office/powerpoint/2010/main" val="3721893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4" name="Content Placeholder 3" descr="C:\Users\raju\Desktop\images\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905000"/>
            <a:ext cx="3886199" cy="4423843"/>
          </a:xfrm>
          <a:prstGeom prst="rect">
            <a:avLst/>
          </a:prstGeom>
          <a:noFill/>
          <a:ln>
            <a:noFill/>
          </a:ln>
        </p:spPr>
      </p:pic>
    </p:spTree>
    <p:extLst>
      <p:ext uri="{BB962C8B-B14F-4D97-AF65-F5344CB8AC3E}">
        <p14:creationId xmlns:p14="http://schemas.microsoft.com/office/powerpoint/2010/main" val="758928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marL="0" indent="0" algn="just">
              <a:buNone/>
            </a:pPr>
            <a:r>
              <a:rPr lang="en-US" dirty="0" smtClean="0"/>
              <a:t>Hence an android application was made that can do both </a:t>
            </a:r>
            <a:r>
              <a:rPr lang="en-US" dirty="0" err="1" smtClean="0"/>
              <a:t>TextToSpeech</a:t>
            </a:r>
            <a:r>
              <a:rPr lang="en-US" dirty="0" smtClean="0"/>
              <a:t> Conversion as well as encrypt Messages. We can also view the current codes in our database as well as Update or Delete the messages in the database.</a:t>
            </a:r>
            <a:endParaRPr lang="en-US" dirty="0"/>
          </a:p>
        </p:txBody>
      </p:sp>
    </p:spTree>
    <p:extLst>
      <p:ext uri="{BB962C8B-B14F-4D97-AF65-F5344CB8AC3E}">
        <p14:creationId xmlns:p14="http://schemas.microsoft.com/office/powerpoint/2010/main" val="573379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04800" y="1295400"/>
            <a:ext cx="8458200" cy="5105400"/>
          </a:xfrm>
        </p:spPr>
        <p:txBody>
          <a:bodyPr>
            <a:normAutofit fontScale="55000" lnSpcReduction="20000"/>
          </a:bodyPr>
          <a:lstStyle/>
          <a:p>
            <a:pPr marL="0" indent="0">
              <a:buNone/>
            </a:pPr>
            <a:r>
              <a:rPr lang="en-US" dirty="0" smtClean="0"/>
              <a:t>[1] WEB </a:t>
            </a:r>
            <a:r>
              <a:rPr lang="en-US" dirty="0"/>
              <a:t>URL </a:t>
            </a:r>
            <a:r>
              <a:rPr lang="en-US" dirty="0" smtClean="0">
                <a:hlinkClick r:id="rId2"/>
              </a:rPr>
              <a:t>“</a:t>
            </a:r>
            <a:r>
              <a:rPr lang="en-US" u="sng" dirty="0" smtClean="0">
                <a:hlinkClick r:id="rId2"/>
              </a:rPr>
              <a:t>http</a:t>
            </a:r>
            <a:r>
              <a:rPr lang="en-US" u="sng" dirty="0">
                <a:hlinkClick r:id="rId2"/>
              </a:rPr>
              <a:t>://</a:t>
            </a:r>
            <a:r>
              <a:rPr lang="en-US" u="sng" dirty="0" smtClean="0">
                <a:hlinkClick r:id="rId2"/>
              </a:rPr>
              <a:t>developer.android.com/about/index.html</a:t>
            </a:r>
            <a:r>
              <a:rPr lang="en-US" u="sng" dirty="0" smtClean="0"/>
              <a:t>”</a:t>
            </a:r>
          </a:p>
          <a:p>
            <a:pPr marL="0" indent="0">
              <a:buNone/>
            </a:pPr>
            <a:endParaRPr lang="en-US" u="sng" dirty="0" smtClean="0"/>
          </a:p>
          <a:p>
            <a:pPr marL="0" indent="0">
              <a:buNone/>
            </a:pPr>
            <a:r>
              <a:rPr lang="en-US" dirty="0" smtClean="0"/>
              <a:t>[2] WEB </a:t>
            </a:r>
            <a:r>
              <a:rPr lang="en-US" dirty="0"/>
              <a:t>URL </a:t>
            </a:r>
            <a:r>
              <a:rPr lang="en-US" dirty="0" smtClean="0">
                <a:hlinkClick r:id="rId3"/>
              </a:rPr>
              <a:t>“http</a:t>
            </a:r>
            <a:r>
              <a:rPr lang="en-US" dirty="0">
                <a:hlinkClick r:id="rId3"/>
              </a:rPr>
              <a:t>://</a:t>
            </a:r>
            <a:r>
              <a:rPr lang="en-US" dirty="0" smtClean="0">
                <a:hlinkClick r:id="rId3"/>
              </a:rPr>
              <a:t>developer.android.com/reference/android/content/SharedPreferences.html</a:t>
            </a:r>
            <a:r>
              <a:rPr lang="en-US" dirty="0" smtClean="0"/>
              <a:t>”</a:t>
            </a:r>
          </a:p>
          <a:p>
            <a:pPr marL="0" indent="0">
              <a:buNone/>
            </a:pPr>
            <a:endParaRPr lang="en-US" dirty="0" smtClean="0"/>
          </a:p>
          <a:p>
            <a:pPr marL="0" indent="0">
              <a:buNone/>
            </a:pPr>
            <a:r>
              <a:rPr lang="en-US" dirty="0" smtClean="0"/>
              <a:t>[3]WEB </a:t>
            </a:r>
            <a:r>
              <a:rPr lang="en-US" dirty="0"/>
              <a:t>URL “</a:t>
            </a:r>
            <a:r>
              <a:rPr lang="en-US" u="sng" dirty="0">
                <a:hlinkClick r:id="rId4"/>
              </a:rPr>
              <a:t>http://developer.android.com/reference/android/content/BroadcastReceiver.html</a:t>
            </a:r>
            <a:r>
              <a:rPr lang="en-US" dirty="0"/>
              <a:t>” </a:t>
            </a:r>
            <a:endParaRPr lang="en-US" dirty="0" smtClean="0"/>
          </a:p>
          <a:p>
            <a:pPr marL="0" indent="0">
              <a:buNone/>
            </a:pPr>
            <a:endParaRPr lang="en-US" dirty="0" smtClean="0"/>
          </a:p>
          <a:p>
            <a:pPr marL="0" indent="0">
              <a:buNone/>
            </a:pPr>
            <a:r>
              <a:rPr lang="en-US" dirty="0" smtClean="0"/>
              <a:t>[4] WEB </a:t>
            </a:r>
            <a:r>
              <a:rPr lang="en-US" dirty="0"/>
              <a:t>URL </a:t>
            </a:r>
            <a:endParaRPr lang="en-US" dirty="0" smtClean="0"/>
          </a:p>
          <a:p>
            <a:pPr marL="0" indent="0">
              <a:buNone/>
            </a:pPr>
            <a:r>
              <a:rPr lang="en-US" dirty="0"/>
              <a:t>“</a:t>
            </a:r>
            <a:r>
              <a:rPr lang="en-US" u="sng" dirty="0">
                <a:hlinkClick r:id="rId5"/>
              </a:rPr>
              <a:t>http://developer.android.com/reference/android/telephony/</a:t>
            </a:r>
            <a:r>
              <a:rPr lang="en-US" u="sng" dirty="0" err="1">
                <a:hlinkClick r:id="rId5"/>
              </a:rPr>
              <a:t>gsm</a:t>
            </a:r>
            <a:r>
              <a:rPr lang="en-US" u="sng" dirty="0">
                <a:hlinkClick r:id="rId5"/>
              </a:rPr>
              <a:t>/SmsManager.html</a:t>
            </a:r>
            <a:r>
              <a:rPr lang="en-US" dirty="0"/>
              <a:t>” </a:t>
            </a:r>
          </a:p>
          <a:p>
            <a:pPr marL="0" indent="0">
              <a:buNone/>
            </a:pPr>
            <a:endParaRPr lang="en-US" dirty="0" smtClean="0"/>
          </a:p>
          <a:p>
            <a:pPr marL="0" indent="0">
              <a:buNone/>
            </a:pPr>
            <a:r>
              <a:rPr lang="en-US" dirty="0" smtClean="0"/>
              <a:t>[5]WEB URL </a:t>
            </a:r>
            <a:r>
              <a:rPr lang="en-US" dirty="0" smtClean="0">
                <a:hlinkClick r:id="rId6"/>
              </a:rPr>
              <a:t>“</a:t>
            </a:r>
            <a:r>
              <a:rPr lang="en-US" u="sng" dirty="0" smtClean="0">
                <a:hlinkClick r:id="rId6"/>
              </a:rPr>
              <a:t>http</a:t>
            </a:r>
            <a:r>
              <a:rPr lang="en-US" u="sng" dirty="0">
                <a:hlinkClick r:id="rId6"/>
              </a:rPr>
              <a:t>://</a:t>
            </a:r>
            <a:r>
              <a:rPr lang="en-US" u="sng" dirty="0" smtClean="0">
                <a:hlinkClick r:id="rId6"/>
              </a:rPr>
              <a:t>developer.android.com/reference/android/content/Intent.html</a:t>
            </a:r>
            <a:r>
              <a:rPr lang="en-US" u="sng" dirty="0" smtClean="0"/>
              <a:t>”</a:t>
            </a:r>
            <a:endParaRPr lang="en-US" dirty="0"/>
          </a:p>
          <a:p>
            <a:pPr marL="0" indent="0">
              <a:buNone/>
            </a:pPr>
            <a:endParaRPr lang="en-US" dirty="0" smtClean="0"/>
          </a:p>
          <a:p>
            <a:pPr marL="0" indent="0">
              <a:buNone/>
            </a:pPr>
            <a:r>
              <a:rPr lang="en-US" dirty="0" smtClean="0"/>
              <a:t>[6] WEB URL </a:t>
            </a:r>
            <a:r>
              <a:rPr lang="en-US" dirty="0" smtClean="0">
                <a:hlinkClick r:id="rId7"/>
              </a:rPr>
              <a:t>“http</a:t>
            </a:r>
            <a:r>
              <a:rPr lang="en-US" dirty="0">
                <a:hlinkClick r:id="rId7"/>
              </a:rPr>
              <a:t>://</a:t>
            </a:r>
            <a:r>
              <a:rPr lang="en-US" dirty="0" smtClean="0">
                <a:hlinkClick r:id="rId7"/>
              </a:rPr>
              <a:t>developer.android.com/reference/android/database/</a:t>
            </a:r>
            <a:r>
              <a:rPr lang="en-US" dirty="0" err="1" smtClean="0">
                <a:hlinkClick r:id="rId7"/>
              </a:rPr>
              <a:t>sqlite</a:t>
            </a:r>
            <a:r>
              <a:rPr lang="en-US" dirty="0" smtClean="0">
                <a:hlinkClick r:id="rId7"/>
              </a:rPr>
              <a:t>/package-summary.html</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886256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Motivation and Justification</a:t>
            </a:r>
          </a:p>
          <a:p>
            <a:pPr marL="514350" indent="-514350">
              <a:buAutoNum type="arabicPeriod"/>
            </a:pPr>
            <a:r>
              <a:rPr lang="en-US" dirty="0" smtClean="0"/>
              <a:t>Android</a:t>
            </a:r>
          </a:p>
          <a:p>
            <a:pPr marL="514350" indent="-514350">
              <a:buAutoNum type="arabicPeriod"/>
            </a:pPr>
            <a:r>
              <a:rPr lang="en-US" dirty="0" smtClean="0"/>
              <a:t>Problem Definition and Scope</a:t>
            </a:r>
          </a:p>
          <a:p>
            <a:pPr marL="514350" indent="-514350">
              <a:buAutoNum type="arabicPeriod"/>
            </a:pPr>
            <a:r>
              <a:rPr lang="en-US" dirty="0" err="1" smtClean="0"/>
              <a:t>SharedPreferences</a:t>
            </a:r>
            <a:endParaRPr lang="en-US" dirty="0" smtClean="0"/>
          </a:p>
          <a:p>
            <a:pPr marL="514350" indent="-514350">
              <a:buAutoNum type="arabicPeriod"/>
            </a:pPr>
            <a:r>
              <a:rPr lang="en-US" dirty="0" smtClean="0"/>
              <a:t>Sending an SMS</a:t>
            </a:r>
          </a:p>
          <a:p>
            <a:pPr marL="514350" indent="-514350">
              <a:buAutoNum type="arabicPeriod"/>
            </a:pPr>
            <a:r>
              <a:rPr lang="en-US" dirty="0" err="1" smtClean="0"/>
              <a:t>BroadCastReceiver</a:t>
            </a:r>
            <a:endParaRPr lang="en-US" dirty="0" smtClean="0"/>
          </a:p>
          <a:p>
            <a:pPr marL="514350" indent="-514350">
              <a:buAutoNum type="arabicPeriod"/>
            </a:pPr>
            <a:r>
              <a:rPr lang="en-US" dirty="0" smtClean="0"/>
              <a:t>Intents</a:t>
            </a:r>
          </a:p>
          <a:p>
            <a:pPr marL="514350" indent="-514350">
              <a:buAutoNum type="arabicPeriod"/>
            </a:pPr>
            <a:r>
              <a:rPr lang="en-US" dirty="0" err="1" smtClean="0"/>
              <a:t>SQLiteDatabase</a:t>
            </a:r>
            <a:r>
              <a:rPr lang="en-US" dirty="0" smtClean="0"/>
              <a:t> ( Creating a Database )</a:t>
            </a:r>
          </a:p>
          <a:p>
            <a:pPr marL="514350" indent="-514350">
              <a:buAutoNum type="arabicPeriod"/>
            </a:pPr>
            <a:r>
              <a:rPr lang="en-US" dirty="0" smtClean="0"/>
              <a:t>Conclusion</a:t>
            </a:r>
          </a:p>
          <a:p>
            <a:pPr marL="514350" indent="-514350">
              <a:buAutoNum type="arabicPeriod"/>
            </a:pPr>
            <a:r>
              <a:rPr lang="en-US" dirty="0" smtClean="0"/>
              <a:t>References</a:t>
            </a:r>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3388873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Justification</a:t>
            </a:r>
            <a:endParaRPr lang="en-US" dirty="0"/>
          </a:p>
        </p:txBody>
      </p:sp>
      <p:sp>
        <p:nvSpPr>
          <p:cNvPr id="3" name="Content Placeholder 2"/>
          <p:cNvSpPr>
            <a:spLocks noGrp="1"/>
          </p:cNvSpPr>
          <p:nvPr>
            <p:ph idx="1"/>
          </p:nvPr>
        </p:nvSpPr>
        <p:spPr/>
        <p:txBody>
          <a:bodyPr>
            <a:normAutofit/>
          </a:bodyPr>
          <a:lstStyle/>
          <a:p>
            <a:pPr>
              <a:lnSpc>
                <a:spcPct val="200000"/>
              </a:lnSpc>
            </a:pPr>
            <a:r>
              <a:rPr lang="en-US" sz="4000" dirty="0" smtClean="0"/>
              <a:t>Be safe when you are driving</a:t>
            </a:r>
          </a:p>
          <a:p>
            <a:pPr>
              <a:lnSpc>
                <a:spcPct val="200000"/>
              </a:lnSpc>
            </a:pPr>
            <a:r>
              <a:rPr lang="en-US" sz="4000" dirty="0" smtClean="0"/>
              <a:t>PRIVACY</a:t>
            </a:r>
          </a:p>
          <a:p>
            <a:pPr>
              <a:lnSpc>
                <a:spcPct val="200000"/>
              </a:lnSpc>
            </a:pPr>
            <a:r>
              <a:rPr lang="en-US" sz="4000" dirty="0" smtClean="0"/>
              <a:t>SECURITY</a:t>
            </a:r>
            <a:endParaRPr lang="en-US" sz="4000" dirty="0"/>
          </a:p>
        </p:txBody>
      </p:sp>
    </p:spTree>
    <p:extLst>
      <p:ext uri="{BB962C8B-B14F-4D97-AF65-F5344CB8AC3E}">
        <p14:creationId xmlns:p14="http://schemas.microsoft.com/office/powerpoint/2010/main" val="1481121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a:t>
            </a:r>
            <a:endParaRPr lang="en-US" dirty="0"/>
          </a:p>
        </p:txBody>
      </p:sp>
      <p:sp>
        <p:nvSpPr>
          <p:cNvPr id="3" name="Content Placeholder 2"/>
          <p:cNvSpPr>
            <a:spLocks noGrp="1"/>
          </p:cNvSpPr>
          <p:nvPr>
            <p:ph idx="1"/>
          </p:nvPr>
        </p:nvSpPr>
        <p:spPr/>
        <p:txBody>
          <a:bodyPr/>
          <a:lstStyle/>
          <a:p>
            <a:pPr marL="0" indent="0" algn="just">
              <a:buNone/>
            </a:pPr>
            <a:r>
              <a:rPr lang="en-US" dirty="0"/>
              <a:t>Android is a Linux-based operating system for mobile devices and tablets.</a:t>
            </a:r>
            <a:r>
              <a:rPr lang="en-US" baseline="30000" dirty="0"/>
              <a:t>[1]</a:t>
            </a:r>
            <a:r>
              <a:rPr lang="en-US" dirty="0"/>
              <a:t> </a:t>
            </a:r>
          </a:p>
          <a:p>
            <a:pPr marL="0" indent="0" algn="just">
              <a:buNone/>
            </a:pPr>
            <a:r>
              <a:rPr lang="en-US" dirty="0"/>
              <a:t>Key features: </a:t>
            </a:r>
          </a:p>
          <a:p>
            <a:pPr marL="514350" indent="-514350" algn="just">
              <a:buFont typeface="+mj-lt"/>
              <a:buAutoNum type="arabicPeriod"/>
            </a:pPr>
            <a:r>
              <a:rPr lang="en-US" dirty="0"/>
              <a:t>Open</a:t>
            </a:r>
          </a:p>
          <a:p>
            <a:pPr marL="514350" indent="-514350" algn="just">
              <a:buFont typeface="+mj-lt"/>
              <a:buAutoNum type="arabicPeriod"/>
            </a:pPr>
            <a:r>
              <a:rPr lang="en-US" dirty="0"/>
              <a:t>All applications are created equally</a:t>
            </a:r>
          </a:p>
          <a:p>
            <a:pPr marL="514350" indent="-514350" algn="just">
              <a:buFont typeface="+mj-lt"/>
              <a:buAutoNum type="arabicPeriod"/>
            </a:pPr>
            <a:r>
              <a:rPr lang="en-US" dirty="0"/>
              <a:t>Fast and easy application </a:t>
            </a:r>
            <a:r>
              <a:rPr lang="en-US" dirty="0" smtClean="0"/>
              <a:t>development</a:t>
            </a:r>
            <a:r>
              <a:rPr lang="en-US" baseline="30000" dirty="0" smtClean="0"/>
              <a:t>[1]</a:t>
            </a:r>
            <a:endParaRPr lang="en-US" dirty="0"/>
          </a:p>
        </p:txBody>
      </p:sp>
    </p:spTree>
    <p:extLst>
      <p:ext uri="{BB962C8B-B14F-4D97-AF65-F5344CB8AC3E}">
        <p14:creationId xmlns:p14="http://schemas.microsoft.com/office/powerpoint/2010/main" val="1046259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 in Android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540180"/>
            <a:ext cx="6477000" cy="4936820"/>
          </a:xfrm>
        </p:spPr>
      </p:pic>
    </p:spTree>
    <p:extLst>
      <p:ext uri="{BB962C8B-B14F-4D97-AF65-F5344CB8AC3E}">
        <p14:creationId xmlns:p14="http://schemas.microsoft.com/office/powerpoint/2010/main" val="2826135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 and Scope</a:t>
            </a:r>
            <a:endParaRPr lang="en-US" dirty="0"/>
          </a:p>
        </p:txBody>
      </p:sp>
      <p:sp>
        <p:nvSpPr>
          <p:cNvPr id="3" name="Content Placeholder 2"/>
          <p:cNvSpPr>
            <a:spLocks noGrp="1"/>
          </p:cNvSpPr>
          <p:nvPr>
            <p:ph idx="1"/>
          </p:nvPr>
        </p:nvSpPr>
        <p:spPr>
          <a:xfrm>
            <a:off x="381000" y="1219200"/>
            <a:ext cx="8305800" cy="5410200"/>
          </a:xfrm>
        </p:spPr>
        <p:txBody>
          <a:bodyPr>
            <a:normAutofit fontScale="70000" lnSpcReduction="20000"/>
          </a:bodyPr>
          <a:lstStyle/>
          <a:p>
            <a:pPr marL="0" indent="0" algn="just">
              <a:buNone/>
            </a:pPr>
            <a:r>
              <a:rPr lang="en-US" sz="4200" baseline="-25000" dirty="0" smtClean="0"/>
              <a:t>To </a:t>
            </a:r>
            <a:r>
              <a:rPr lang="en-US" sz="4200" baseline="-25000" dirty="0"/>
              <a:t>create an efficient android app that includes multiple functionalities such as text to speech convertor and message encryption. The text to speech convertor comes with the capabilities such as reading only the message body, reading only the caller’s name when we get a call or a </a:t>
            </a:r>
            <a:r>
              <a:rPr lang="en-US" sz="4200" baseline="-25000" dirty="0" err="1"/>
              <a:t>sms</a:t>
            </a:r>
            <a:r>
              <a:rPr lang="en-US" sz="4200" baseline="-25000" dirty="0"/>
              <a:t> or both. Also the message encryption comes with capabilities such as sending encoded texts over an SMS , adding encrypted codes and the ability to display the codes already used.</a:t>
            </a:r>
          </a:p>
          <a:p>
            <a:pPr marL="0" indent="0" algn="just">
              <a:buNone/>
            </a:pPr>
            <a:r>
              <a:rPr lang="en-US" sz="4200" baseline="-25000" dirty="0"/>
              <a:t> </a:t>
            </a:r>
          </a:p>
          <a:p>
            <a:pPr marL="0" indent="0" algn="just">
              <a:buNone/>
            </a:pPr>
            <a:r>
              <a:rPr lang="en-US" sz="4200" baseline="-25000" dirty="0"/>
              <a:t>1. Text to Speech Converter: It will speak the Incoming Caller Id or name when the caller name is saved in contact list otherwise it will say UNKNOWN word instead of name. It will speak Message Sender Name and Message body too.</a:t>
            </a:r>
          </a:p>
          <a:p>
            <a:pPr marL="0" indent="0" algn="just">
              <a:buNone/>
            </a:pPr>
            <a:r>
              <a:rPr lang="en-US" sz="4200" baseline="-25000" dirty="0"/>
              <a:t>Useful for a Person who is busy in work or while driving.</a:t>
            </a:r>
          </a:p>
          <a:p>
            <a:pPr marL="0" indent="0" algn="just">
              <a:buNone/>
            </a:pPr>
            <a:r>
              <a:rPr lang="en-US" sz="4200" baseline="-25000" dirty="0"/>
              <a:t> </a:t>
            </a:r>
          </a:p>
          <a:p>
            <a:pPr marL="0" indent="0" algn="just">
              <a:buNone/>
            </a:pPr>
            <a:r>
              <a:rPr lang="en-US" sz="4200" baseline="-25000" dirty="0"/>
              <a:t>2. Message Encryption: Sometimes we need to send message to people but there are other people around us and we might feel uncomfortable. So we store important messages in the database with some logic and use the same. The message body code will replace with original data from database which is stored by us.</a:t>
            </a:r>
          </a:p>
          <a:p>
            <a:pPr marL="0" indent="0" algn="just">
              <a:buNone/>
            </a:pPr>
            <a:r>
              <a:rPr lang="en-US" sz="4200" baseline="-25000" dirty="0"/>
              <a:t> </a:t>
            </a:r>
          </a:p>
          <a:p>
            <a:pPr marL="0" indent="0" algn="just">
              <a:buNone/>
            </a:pPr>
            <a:r>
              <a:rPr lang="en-US" sz="4200" baseline="-25000" dirty="0"/>
              <a:t>The application also has a Help and About category explaining how to use it and the usefulness of each of these applications respectively.</a:t>
            </a:r>
          </a:p>
          <a:p>
            <a:pPr algn="just"/>
            <a:endParaRPr lang="en-US" baseline="-25000" dirty="0"/>
          </a:p>
        </p:txBody>
      </p:sp>
    </p:spTree>
    <p:extLst>
      <p:ext uri="{BB962C8B-B14F-4D97-AF65-F5344CB8AC3E}">
        <p14:creationId xmlns:p14="http://schemas.microsoft.com/office/powerpoint/2010/main" val="1653187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SharedPreferences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The class TextToSpeech.java uses </a:t>
            </a:r>
            <a:r>
              <a:rPr lang="en-US" dirty="0" err="1"/>
              <a:t>SharedPreferences</a:t>
            </a:r>
            <a:r>
              <a:rPr lang="en-US" dirty="0"/>
              <a:t>. It has the </a:t>
            </a:r>
            <a:r>
              <a:rPr lang="en-US" dirty="0" err="1"/>
              <a:t>onCreate</a:t>
            </a:r>
            <a:r>
              <a:rPr lang="en-US" dirty="0"/>
              <a:t> method defined.</a:t>
            </a:r>
          </a:p>
          <a:p>
            <a:pPr algn="just"/>
            <a:r>
              <a:rPr lang="en-US" dirty="0"/>
              <a:t>Android </a:t>
            </a:r>
            <a:r>
              <a:rPr lang="en-US" dirty="0" err="1"/>
              <a:t>SharedPreferences</a:t>
            </a:r>
            <a:r>
              <a:rPr lang="en-US" dirty="0"/>
              <a:t> is useful when you want to save some data across all Activity.</a:t>
            </a:r>
          </a:p>
          <a:p>
            <a:pPr algn="just"/>
            <a:r>
              <a:rPr lang="en-US" dirty="0"/>
              <a:t>Session are useful when you want to store user data globally through out the application. This can be done in two ways. One is storing them in a global variables and second is storing the data in shared preferences. The problem with storing data in global variable is data will be lost once user closes the application, but storing the data in shared preferences will be persistent even though user closes the application.</a:t>
            </a:r>
          </a:p>
          <a:p>
            <a:pPr algn="just"/>
            <a:r>
              <a:rPr lang="en-US" dirty="0"/>
              <a:t>Application shared preferences allows you to save and retrieve key, value pair </a:t>
            </a:r>
            <a:r>
              <a:rPr lang="en-US" dirty="0" smtClean="0"/>
              <a:t>data</a:t>
            </a:r>
          </a:p>
          <a:p>
            <a:pPr algn="just"/>
            <a:r>
              <a:rPr lang="en-US" dirty="0"/>
              <a:t>In our code of TextToSpeech.java we use </a:t>
            </a:r>
            <a:r>
              <a:rPr lang="en-US" dirty="0" err="1"/>
              <a:t>SharedPreferences</a:t>
            </a:r>
            <a:r>
              <a:rPr lang="en-US" dirty="0"/>
              <a:t> to store Boolean value of the checkboxes for Read Call only, Read Message and Read Sender</a:t>
            </a:r>
          </a:p>
        </p:txBody>
      </p:sp>
    </p:spTree>
    <p:extLst>
      <p:ext uri="{BB962C8B-B14F-4D97-AF65-F5344CB8AC3E}">
        <p14:creationId xmlns:p14="http://schemas.microsoft.com/office/powerpoint/2010/main" val="1923431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marL="0" indent="0">
              <a:buNone/>
            </a:pPr>
            <a:r>
              <a:rPr lang="en-US" b="1" dirty="0" smtClean="0"/>
              <a:t>Initialization</a:t>
            </a:r>
          </a:p>
          <a:p>
            <a:pPr marL="0" indent="0">
              <a:buNone/>
            </a:pPr>
            <a:r>
              <a:rPr lang="en-US" dirty="0"/>
              <a:t>Application shared preferences can be fetched using </a:t>
            </a:r>
            <a:r>
              <a:rPr lang="en-US" u="sng" dirty="0" err="1">
                <a:hlinkClick r:id="rId2"/>
              </a:rPr>
              <a:t>getSharedPreferences</a:t>
            </a:r>
            <a:r>
              <a:rPr lang="en-US" u="sng" dirty="0">
                <a:hlinkClick r:id="rId2"/>
              </a:rPr>
              <a:t>()</a:t>
            </a:r>
            <a:r>
              <a:rPr lang="en-US" dirty="0"/>
              <a:t> </a:t>
            </a:r>
            <a:r>
              <a:rPr lang="en-US" dirty="0" err="1"/>
              <a:t>method.You</a:t>
            </a:r>
            <a:r>
              <a:rPr lang="en-US" dirty="0"/>
              <a:t> also need an editor to edit and save the changes in shared preferences. The following code can be used to get application shared preferences.</a:t>
            </a:r>
          </a:p>
          <a:p>
            <a:pPr marL="0" indent="0">
              <a:buNone/>
            </a:pPr>
            <a:r>
              <a:rPr lang="en-US" b="1" dirty="0"/>
              <a:t>Storing Data</a:t>
            </a:r>
            <a:endParaRPr lang="en-US" dirty="0"/>
          </a:p>
          <a:p>
            <a:pPr marL="0" indent="0">
              <a:buNone/>
            </a:pPr>
            <a:r>
              <a:rPr lang="en-US" dirty="0"/>
              <a:t>You can save data into shared preferences using editor. All the primitive data types like </a:t>
            </a:r>
            <a:r>
              <a:rPr lang="en-US" dirty="0" err="1"/>
              <a:t>booleans</a:t>
            </a:r>
            <a:r>
              <a:rPr lang="en-US" dirty="0"/>
              <a:t>, floats, </a:t>
            </a:r>
            <a:r>
              <a:rPr lang="en-US" dirty="0" err="1"/>
              <a:t>ints</a:t>
            </a:r>
            <a:r>
              <a:rPr lang="en-US" dirty="0"/>
              <a:t>, longs, and strings are supported. Call </a:t>
            </a:r>
            <a:r>
              <a:rPr lang="en-US" b="1" dirty="0" err="1"/>
              <a:t>editor.commit</a:t>
            </a:r>
            <a:r>
              <a:rPr lang="en-US" b="1" dirty="0"/>
              <a:t>()</a:t>
            </a:r>
            <a:r>
              <a:rPr lang="en-US" dirty="0"/>
              <a:t> in order to save changes to shared preferences</a:t>
            </a:r>
            <a:r>
              <a:rPr lang="en-US" dirty="0" smtClean="0"/>
              <a:t>.</a:t>
            </a:r>
            <a:r>
              <a:rPr lang="en-US" baseline="30000" dirty="0" smtClean="0"/>
              <a:t>[2] </a:t>
            </a:r>
            <a:endParaRPr lang="en-US" baseline="30000" dirty="0"/>
          </a:p>
          <a:p>
            <a:pPr marL="0" indent="0">
              <a:buNone/>
            </a:pPr>
            <a:endParaRPr lang="en-US" b="1" dirty="0"/>
          </a:p>
        </p:txBody>
      </p:sp>
    </p:spTree>
    <p:extLst>
      <p:ext uri="{BB962C8B-B14F-4D97-AF65-F5344CB8AC3E}">
        <p14:creationId xmlns:p14="http://schemas.microsoft.com/office/powerpoint/2010/main" val="4031990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SMS</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err="1"/>
              <a:t>SmsManager</a:t>
            </a:r>
            <a:r>
              <a:rPr lang="en-US" b="1" dirty="0"/>
              <a:t> API</a:t>
            </a:r>
            <a:endParaRPr lang="en-US" dirty="0"/>
          </a:p>
          <a:p>
            <a:pPr marL="0" indent="0" algn="just">
              <a:buNone/>
            </a:pPr>
            <a:r>
              <a:rPr lang="en-US" dirty="0"/>
              <a:t> </a:t>
            </a:r>
          </a:p>
          <a:p>
            <a:pPr marL="0" indent="0" algn="just">
              <a:buNone/>
            </a:pPr>
            <a:r>
              <a:rPr lang="en-US" dirty="0" smtClean="0"/>
              <a:t>- </a:t>
            </a:r>
            <a:r>
              <a:rPr lang="en-US" dirty="0" err="1" smtClean="0"/>
              <a:t>SmsManager</a:t>
            </a:r>
            <a:r>
              <a:rPr lang="en-US" dirty="0" smtClean="0"/>
              <a:t> </a:t>
            </a:r>
            <a:r>
              <a:rPr lang="en-US" dirty="0" err="1"/>
              <a:t>smsManager</a:t>
            </a:r>
            <a:r>
              <a:rPr lang="en-US" dirty="0"/>
              <a:t> = </a:t>
            </a:r>
            <a:r>
              <a:rPr lang="en-US" dirty="0" err="1"/>
              <a:t>SmsManager.getDefault</a:t>
            </a:r>
            <a:r>
              <a:rPr lang="en-US" dirty="0"/>
              <a:t>();</a:t>
            </a:r>
          </a:p>
          <a:p>
            <a:pPr marL="0" indent="0" algn="just">
              <a:buNone/>
            </a:pPr>
            <a:r>
              <a:rPr lang="en-US" dirty="0" smtClean="0"/>
              <a:t>- </a:t>
            </a:r>
            <a:r>
              <a:rPr lang="en-US" dirty="0" err="1" smtClean="0"/>
              <a:t>smsManager.sendTextMessage</a:t>
            </a:r>
            <a:r>
              <a:rPr lang="en-US" dirty="0"/>
              <a:t>("</a:t>
            </a:r>
            <a:r>
              <a:rPr lang="en-US" dirty="0" err="1"/>
              <a:t>phoneNo</a:t>
            </a:r>
            <a:r>
              <a:rPr lang="en-US" dirty="0"/>
              <a:t>", null, "</a:t>
            </a:r>
            <a:r>
              <a:rPr lang="en-US" dirty="0" err="1"/>
              <a:t>sms</a:t>
            </a:r>
            <a:r>
              <a:rPr lang="en-US" dirty="0"/>
              <a:t> message", null, null);</a:t>
            </a:r>
          </a:p>
          <a:p>
            <a:pPr marL="0" indent="0" algn="just">
              <a:buNone/>
            </a:pPr>
            <a:r>
              <a:rPr lang="en-US" dirty="0" smtClean="0"/>
              <a:t>- To </a:t>
            </a:r>
            <a:r>
              <a:rPr lang="en-US" dirty="0"/>
              <a:t>allow the application to send an SMS we need to give the app permissions as well. This is given in the AndroidManifest.xml file as follows: </a:t>
            </a:r>
          </a:p>
          <a:p>
            <a:pPr algn="just"/>
            <a:r>
              <a:rPr lang="en-US" dirty="0"/>
              <a:t>&lt;uses-permission </a:t>
            </a:r>
            <a:r>
              <a:rPr lang="en-US" dirty="0" err="1"/>
              <a:t>android:name</a:t>
            </a:r>
            <a:r>
              <a:rPr lang="en-US" dirty="0"/>
              <a:t>="</a:t>
            </a:r>
            <a:r>
              <a:rPr lang="en-US" dirty="0" err="1"/>
              <a:t>android.permission.SEND_SMS</a:t>
            </a:r>
            <a:r>
              <a:rPr lang="en-US" dirty="0"/>
              <a:t>" </a:t>
            </a:r>
            <a:r>
              <a:rPr lang="en-US" dirty="0" smtClean="0"/>
              <a:t>/&gt;</a:t>
            </a:r>
            <a:r>
              <a:rPr lang="en-US" baseline="30000" dirty="0" smtClean="0"/>
              <a:t>[3]</a:t>
            </a:r>
            <a:endParaRPr lang="en-US" baseline="30000" dirty="0"/>
          </a:p>
        </p:txBody>
      </p:sp>
    </p:spTree>
    <p:extLst>
      <p:ext uri="{BB962C8B-B14F-4D97-AF65-F5344CB8AC3E}">
        <p14:creationId xmlns:p14="http://schemas.microsoft.com/office/powerpoint/2010/main" val="1054657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562</Words>
  <Application>Microsoft Office PowerPoint</Application>
  <PresentationFormat>On-screen Show (4:3)</PresentationFormat>
  <Paragraphs>101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Development of a Multi-functionality Android Application</vt:lpstr>
      <vt:lpstr>Table of Contents</vt:lpstr>
      <vt:lpstr>Motivation and Justification</vt:lpstr>
      <vt:lpstr>Android</vt:lpstr>
      <vt:lpstr>Activity Life Cycle in Android</vt:lpstr>
      <vt:lpstr>Problem Definition and Scope</vt:lpstr>
      <vt:lpstr>SharedPreferences</vt:lpstr>
      <vt:lpstr>PowerPoint Presentation</vt:lpstr>
      <vt:lpstr>Sending An SMS</vt:lpstr>
      <vt:lpstr>BroadCastReceiver</vt:lpstr>
      <vt:lpstr>PowerPoint Presentation</vt:lpstr>
      <vt:lpstr>Intents</vt:lpstr>
      <vt:lpstr>SQLiteDatabase</vt:lpstr>
      <vt:lpstr>PowerPoint Presentation</vt:lpstr>
      <vt:lpstr>Creating A Database</vt:lpstr>
      <vt:lpstr>Screenshot</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Multi-functionality Android Application</dc:title>
  <dc:creator>raju</dc:creator>
  <cp:lastModifiedBy>raju</cp:lastModifiedBy>
  <cp:revision>40</cp:revision>
  <dcterms:created xsi:type="dcterms:W3CDTF">2013-07-04T15:19:39Z</dcterms:created>
  <dcterms:modified xsi:type="dcterms:W3CDTF">2013-07-05T02:46:38Z</dcterms:modified>
</cp:coreProperties>
</file>