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9"/>
  </p:notes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9E031AE-7DD2-4652-85CA-820BC3761673}">
  <a:tblStyle styleId="{19E031AE-7DD2-4652-85CA-820BC376167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9" d="100"/>
          <a:sy n="29" d="100"/>
        </p:scale>
        <p:origin x="3523"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58" name="Shape 58"/>
          <p:cNvSpPr txBox="1">
            <a:spLocks noGrp="1"/>
          </p:cNvSpPr>
          <p:nvPr>
            <p:ph type="subTitle" idx="1"/>
          </p:nvPr>
        </p:nvSpPr>
        <p:spPr>
          <a:xfrm>
            <a:off x="1143000" y="2701528"/>
            <a:ext cx="6858000" cy="1241821"/>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64" name="Shape 64"/>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3887" y="1282303"/>
            <a:ext cx="7886699" cy="2139552"/>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0" name="Shape 70"/>
          <p:cNvSpPr txBox="1">
            <a:spLocks noGrp="1"/>
          </p:cNvSpPr>
          <p:nvPr>
            <p:ph type="body" idx="1"/>
          </p:nvPr>
        </p:nvSpPr>
        <p:spPr>
          <a:xfrm>
            <a:off x="623887" y="3442097"/>
            <a:ext cx="7886699" cy="1125140"/>
          </a:xfrm>
          <a:prstGeom prst="rect">
            <a:avLst/>
          </a:prstGeom>
          <a:noFill/>
          <a:ln>
            <a:noFill/>
          </a:ln>
        </p:spPr>
        <p:txBody>
          <a:bodyPr lIns="68575" tIns="68575" rIns="68575" bIns="68575" anchor="t" anchorCtr="0"/>
          <a:lstStyle>
            <a:lvl1pPr marL="0" marR="0" lvl="0" indent="0" algn="l" rtl="0">
              <a:lnSpc>
                <a:spcPct val="90000"/>
              </a:lnSpc>
              <a:spcBef>
                <a:spcPts val="80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400"/>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400"/>
              </a:spcBef>
              <a:buClr>
                <a:srgbClr val="888888"/>
              </a:buClr>
              <a:buFont typeface="Arial"/>
              <a:buNone/>
              <a:defRPr sz="140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400"/>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6" name="Shape 76"/>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2984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3" name="Shape 83"/>
          <p:cNvSpPr txBox="1">
            <a:spLocks noGrp="1"/>
          </p:cNvSpPr>
          <p:nvPr>
            <p:ph type="body" idx="1"/>
          </p:nvPr>
        </p:nvSpPr>
        <p:spPr>
          <a:xfrm>
            <a:off x="629840" y="1260872"/>
            <a:ext cx="386834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629840" y="1878806"/>
            <a:ext cx="386834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marR="0" lvl="0" indent="0" algn="l" rtl="0">
              <a:lnSpc>
                <a:spcPct val="90000"/>
              </a:lnSpc>
              <a:spcBef>
                <a:spcPts val="80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1400" b="1"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29150" y="1878806"/>
            <a:ext cx="3887390" cy="2763441"/>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2" name="Shape 9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1" name="Shape 101"/>
          <p:cNvSpPr txBox="1">
            <a:spLocks noGrp="1"/>
          </p:cNvSpPr>
          <p:nvPr>
            <p:ph type="body" idx="1"/>
          </p:nvPr>
        </p:nvSpPr>
        <p:spPr>
          <a:xfrm>
            <a:off x="3887390" y="740568"/>
            <a:ext cx="4629149" cy="3655218"/>
          </a:xfrm>
          <a:prstGeom prst="rect">
            <a:avLst/>
          </a:prstGeom>
          <a:noFill/>
          <a:ln>
            <a:noFill/>
          </a:ln>
        </p:spPr>
        <p:txBody>
          <a:bodyPr lIns="68575" tIns="68575" rIns="68575" bIns="68575" anchor="t" anchorCtr="0"/>
          <a:lstStyle>
            <a:lvl1pPr marL="177800" marR="0" lvl="0" indent="-25400" algn="l" rtl="0">
              <a:lnSpc>
                <a:spcPct val="90000"/>
              </a:lnSpc>
              <a:spcBef>
                <a:spcPts val="8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20700" marR="0" lvl="1" indent="-38100" algn="l" rtl="0">
              <a:lnSpc>
                <a:spcPct val="90000"/>
              </a:lnSpc>
              <a:spcBef>
                <a:spcPts val="4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63600" marR="0" lvl="2"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9400" marR="0" lvl="4"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92300" marR="0" lvl="5"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9840" y="342900"/>
            <a:ext cx="2949177" cy="1200149"/>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8" name="Shape 108"/>
          <p:cNvSpPr>
            <a:spLocks noGrp="1"/>
          </p:cNvSpPr>
          <p:nvPr>
            <p:ph type="pic" idx="2"/>
          </p:nvPr>
        </p:nvSpPr>
        <p:spPr>
          <a:xfrm>
            <a:off x="3887390" y="740568"/>
            <a:ext cx="4629149" cy="3655218"/>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SzPct val="458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SzPct val="5238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SzPct val="61111"/>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629840" y="1543050"/>
            <a:ext cx="2949177" cy="2858691"/>
          </a:xfrm>
          <a:prstGeom prst="rect">
            <a:avLst/>
          </a:prstGeom>
          <a:noFill/>
          <a:ln>
            <a:noFill/>
          </a:ln>
        </p:spPr>
        <p:txBody>
          <a:bodyPr lIns="68575" tIns="68575" rIns="68575" bIns="68575" anchor="t" anchorCtr="0"/>
          <a:lstStyle>
            <a:lvl1pPr marL="0" marR="0" lvl="0" indent="0" algn="l" rtl="0">
              <a:lnSpc>
                <a:spcPct val="90000"/>
              </a:lnSpc>
              <a:spcBef>
                <a:spcPts val="80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buClr>
                <a:schemeClr val="dk1"/>
              </a:buClr>
              <a:buFont typeface="Arial"/>
              <a:buNone/>
              <a:defRPr sz="1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5" name="Shape 115"/>
          <p:cNvSpPr txBox="1">
            <a:spLocks noGrp="1"/>
          </p:cNvSpPr>
          <p:nvPr>
            <p:ph type="body" idx="1"/>
          </p:nvPr>
        </p:nvSpPr>
        <p:spPr>
          <a:xfrm rot="5400000">
            <a:off x="2940248" y="-942379"/>
            <a:ext cx="3263503" cy="7886699"/>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350073" y="1467445"/>
            <a:ext cx="4358878" cy="1971674"/>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1" name="Shape 121"/>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None/>
              <a:defRPr sz="900">
                <a:solidFill>
                  <a:srgbClr val="888888"/>
                </a:solidFill>
                <a:latin typeface="Calibri"/>
                <a:ea typeface="Calibri"/>
                <a:cs typeface="Calibri"/>
                <a:sym typeface="Calibri"/>
              </a:defRPr>
            </a:lvl1pPr>
            <a:lvl2pPr marL="342900" marR="0" lvl="1" indent="0" algn="l" rtl="0">
              <a:spcBef>
                <a:spcPts val="0"/>
              </a:spcBef>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None/>
              <a:defRPr sz="14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a:solidFill>
                  <a:srgbClr val="888888"/>
                </a:solidFill>
                <a:latin typeface="Calibri"/>
                <a:ea typeface="Calibri"/>
                <a:cs typeface="Calibri"/>
                <a:sym typeface="Calibri"/>
              </a:rPr>
              <a:t>‹#›</a:t>
            </a:fld>
            <a:endParaRPr lang="en" sz="9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3"/>
            <a:ext cx="7886699" cy="99417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dk1"/>
              </a:buClr>
              <a:buSzPct val="33333"/>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a:off x="628650" y="1369218"/>
            <a:ext cx="7886699" cy="3263503"/>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lvl="0" indent="0" algn="l"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2"/>
            <a:ext cx="3086100" cy="273843"/>
          </a:xfrm>
          <a:prstGeom prst="rect">
            <a:avLst/>
          </a:prstGeom>
          <a:noFill/>
          <a:ln>
            <a:noFill/>
          </a:ln>
        </p:spPr>
        <p:txBody>
          <a:bodyPr lIns="68575" tIns="68575" rIns="68575" bIns="68575" anchor="ctr" anchorCtr="0"/>
          <a:lstStyle>
            <a:lvl1pPr marL="0" marR="0" lvl="0" indent="0" algn="ctr" rtl="0">
              <a:spcBef>
                <a:spcPts val="0"/>
              </a:spcBef>
              <a:buSzPct val="122222"/>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buSzPct val="78571"/>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buSzPct val="78571"/>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buSzPct val="78571"/>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buSzPct val="78571"/>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buSzPct val="78571"/>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buSzPct val="78571"/>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buSzPct val="78571"/>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buSzPct val="78571"/>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ageRank"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ctrTitle"/>
          </p:nvPr>
        </p:nvSpPr>
        <p:spPr>
          <a:xfrm>
            <a:off x="1143000" y="841772"/>
            <a:ext cx="6858000" cy="17907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rgbClr val="FF0000"/>
              </a:buClr>
              <a:buSzPct val="25000"/>
              <a:buFont typeface="Calibri"/>
              <a:buNone/>
            </a:pPr>
            <a:r>
              <a:rPr lang="en" sz="4500" b="0" i="0" u="none" strike="noStrike" cap="none">
                <a:solidFill>
                  <a:srgbClr val="FF0000"/>
                </a:solidFill>
                <a:latin typeface="Calibri"/>
                <a:ea typeface="Calibri"/>
                <a:cs typeface="Calibri"/>
                <a:sym typeface="Calibri"/>
              </a:rPr>
              <a:t>PageRank Algorithm	</a:t>
            </a:r>
          </a:p>
        </p:txBody>
      </p:sp>
      <p:sp>
        <p:nvSpPr>
          <p:cNvPr id="350" name="Shape 350"/>
          <p:cNvSpPr txBox="1">
            <a:spLocks noGrp="1"/>
          </p:cNvSpPr>
          <p:nvPr>
            <p:ph type="subTitle" idx="1"/>
          </p:nvPr>
        </p:nvSpPr>
        <p:spPr>
          <a:xfrm>
            <a:off x="1143000" y="2701528"/>
            <a:ext cx="6858000" cy="1241821"/>
          </a:xfrm>
          <a:prstGeom prst="rect">
            <a:avLst/>
          </a:prstGeom>
          <a:noFill/>
          <a:ln>
            <a:noFill/>
          </a:ln>
        </p:spPr>
        <p:txBody>
          <a:bodyPr lIns="68575" tIns="34275" rIns="68575" bIns="34275" anchor="t" anchorCtr="0">
            <a:noAutofit/>
          </a:bodyPr>
          <a:lstStyle/>
          <a:p>
            <a:pPr marL="0" marR="0" lvl="0" indent="0" algn="ctr" rtl="0">
              <a:lnSpc>
                <a:spcPct val="70000"/>
              </a:lnSpc>
              <a:spcBef>
                <a:spcPts val="0"/>
              </a:spcBef>
              <a:spcAft>
                <a:spcPts val="0"/>
              </a:spcAft>
              <a:buClr>
                <a:schemeClr val="dk1"/>
              </a:buClr>
              <a:buSzPct val="25000"/>
              <a:buFont typeface="Arial"/>
              <a:buNone/>
            </a:pPr>
            <a:r>
              <a:rPr lang="en" sz="1700" b="0" i="0" u="none" strike="noStrike" cap="none" dirty="0">
                <a:solidFill>
                  <a:schemeClr val="dk1"/>
                </a:solidFill>
                <a:latin typeface="Arial"/>
                <a:ea typeface="Arial"/>
                <a:cs typeface="Arial"/>
                <a:sym typeface="Arial"/>
              </a:rPr>
              <a:t>				    </a:t>
            </a:r>
          </a:p>
          <a:p>
            <a:pPr marL="0" marR="0" lvl="0" indent="0" algn="ctr" rtl="0">
              <a:lnSpc>
                <a:spcPct val="70000"/>
              </a:lnSpc>
              <a:spcBef>
                <a:spcPts val="800"/>
              </a:spcBef>
              <a:spcAft>
                <a:spcPts val="0"/>
              </a:spcAft>
              <a:buClr>
                <a:schemeClr val="dk1"/>
              </a:buClr>
              <a:buSzPct val="25000"/>
              <a:buFont typeface="Arial"/>
              <a:buNone/>
            </a:pPr>
            <a:r>
              <a:rPr lang="en" sz="1700" b="0" i="0" u="none" strike="noStrike" cap="none" dirty="0">
                <a:solidFill>
                  <a:schemeClr val="dk1"/>
                </a:solidFill>
                <a:latin typeface="Arial"/>
                <a:ea typeface="Arial"/>
                <a:cs typeface="Arial"/>
                <a:sym typeface="Arial"/>
              </a:rPr>
              <a:t>				     </a:t>
            </a:r>
            <a:r>
              <a:rPr lang="en" sz="1700" b="1" i="0" u="none" strike="noStrike" cap="none" dirty="0">
                <a:solidFill>
                  <a:schemeClr val="dk1"/>
                </a:solidFill>
                <a:latin typeface="Arial"/>
                <a:ea typeface="Arial"/>
                <a:cs typeface="Arial"/>
                <a:sym typeface="Arial"/>
              </a:rPr>
              <a:t>Presented By :</a:t>
            </a:r>
          </a:p>
          <a:p>
            <a:pPr marL="0" marR="0" lvl="0" indent="0" algn="ctr" rtl="0">
              <a:lnSpc>
                <a:spcPct val="70000"/>
              </a:lnSpc>
              <a:spcBef>
                <a:spcPts val="800"/>
              </a:spcBef>
              <a:spcAft>
                <a:spcPts val="0"/>
              </a:spcAft>
              <a:buClr>
                <a:schemeClr val="dk1"/>
              </a:buClr>
              <a:buSzPct val="25000"/>
              <a:buFont typeface="Arial"/>
              <a:buNone/>
            </a:pPr>
            <a:r>
              <a:rPr lang="en" sz="1700" b="1" i="0" u="none" strike="noStrike" cap="none" dirty="0">
                <a:solidFill>
                  <a:schemeClr val="dk1"/>
                </a:solidFill>
                <a:latin typeface="Arial"/>
                <a:ea typeface="Arial"/>
                <a:cs typeface="Arial"/>
                <a:sym typeface="Arial"/>
              </a:rPr>
              <a:t>				  Raju Khanal </a:t>
            </a:r>
          </a:p>
          <a:p>
            <a:pPr marL="0" marR="0" lvl="0" indent="0" algn="ctr" rtl="0">
              <a:lnSpc>
                <a:spcPct val="70000"/>
              </a:lnSpc>
              <a:spcBef>
                <a:spcPts val="800"/>
              </a:spcBef>
              <a:buClr>
                <a:schemeClr val="dk1"/>
              </a:buClr>
              <a:buSzPct val="25000"/>
              <a:buFont typeface="Arial"/>
              <a:buNone/>
            </a:pPr>
            <a:r>
              <a:rPr lang="en" sz="1700" b="1" i="0" u="none" strike="noStrike" cap="none">
                <a:solidFill>
                  <a:schemeClr val="dk1"/>
                </a:solidFill>
                <a:latin typeface="Arial"/>
                <a:ea typeface="Arial"/>
                <a:cs typeface="Arial"/>
                <a:sym typeface="Arial"/>
              </a:rPr>
              <a:t>                                                                     </a:t>
            </a:r>
            <a:r>
              <a:rPr lang="en" sz="2500" b="1" i="0" u="none" strike="noStrike" cap="none">
                <a:solidFill>
                  <a:schemeClr val="dk1"/>
                </a:solidFill>
                <a:latin typeface="Arial"/>
                <a:ea typeface="Arial"/>
                <a:cs typeface="Arial"/>
                <a:sym typeface="Arial"/>
              </a:rPr>
              <a:t>110849511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       Dead end</a:t>
            </a:r>
            <a:r>
              <a:rPr lang="en" sz="3300" b="0" i="0" u="none" strike="noStrike" cap="none" baseline="30000">
                <a:solidFill>
                  <a:srgbClr val="FF0000"/>
                </a:solidFill>
                <a:latin typeface="Calibri"/>
                <a:ea typeface="Calibri"/>
                <a:cs typeface="Calibri"/>
                <a:sym typeface="Calibri"/>
              </a:rPr>
              <a:t>[2]</a:t>
            </a:r>
            <a:r>
              <a:rPr lang="en" sz="3300" b="0" i="0" u="none" strike="noStrike" cap="none">
                <a:solidFill>
                  <a:srgbClr val="FF0000"/>
                </a:solidFill>
                <a:latin typeface="Calibri"/>
                <a:ea typeface="Calibri"/>
                <a:cs typeface="Calibri"/>
                <a:sym typeface="Calibri"/>
              </a:rPr>
              <a:t> 			 	       Spider Trap</a:t>
            </a:r>
            <a:r>
              <a:rPr lang="en" sz="3300" b="0" i="0" u="none" strike="noStrike" cap="none" baseline="30000">
                <a:solidFill>
                  <a:srgbClr val="FF0000"/>
                </a:solidFill>
                <a:latin typeface="Calibri"/>
                <a:ea typeface="Calibri"/>
                <a:cs typeface="Calibri"/>
                <a:sym typeface="Calibri"/>
              </a:rPr>
              <a:t>[2]</a:t>
            </a:r>
          </a:p>
        </p:txBody>
      </p:sp>
      <p:pic>
        <p:nvPicPr>
          <p:cNvPr id="407" name="Shape 407"/>
          <p:cNvPicPr preferRelativeResize="0"/>
          <p:nvPr/>
        </p:nvPicPr>
        <p:blipFill rotWithShape="1">
          <a:blip r:embed="rId3">
            <a:alphaModFix/>
          </a:blip>
          <a:srcRect/>
          <a:stretch/>
        </p:blipFill>
        <p:spPr>
          <a:xfrm>
            <a:off x="240236" y="3728433"/>
            <a:ext cx="4715766" cy="1004552"/>
          </a:xfrm>
          <a:prstGeom prst="rect">
            <a:avLst/>
          </a:prstGeom>
          <a:noFill/>
          <a:ln>
            <a:noFill/>
          </a:ln>
        </p:spPr>
      </p:pic>
      <p:sp>
        <p:nvSpPr>
          <p:cNvPr id="408" name="Shape 408"/>
          <p:cNvSpPr txBox="1"/>
          <p:nvPr/>
        </p:nvSpPr>
        <p:spPr>
          <a:xfrm>
            <a:off x="1516487" y="3023212"/>
            <a:ext cx="1149439"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Dead End</a:t>
            </a:r>
          </a:p>
        </p:txBody>
      </p:sp>
      <p:pic>
        <p:nvPicPr>
          <p:cNvPr id="409" name="Shape 409"/>
          <p:cNvPicPr preferRelativeResize="0"/>
          <p:nvPr/>
        </p:nvPicPr>
        <p:blipFill rotWithShape="1">
          <a:blip r:embed="rId4">
            <a:alphaModFix/>
          </a:blip>
          <a:srcRect/>
          <a:stretch/>
        </p:blipFill>
        <p:spPr>
          <a:xfrm>
            <a:off x="6215163" y="1558743"/>
            <a:ext cx="1871662" cy="1464468"/>
          </a:xfrm>
          <a:prstGeom prst="rect">
            <a:avLst/>
          </a:prstGeom>
          <a:noFill/>
          <a:ln>
            <a:noFill/>
          </a:ln>
        </p:spPr>
      </p:pic>
      <p:pic>
        <p:nvPicPr>
          <p:cNvPr id="410" name="Shape 410"/>
          <p:cNvPicPr preferRelativeResize="0"/>
          <p:nvPr/>
        </p:nvPicPr>
        <p:blipFill rotWithShape="1">
          <a:blip r:embed="rId5">
            <a:alphaModFix/>
          </a:blip>
          <a:srcRect/>
          <a:stretch/>
        </p:blipFill>
        <p:spPr>
          <a:xfrm>
            <a:off x="5206284" y="3728433"/>
            <a:ext cx="3937715" cy="1004552"/>
          </a:xfrm>
          <a:prstGeom prst="rect">
            <a:avLst/>
          </a:prstGeom>
          <a:noFill/>
          <a:ln>
            <a:noFill/>
          </a:ln>
        </p:spPr>
      </p:pic>
      <p:sp>
        <p:nvSpPr>
          <p:cNvPr id="411" name="Shape 411"/>
          <p:cNvSpPr txBox="1"/>
          <p:nvPr/>
        </p:nvSpPr>
        <p:spPr>
          <a:xfrm>
            <a:off x="4192073" y="1989786"/>
            <a:ext cx="1101144" cy="530914"/>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         </a:t>
            </a:r>
            <a:r>
              <a:rPr lang="en" sz="3000">
                <a:solidFill>
                  <a:srgbClr val="FF0000"/>
                </a:solidFill>
                <a:latin typeface="Calibri"/>
                <a:ea typeface="Calibri"/>
                <a:cs typeface="Calibri"/>
                <a:sym typeface="Calibri"/>
              </a:rPr>
              <a:t>vs</a:t>
            </a:r>
          </a:p>
        </p:txBody>
      </p:sp>
      <p:pic>
        <p:nvPicPr>
          <p:cNvPr id="412" name="Shape 412"/>
          <p:cNvPicPr preferRelativeResize="0"/>
          <p:nvPr/>
        </p:nvPicPr>
        <p:blipFill rotWithShape="1">
          <a:blip r:embed="rId6">
            <a:alphaModFix/>
          </a:blip>
          <a:srcRect/>
          <a:stretch/>
        </p:blipFill>
        <p:spPr>
          <a:xfrm>
            <a:off x="1169663" y="1506248"/>
            <a:ext cx="1843087" cy="12787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531253" y="405684"/>
            <a:ext cx="7984096" cy="4227037"/>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rgbClr val="FF0000"/>
              </a:buClr>
              <a:buSzPct val="25000"/>
              <a:buFont typeface="Arial"/>
              <a:buNone/>
            </a:pPr>
            <a:r>
              <a:rPr lang="en" sz="2700" b="0" i="0" u="none" strike="noStrike" cap="none">
                <a:solidFill>
                  <a:srgbClr val="FF0000"/>
                </a:solidFill>
                <a:latin typeface="Calibri"/>
                <a:ea typeface="Calibri"/>
                <a:cs typeface="Calibri"/>
                <a:sym typeface="Calibri"/>
              </a:rPr>
              <a:t>Solution to Spider Traps and Dead Ends?</a:t>
            </a:r>
          </a:p>
          <a:p>
            <a:pPr marL="0" marR="0" lvl="0" indent="0" algn="l" rtl="0">
              <a:lnSpc>
                <a:spcPct val="90000"/>
              </a:lnSpc>
              <a:spcBef>
                <a:spcPts val="800"/>
              </a:spcBef>
              <a:spcAft>
                <a:spcPts val="0"/>
              </a:spcAft>
              <a:buClr>
                <a:schemeClr val="dk1"/>
              </a:buClr>
              <a:buSzPct val="25000"/>
              <a:buFont typeface="Arial"/>
              <a:buNone/>
            </a:pPr>
            <a:endParaRPr sz="2700" b="0" i="0" u="none" strike="noStrike" cap="none">
              <a:solidFill>
                <a:srgbClr val="FF0000"/>
              </a:solidFill>
              <a:latin typeface="Calibri"/>
              <a:ea typeface="Calibri"/>
              <a:cs typeface="Calibri"/>
              <a:sym typeface="Calibri"/>
            </a:endParaRPr>
          </a:p>
          <a:p>
            <a:pPr marL="177800" marR="0" lvl="0" indent="-171450" algn="just" rtl="0">
              <a:lnSpc>
                <a:spcPct val="90000"/>
              </a:lnSpc>
              <a:spcBef>
                <a:spcPts val="800"/>
              </a:spcBef>
              <a:spcAft>
                <a:spcPts val="0"/>
              </a:spcAft>
              <a:buClr>
                <a:schemeClr val="dk1"/>
              </a:buClr>
              <a:buSzPct val="100000"/>
              <a:buFont typeface="Arial"/>
              <a:buChar char="-"/>
            </a:pPr>
            <a:r>
              <a:rPr lang="en" sz="2700" b="0" i="0" u="none" strike="noStrike" cap="none">
                <a:solidFill>
                  <a:schemeClr val="dk1"/>
                </a:solidFill>
                <a:latin typeface="Calibri"/>
                <a:ea typeface="Calibri"/>
                <a:cs typeface="Calibri"/>
                <a:sym typeface="Calibri"/>
              </a:rPr>
              <a:t>Taxation or introduction of the decay factor( β )</a:t>
            </a:r>
            <a:r>
              <a:rPr lang="en" sz="2700" b="0" i="0" u="none" strike="noStrike" cap="none" baseline="30000">
                <a:solidFill>
                  <a:schemeClr val="dk1"/>
                </a:solidFill>
                <a:latin typeface="Calibri"/>
                <a:ea typeface="Calibri"/>
                <a:cs typeface="Calibri"/>
                <a:sym typeface="Calibri"/>
              </a:rPr>
              <a:t>[2]</a:t>
            </a:r>
          </a:p>
          <a:p>
            <a:pPr marL="0" marR="0" lvl="0" indent="0" algn="just" rtl="0">
              <a:lnSpc>
                <a:spcPct val="90000"/>
              </a:lnSpc>
              <a:spcBef>
                <a:spcPts val="800"/>
              </a:spcBef>
              <a:spcAft>
                <a:spcPts val="0"/>
              </a:spcAft>
              <a:buClr>
                <a:schemeClr val="dk1"/>
              </a:buClr>
              <a:buSzPct val="25000"/>
              <a:buFont typeface="Arial"/>
              <a:buNone/>
            </a:pPr>
            <a:endParaRPr sz="2700" b="0" i="0" u="none" strike="noStrike" cap="none">
              <a:solidFill>
                <a:schemeClr val="dk1"/>
              </a:solidFill>
              <a:latin typeface="Calibri"/>
              <a:ea typeface="Calibri"/>
              <a:cs typeface="Calibri"/>
              <a:sym typeface="Calibri"/>
            </a:endParaRPr>
          </a:p>
          <a:p>
            <a:pPr marL="177800" marR="0" lvl="0" indent="-171450" algn="just" rtl="0">
              <a:lnSpc>
                <a:spcPct val="90000"/>
              </a:lnSpc>
              <a:spcBef>
                <a:spcPts val="800"/>
              </a:spcBef>
              <a:spcAft>
                <a:spcPts val="0"/>
              </a:spcAft>
              <a:buClr>
                <a:schemeClr val="dk1"/>
              </a:buClr>
              <a:buSzPct val="100000"/>
              <a:buFont typeface="Arial"/>
              <a:buChar char="-"/>
            </a:pPr>
            <a:r>
              <a:rPr lang="en" sz="2700" b="0" i="0" u="none" strike="noStrike" cap="none">
                <a:solidFill>
                  <a:schemeClr val="dk1"/>
                </a:solidFill>
                <a:latin typeface="Calibri"/>
                <a:ea typeface="Calibri"/>
                <a:cs typeface="Calibri"/>
                <a:sym typeface="Calibri"/>
              </a:rPr>
              <a:t>Value is generally between 0.8 to 0.9( generally 0.85 )</a:t>
            </a:r>
            <a:r>
              <a:rPr lang="en" sz="2700" b="0" i="0" u="none" strike="noStrike" cap="none" baseline="30000">
                <a:solidFill>
                  <a:schemeClr val="dk1"/>
                </a:solidFill>
                <a:latin typeface="Calibri"/>
                <a:ea typeface="Calibri"/>
                <a:cs typeface="Calibri"/>
                <a:sym typeface="Calibri"/>
              </a:rPr>
              <a:t>[2]</a:t>
            </a:r>
          </a:p>
          <a:p>
            <a:pPr marL="0" marR="0" lvl="0" indent="0" algn="just" rtl="0">
              <a:lnSpc>
                <a:spcPct val="90000"/>
              </a:lnSpc>
              <a:spcBef>
                <a:spcPts val="800"/>
              </a:spcBef>
              <a:spcAft>
                <a:spcPts val="0"/>
              </a:spcAft>
              <a:buClr>
                <a:schemeClr val="dk1"/>
              </a:buClr>
              <a:buSzPct val="25000"/>
              <a:buFont typeface="Arial"/>
              <a:buNone/>
            </a:pPr>
            <a:endParaRPr sz="2700" b="0" i="0" u="none" strike="noStrike" cap="none">
              <a:solidFill>
                <a:schemeClr val="dk1"/>
              </a:solidFill>
              <a:latin typeface="Calibri"/>
              <a:ea typeface="Calibri"/>
              <a:cs typeface="Calibri"/>
              <a:sym typeface="Calibri"/>
            </a:endParaRPr>
          </a:p>
          <a:p>
            <a:pPr marL="177800" marR="0" lvl="0" indent="-171450" algn="just" rtl="0">
              <a:lnSpc>
                <a:spcPct val="90000"/>
              </a:lnSpc>
              <a:spcBef>
                <a:spcPts val="800"/>
              </a:spcBef>
              <a:spcAft>
                <a:spcPts val="0"/>
              </a:spcAft>
              <a:buClr>
                <a:schemeClr val="dk1"/>
              </a:buClr>
              <a:buSzPct val="100000"/>
              <a:buFont typeface="Arial"/>
              <a:buChar char="-"/>
            </a:pPr>
            <a:r>
              <a:rPr lang="en" sz="2700" b="0" i="0" u="none" strike="noStrike" cap="none">
                <a:solidFill>
                  <a:schemeClr val="dk1"/>
                </a:solidFill>
                <a:latin typeface="Calibri"/>
                <a:ea typeface="Calibri"/>
                <a:cs typeface="Calibri"/>
                <a:sym typeface="Calibri"/>
              </a:rPr>
              <a:t>If stuck on dead ends, can leave the web.</a:t>
            </a:r>
          </a:p>
          <a:p>
            <a:pPr marL="177800" marR="0" lvl="0" indent="-171450" algn="l" rtl="0">
              <a:lnSpc>
                <a:spcPct val="90000"/>
              </a:lnSpc>
              <a:spcBef>
                <a:spcPts val="800"/>
              </a:spcBef>
              <a:spcAft>
                <a:spcPts val="0"/>
              </a:spcAft>
              <a:buClr>
                <a:schemeClr val="dk1"/>
              </a:buClr>
              <a:buSzPct val="100000"/>
              <a:buFont typeface="Arial"/>
              <a:buNone/>
            </a:pPr>
            <a:endParaRPr sz="2700" b="0" i="0" u="none" strike="noStrike" cap="none">
              <a:solidFill>
                <a:srgbClr val="FF0000"/>
              </a:solidFill>
              <a:latin typeface="Calibri"/>
              <a:ea typeface="Calibri"/>
              <a:cs typeface="Calibri"/>
              <a:sym typeface="Calibri"/>
            </a:endParaRPr>
          </a:p>
          <a:p>
            <a:pPr marL="177800" marR="0" lvl="0" indent="-177800" algn="l" rtl="0">
              <a:lnSpc>
                <a:spcPct val="90000"/>
              </a:lnSpc>
              <a:spcBef>
                <a:spcPts val="800"/>
              </a:spcBef>
              <a:buClr>
                <a:schemeClr val="dk1"/>
              </a:buClr>
              <a:buSzPct val="100000"/>
              <a:buFont typeface="Arial"/>
              <a:buNone/>
            </a:pPr>
            <a:endParaRPr sz="1400" b="0" i="0" u="none" strike="noStrike" cap="none">
              <a:solidFill>
                <a:srgbClr val="FF0000"/>
              </a:solidFill>
              <a:latin typeface="Calibri"/>
              <a:ea typeface="Calibri"/>
              <a:cs typeface="Calibri"/>
              <a:sym typeface="Calibri"/>
            </a:endParaRPr>
          </a:p>
        </p:txBody>
      </p:sp>
      <p:pic>
        <p:nvPicPr>
          <p:cNvPr id="418" name="Shape 418"/>
          <p:cNvPicPr preferRelativeResize="0"/>
          <p:nvPr/>
        </p:nvPicPr>
        <p:blipFill rotWithShape="1">
          <a:blip r:embed="rId3">
            <a:alphaModFix/>
          </a:blip>
          <a:srcRect/>
          <a:stretch/>
        </p:blipFill>
        <p:spPr>
          <a:xfrm>
            <a:off x="1593760" y="4043010"/>
            <a:ext cx="6108300" cy="709294"/>
          </a:xfrm>
          <a:prstGeom prst="rect">
            <a:avLst/>
          </a:prstGeom>
          <a:noFill/>
          <a:ln>
            <a:noFill/>
          </a:ln>
        </p:spPr>
      </p:pic>
      <p:sp>
        <p:nvSpPr>
          <p:cNvPr id="419" name="Shape 419"/>
          <p:cNvSpPr txBox="1"/>
          <p:nvPr/>
        </p:nvSpPr>
        <p:spPr>
          <a:xfrm>
            <a:off x="7079566" y="4178104"/>
            <a:ext cx="411479"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aseline="30000">
                <a:solidFill>
                  <a:schemeClr val="dk1"/>
                </a:solidFill>
                <a:latin typeface="Calibri"/>
                <a:ea typeface="Calibri"/>
                <a:cs typeface="Calibri"/>
                <a:sym typeface="Calibri"/>
              </a:rPr>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Efficient Representation</a:t>
            </a:r>
            <a:r>
              <a:rPr lang="en" sz="3300" b="0" i="0" u="none" strike="noStrike" cap="none" baseline="30000">
                <a:solidFill>
                  <a:srgbClr val="FF0000"/>
                </a:solidFill>
                <a:latin typeface="Calibri"/>
                <a:ea typeface="Calibri"/>
                <a:cs typeface="Calibri"/>
                <a:sym typeface="Calibri"/>
              </a:rPr>
              <a:t>[1]</a:t>
            </a:r>
            <a:r>
              <a:rPr lang="en" sz="3300" b="0" i="0" u="none" strike="noStrike" cap="none">
                <a:solidFill>
                  <a:schemeClr val="dk1"/>
                </a:solidFill>
                <a:latin typeface="Calibri"/>
                <a:ea typeface="Calibri"/>
                <a:cs typeface="Calibri"/>
                <a:sym typeface="Calibri"/>
              </a:rPr>
              <a:t>	</a:t>
            </a:r>
          </a:p>
        </p:txBody>
      </p:sp>
      <p:sp>
        <p:nvSpPr>
          <p:cNvPr id="425" name="Shape 425"/>
          <p:cNvSpPr txBox="1">
            <a:spLocks noGrp="1"/>
          </p:cNvSpPr>
          <p:nvPr>
            <p:ph type="body" idx="1"/>
          </p:nvPr>
        </p:nvSpPr>
        <p:spPr>
          <a:xfrm>
            <a:off x="628650" y="1369218"/>
            <a:ext cx="7886699" cy="3263503"/>
          </a:xfrm>
          <a:prstGeom prst="rect">
            <a:avLst/>
          </a:prstGeom>
          <a:noFill/>
          <a:ln>
            <a:noFill/>
          </a:ln>
        </p:spPr>
        <p:txBody>
          <a:bodyPr lIns="68575" tIns="34275" rIns="68575" bIns="34275" anchor="t" anchorCtr="0">
            <a:noAutofit/>
          </a:bodyPr>
          <a:lstStyle/>
          <a:p>
            <a:pPr marL="0" marR="0" lvl="0" indent="0" algn="just" rtl="0">
              <a:lnSpc>
                <a:spcPct val="90000"/>
              </a:lnSpc>
              <a:spcBef>
                <a:spcPts val="0"/>
              </a:spcBef>
              <a:spcAft>
                <a:spcPts val="0"/>
              </a:spcAft>
              <a:buClr>
                <a:srgbClr val="FF0000"/>
              </a:buClr>
              <a:buSzPct val="25000"/>
              <a:buFont typeface="Arial"/>
              <a:buNone/>
            </a:pPr>
            <a:r>
              <a:rPr lang="en" sz="2100" b="0" i="0" u="none" strike="noStrike" cap="none">
                <a:solidFill>
                  <a:srgbClr val="FF0000"/>
                </a:solidFill>
                <a:latin typeface="Calibri"/>
                <a:ea typeface="Calibri"/>
                <a:cs typeface="Calibri"/>
                <a:sym typeface="Calibri"/>
              </a:rPr>
              <a:t>Column by column representation is efficient:</a:t>
            </a:r>
          </a:p>
          <a:p>
            <a:pPr marL="0" marR="0" lvl="0" indent="0" algn="just"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As matrix is sparse and the non zero entries have a special property that the value of each nonzero entry is the inverse of no. of non zero entries in that column, column by column representation is the efficient one.</a:t>
            </a:r>
          </a:p>
          <a:p>
            <a:pPr marL="0" marR="0" lvl="0" indent="0" algn="just" rtl="0">
              <a:lnSpc>
                <a:spcPct val="90000"/>
              </a:lnSpc>
              <a:spcBef>
                <a:spcPts val="800"/>
              </a:spcBef>
              <a:spcAft>
                <a:spcPts val="0"/>
              </a:spcAft>
              <a:buClr>
                <a:srgbClr val="FF0000"/>
              </a:buClr>
              <a:buSzPct val="25000"/>
              <a:buFont typeface="Arial"/>
              <a:buNone/>
            </a:pPr>
            <a:r>
              <a:rPr lang="en" sz="2100" b="0" i="0" u="none" strike="noStrike" cap="none">
                <a:solidFill>
                  <a:srgbClr val="FF0000"/>
                </a:solidFill>
                <a:latin typeface="Calibri"/>
                <a:ea typeface="Calibri"/>
                <a:cs typeface="Calibri"/>
                <a:sym typeface="Calibri"/>
              </a:rPr>
              <a:t>Block based method</a:t>
            </a:r>
          </a:p>
          <a:p>
            <a:pPr marL="0" marR="0" lvl="0" indent="0" algn="just" rtl="0">
              <a:lnSpc>
                <a:spcPct val="90000"/>
              </a:lnSpc>
              <a:spcBef>
                <a:spcPts val="800"/>
              </a:spcBef>
              <a:buClr>
                <a:schemeClr val="dk1"/>
              </a:buClr>
              <a:buSzPct val="25000"/>
              <a:buFont typeface="Arial"/>
              <a:buNone/>
            </a:pPr>
            <a:r>
              <a:rPr lang="en" sz="2100" b="0" i="0" u="none" strike="noStrike" cap="none">
                <a:solidFill>
                  <a:schemeClr val="dk1"/>
                </a:solidFill>
                <a:latin typeface="Calibri"/>
                <a:ea typeface="Calibri"/>
                <a:cs typeface="Calibri"/>
                <a:sym typeface="Calibri"/>
              </a:rPr>
              <a:t>Break the vector into k segments and break the transition matrix into k*k squares called blocks, assigning each square to one machine. The vector segments are each sent to k machines. The columns are divided into k segments.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Shape 430"/>
          <p:cNvPicPr preferRelativeResize="0">
            <a:picLocks noGrp="1"/>
          </p:cNvPicPr>
          <p:nvPr>
            <p:ph type="body" idx="1"/>
          </p:nvPr>
        </p:nvPicPr>
        <p:blipFill rotWithShape="1">
          <a:blip r:embed="rId3">
            <a:alphaModFix/>
          </a:blip>
          <a:srcRect/>
          <a:stretch/>
        </p:blipFill>
        <p:spPr>
          <a:xfrm>
            <a:off x="1070456" y="408351"/>
            <a:ext cx="2386012" cy="950118"/>
          </a:xfrm>
          <a:prstGeom prst="rect">
            <a:avLst/>
          </a:prstGeom>
          <a:noFill/>
          <a:ln>
            <a:noFill/>
          </a:ln>
        </p:spPr>
      </p:pic>
      <p:pic>
        <p:nvPicPr>
          <p:cNvPr id="431" name="Shape 431"/>
          <p:cNvPicPr preferRelativeResize="0"/>
          <p:nvPr/>
        </p:nvPicPr>
        <p:blipFill rotWithShape="1">
          <a:blip r:embed="rId4">
            <a:alphaModFix/>
          </a:blip>
          <a:srcRect/>
          <a:stretch/>
        </p:blipFill>
        <p:spPr>
          <a:xfrm>
            <a:off x="4773332" y="511935"/>
            <a:ext cx="3427289" cy="3718501"/>
          </a:xfrm>
          <a:prstGeom prst="rect">
            <a:avLst/>
          </a:prstGeom>
          <a:noFill/>
          <a:ln>
            <a:noFill/>
          </a:ln>
        </p:spPr>
      </p:pic>
      <p:pic>
        <p:nvPicPr>
          <p:cNvPr id="432" name="Shape 432"/>
          <p:cNvPicPr preferRelativeResize="0"/>
          <p:nvPr/>
        </p:nvPicPr>
        <p:blipFill rotWithShape="1">
          <a:blip r:embed="rId5">
            <a:alphaModFix/>
          </a:blip>
          <a:srcRect/>
          <a:stretch/>
        </p:blipFill>
        <p:spPr>
          <a:xfrm>
            <a:off x="128789" y="1593759"/>
            <a:ext cx="4121943" cy="3343476"/>
          </a:xfrm>
          <a:prstGeom prst="rect">
            <a:avLst/>
          </a:prstGeom>
          <a:noFill/>
          <a:ln>
            <a:noFill/>
          </a:ln>
        </p:spPr>
      </p:pic>
      <p:sp>
        <p:nvSpPr>
          <p:cNvPr id="433" name="Shape 433"/>
          <p:cNvSpPr txBox="1"/>
          <p:nvPr/>
        </p:nvSpPr>
        <p:spPr>
          <a:xfrm>
            <a:off x="3450101" y="337624"/>
            <a:ext cx="295421"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aseline="30000">
                <a:solidFill>
                  <a:schemeClr val="dk1"/>
                </a:solidFill>
                <a:latin typeface="Calibri"/>
                <a:ea typeface="Calibri"/>
                <a:cs typeface="Calibri"/>
                <a:sym typeface="Calibri"/>
              </a:rPr>
              <a:t>[2]</a:t>
            </a:r>
          </a:p>
        </p:txBody>
      </p:sp>
      <p:sp>
        <p:nvSpPr>
          <p:cNvPr id="434" name="Shape 434"/>
          <p:cNvSpPr txBox="1"/>
          <p:nvPr/>
        </p:nvSpPr>
        <p:spPr>
          <a:xfrm>
            <a:off x="8250700" y="337624"/>
            <a:ext cx="33762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aseline="30000">
                <a:solidFill>
                  <a:schemeClr val="dk1"/>
                </a:solidFill>
                <a:latin typeface="Calibri"/>
                <a:ea typeface="Calibri"/>
                <a:cs typeface="Calibri"/>
                <a:sym typeface="Calibri"/>
              </a:rPr>
              <a:t>[1]</a:t>
            </a:r>
          </a:p>
        </p:txBody>
      </p:sp>
      <p:sp>
        <p:nvSpPr>
          <p:cNvPr id="435" name="Shape 435"/>
          <p:cNvSpPr txBox="1"/>
          <p:nvPr/>
        </p:nvSpPr>
        <p:spPr>
          <a:xfrm>
            <a:off x="3038621" y="1719775"/>
            <a:ext cx="411479"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aseline="30000">
                <a:solidFill>
                  <a:schemeClr val="dk1"/>
                </a:solidFill>
                <a:latin typeface="Calibri"/>
                <a:ea typeface="Calibri"/>
                <a:cs typeface="Calibri"/>
                <a:sym typeface="Calibri"/>
              </a:rPr>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Shape 440"/>
          <p:cNvPicPr preferRelativeResize="0">
            <a:picLocks noGrp="1"/>
          </p:cNvPicPr>
          <p:nvPr>
            <p:ph type="body" idx="1"/>
          </p:nvPr>
        </p:nvPicPr>
        <p:blipFill rotWithShape="1">
          <a:blip r:embed="rId3">
            <a:alphaModFix/>
          </a:blip>
          <a:srcRect/>
          <a:stretch/>
        </p:blipFill>
        <p:spPr>
          <a:xfrm>
            <a:off x="2492062" y="411162"/>
            <a:ext cx="3448318" cy="3766912"/>
          </a:xfrm>
          <a:prstGeom prst="rect">
            <a:avLst/>
          </a:prstGeom>
          <a:noFill/>
          <a:ln>
            <a:noFill/>
          </a:ln>
        </p:spPr>
      </p:pic>
      <p:sp>
        <p:nvSpPr>
          <p:cNvPr id="441" name="Shape 441"/>
          <p:cNvSpPr txBox="1"/>
          <p:nvPr/>
        </p:nvSpPr>
        <p:spPr>
          <a:xfrm>
            <a:off x="2240924" y="4356278"/>
            <a:ext cx="3911957"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           Sparse representation of blocks of matrix</a:t>
            </a:r>
          </a:p>
        </p:txBody>
      </p:sp>
      <p:sp>
        <p:nvSpPr>
          <p:cNvPr id="442" name="Shape 442"/>
          <p:cNvSpPr txBox="1"/>
          <p:nvPr/>
        </p:nvSpPr>
        <p:spPr>
          <a:xfrm>
            <a:off x="6152881" y="369276"/>
            <a:ext cx="378044"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aseline="30000">
                <a:solidFill>
                  <a:schemeClr val="dk1"/>
                </a:solidFill>
                <a:latin typeface="Calibri"/>
                <a:ea typeface="Calibri"/>
                <a:cs typeface="Calibri"/>
                <a:sym typeface="Calibri"/>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628650" y="273849"/>
            <a:ext cx="7886700" cy="8916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Final thoughts/Analysis</a:t>
            </a:r>
            <a:r>
              <a:rPr lang="en" sz="3300" b="0" i="0" u="none" strike="noStrike" cap="none" baseline="30000">
                <a:solidFill>
                  <a:srgbClr val="FF0000"/>
                </a:solidFill>
                <a:latin typeface="Calibri"/>
                <a:ea typeface="Calibri"/>
                <a:cs typeface="Calibri"/>
                <a:sym typeface="Calibri"/>
              </a:rPr>
              <a:t>[1]</a:t>
            </a:r>
          </a:p>
        </p:txBody>
      </p:sp>
      <p:sp>
        <p:nvSpPr>
          <p:cNvPr id="448" name="Shape 448"/>
          <p:cNvSpPr txBox="1">
            <a:spLocks noGrp="1"/>
          </p:cNvSpPr>
          <p:nvPr>
            <p:ph type="body" idx="1"/>
          </p:nvPr>
        </p:nvSpPr>
        <p:spPr>
          <a:xfrm>
            <a:off x="628650" y="1101424"/>
            <a:ext cx="7886700" cy="3913800"/>
          </a:xfrm>
          <a:prstGeom prst="rect">
            <a:avLst/>
          </a:prstGeom>
          <a:noFill/>
          <a:ln>
            <a:noFill/>
          </a:ln>
        </p:spPr>
        <p:txBody>
          <a:bodyPr lIns="68575" tIns="34275" rIns="68575" bIns="34275" anchor="t" anchorCtr="0">
            <a:noAutofit/>
          </a:bodyPr>
          <a:lstStyle/>
          <a:p>
            <a:pPr marL="177800" marR="0" lvl="0" indent="-171450" algn="just" rtl="0">
              <a:lnSpc>
                <a:spcPct val="8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Single precision rank values are sufficient. Not much difference of Residual value( difference of the PageRank vectors from two successive iterations) if Double precision rank values are used.</a:t>
            </a:r>
          </a:p>
          <a:p>
            <a:pPr marL="177800" marR="0" lvl="0" indent="-171450" algn="just" rtl="0">
              <a:lnSpc>
                <a:spcPct val="80000"/>
              </a:lnSpc>
              <a:spcBef>
                <a:spcPts val="800"/>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Partition the Destination array into enough blocks so that a single Destination block an fit in physical memory.</a:t>
            </a:r>
          </a:p>
          <a:p>
            <a:pPr marL="177800" marR="0" lvl="0" indent="-171450" algn="just" rtl="0">
              <a:lnSpc>
                <a:spcPct val="80000"/>
              </a:lnSpc>
              <a:spcBef>
                <a:spcPts val="800"/>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PageRank can be run on modestly equipped machines.</a:t>
            </a:r>
          </a:p>
          <a:p>
            <a:pPr marL="139700" marR="0" lvl="0" indent="-133350" algn="just" rtl="0">
              <a:lnSpc>
                <a:spcPct val="80000"/>
              </a:lnSpc>
              <a:spcBef>
                <a:spcPts val="800"/>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Convergence result can be obtained in few iterations.</a:t>
            </a:r>
          </a:p>
          <a:p>
            <a:pPr marL="177800" marR="0" lvl="0" indent="-171450" algn="just" rtl="0">
              <a:lnSpc>
                <a:spcPct val="80000"/>
              </a:lnSpc>
              <a:spcBef>
                <a:spcPts val="800"/>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80000"/>
              </a:lnSpc>
              <a:spcBef>
                <a:spcPts val="800"/>
              </a:spcBef>
              <a:spcAft>
                <a:spcPts val="0"/>
              </a:spcAft>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80000"/>
              </a:lnSpc>
              <a:spcBef>
                <a:spcPts val="800"/>
              </a:spcBef>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References</a:t>
            </a:r>
          </a:p>
        </p:txBody>
      </p:sp>
      <p:sp>
        <p:nvSpPr>
          <p:cNvPr id="454" name="Shape 454"/>
          <p:cNvSpPr txBox="1">
            <a:spLocks noGrp="1"/>
          </p:cNvSpPr>
          <p:nvPr>
            <p:ph type="body" idx="1"/>
          </p:nvPr>
        </p:nvSpPr>
        <p:spPr>
          <a:xfrm>
            <a:off x="628650" y="1369218"/>
            <a:ext cx="7886699" cy="3263503"/>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1. Taher H. Haveliwala 1999 “</a:t>
            </a:r>
            <a:r>
              <a:rPr lang="en" sz="2100" b="1" i="0" u="none" strike="noStrike" cap="none">
                <a:solidFill>
                  <a:schemeClr val="dk1"/>
                </a:solidFill>
                <a:latin typeface="Calibri"/>
                <a:ea typeface="Calibri"/>
                <a:cs typeface="Calibri"/>
                <a:sym typeface="Calibri"/>
              </a:rPr>
              <a:t>Efficient Computation of PageRank</a:t>
            </a:r>
            <a:r>
              <a:rPr lang="en" sz="2100" b="0" i="0" u="none" strike="noStrike" cap="none">
                <a:solidFill>
                  <a:schemeClr val="dk1"/>
                </a:solidFill>
                <a:latin typeface="Calibri"/>
                <a:ea typeface="Calibri"/>
                <a:cs typeface="Calibri"/>
                <a:sym typeface="Calibri"/>
              </a:rPr>
              <a:t>”</a:t>
            </a:r>
          </a:p>
          <a:p>
            <a:pPr marL="0" marR="0" lvl="0" indent="0" algn="l"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2. Jure Leskovec , Anand Rajaraman , Jeffrey Ullman 2014 “ </a:t>
            </a:r>
            <a:r>
              <a:rPr lang="en" sz="2100" b="1" i="0" u="none" strike="noStrike" cap="none">
                <a:solidFill>
                  <a:schemeClr val="dk1"/>
                </a:solidFill>
                <a:latin typeface="Calibri"/>
                <a:ea typeface="Calibri"/>
                <a:cs typeface="Calibri"/>
                <a:sym typeface="Calibri"/>
              </a:rPr>
              <a:t>Mining of Massive Database</a:t>
            </a:r>
            <a:r>
              <a:rPr lang="en" sz="2100" b="0" i="0" u="none" strike="noStrike" cap="none">
                <a:solidFill>
                  <a:schemeClr val="dk1"/>
                </a:solidFill>
                <a:latin typeface="Calibri"/>
                <a:ea typeface="Calibri"/>
                <a:cs typeface="Calibri"/>
                <a:sym typeface="Calibri"/>
              </a:rPr>
              <a:t>” </a:t>
            </a:r>
          </a:p>
          <a:p>
            <a:pPr marL="0" marR="0" lvl="0" indent="0" algn="l" rtl="0">
              <a:lnSpc>
                <a:spcPct val="90000"/>
              </a:lnSpc>
              <a:spcBef>
                <a:spcPts val="800"/>
              </a:spcBef>
              <a:spcAft>
                <a:spcPts val="0"/>
              </a:spcAft>
              <a:buClr>
                <a:schemeClr val="dk1"/>
              </a:buClr>
              <a:buSzPct val="25000"/>
              <a:buFont typeface="Arial"/>
              <a:buNone/>
            </a:pPr>
            <a:endParaRPr sz="2100" b="0" i="0" u="sng" strike="noStrike" cap="none">
              <a:solidFill>
                <a:schemeClr val="hlink"/>
              </a:solidFill>
              <a:latin typeface="Calibri"/>
              <a:ea typeface="Calibri"/>
              <a:cs typeface="Calibri"/>
              <a:sym typeface="Calibri"/>
              <a:hlinkClick r:id="rId3"/>
            </a:endParaRPr>
          </a:p>
          <a:p>
            <a:pPr marL="0" marR="0" lvl="0" indent="0" algn="l" rtl="0">
              <a:lnSpc>
                <a:spcPct val="90000"/>
              </a:lnSpc>
              <a:spcBef>
                <a:spcPts val="800"/>
              </a:spcBef>
              <a:spcAft>
                <a:spcPts val="0"/>
              </a:spcAft>
              <a:buClr>
                <a:schemeClr val="dk1"/>
              </a:buClr>
              <a:buSzPct val="25000"/>
              <a:buFont typeface="Arial"/>
              <a:buNone/>
            </a:pPr>
            <a:r>
              <a:rPr lang="en" sz="2100" b="0" i="0" u="sng" strike="noStrike" cap="none">
                <a:solidFill>
                  <a:schemeClr val="hlink"/>
                </a:solidFill>
                <a:latin typeface="Calibri"/>
                <a:ea typeface="Calibri"/>
                <a:cs typeface="Calibri"/>
                <a:sym typeface="Calibri"/>
                <a:hlinkClick r:id="rId3"/>
              </a:rPr>
              <a:t>3. https://en.wikipedia.org/wiki/PageRank</a:t>
            </a:r>
          </a:p>
          <a:p>
            <a:pPr marL="0" marR="0" lvl="0" indent="0" algn="l" rtl="0">
              <a:lnSpc>
                <a:spcPct val="90000"/>
              </a:lnSpc>
              <a:spcBef>
                <a:spcPts val="800"/>
              </a:spcBef>
              <a:buClr>
                <a:schemeClr val="dk1"/>
              </a:buClr>
              <a:buSzPct val="25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Motivation</a:t>
            </a:r>
            <a:r>
              <a:rPr lang="en" sz="3300" b="0" i="0" u="none" strike="noStrike" cap="none">
                <a:solidFill>
                  <a:schemeClr val="dk1"/>
                </a:solidFill>
                <a:latin typeface="Calibri"/>
                <a:ea typeface="Calibri"/>
                <a:cs typeface="Calibri"/>
                <a:sym typeface="Calibri"/>
              </a:rPr>
              <a:t>	</a:t>
            </a:r>
          </a:p>
        </p:txBody>
      </p:sp>
      <p:sp>
        <p:nvSpPr>
          <p:cNvPr id="356" name="Shape 356"/>
          <p:cNvSpPr txBox="1">
            <a:spLocks noGrp="1"/>
          </p:cNvSpPr>
          <p:nvPr>
            <p:ph type="body" idx="1"/>
          </p:nvPr>
        </p:nvSpPr>
        <p:spPr>
          <a:xfrm>
            <a:off x="628650" y="1369218"/>
            <a:ext cx="7886699"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2700" b="0" i="0" u="none" strike="noStrike" cap="none">
                <a:solidFill>
                  <a:schemeClr val="dk1"/>
                </a:solidFill>
                <a:latin typeface="Calibri"/>
                <a:ea typeface="Calibri"/>
                <a:cs typeface="Calibri"/>
                <a:sym typeface="Calibri"/>
              </a:rPr>
              <a:t>Search result is important.</a:t>
            </a:r>
          </a:p>
          <a:p>
            <a:pPr marL="0" marR="0" lvl="0" indent="0" algn="l" rtl="0">
              <a:lnSpc>
                <a:spcPct val="90000"/>
              </a:lnSpc>
              <a:spcBef>
                <a:spcPts val="800"/>
              </a:spcBef>
              <a:spcAft>
                <a:spcPts val="0"/>
              </a:spcAft>
              <a:buClr>
                <a:schemeClr val="dk1"/>
              </a:buClr>
              <a:buSzPct val="25000"/>
              <a:buFont typeface="Arial"/>
              <a:buNone/>
            </a:pPr>
            <a:endParaRPr sz="2700" b="0" i="0" u="none" strike="noStrike" cap="none">
              <a:solidFill>
                <a:schemeClr val="dk1"/>
              </a:solidFill>
              <a:latin typeface="Calibri"/>
              <a:ea typeface="Calibri"/>
              <a:cs typeface="Calibri"/>
              <a:sym typeface="Calibri"/>
            </a:endParaRPr>
          </a:p>
          <a:p>
            <a:pPr marL="177800" marR="0" lvl="0" indent="-171450" algn="l" rtl="0">
              <a:lnSpc>
                <a:spcPct val="90000"/>
              </a:lnSpc>
              <a:spcBef>
                <a:spcPts val="800"/>
              </a:spcBef>
              <a:buClr>
                <a:schemeClr val="dk1"/>
              </a:buClr>
              <a:buSzPct val="100000"/>
              <a:buFont typeface="Arial"/>
              <a:buChar char="•"/>
            </a:pPr>
            <a:r>
              <a:rPr lang="en" sz="2700" b="0" i="0" u="none" strike="noStrike" cap="none">
                <a:solidFill>
                  <a:schemeClr val="dk1"/>
                </a:solidFill>
                <a:latin typeface="Calibri"/>
                <a:ea typeface="Calibri"/>
                <a:cs typeface="Calibri"/>
                <a:sym typeface="Calibri"/>
              </a:rPr>
              <a:t>The entire web/internet would not be relevant if the search query and ranking of pages is not proper.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28650" y="823400"/>
            <a:ext cx="7886700" cy="3809400"/>
          </a:xfrm>
          <a:prstGeom prst="rect">
            <a:avLst/>
          </a:prstGeom>
          <a:noFill/>
          <a:ln>
            <a:noFill/>
          </a:ln>
        </p:spPr>
        <p:txBody>
          <a:bodyPr lIns="68575" tIns="34275" rIns="68575" bIns="34275" anchor="t" anchorCtr="0">
            <a:noAutofit/>
          </a:bodyPr>
          <a:lstStyle/>
          <a:p>
            <a:pPr marL="0" marR="0" lvl="0" indent="0" algn="just" rtl="0">
              <a:lnSpc>
                <a:spcPct val="90000"/>
              </a:lnSpc>
              <a:spcBef>
                <a:spcPts val="0"/>
              </a:spcBef>
              <a:spcAft>
                <a:spcPts val="0"/>
              </a:spcAft>
              <a:buClr>
                <a:srgbClr val="FF0000"/>
              </a:buClr>
              <a:buSzPct val="25000"/>
              <a:buFont typeface="Arial"/>
              <a:buNone/>
            </a:pPr>
            <a:r>
              <a:rPr lang="en" sz="2400" b="0" i="0" u="none" strike="noStrike" cap="none">
                <a:solidFill>
                  <a:srgbClr val="FF0000"/>
                </a:solidFill>
                <a:latin typeface="Calibri"/>
                <a:ea typeface="Calibri"/>
                <a:cs typeface="Calibri"/>
                <a:sym typeface="Calibri"/>
              </a:rPr>
              <a:t>Term Spam</a:t>
            </a:r>
            <a:r>
              <a:rPr lang="en" sz="2400" b="0" i="0" u="none" strike="noStrike" cap="none" baseline="30000">
                <a:solidFill>
                  <a:srgbClr val="FF0000"/>
                </a:solidFill>
                <a:latin typeface="Calibri"/>
                <a:ea typeface="Calibri"/>
                <a:cs typeface="Calibri"/>
                <a:sym typeface="Calibri"/>
              </a:rPr>
              <a:t>[2]</a:t>
            </a:r>
            <a:r>
              <a:rPr lang="en" sz="2400" b="0" i="0" u="none" strike="noStrike" cap="none">
                <a:solidFill>
                  <a:srgbClr val="FF0000"/>
                </a:solidFill>
                <a:latin typeface="Calibri"/>
                <a:ea typeface="Calibri"/>
                <a:cs typeface="Calibri"/>
                <a:sym typeface="Calibri"/>
              </a:rPr>
              <a:t> :</a:t>
            </a:r>
            <a:r>
              <a:rPr lang="en" sz="2100" b="0" i="0" u="none" strike="noStrike" cap="none">
                <a:solidFill>
                  <a:schemeClr val="dk1"/>
                </a:solidFill>
                <a:latin typeface="Calibri"/>
                <a:ea typeface="Calibri"/>
                <a:cs typeface="Calibri"/>
                <a:sym typeface="Calibri"/>
              </a:rPr>
              <a:t> The introduction into Web pages of words that misrepresented what the page was about.</a:t>
            </a:r>
          </a:p>
          <a:p>
            <a:pPr marL="0" marR="0" lvl="0" indent="0" algn="just"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Inverted index was used. Given a term find the pointers to all the places where that term occurs.</a:t>
            </a: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Presence of a term in a header of the page made more relevance than would the presence of the term elsewhere.</a:t>
            </a: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But large no. of occurrences of the term would add to the assumed relevance of the page for the search query.</a:t>
            </a:r>
          </a:p>
          <a:p>
            <a:pPr marL="0" marR="0" lvl="0" indent="0" algn="just" rtl="0">
              <a:lnSpc>
                <a:spcPct val="90000"/>
              </a:lnSpc>
              <a:spcBef>
                <a:spcPts val="800"/>
              </a:spcBef>
              <a:buClr>
                <a:schemeClr val="dk1"/>
              </a:buClr>
              <a:buSzPct val="25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28650" y="280115"/>
            <a:ext cx="7886699" cy="4352606"/>
          </a:xfrm>
          <a:prstGeom prst="rect">
            <a:avLst/>
          </a:prstGeom>
          <a:noFill/>
          <a:ln>
            <a:noFill/>
          </a:ln>
        </p:spPr>
        <p:txBody>
          <a:bodyPr lIns="68575" tIns="34275" rIns="68575" bIns="34275" anchor="t" anchorCtr="0">
            <a:noAutofit/>
          </a:bodyPr>
          <a:lstStyle/>
          <a:p>
            <a:pPr marL="0" marR="0" lvl="0" indent="0" algn="just" rtl="0">
              <a:lnSpc>
                <a:spcPct val="80000"/>
              </a:lnSpc>
              <a:spcBef>
                <a:spcPts val="0"/>
              </a:spcBef>
              <a:spcAft>
                <a:spcPts val="0"/>
              </a:spcAft>
              <a:buClr>
                <a:srgbClr val="FF0000"/>
              </a:buClr>
              <a:buSzPct val="25000"/>
              <a:buFont typeface="Arial"/>
              <a:buNone/>
            </a:pPr>
            <a:r>
              <a:rPr lang="en" sz="2400" b="0" i="0" u="none" strike="noStrike" cap="none">
                <a:solidFill>
                  <a:srgbClr val="FF0000"/>
                </a:solidFill>
                <a:latin typeface="Calibri"/>
                <a:ea typeface="Calibri"/>
                <a:cs typeface="Calibri"/>
                <a:sym typeface="Calibri"/>
              </a:rPr>
              <a:t>Techniques employed to increase your “search result queries”</a:t>
            </a:r>
            <a:r>
              <a:rPr lang="en" sz="2400" b="0" i="0" u="none" strike="noStrike" cap="none" baseline="30000">
                <a:solidFill>
                  <a:srgbClr val="FF0000"/>
                </a:solidFill>
                <a:latin typeface="Calibri"/>
                <a:ea typeface="Calibri"/>
                <a:cs typeface="Calibri"/>
                <a:sym typeface="Calibri"/>
              </a:rPr>
              <a:t>[2]</a:t>
            </a: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Add lot of unrelated terms in your webpage</a:t>
            </a: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Add contents of the first page that came up in the search query using the background color to make it invisible.</a:t>
            </a:r>
          </a:p>
          <a:p>
            <a:pPr marL="0" marR="0" lvl="0" indent="0" algn="just" rtl="0">
              <a:lnSpc>
                <a:spcPct val="80000"/>
              </a:lnSpc>
              <a:spcBef>
                <a:spcPts val="800"/>
              </a:spcBef>
              <a:spcAft>
                <a:spcPts val="0"/>
              </a:spcAft>
              <a:buClr>
                <a:srgbClr val="FF0000"/>
              </a:buClr>
              <a:buSzPct val="25000"/>
              <a:buFont typeface="Arial"/>
              <a:buNone/>
            </a:pPr>
            <a:r>
              <a:rPr lang="en" sz="2400" b="0" i="0" u="none" strike="noStrike" cap="none">
                <a:solidFill>
                  <a:srgbClr val="FF0000"/>
                </a:solidFill>
                <a:latin typeface="Calibri"/>
                <a:ea typeface="Calibri"/>
                <a:cs typeface="Calibri"/>
                <a:sym typeface="Calibri"/>
              </a:rPr>
              <a:t>Solution?</a:t>
            </a:r>
            <a:r>
              <a:rPr lang="en" sz="2400" b="0" i="0" u="none" strike="noStrike" cap="none" baseline="30000">
                <a:solidFill>
                  <a:srgbClr val="FF0000"/>
                </a:solidFill>
                <a:latin typeface="Calibri"/>
                <a:ea typeface="Calibri"/>
                <a:cs typeface="Calibri"/>
                <a:sym typeface="Calibri"/>
              </a:rPr>
              <a:t>[2]</a:t>
            </a: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Pages that would have a large number of surfers were considered more important than pages that would rarely be visited.</a:t>
            </a:r>
          </a:p>
          <a:p>
            <a:pPr marL="177800" marR="0" lvl="0" indent="-171450" algn="just" rtl="0">
              <a:lnSpc>
                <a:spcPct val="8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“Terms used in or near the links to that page was given more importance.” Cannot add false terms to other pages that link to your own</a:t>
            </a:r>
          </a:p>
          <a:p>
            <a:pPr marL="0" marR="0" lvl="0" indent="0" algn="just" rtl="0">
              <a:lnSpc>
                <a:spcPct val="80000"/>
              </a:lnSpc>
              <a:spcBef>
                <a:spcPts val="800"/>
              </a:spcBef>
              <a:buClr>
                <a:schemeClr val="dk1"/>
              </a:buClr>
              <a:buSzPct val="25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599672" y="519212"/>
            <a:ext cx="7886699" cy="3263503"/>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spcAft>
                <a:spcPts val="0"/>
              </a:spcAft>
              <a:buClr>
                <a:schemeClr val="dk1"/>
              </a:buClr>
              <a:buSzPct val="100000"/>
              <a:buFont typeface="Arial"/>
              <a:buChar char="•"/>
            </a:pPr>
            <a:r>
              <a:rPr lang="en" sz="1900" b="0" i="0" u="none" strike="noStrike" cap="none">
                <a:solidFill>
                  <a:schemeClr val="dk1"/>
                </a:solidFill>
                <a:latin typeface="Calibri"/>
                <a:ea typeface="Calibri"/>
                <a:cs typeface="Calibri"/>
                <a:sym typeface="Calibri"/>
              </a:rPr>
              <a:t>So what if you added millions of spam pages that linked to your own page?</a:t>
            </a:r>
          </a:p>
          <a:p>
            <a:pPr marL="177800" marR="0" lvl="0" indent="-171450" algn="l" rtl="0">
              <a:lnSpc>
                <a:spcPct val="90000"/>
              </a:lnSpc>
              <a:spcBef>
                <a:spcPts val="800"/>
              </a:spcBef>
              <a:spcAft>
                <a:spcPts val="0"/>
              </a:spcAft>
              <a:buClr>
                <a:schemeClr val="dk1"/>
              </a:buClr>
              <a:buSzPct val="100000"/>
              <a:buFont typeface="Arial"/>
              <a:buChar char="•"/>
            </a:pPr>
            <a:r>
              <a:rPr lang="en" sz="1900" b="0" i="0" u="none" strike="noStrike" cap="none">
                <a:solidFill>
                  <a:schemeClr val="dk1"/>
                </a:solidFill>
                <a:latin typeface="Calibri"/>
                <a:ea typeface="Calibri"/>
                <a:cs typeface="Calibri"/>
                <a:sym typeface="Calibri"/>
              </a:rPr>
              <a:t>Those pages would not be given much importance by PageRank since other “important” pages would not link to them.</a:t>
            </a:r>
          </a:p>
          <a:p>
            <a:pPr marL="0" marR="0" lvl="0" indent="0" algn="l" rtl="0">
              <a:lnSpc>
                <a:spcPct val="90000"/>
              </a:lnSpc>
              <a:spcBef>
                <a:spcPts val="800"/>
              </a:spcBef>
              <a:spcAft>
                <a:spcPts val="0"/>
              </a:spcAft>
              <a:buClr>
                <a:schemeClr val="dk1"/>
              </a:buClr>
              <a:buSzPct val="25000"/>
              <a:buFont typeface="Arial"/>
              <a:buNone/>
            </a:pPr>
            <a:endParaRPr sz="1900" b="0" i="0" u="none" strike="noStrike" cap="none">
              <a:solidFill>
                <a:schemeClr val="dk1"/>
              </a:solidFill>
              <a:latin typeface="Calibri"/>
              <a:ea typeface="Calibri"/>
              <a:cs typeface="Calibri"/>
              <a:sym typeface="Calibri"/>
            </a:endParaRPr>
          </a:p>
          <a:p>
            <a:pPr marL="0" marR="0" lvl="0" indent="0" algn="l" rtl="0">
              <a:lnSpc>
                <a:spcPct val="90000"/>
              </a:lnSpc>
              <a:spcBef>
                <a:spcPts val="800"/>
              </a:spcBef>
              <a:spcAft>
                <a:spcPts val="0"/>
              </a:spcAft>
              <a:buClr>
                <a:schemeClr val="dk1"/>
              </a:buClr>
              <a:buSzPct val="25000"/>
              <a:buFont typeface="Arial"/>
              <a:buNone/>
            </a:pPr>
            <a:r>
              <a:rPr lang="en" sz="1900" b="0" i="1" u="none" strike="noStrike" cap="none">
                <a:solidFill>
                  <a:schemeClr val="dk1"/>
                </a:solidFill>
                <a:latin typeface="Calibri"/>
                <a:ea typeface="Calibri"/>
                <a:cs typeface="Calibri"/>
                <a:sym typeface="Calibri"/>
              </a:rPr>
              <a:t>A Page is important if important pages link to it</a:t>
            </a:r>
            <a:r>
              <a:rPr lang="en" sz="1900" b="0" i="0" u="none" strike="noStrike" cap="none">
                <a:solidFill>
                  <a:schemeClr val="dk1"/>
                </a:solidFill>
                <a:latin typeface="Calibri"/>
                <a:ea typeface="Calibri"/>
                <a:cs typeface="Calibri"/>
                <a:sym typeface="Calibri"/>
              </a:rPr>
              <a:t>.</a:t>
            </a:r>
          </a:p>
          <a:p>
            <a:pPr marL="0" marR="0" lvl="0" indent="0" algn="l" rtl="0">
              <a:lnSpc>
                <a:spcPct val="90000"/>
              </a:lnSpc>
              <a:spcBef>
                <a:spcPts val="800"/>
              </a:spcBef>
              <a:spcAft>
                <a:spcPts val="0"/>
              </a:spcAft>
              <a:buClr>
                <a:schemeClr val="dk1"/>
              </a:buClr>
              <a:buSzPct val="25000"/>
              <a:buFont typeface="Arial"/>
              <a:buNone/>
            </a:pPr>
            <a:endParaRPr sz="1900" b="0" i="0" u="none" strike="noStrike" cap="none">
              <a:solidFill>
                <a:schemeClr val="dk1"/>
              </a:solidFill>
              <a:latin typeface="Calibri"/>
              <a:ea typeface="Calibri"/>
              <a:cs typeface="Calibri"/>
              <a:sym typeface="Calibri"/>
            </a:endParaRPr>
          </a:p>
          <a:p>
            <a:pPr marL="0" marR="0" lvl="0" indent="0" algn="l" rtl="0">
              <a:lnSpc>
                <a:spcPct val="90000"/>
              </a:lnSpc>
              <a:spcBef>
                <a:spcPts val="800"/>
              </a:spcBef>
              <a:buClr>
                <a:srgbClr val="FF0000"/>
              </a:buClr>
              <a:buSzPct val="25000"/>
              <a:buFont typeface="Arial"/>
              <a:buNone/>
            </a:pPr>
            <a:r>
              <a:rPr lang="en" sz="1900" b="0" i="0" u="none" strike="noStrike" cap="none">
                <a:solidFill>
                  <a:srgbClr val="FF0000"/>
                </a:solidFill>
                <a:latin typeface="Calibri"/>
                <a:ea typeface="Calibri"/>
                <a:cs typeface="Calibri"/>
                <a:sym typeface="Calibri"/>
              </a:rPr>
              <a:t>Random surfer model</a:t>
            </a:r>
            <a:r>
              <a:rPr lang="en" sz="1900" b="0" i="0" u="none" strike="noStrike" cap="none" baseline="30000">
                <a:solidFill>
                  <a:srgbClr val="FF0000"/>
                </a:solidFill>
                <a:latin typeface="Calibri"/>
                <a:ea typeface="Calibri"/>
                <a:cs typeface="Calibri"/>
                <a:sym typeface="Calibri"/>
              </a:rPr>
              <a:t>[2]</a:t>
            </a:r>
            <a:r>
              <a:rPr lang="en" sz="1900" b="0" i="0" u="none" strike="noStrike" cap="none">
                <a:solidFill>
                  <a:srgbClr val="FF0000"/>
                </a:solidFill>
                <a:latin typeface="Calibri"/>
                <a:ea typeface="Calibri"/>
                <a:cs typeface="Calibri"/>
                <a:sym typeface="Calibri"/>
              </a:rPr>
              <a:t> :</a:t>
            </a:r>
            <a:r>
              <a:rPr lang="en" sz="1900" b="0" i="0" u="none" strike="noStrike" cap="none">
                <a:solidFill>
                  <a:schemeClr val="dk1"/>
                </a:solidFill>
                <a:latin typeface="Calibri"/>
                <a:ea typeface="Calibri"/>
                <a:cs typeface="Calibri"/>
                <a:sym typeface="Calibri"/>
              </a:rPr>
              <a:t> Each start at a random page and at any step move, at random, to one of the pages to which their current page links. The intuition is that people tend to create links to the pages they think are useful, so random surfers will tend to be at a useful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28650" y="273843"/>
            <a:ext cx="7886699" cy="994172"/>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rgbClr val="FF0000"/>
              </a:buClr>
              <a:buSzPct val="25000"/>
              <a:buFont typeface="Calibri"/>
              <a:buNone/>
            </a:pPr>
            <a:r>
              <a:rPr lang="en" sz="3300" b="0" i="0" u="none" strike="noStrike" cap="none">
                <a:solidFill>
                  <a:srgbClr val="FF0000"/>
                </a:solidFill>
                <a:latin typeface="Calibri"/>
                <a:ea typeface="Calibri"/>
                <a:cs typeface="Calibri"/>
                <a:sym typeface="Calibri"/>
              </a:rPr>
              <a:t>Computation/representation</a:t>
            </a:r>
          </a:p>
        </p:txBody>
      </p:sp>
      <p:sp>
        <p:nvSpPr>
          <p:cNvPr id="377" name="Shape 377"/>
          <p:cNvSpPr txBox="1">
            <a:spLocks noGrp="1"/>
          </p:cNvSpPr>
          <p:nvPr>
            <p:ph type="body" idx="1"/>
          </p:nvPr>
        </p:nvSpPr>
        <p:spPr>
          <a:xfrm>
            <a:off x="628650" y="1120461"/>
            <a:ext cx="7886699" cy="3512260"/>
          </a:xfrm>
          <a:prstGeom prst="rect">
            <a:avLst/>
          </a:prstGeom>
          <a:noFill/>
          <a:ln>
            <a:noFill/>
          </a:ln>
        </p:spPr>
        <p:txBody>
          <a:bodyPr lIns="68575" tIns="34275" rIns="68575" bIns="34275" anchor="t" anchorCtr="0">
            <a:noAutofit/>
          </a:bodyPr>
          <a:lstStyle/>
          <a:p>
            <a:pPr marL="177800" marR="0" lvl="0" indent="-171450" algn="just"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Transition matrix</a:t>
            </a: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Rank vector</a:t>
            </a: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In the general case, the PageRank value for any page u can be expressed as:</a:t>
            </a:r>
            <a:r>
              <a:rPr lang="en" sz="2100" b="0" i="0" u="none" strike="noStrike" cap="none" baseline="30000">
                <a:solidFill>
                  <a:schemeClr val="dk1"/>
                </a:solidFill>
                <a:latin typeface="Calibri"/>
                <a:ea typeface="Calibri"/>
                <a:cs typeface="Calibri"/>
                <a:sym typeface="Calibri"/>
              </a:rPr>
              <a:t>[1]</a:t>
            </a: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just"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i.e. the PageRank value for a page u is dependent on the PageRank values for each page v contained in the set Bu (the set containing all pages linking to page u), divided by the number L(v) of links from page v</a:t>
            </a: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90000"/>
              </a:lnSpc>
              <a:spcBef>
                <a:spcPts val="800"/>
              </a:spcBef>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pic>
        <p:nvPicPr>
          <p:cNvPr id="378" name="Shape 378"/>
          <p:cNvPicPr preferRelativeResize="0"/>
          <p:nvPr/>
        </p:nvPicPr>
        <p:blipFill rotWithShape="1">
          <a:blip r:embed="rId3">
            <a:alphaModFix/>
          </a:blip>
          <a:srcRect/>
          <a:stretch/>
        </p:blipFill>
        <p:spPr>
          <a:xfrm>
            <a:off x="2868768" y="2685245"/>
            <a:ext cx="2878428" cy="5342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descr="https://upload.wikimedia.org/wikipedia/commons/thumb/f/fb/PageRanks-Example.svg/400px-PageRanks-Example.svg.png"/>
          <p:cNvPicPr preferRelativeResize="0">
            <a:picLocks noGrp="1"/>
          </p:cNvPicPr>
          <p:nvPr>
            <p:ph type="body" idx="1"/>
          </p:nvPr>
        </p:nvPicPr>
        <p:blipFill rotWithShape="1">
          <a:blip r:embed="rId3">
            <a:alphaModFix/>
          </a:blip>
          <a:srcRect/>
          <a:stretch/>
        </p:blipFill>
        <p:spPr>
          <a:xfrm>
            <a:off x="1970467" y="917619"/>
            <a:ext cx="4887532" cy="3496613"/>
          </a:xfrm>
          <a:prstGeom prst="rect">
            <a:avLst/>
          </a:prstGeom>
          <a:noFill/>
          <a:ln>
            <a:noFill/>
          </a:ln>
        </p:spPr>
      </p:pic>
      <p:sp>
        <p:nvSpPr>
          <p:cNvPr id="384" name="Shape 384"/>
          <p:cNvSpPr txBox="1"/>
          <p:nvPr/>
        </p:nvSpPr>
        <p:spPr>
          <a:xfrm>
            <a:off x="6594230" y="917619"/>
            <a:ext cx="390377"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baseline="30000">
                <a:solidFill>
                  <a:schemeClr val="dk1"/>
                </a:solidFill>
                <a:latin typeface="Calibri"/>
                <a:ea typeface="Calibri"/>
                <a:cs typeface="Calibri"/>
                <a:sym typeface="Calibri"/>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Shape 389"/>
          <p:cNvPicPr preferRelativeResize="0">
            <a:picLocks noGrp="1"/>
          </p:cNvPicPr>
          <p:nvPr>
            <p:ph type="body" idx="1"/>
          </p:nvPr>
        </p:nvPicPr>
        <p:blipFill rotWithShape="1">
          <a:blip r:embed="rId3">
            <a:alphaModFix/>
          </a:blip>
          <a:srcRect/>
          <a:stretch/>
        </p:blipFill>
        <p:spPr>
          <a:xfrm>
            <a:off x="496876" y="402971"/>
            <a:ext cx="2810344" cy="1854046"/>
          </a:xfrm>
          <a:prstGeom prst="rect">
            <a:avLst/>
          </a:prstGeom>
          <a:noFill/>
          <a:ln>
            <a:noFill/>
          </a:ln>
        </p:spPr>
      </p:pic>
      <p:pic>
        <p:nvPicPr>
          <p:cNvPr id="390" name="Shape 390"/>
          <p:cNvPicPr preferRelativeResize="0"/>
          <p:nvPr/>
        </p:nvPicPr>
        <p:blipFill rotWithShape="1">
          <a:blip r:embed="rId4">
            <a:alphaModFix/>
          </a:blip>
          <a:srcRect/>
          <a:stretch/>
        </p:blipFill>
        <p:spPr>
          <a:xfrm>
            <a:off x="3592607" y="904991"/>
            <a:ext cx="3758462" cy="850006"/>
          </a:xfrm>
          <a:prstGeom prst="rect">
            <a:avLst/>
          </a:prstGeom>
          <a:noFill/>
          <a:ln>
            <a:noFill/>
          </a:ln>
        </p:spPr>
      </p:pic>
      <p:graphicFrame>
        <p:nvGraphicFramePr>
          <p:cNvPr id="391" name="Shape 391"/>
          <p:cNvGraphicFramePr/>
          <p:nvPr/>
        </p:nvGraphicFramePr>
        <p:xfrm>
          <a:off x="859043" y="2790333"/>
          <a:ext cx="5080000" cy="1623160"/>
        </p:xfrm>
        <a:graphic>
          <a:graphicData uri="http://schemas.openxmlformats.org/drawingml/2006/table">
            <a:tbl>
              <a:tblPr firstRow="1" bandRow="1">
                <a:noFill/>
                <a:tableStyleId>{19E031AE-7DD2-4652-85CA-820BC3761673}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278125">
                <a:tc>
                  <a:txBody>
                    <a:bodyPr/>
                    <a:lstStyle/>
                    <a:p>
                      <a:pPr marL="0" marR="0" lvl="0" indent="0" algn="ctr" rtl="0">
                        <a:spcBef>
                          <a:spcPts val="0"/>
                        </a:spcBef>
                        <a:buSzPct val="25000"/>
                        <a:buNone/>
                      </a:pPr>
                      <a:r>
                        <a:rPr lang="en" sz="1400" u="none" strike="noStrike" cap="none"/>
                        <a:t>           </a:t>
                      </a:r>
                    </a:p>
                  </a:txBody>
                  <a:tcPr marL="68600" marR="68600" marT="34300" marB="34300"/>
                </a:tc>
                <a:tc>
                  <a:txBody>
                    <a:bodyPr/>
                    <a:lstStyle/>
                    <a:p>
                      <a:pPr marL="0" marR="0" lvl="0" indent="0" algn="ctr" rtl="0">
                        <a:spcBef>
                          <a:spcPts val="0"/>
                        </a:spcBef>
                        <a:buSzPct val="25000"/>
                        <a:buNone/>
                      </a:pPr>
                      <a:r>
                        <a:rPr lang="en" sz="1400" u="none" strike="noStrike" cap="none"/>
                        <a:t> A</a:t>
                      </a:r>
                    </a:p>
                  </a:txBody>
                  <a:tcPr marL="68600" marR="68600" marT="34300" marB="34300"/>
                </a:tc>
                <a:tc>
                  <a:txBody>
                    <a:bodyPr/>
                    <a:lstStyle/>
                    <a:p>
                      <a:pPr marL="0" marR="0" lvl="0" indent="0" algn="ctr" rtl="0">
                        <a:spcBef>
                          <a:spcPts val="0"/>
                        </a:spcBef>
                        <a:buSzPct val="25000"/>
                        <a:buNone/>
                      </a:pPr>
                      <a:r>
                        <a:rPr lang="en" sz="1400" u="none" strike="noStrike" cap="none"/>
                        <a:t>B</a:t>
                      </a:r>
                    </a:p>
                  </a:txBody>
                  <a:tcPr marL="68600" marR="68600" marT="34300" marB="34300"/>
                </a:tc>
                <a:tc>
                  <a:txBody>
                    <a:bodyPr/>
                    <a:lstStyle/>
                    <a:p>
                      <a:pPr marL="0" marR="0" lvl="0" indent="0" algn="ctr" rtl="0">
                        <a:spcBef>
                          <a:spcPts val="0"/>
                        </a:spcBef>
                        <a:buSzPct val="25000"/>
                        <a:buNone/>
                      </a:pPr>
                      <a:r>
                        <a:rPr lang="en" sz="1400" u="none" strike="noStrike" cap="none"/>
                        <a:t>C</a:t>
                      </a:r>
                    </a:p>
                  </a:txBody>
                  <a:tcPr marL="68600" marR="68600" marT="34300" marB="34300"/>
                </a:tc>
                <a:tc>
                  <a:txBody>
                    <a:bodyPr/>
                    <a:lstStyle/>
                    <a:p>
                      <a:pPr marL="0" marR="0" lvl="0" indent="0" algn="ctr" rtl="0">
                        <a:spcBef>
                          <a:spcPts val="0"/>
                        </a:spcBef>
                        <a:buSzPct val="25000"/>
                        <a:buNone/>
                      </a:pPr>
                      <a:r>
                        <a:rPr lang="en" sz="1400" u="none" strike="noStrike" cap="none"/>
                        <a:t>D</a:t>
                      </a:r>
                    </a:p>
                  </a:txBody>
                  <a:tcPr marL="68600" marR="68600" marT="34300" marB="34300"/>
                </a:tc>
                <a:extLst>
                  <a:ext uri="{0D108BD9-81ED-4DB2-BD59-A6C34878D82A}">
                    <a16:rowId xmlns:a16="http://schemas.microsoft.com/office/drawing/2014/main" val="10000"/>
                  </a:ext>
                </a:extLst>
              </a:tr>
              <a:tr h="278125">
                <a:tc>
                  <a:txBody>
                    <a:bodyPr/>
                    <a:lstStyle/>
                    <a:p>
                      <a:pPr marL="0" marR="0" lvl="0" indent="0" algn="ctr" rtl="0">
                        <a:spcBef>
                          <a:spcPts val="0"/>
                        </a:spcBef>
                        <a:buSzPct val="25000"/>
                        <a:buNone/>
                      </a:pPr>
                      <a:r>
                        <a:rPr lang="en" sz="1400" u="none" strike="noStrike" cap="none"/>
                        <a:t>A</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1/2</a:t>
                      </a:r>
                    </a:p>
                  </a:txBody>
                  <a:tcPr marL="68600" marR="68600" marT="34300" marB="34300"/>
                </a:tc>
                <a:tc>
                  <a:txBody>
                    <a:bodyPr/>
                    <a:lstStyle/>
                    <a:p>
                      <a:pPr marL="0" marR="0" lvl="0" indent="0" algn="ctr" rtl="0">
                        <a:spcBef>
                          <a:spcPts val="0"/>
                        </a:spcBef>
                        <a:buSzPct val="25000"/>
                        <a:buNone/>
                      </a:pPr>
                      <a:r>
                        <a:rPr lang="en" sz="1400" u="none" strike="noStrike" cap="none"/>
                        <a:t>1</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extLst>
                  <a:ext uri="{0D108BD9-81ED-4DB2-BD59-A6C34878D82A}">
                    <a16:rowId xmlns:a16="http://schemas.microsoft.com/office/drawing/2014/main" val="10001"/>
                  </a:ext>
                </a:extLst>
              </a:tr>
              <a:tr h="278125">
                <a:tc>
                  <a:txBody>
                    <a:bodyPr/>
                    <a:lstStyle/>
                    <a:p>
                      <a:pPr marL="0" marR="0" lvl="0" indent="0" algn="ctr" rtl="0">
                        <a:spcBef>
                          <a:spcPts val="0"/>
                        </a:spcBef>
                        <a:buSzPct val="25000"/>
                        <a:buNone/>
                      </a:pPr>
                      <a:r>
                        <a:rPr lang="en" sz="1400" u="none" strike="noStrike" cap="none"/>
                        <a:t>B</a:t>
                      </a:r>
                    </a:p>
                  </a:txBody>
                  <a:tcPr marL="68600" marR="68600" marT="34300" marB="34300"/>
                </a:tc>
                <a:tc>
                  <a:txBody>
                    <a:bodyPr/>
                    <a:lstStyle/>
                    <a:p>
                      <a:pPr marL="0" marR="0" lvl="0" indent="0" algn="ctr" rtl="0">
                        <a:spcBef>
                          <a:spcPts val="0"/>
                        </a:spcBef>
                        <a:buSzPct val="25000"/>
                        <a:buNone/>
                      </a:pPr>
                      <a:r>
                        <a:rPr lang="en" sz="1400" u="none" strike="noStrike" cap="none"/>
                        <a:t>1/3</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1/2</a:t>
                      </a:r>
                    </a:p>
                  </a:txBody>
                  <a:tcPr marL="68600" marR="68600" marT="34300" marB="34300"/>
                </a:tc>
                <a:extLst>
                  <a:ext uri="{0D108BD9-81ED-4DB2-BD59-A6C34878D82A}">
                    <a16:rowId xmlns:a16="http://schemas.microsoft.com/office/drawing/2014/main" val="10002"/>
                  </a:ext>
                </a:extLst>
              </a:tr>
              <a:tr h="278125">
                <a:tc>
                  <a:txBody>
                    <a:bodyPr/>
                    <a:lstStyle/>
                    <a:p>
                      <a:pPr marL="0" marR="0" lvl="0" indent="0" algn="ctr" rtl="0">
                        <a:spcBef>
                          <a:spcPts val="0"/>
                        </a:spcBef>
                        <a:buSzPct val="25000"/>
                        <a:buNone/>
                      </a:pPr>
                      <a:r>
                        <a:rPr lang="en" sz="1400" u="none" strike="noStrike" cap="none"/>
                        <a:t>C</a:t>
                      </a:r>
                    </a:p>
                  </a:txBody>
                  <a:tcPr marL="68600" marR="68600" marT="34300" marB="34300"/>
                </a:tc>
                <a:tc>
                  <a:txBody>
                    <a:bodyPr/>
                    <a:lstStyle/>
                    <a:p>
                      <a:pPr marL="0" marR="0" lvl="0" indent="0" algn="ctr" rtl="0">
                        <a:spcBef>
                          <a:spcPts val="0"/>
                        </a:spcBef>
                        <a:buSzPct val="25000"/>
                        <a:buNone/>
                      </a:pPr>
                      <a:r>
                        <a:rPr lang="en" sz="1400" u="none" strike="noStrike" cap="none"/>
                        <a:t>1/3</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extLst>
                  <a:ext uri="{0D108BD9-81ED-4DB2-BD59-A6C34878D82A}">
                    <a16:rowId xmlns:a16="http://schemas.microsoft.com/office/drawing/2014/main" val="10003"/>
                  </a:ext>
                </a:extLst>
              </a:tr>
              <a:tr h="278125">
                <a:tc>
                  <a:txBody>
                    <a:bodyPr/>
                    <a:lstStyle/>
                    <a:p>
                      <a:pPr marL="0" marR="0" lvl="0" indent="0" algn="ctr" rtl="0">
                        <a:spcBef>
                          <a:spcPts val="0"/>
                        </a:spcBef>
                        <a:buSzPct val="25000"/>
                        <a:buNone/>
                      </a:pPr>
                      <a:r>
                        <a:rPr lang="en" sz="1400" u="none" strike="noStrike" cap="none"/>
                        <a:t>D</a:t>
                      </a:r>
                    </a:p>
                  </a:txBody>
                  <a:tcPr marL="68600" marR="68600" marT="34300" marB="34300"/>
                </a:tc>
                <a:tc>
                  <a:txBody>
                    <a:bodyPr/>
                    <a:lstStyle/>
                    <a:p>
                      <a:pPr marL="0" marR="0" lvl="0" indent="0" algn="ctr" rtl="0">
                        <a:spcBef>
                          <a:spcPts val="0"/>
                        </a:spcBef>
                        <a:buSzPct val="25000"/>
                        <a:buNone/>
                      </a:pPr>
                      <a:r>
                        <a:rPr lang="en" sz="1400" u="none" strike="noStrike" cap="none"/>
                        <a:t>1/3</a:t>
                      </a:r>
                    </a:p>
                  </a:txBody>
                  <a:tcPr marL="68600" marR="68600" marT="34300" marB="34300"/>
                </a:tc>
                <a:tc>
                  <a:txBody>
                    <a:bodyPr/>
                    <a:lstStyle/>
                    <a:p>
                      <a:pPr marL="0" marR="0" lvl="0" indent="0" algn="ctr" rtl="0">
                        <a:spcBef>
                          <a:spcPts val="0"/>
                        </a:spcBef>
                        <a:buSzPct val="25000"/>
                        <a:buNone/>
                      </a:pPr>
                      <a:r>
                        <a:rPr lang="en" sz="1400" u="none" strike="noStrike" cap="none"/>
                        <a:t>1/2</a:t>
                      </a:r>
                    </a:p>
                    <a:p>
                      <a:pPr marL="0" marR="0" lvl="0" indent="0" algn="ctr" rtl="0">
                        <a:spcBef>
                          <a:spcPts val="0"/>
                        </a:spcBef>
                        <a:buSzPct val="25000"/>
                        <a:buNone/>
                      </a:pPr>
                      <a:endParaRPr sz="1400" u="none" strike="noStrike" cap="none"/>
                    </a:p>
                  </a:txBody>
                  <a:tcPr marL="68600" marR="68600" marT="34300" marB="34300"/>
                </a:tc>
                <a:tc>
                  <a:txBody>
                    <a:bodyPr/>
                    <a:lstStyle/>
                    <a:p>
                      <a:pPr marL="0" marR="0" lvl="0" indent="0" algn="ctr" rtl="0">
                        <a:spcBef>
                          <a:spcPts val="0"/>
                        </a:spcBef>
                        <a:buSzPct val="25000"/>
                        <a:buNone/>
                      </a:pPr>
                      <a:r>
                        <a:rPr lang="en" sz="1400" u="none" strike="noStrike" cap="none"/>
                        <a:t>0</a:t>
                      </a:r>
                    </a:p>
                  </a:txBody>
                  <a:tcPr marL="68600" marR="68600" marT="34300" marB="34300"/>
                </a:tc>
                <a:tc>
                  <a:txBody>
                    <a:bodyPr/>
                    <a:lstStyle/>
                    <a:p>
                      <a:pPr marL="0" marR="0" lvl="0" indent="0" algn="ctr" rtl="0">
                        <a:spcBef>
                          <a:spcPts val="0"/>
                        </a:spcBef>
                        <a:buSzPct val="25000"/>
                        <a:buNone/>
                      </a:pPr>
                      <a:r>
                        <a:rPr lang="en" sz="1400" u="none" strike="noStrike" cap="none"/>
                        <a:t>1/2</a:t>
                      </a:r>
                    </a:p>
                  </a:txBody>
                  <a:tcPr marL="68600" marR="68600" marT="34300" marB="34300"/>
                </a:tc>
                <a:extLst>
                  <a:ext uri="{0D108BD9-81ED-4DB2-BD59-A6C34878D82A}">
                    <a16:rowId xmlns:a16="http://schemas.microsoft.com/office/drawing/2014/main" val="10004"/>
                  </a:ext>
                </a:extLst>
              </a:tr>
            </a:tbl>
          </a:graphicData>
        </a:graphic>
      </p:graphicFrame>
      <p:sp>
        <p:nvSpPr>
          <p:cNvPr id="392" name="Shape 392"/>
          <p:cNvSpPr txBox="1"/>
          <p:nvPr/>
        </p:nvSpPr>
        <p:spPr>
          <a:xfrm>
            <a:off x="994893" y="2257017"/>
            <a:ext cx="2047740"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      Sample Input Graph</a:t>
            </a:r>
          </a:p>
        </p:txBody>
      </p:sp>
      <p:sp>
        <p:nvSpPr>
          <p:cNvPr id="393" name="Shape 393"/>
          <p:cNvSpPr txBox="1"/>
          <p:nvPr/>
        </p:nvSpPr>
        <p:spPr>
          <a:xfrm>
            <a:off x="4027867" y="1970467"/>
            <a:ext cx="3100588"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Rank Vector values after a few iterations</a:t>
            </a:r>
          </a:p>
        </p:txBody>
      </p:sp>
      <p:sp>
        <p:nvSpPr>
          <p:cNvPr id="394" name="Shape 394"/>
          <p:cNvSpPr txBox="1"/>
          <p:nvPr/>
        </p:nvSpPr>
        <p:spPr>
          <a:xfrm>
            <a:off x="1465000" y="4655725"/>
            <a:ext cx="3421800" cy="276900"/>
          </a:xfrm>
          <a:prstGeom prst="rect">
            <a:avLst/>
          </a:prstGeom>
          <a:noFill/>
          <a:ln>
            <a:noFill/>
          </a:ln>
        </p:spPr>
        <p:txBody>
          <a:bodyPr lIns="68575" tIns="34275" rIns="68575" bIns="34275" anchor="t" anchorCtr="0">
            <a:noAutofit/>
          </a:bodyPr>
          <a:lstStyle/>
          <a:p>
            <a:pPr marL="0" marR="0" lvl="0" indent="0" algn="l" rtl="0">
              <a:spcBef>
                <a:spcPts val="0"/>
              </a:spcBef>
              <a:buNone/>
            </a:pPr>
            <a:r>
              <a:rPr lang="en">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Matrix representing the sample graph</a:t>
            </a:r>
          </a:p>
        </p:txBody>
      </p:sp>
      <p:pic>
        <p:nvPicPr>
          <p:cNvPr id="395" name="Shape 395"/>
          <p:cNvPicPr preferRelativeResize="0"/>
          <p:nvPr/>
        </p:nvPicPr>
        <p:blipFill rotWithShape="1">
          <a:blip r:embed="rId5">
            <a:alphaModFix/>
          </a:blip>
          <a:srcRect/>
          <a:stretch/>
        </p:blipFill>
        <p:spPr>
          <a:xfrm>
            <a:off x="6493819" y="2637200"/>
            <a:ext cx="1714500" cy="1921919"/>
          </a:xfrm>
          <a:prstGeom prst="rect">
            <a:avLst/>
          </a:prstGeom>
          <a:noFill/>
          <a:ln>
            <a:noFill/>
          </a:ln>
        </p:spPr>
      </p:pic>
      <p:sp>
        <p:nvSpPr>
          <p:cNvPr id="396" name="Shape 396"/>
          <p:cNvSpPr txBox="1"/>
          <p:nvPr/>
        </p:nvSpPr>
        <p:spPr>
          <a:xfrm>
            <a:off x="6375042" y="4655712"/>
            <a:ext cx="2125014"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    Sparse representation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28650" y="1369218"/>
            <a:ext cx="7886699" cy="3263503"/>
          </a:xfrm>
          <a:prstGeom prst="rect">
            <a:avLst/>
          </a:prstGeom>
          <a:noFill/>
          <a:ln>
            <a:noFill/>
          </a:ln>
        </p:spPr>
        <p:txBody>
          <a:bodyPr lIns="68575" tIns="34275" rIns="68575" bIns="34275" anchor="t" anchorCtr="0">
            <a:noAutofit/>
          </a:bodyPr>
          <a:lstStyle/>
          <a:p>
            <a:pPr marL="177800" marR="0" lvl="0" indent="-171450" algn="just" rtl="0">
              <a:lnSpc>
                <a:spcPct val="90000"/>
              </a:lnSpc>
              <a:spcBef>
                <a:spcPts val="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The vector is computed only once after each crawl of the web.</a:t>
            </a:r>
            <a:r>
              <a:rPr lang="en" sz="2100" b="0" i="0" u="none" strike="noStrike" cap="none" baseline="30000">
                <a:solidFill>
                  <a:schemeClr val="dk1"/>
                </a:solidFill>
                <a:latin typeface="Calibri"/>
                <a:ea typeface="Calibri"/>
                <a:cs typeface="Calibri"/>
                <a:sym typeface="Calibri"/>
              </a:rPr>
              <a:t>[1]</a:t>
            </a: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Square, stochastic matrix </a:t>
            </a:r>
          </a:p>
          <a:p>
            <a:pPr marL="0" marR="0" lvl="0" indent="0" algn="just" rtl="0">
              <a:lnSpc>
                <a:spcPct val="90000"/>
              </a:lnSpc>
              <a:spcBef>
                <a:spcPts val="800"/>
              </a:spcBef>
              <a:spcAft>
                <a:spcPts val="0"/>
              </a:spcAft>
              <a:buClr>
                <a:schemeClr val="dk1"/>
              </a:buClr>
              <a:buSzPct val="25000"/>
              <a:buFont typeface="Arial"/>
              <a:buNone/>
            </a:pPr>
            <a:endParaRPr sz="2100" b="0" i="0" u="none" strike="noStrike" cap="none">
              <a:solidFill>
                <a:schemeClr val="dk1"/>
              </a:solidFill>
              <a:latin typeface="Calibri"/>
              <a:ea typeface="Calibri"/>
              <a:cs typeface="Calibri"/>
              <a:sym typeface="Calibri"/>
            </a:endParaRPr>
          </a:p>
          <a:p>
            <a:pPr marL="177800" marR="0" lvl="0" indent="-171450" algn="just" rtl="0">
              <a:lnSpc>
                <a:spcPct val="90000"/>
              </a:lnSpc>
              <a:spcBef>
                <a:spcPts val="800"/>
              </a:spcBef>
              <a:spcAft>
                <a:spcPts val="0"/>
              </a:spcAft>
              <a:buClr>
                <a:schemeClr val="dk1"/>
              </a:buClr>
              <a:buSzPct val="100000"/>
              <a:buFont typeface="Arial"/>
              <a:buChar char="•"/>
            </a:pPr>
            <a:r>
              <a:rPr lang="en" sz="2100" b="0" i="0" u="none" strike="noStrike" cap="none">
                <a:solidFill>
                  <a:schemeClr val="dk1"/>
                </a:solidFill>
                <a:latin typeface="Calibri"/>
                <a:ea typeface="Calibri"/>
                <a:cs typeface="Calibri"/>
                <a:sym typeface="Calibri"/>
              </a:rPr>
              <a:t>The convergence of PageRank requires</a:t>
            </a:r>
            <a:r>
              <a:rPr lang="en" sz="2100" b="0" i="0" u="none" strike="noStrike" cap="none" baseline="30000">
                <a:solidFill>
                  <a:schemeClr val="dk1"/>
                </a:solidFill>
                <a:latin typeface="Calibri"/>
                <a:ea typeface="Calibri"/>
                <a:cs typeface="Calibri"/>
                <a:sym typeface="Calibri"/>
              </a:rPr>
              <a:t>[1]</a:t>
            </a:r>
            <a:r>
              <a:rPr lang="en" sz="2100" b="0" i="0" u="none" strike="noStrike" cap="none">
                <a:solidFill>
                  <a:schemeClr val="dk1"/>
                </a:solidFill>
                <a:latin typeface="Calibri"/>
                <a:ea typeface="Calibri"/>
                <a:cs typeface="Calibri"/>
                <a:sym typeface="Calibri"/>
              </a:rPr>
              <a:t> :</a:t>
            </a:r>
          </a:p>
          <a:p>
            <a:pPr marL="0" marR="0" lvl="0" indent="0" algn="just" rtl="0">
              <a:lnSpc>
                <a:spcPct val="90000"/>
              </a:lnSpc>
              <a:spcBef>
                <a:spcPts val="800"/>
              </a:spcBef>
              <a:spcAft>
                <a:spcPts val="0"/>
              </a:spcAft>
              <a:buClr>
                <a:schemeClr val="dk1"/>
              </a:buClr>
              <a:buSzPct val="25000"/>
              <a:buFont typeface="Arial"/>
              <a:buNone/>
            </a:pPr>
            <a:r>
              <a:rPr lang="en" sz="2100" b="0" i="0" u="none" strike="noStrike" cap="none">
                <a:solidFill>
                  <a:schemeClr val="dk1"/>
                </a:solidFill>
                <a:latin typeface="Calibri"/>
                <a:ea typeface="Calibri"/>
                <a:cs typeface="Calibri"/>
                <a:sym typeface="Calibri"/>
              </a:rPr>
              <a:t>A ) Irreducible : Strongly connected( Needs dampening factor )</a:t>
            </a:r>
          </a:p>
          <a:p>
            <a:pPr marL="0" marR="0" lvl="0" indent="0" algn="just" rtl="0">
              <a:lnSpc>
                <a:spcPct val="90000"/>
              </a:lnSpc>
              <a:spcBef>
                <a:spcPts val="800"/>
              </a:spcBef>
              <a:buClr>
                <a:schemeClr val="dk1"/>
              </a:buClr>
              <a:buSzPct val="25000"/>
              <a:buFont typeface="Arial"/>
              <a:buNone/>
            </a:pPr>
            <a:r>
              <a:rPr lang="en" sz="2100" b="0" i="0" u="none" strike="noStrike" cap="none">
                <a:solidFill>
                  <a:schemeClr val="dk1"/>
                </a:solidFill>
                <a:latin typeface="Calibri"/>
                <a:ea typeface="Calibri"/>
                <a:cs typeface="Calibri"/>
                <a:sym typeface="Calibri"/>
              </a:rPr>
              <a:t>B ) Aperiodic : No cycles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On-screen Show (16:9)</PresentationFormat>
  <Paragraphs>107</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Calibri</vt:lpstr>
      <vt:lpstr>Arial</vt:lpstr>
      <vt:lpstr>Simple Light</vt:lpstr>
      <vt:lpstr>Office Theme</vt:lpstr>
      <vt:lpstr>PageRank Algorithm </vt:lpstr>
      <vt:lpstr>Motivation </vt:lpstr>
      <vt:lpstr>PowerPoint Presentation</vt:lpstr>
      <vt:lpstr>PowerPoint Presentation</vt:lpstr>
      <vt:lpstr>PowerPoint Presentation</vt:lpstr>
      <vt:lpstr>Computation/representation</vt:lpstr>
      <vt:lpstr>PowerPoint Presentation</vt:lpstr>
      <vt:lpstr>PowerPoint Presentation</vt:lpstr>
      <vt:lpstr>PowerPoint Presentation</vt:lpstr>
      <vt:lpstr>       Dead end[2]             Spider Trap[2]</vt:lpstr>
      <vt:lpstr>PowerPoint Presentation</vt:lpstr>
      <vt:lpstr>Efficient Representation[1] </vt:lpstr>
      <vt:lpstr>PowerPoint Presentation</vt:lpstr>
      <vt:lpstr>PowerPoint Presentation</vt:lpstr>
      <vt:lpstr>Final thoughts/Analysis[1]</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Algorithm </dc:title>
  <cp:lastModifiedBy>Raju Khanal</cp:lastModifiedBy>
  <cp:revision>1</cp:revision>
  <dcterms:modified xsi:type="dcterms:W3CDTF">2017-08-23T17:36:59Z</dcterms:modified>
</cp:coreProperties>
</file>