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83" r:id="rId7"/>
    <p:sldId id="262" r:id="rId8"/>
    <p:sldId id="263" r:id="rId9"/>
    <p:sldId id="265" r:id="rId10"/>
    <p:sldId id="266" r:id="rId11"/>
    <p:sldId id="267" r:id="rId12"/>
    <p:sldId id="268" r:id="rId13"/>
    <p:sldId id="282" r:id="rId14"/>
  </p:sldIdLst>
  <p:sldSz cx="9144000" cy="5143500" type="screen16x9"/>
  <p:notesSz cx="6858000" cy="9144000"/>
  <p:embeddedFontLs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AF2A9E3-C853-4B62-B8FB-0D243D09CD8F}">
  <a:tblStyle styleId="{6AF2A9E3-C853-4B62-B8FB-0D243D09CD8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6817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Introduction -&gt;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Our project is about analyzing chicago crime data and conducting Exploratory/Predicitive analysis to identify patterns of crimes 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Better allocate police forces , discover potential risks and prevent tragedies from happening.  </a:t>
            </a:r>
          </a:p>
          <a:p>
            <a:pPr lvl="0" rtl="0">
              <a:spcBef>
                <a:spcPts val="0"/>
              </a:spcBef>
              <a:buNone/>
            </a:pP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b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25500" y="-90325"/>
            <a:ext cx="7893000" cy="142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DiscoGAN</a:t>
            </a:r>
            <a:endParaRPr lang="en" dirty="0"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452975" y="1705250"/>
            <a:ext cx="2412600" cy="28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-"/>
            </a:pPr>
            <a:r>
              <a:rPr lang="en" sz="1600" b="1" dirty="0" smtClean="0"/>
              <a:t>Raju Khanal</a:t>
            </a:r>
          </a:p>
          <a:p>
            <a:pPr marL="127000" lvl="0" rtl="0">
              <a:spcBef>
                <a:spcPts val="0"/>
              </a:spcBef>
              <a:buSzPct val="100000"/>
            </a:pPr>
            <a:r>
              <a:rPr lang="en" sz="1600" b="1" dirty="0"/>
              <a:t> </a:t>
            </a:r>
            <a:r>
              <a:rPr lang="en" sz="1600" b="1" dirty="0" smtClean="0"/>
              <a:t>       110849511</a:t>
            </a:r>
            <a:endParaRPr lang="en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781064"/>
            <a:ext cx="3500660" cy="2009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101850"/>
            <a:ext cx="8520600" cy="58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Results</a:t>
            </a:r>
            <a:endParaRPr lang="en" dirty="0"/>
          </a:p>
        </p:txBody>
      </p:sp>
      <p:sp>
        <p:nvSpPr>
          <p:cNvPr id="138" name="Shape 138"/>
          <p:cNvSpPr txBox="1"/>
          <p:nvPr/>
        </p:nvSpPr>
        <p:spPr>
          <a:xfrm>
            <a:off x="1066800" y="802075"/>
            <a:ext cx="7765625" cy="41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main problem with GANs is that it takes a lot of time for training and sometimes the results are not so good.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Below are some results from generating celebrity photos. Training steps were 19725.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87740"/>
            <a:ext cx="83820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71" y="1816777"/>
            <a:ext cx="809163" cy="809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740"/>
            <a:ext cx="838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57550"/>
            <a:ext cx="10668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3375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192650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Results – Houses to silhouettes and vice - versa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050"/>
            <a:ext cx="1066800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48" y="1527699"/>
            <a:ext cx="1143000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1469254"/>
            <a:ext cx="1085850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3257550"/>
            <a:ext cx="989675" cy="98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0" y="3257550"/>
            <a:ext cx="989675" cy="98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56625"/>
            <a:ext cx="9906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9715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100000 iterations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192650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Results – Bikes and Car with some background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81150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49523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93" y="1521595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6" y="2843443"/>
            <a:ext cx="901823" cy="901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19214"/>
            <a:ext cx="8382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214"/>
            <a:ext cx="8382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417195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Lato" charset="0"/>
              </a:rPr>
              <a:t>The blurry images seen above are a results of not so specific dataset like the one given on right.</a:t>
            </a:r>
            <a:endParaRPr lang="en-US" sz="1600" dirty="0">
              <a:solidFill>
                <a:schemeClr val="tx1"/>
              </a:solidFill>
              <a:latin typeface="La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05893"/>
            <a:ext cx="1407112" cy="105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Conclusion	</a:t>
            </a:r>
            <a:endParaRPr lang="en"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120015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Lato" charset="0"/>
              </a:rPr>
              <a:t>GAN has a lot of potential. However, training takes a lot of time and does not give good results necessarily.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Lato" charset="0"/>
              </a:rPr>
              <a:t>We can generate multiple domains and their counter data.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Lato" charset="0"/>
              </a:rPr>
              <a:t>Can be used for replacing </a:t>
            </a:r>
            <a:r>
              <a:rPr lang="en-US" sz="2400" dirty="0" err="1" smtClean="0">
                <a:solidFill>
                  <a:schemeClr val="tx1"/>
                </a:solidFill>
                <a:latin typeface="Lato" charset="0"/>
              </a:rPr>
              <a:t>photoshops</a:t>
            </a:r>
            <a:r>
              <a:rPr lang="en-US" sz="2400" dirty="0" smtClean="0">
                <a:solidFill>
                  <a:schemeClr val="tx1"/>
                </a:solidFill>
                <a:latin typeface="Lato" charset="0"/>
              </a:rPr>
              <a:t> in the future</a:t>
            </a:r>
            <a:r>
              <a:rPr lang="en-US" sz="2400" dirty="0" smtClean="0">
                <a:latin typeface="Lato" charset="0"/>
              </a:rPr>
              <a:t>.</a:t>
            </a:r>
            <a:endParaRPr lang="en-US" sz="2400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311700" y="1160537"/>
            <a:ext cx="8370000" cy="19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88888"/>
              <a:buChar char="●"/>
            </a:pPr>
            <a:r>
              <a:rPr lang="en" sz="1800" b="1" dirty="0" smtClean="0"/>
              <a:t>GANs( Generative Adverserial Networks) are a generative model , used in unsupervised setting via an adverserial process.</a:t>
            </a:r>
          </a:p>
          <a:p>
            <a:pPr marL="457200" lvl="0" indent="-330200" rtl="0">
              <a:spcBef>
                <a:spcPts val="0"/>
              </a:spcBef>
              <a:buSzPct val="88888"/>
              <a:buChar char="●"/>
            </a:pPr>
            <a:r>
              <a:rPr lang="en" sz="1800" b="1" dirty="0" smtClean="0"/>
              <a:t>Consists of two networks :</a:t>
            </a:r>
          </a:p>
          <a:p>
            <a:pPr marL="127000" lvl="0" rtl="0">
              <a:spcBef>
                <a:spcPts val="0"/>
              </a:spcBef>
              <a:buSzPct val="88888"/>
            </a:pPr>
            <a:r>
              <a:rPr lang="en" sz="1800" b="1" dirty="0"/>
              <a:t>	</a:t>
            </a:r>
            <a:r>
              <a:rPr lang="en" sz="1800" b="1" dirty="0" smtClean="0"/>
              <a:t>- A generative model G </a:t>
            </a:r>
          </a:p>
          <a:p>
            <a:pPr marL="127000" lvl="0" rtl="0">
              <a:spcBef>
                <a:spcPts val="0"/>
              </a:spcBef>
              <a:buSzPct val="88888"/>
            </a:pPr>
            <a:r>
              <a:rPr lang="en" sz="1800" b="1" dirty="0"/>
              <a:t>	</a:t>
            </a:r>
            <a:r>
              <a:rPr lang="en" sz="1800" b="1" dirty="0" smtClean="0"/>
              <a:t>- A discriminative model D </a:t>
            </a:r>
            <a:endParaRPr lang="en" sz="1800" b="1"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28475" y="798300"/>
            <a:ext cx="8647800" cy="215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 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28474" y="175200"/>
            <a:ext cx="8663125" cy="14059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1800" dirty="0" smtClean="0">
                <a:latin typeface="Lato" charset="0"/>
              </a:rPr>
              <a:t>The </a:t>
            </a:r>
            <a:r>
              <a:rPr lang="en-US" sz="1800" dirty="0">
                <a:latin typeface="Lato" charset="0"/>
              </a:rPr>
              <a:t>generator adjusts </a:t>
            </a:r>
            <a:r>
              <a:rPr lang="en-US" sz="1800" dirty="0" smtClean="0">
                <a:latin typeface="Lato" charset="0"/>
              </a:rPr>
              <a:t>its parameters </a:t>
            </a:r>
            <a:r>
              <a:rPr lang="en-US" sz="1800" dirty="0">
                <a:latin typeface="Lato" charset="0"/>
              </a:rPr>
              <a:t>so that the training data and generated data cannot be distinguished by the discriminator model. The goal is to find a setting of parameters that makes generated data look like the training data to the </a:t>
            </a:r>
            <a:r>
              <a:rPr lang="en-US" sz="1800" dirty="0" smtClean="0">
                <a:latin typeface="Lato" charset="0"/>
              </a:rPr>
              <a:t>discriminator network.</a:t>
            </a:r>
            <a:r>
              <a:rPr lang="en-US" sz="1800" dirty="0">
                <a:latin typeface="Lato" charset="0"/>
              </a:rPr>
              <a:t/>
            </a:r>
            <a:br>
              <a:rPr lang="en-US" sz="1800" dirty="0">
                <a:latin typeface="Lato" charset="0"/>
              </a:rPr>
            </a:br>
            <a:endParaRPr lang="en" sz="1800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DiscoGAN	</a:t>
            </a:r>
            <a:endParaRPr lang="en"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85600" y="1096500"/>
            <a:ext cx="8572800" cy="18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/>
              <a:t>Discover cross domain relations given unpaired data.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/>
              <a:t>Successfully transfers style from one domain to another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/>
              <a:t>Maps two domains without any extra label</a:t>
            </a:r>
          </a:p>
          <a:p>
            <a:pPr marL="127000" lvl="0" rtl="0">
              <a:spcBef>
                <a:spcPts val="0"/>
              </a:spcBef>
              <a:buSzPct val="100000"/>
            </a:pPr>
            <a:r>
              <a:rPr lang="en" sz="1800" dirty="0" smtClean="0"/>
              <a:t>Example can be pairing suit jacket with pants</a:t>
            </a: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Architecture</a:t>
            </a:r>
            <a:endParaRPr lang="en" sz="3600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88450" y="1167200"/>
            <a:ext cx="8567100" cy="18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Each generator takes images and feeds it into an encoder decoder pair.</a:t>
            </a:r>
          </a:p>
          <a:p>
            <a:pPr marL="457200" lvl="0" indent="-330200" algn="just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The encoder part of each generator is composed of convolutional layers with 4 * 4 filters each followed by a leaky ReLU.</a:t>
            </a:r>
          </a:p>
          <a:p>
            <a:pPr marL="457200" lvl="0" indent="-330200" algn="just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The decoder part is composed of deconvolution layers with 4 * 4 filters followed by ReLU and outputs a target domain image.</a:t>
            </a:r>
          </a:p>
          <a:p>
            <a:pPr marL="457200" lvl="0" indent="-330200" algn="just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The discriminator has an additional convolutional layer with 4 * 4 filters and a final sigmoid to output a scalar output between [ 0 , 1].</a:t>
            </a:r>
          </a:p>
          <a:p>
            <a:pPr marL="457200" lvl="0" indent="-330200" algn="just"/>
            <a:r>
              <a:rPr lang="en" sz="1800" dirty="0"/>
              <a:t>ReLU : Converts all negative values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Networks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00150"/>
            <a:ext cx="3999900" cy="3368700"/>
          </a:xfrm>
        </p:spPr>
        <p:txBody>
          <a:bodyPr/>
          <a:lstStyle/>
          <a:p>
            <a:pPr algn="just"/>
            <a:r>
              <a:rPr lang="en-US" sz="1600" dirty="0" smtClean="0"/>
              <a:t>Consist of 3 components :</a:t>
            </a:r>
          </a:p>
          <a:p>
            <a:pPr marL="342900" indent="-342900" algn="just">
              <a:buAutoNum type="arabicPeriod"/>
            </a:pPr>
            <a:r>
              <a:rPr lang="en-US" sz="1600" dirty="0" smtClean="0"/>
              <a:t>Convolution layers : </a:t>
            </a:r>
            <a:r>
              <a:rPr lang="en-US" sz="1600" dirty="0" err="1" smtClean="0"/>
              <a:t>Applyies</a:t>
            </a:r>
            <a:r>
              <a:rPr lang="en-US" sz="1600" dirty="0" smtClean="0"/>
              <a:t> a </a:t>
            </a:r>
            <a:r>
              <a:rPr lang="en-US" sz="1600" dirty="0"/>
              <a:t>specified number of convolution filters to the image</a:t>
            </a:r>
            <a:endParaRPr lang="en-US" sz="1600" dirty="0" smtClean="0"/>
          </a:p>
          <a:p>
            <a:pPr marL="342900" indent="-342900" algn="just">
              <a:buAutoNum type="arabicPeriod"/>
            </a:pPr>
            <a:r>
              <a:rPr lang="en-US" sz="1600" dirty="0" smtClean="0"/>
              <a:t>Pooling layers : </a:t>
            </a:r>
            <a:r>
              <a:rPr lang="en-US" sz="1600" dirty="0" err="1" smtClean="0"/>
              <a:t>Downsample</a:t>
            </a:r>
            <a:r>
              <a:rPr lang="en-US" sz="1600" dirty="0" smtClean="0"/>
              <a:t> the image data extracted </a:t>
            </a:r>
            <a:r>
              <a:rPr lang="en-US" sz="1600" dirty="0"/>
              <a:t>by the convolutional layers to reduce the dimensionality of the feature map in order to decrease processing time</a:t>
            </a:r>
            <a:endParaRPr lang="en-US" sz="1600" dirty="0" smtClean="0"/>
          </a:p>
          <a:p>
            <a:pPr marL="342900" indent="-342900" algn="just">
              <a:buAutoNum type="arabicPeriod"/>
            </a:pPr>
            <a:r>
              <a:rPr lang="en-US" sz="1600" dirty="0" smtClean="0"/>
              <a:t>Dense(fully connected) layers : Perform classification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/>
            <a:r>
              <a:rPr lang="en-US" sz="1600" dirty="0"/>
              <a:t>The convolution ops sweep a 2-D filter over a batch of images, applying the filter to each window of each image of the appropriate </a:t>
            </a:r>
            <a:r>
              <a:rPr lang="en-US" sz="1600" dirty="0" smtClean="0"/>
              <a:t>size</a:t>
            </a:r>
          </a:p>
          <a:p>
            <a:pPr algn="just"/>
            <a:r>
              <a:rPr lang="en-US" sz="1600" dirty="0" smtClean="0"/>
              <a:t>For pooling layer, uses stride of 2.  Stride controls how </a:t>
            </a:r>
            <a:r>
              <a:rPr lang="en-US" sz="1600" dirty="0"/>
              <a:t>depth columns around the spatial dimensions (width and height) are </a:t>
            </a:r>
            <a:r>
              <a:rPr lang="en-US" sz="1600" dirty="0" smtClean="0"/>
              <a:t>allocated</a:t>
            </a:r>
          </a:p>
          <a:p>
            <a:pPr algn="just"/>
            <a:r>
              <a:rPr lang="en-US" sz="1600" dirty="0"/>
              <a:t>Filter is referred to as a set of shared weights on the </a:t>
            </a:r>
            <a:r>
              <a:rPr lang="en-US" sz="1600" dirty="0" smtClean="0"/>
              <a:t>input. Filter size is 4 * 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4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300" cy="1428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smtClean="0"/>
              <a:t>GANs vs GANs with reconstruction                         		    loss vs DiscoGAN        </a:t>
            </a:r>
            <a:endParaRPr lang="en" dirty="0"/>
          </a:p>
        </p:txBody>
      </p:sp>
      <p:sp>
        <p:nvSpPr>
          <p:cNvPr id="2" name="AutoShape 2" descr="Image result for GANs and GANs with reconstruction loss vs discog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GANs and GANs with reconstruction loss vs discog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75054"/>
            <a:ext cx="3737529" cy="2973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375" y="4476750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" dirty="0" smtClean="0">
                <a:solidFill>
                  <a:schemeClr val="tx1"/>
                </a:solidFill>
              </a:rPr>
              <a:t>) GANs b ) GANs with reconstruction 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0650"/>
            <a:ext cx="4226478" cy="310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2600" y="45529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tx1"/>
                </a:solidFill>
              </a:rPr>
              <a:t>DiscoGAN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10447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          </a:t>
            </a:r>
            <a:r>
              <a:rPr lang="en" dirty="0" smtClean="0"/>
              <a:t>Problems with GANs</a:t>
            </a:r>
            <a:endParaRPr lang="en" dirty="0"/>
          </a:p>
        </p:txBody>
      </p:sp>
      <p:sp>
        <p:nvSpPr>
          <p:cNvPr id="117" name="Shape 117"/>
          <p:cNvSpPr txBox="1"/>
          <p:nvPr/>
        </p:nvSpPr>
        <p:spPr>
          <a:xfrm>
            <a:off x="941773" y="949541"/>
            <a:ext cx="7856300" cy="3598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	</a:t>
            </a:r>
            <a:r>
              <a:rPr lang="en" sz="2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 Collapse Problem : </a:t>
            </a:r>
          </a:p>
          <a:p>
            <a:pPr lvl="0" algn="just">
              <a:spcBef>
                <a:spcPts val="0"/>
              </a:spcBef>
              <a:buNone/>
            </a:pPr>
            <a:endParaRPr lang="en" sz="2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2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	Data from multiple 					modes of a domain map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2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to a single mode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2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of a different domain.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9541"/>
            <a:ext cx="4140412" cy="3108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01850"/>
            <a:ext cx="8520600" cy="58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Tensorflow code review</a:t>
            </a:r>
            <a:endParaRPr lang="en" dirty="0"/>
          </a:p>
        </p:txBody>
      </p:sp>
      <p:sp>
        <p:nvSpPr>
          <p:cNvPr id="131" name="Shape 131"/>
          <p:cNvSpPr txBox="1"/>
          <p:nvPr/>
        </p:nvSpPr>
        <p:spPr>
          <a:xfrm>
            <a:off x="838200" y="802075"/>
            <a:ext cx="7994125" cy="41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6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f.nn.conv2d :  This tensorflow API is used to generate the convolved image. </a:t>
            </a:r>
            <a:r>
              <a:rPr lang="en-US" sz="1600" dirty="0">
                <a:solidFill>
                  <a:schemeClr val="tx1"/>
                </a:solidFill>
              </a:rPr>
              <a:t>Computes a 2-D convolution given 4-D input and filter tensors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Each convolution layer is formed by using this API.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tf.nn.conv2d_t : Used to form the </a:t>
            </a:r>
            <a:r>
              <a:rPr lang="en-US" sz="1600" dirty="0" err="1" smtClean="0">
                <a:solidFill>
                  <a:schemeClr val="tx1"/>
                </a:solidFill>
              </a:rPr>
              <a:t>deconvolution</a:t>
            </a:r>
            <a:r>
              <a:rPr lang="en-US" sz="1600" dirty="0" smtClean="0">
                <a:solidFill>
                  <a:schemeClr val="tx1"/>
                </a:solidFill>
              </a:rPr>
              <a:t> network for the generator. This is the transpose of conv2d.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During the </a:t>
            </a:r>
            <a:r>
              <a:rPr lang="en-US" sz="1600" dirty="0">
                <a:solidFill>
                  <a:schemeClr val="tx1"/>
                </a:solidFill>
              </a:rPr>
              <a:t>training phase , we use the </a:t>
            </a:r>
            <a:r>
              <a:rPr lang="en-US" sz="1600" dirty="0" err="1" smtClean="0">
                <a:solidFill>
                  <a:schemeClr val="tx1"/>
                </a:solidFill>
              </a:rPr>
              <a:t>AdamOptimizer</a:t>
            </a:r>
            <a:r>
              <a:rPr lang="en-US" sz="1600" dirty="0" smtClean="0">
                <a:solidFill>
                  <a:schemeClr val="tx1"/>
                </a:solidFill>
              </a:rPr>
              <a:t> to optimize the loss function.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Our loss function is the summation of the generator loss and the discriminator loss.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Loss is computed using the API : </a:t>
            </a:r>
            <a:r>
              <a:rPr lang="en-US" sz="1600" dirty="0" err="1" smtClean="0">
                <a:solidFill>
                  <a:schemeClr val="tx1"/>
                </a:solidFill>
              </a:rPr>
              <a:t>tf.nn.sigmoid_cross_entropy_with_logits</a:t>
            </a:r>
            <a:r>
              <a:rPr lang="en" sz="1600" dirty="0" smtClean="0">
                <a:solidFill>
                  <a:schemeClr val="dk1"/>
                </a:solidFill>
                <a:latin typeface="Lato"/>
                <a:sym typeface="Lato"/>
              </a:rPr>
              <a:t> which computes the sigmoid cross entropy given logits. It measures t</a:t>
            </a:r>
            <a:r>
              <a:rPr lang="en-US" sz="1600" dirty="0" smtClean="0">
                <a:solidFill>
                  <a:schemeClr val="dk1"/>
                </a:solidFill>
                <a:latin typeface="Lato"/>
                <a:sym typeface="Lato"/>
              </a:rPr>
              <a:t>he</a:t>
            </a:r>
            <a:r>
              <a:rPr lang="en" sz="1600" dirty="0" smtClean="0">
                <a:solidFill>
                  <a:schemeClr val="dk1"/>
                </a:solidFill>
                <a:latin typeface="Lato"/>
                <a:sym typeface="Lato"/>
              </a:rPr>
              <a:t> probability error in discrete classification.</a:t>
            </a:r>
          </a:p>
          <a:p>
            <a:pPr algn="just"/>
            <a:endParaRPr lang="en" sz="1600" dirty="0">
              <a:solidFill>
                <a:schemeClr val="dk1"/>
              </a:solidFill>
              <a:latin typeface="Lato"/>
              <a:sym typeface="Lato"/>
            </a:endParaRPr>
          </a:p>
          <a:p>
            <a:pPr algn="just"/>
            <a:r>
              <a:rPr lang="en" sz="1600" dirty="0" smtClean="0">
                <a:solidFill>
                  <a:schemeClr val="dk1"/>
                </a:solidFill>
                <a:latin typeface="Lato"/>
                <a:sym typeface="Lato"/>
              </a:rPr>
              <a:t>Reconstruction loss , </a:t>
            </a:r>
            <a:r>
              <a:rPr lang="en-US" sz="1600" dirty="0" smtClean="0">
                <a:solidFill>
                  <a:schemeClr val="tx1"/>
                </a:solidFill>
              </a:rPr>
              <a:t>LCONSTA </a:t>
            </a:r>
            <a:r>
              <a:rPr lang="en" sz="1600" dirty="0" smtClean="0">
                <a:solidFill>
                  <a:schemeClr val="dk1"/>
                </a:solidFill>
                <a:latin typeface="Lato"/>
                <a:sym typeface="Lato"/>
              </a:rPr>
              <a:t>is  calculated from ABA.</a:t>
            </a:r>
          </a:p>
          <a:p>
            <a:pPr algn="just"/>
            <a:r>
              <a:rPr lang="en" sz="1600" dirty="0" smtClean="0">
                <a:solidFill>
                  <a:schemeClr val="dk1"/>
                </a:solidFill>
                <a:latin typeface="Lato"/>
                <a:sym typeface="Lato"/>
              </a:rPr>
              <a:t>Reconstruction loss, LCONSTB is calculated from BAB.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592</Words>
  <Application>Microsoft Office PowerPoint</Application>
  <PresentationFormat>On-screen Show (16:9)</PresentationFormat>
  <Paragraphs>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Playfair Display</vt:lpstr>
      <vt:lpstr>blue-gold</vt:lpstr>
      <vt:lpstr>DiscoGAN</vt:lpstr>
      <vt:lpstr>Introduction</vt:lpstr>
      <vt:lpstr>   </vt:lpstr>
      <vt:lpstr>DiscoGAN </vt:lpstr>
      <vt:lpstr>Architecture</vt:lpstr>
      <vt:lpstr>Convolution Networks Overview</vt:lpstr>
      <vt:lpstr>   GANs vs GANs with reconstruction                               loss vs DiscoGAN        </vt:lpstr>
      <vt:lpstr>                 Problems with GANs</vt:lpstr>
      <vt:lpstr>Tensorflow code review</vt:lpstr>
      <vt:lpstr>Results</vt:lpstr>
      <vt:lpstr>Results – Houses to silhouettes and vice - versa</vt:lpstr>
      <vt:lpstr>Results – Bikes and Car with some background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DiscoGAN</dc:title>
  <cp:lastModifiedBy>raju</cp:lastModifiedBy>
  <cp:revision>83</cp:revision>
  <dcterms:modified xsi:type="dcterms:W3CDTF">2017-07-07T19:18:31Z</dcterms:modified>
</cp:coreProperties>
</file>