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8" r:id="rId2"/>
  </p:sldMasterIdLst>
  <p:notesMasterIdLst>
    <p:notesMasterId r:id="rId36"/>
  </p:notesMasterIdLst>
  <p:sldIdLst>
    <p:sldId id="256" r:id="rId3"/>
    <p:sldId id="292" r:id="rId4"/>
    <p:sldId id="261" r:id="rId5"/>
    <p:sldId id="264" r:id="rId6"/>
    <p:sldId id="287" r:id="rId7"/>
    <p:sldId id="293" r:id="rId8"/>
    <p:sldId id="318" r:id="rId9"/>
    <p:sldId id="303" r:id="rId10"/>
    <p:sldId id="307" r:id="rId11"/>
    <p:sldId id="285" r:id="rId12"/>
    <p:sldId id="294" r:id="rId13"/>
    <p:sldId id="308" r:id="rId14"/>
    <p:sldId id="306" r:id="rId15"/>
    <p:sldId id="299" r:id="rId16"/>
    <p:sldId id="309" r:id="rId17"/>
    <p:sldId id="310" r:id="rId18"/>
    <p:sldId id="300" r:id="rId19"/>
    <p:sldId id="312" r:id="rId20"/>
    <p:sldId id="302" r:id="rId21"/>
    <p:sldId id="301" r:id="rId22"/>
    <p:sldId id="315" r:id="rId23"/>
    <p:sldId id="258" r:id="rId24"/>
    <p:sldId id="296" r:id="rId25"/>
    <p:sldId id="317" r:id="rId26"/>
    <p:sldId id="314" r:id="rId27"/>
    <p:sldId id="297" r:id="rId28"/>
    <p:sldId id="265" r:id="rId29"/>
    <p:sldId id="267" r:id="rId30"/>
    <p:sldId id="304" r:id="rId31"/>
    <p:sldId id="269" r:id="rId32"/>
    <p:sldId id="259" r:id="rId33"/>
    <p:sldId id="319" r:id="rId34"/>
    <p:sldId id="277" r:id="rId35"/>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个性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主题样式 2 - 个性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主题样式 1 - 个性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45"/>
    <p:restoredTop sz="85505"/>
  </p:normalViewPr>
  <p:slideViewPr>
    <p:cSldViewPr snapToGrid="0" snapToObjects="1">
      <p:cViewPr>
        <p:scale>
          <a:sx n="90" d="100"/>
          <a:sy n="90" d="100"/>
        </p:scale>
        <p:origin x="2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notesMaster" Target="notesMasters/notes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62286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54973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进行</a:t>
            </a:r>
            <a:r>
              <a:rPr lang="en-US" altLang="zh-CN" sz="1200" kern="1200" dirty="0" smtClean="0">
                <a:solidFill>
                  <a:schemeClr val="tx1"/>
                </a:solidFill>
                <a:effectLst/>
                <a:latin typeface="+mn-lt"/>
                <a:ea typeface="+mn-ea"/>
                <a:cs typeface="+mn-cs"/>
              </a:rPr>
              <a:t>lasso</a:t>
            </a:r>
            <a:r>
              <a:rPr lang="zh-CN" altLang="en-US" sz="1200" kern="1200" dirty="0" smtClean="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交叉验证，目的是为</a:t>
            </a:r>
            <a:r>
              <a:rPr lang="zh-CN" altLang="en-US" sz="1200" kern="1200" dirty="0" smtClean="0">
                <a:solidFill>
                  <a:schemeClr val="tx1"/>
                </a:solidFill>
                <a:effectLst/>
                <a:latin typeface="+mn-lt"/>
                <a:ea typeface="+mn-ea"/>
                <a:cs typeface="+mn-cs"/>
              </a:rPr>
              <a:t>了</a:t>
            </a:r>
            <a:r>
              <a:rPr lang="zh-CN" altLang="zh-CN" sz="1200" kern="1200" dirty="0" smtClean="0">
                <a:solidFill>
                  <a:schemeClr val="tx1"/>
                </a:solidFill>
                <a:effectLst/>
                <a:latin typeface="+mn-lt"/>
                <a:ea typeface="+mn-ea"/>
                <a:cs typeface="+mn-cs"/>
              </a:rPr>
              <a:t>获得合适的</a:t>
            </a:r>
            <a:r>
              <a:rPr lang="en-US" altLang="zh-CN" sz="1200" kern="1200" dirty="0" smtClean="0">
                <a:solidFill>
                  <a:schemeClr val="tx1"/>
                </a:solidFill>
                <a:effectLst/>
                <a:latin typeface="+mn-lt"/>
                <a:ea typeface="+mn-ea"/>
                <a:cs typeface="+mn-cs"/>
              </a:rPr>
              <a:t>lambda</a:t>
            </a:r>
            <a:r>
              <a:rPr lang="zh-CN" altLang="zh-CN" sz="1200" kern="1200" dirty="0" smtClean="0">
                <a:solidFill>
                  <a:schemeClr val="tx1"/>
                </a:solidFill>
                <a:effectLst/>
                <a:latin typeface="+mn-lt"/>
                <a:ea typeface="+mn-ea"/>
                <a:cs typeface="+mn-cs"/>
              </a:rPr>
              <a:t>数值</a:t>
            </a:r>
            <a:r>
              <a:rPr lang="zh-CN" altLang="en-US" sz="1200" kern="1200" dirty="0" smtClean="0">
                <a:solidFill>
                  <a:schemeClr val="tx1"/>
                </a:solidFill>
                <a:effectLst/>
                <a:latin typeface="+mn-lt"/>
                <a:ea typeface="+mn-ea"/>
                <a:cs typeface="+mn-cs"/>
              </a:rPr>
              <a:t>。</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036411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因为 </a:t>
            </a:r>
            <a:r>
              <a:rPr lang="en-US" altLang="zh-CN" sz="1200" kern="1200" dirty="0" smtClean="0">
                <a:solidFill>
                  <a:schemeClr val="tx1"/>
                </a:solidFill>
                <a:effectLst/>
                <a:latin typeface="+mn-lt"/>
                <a:ea typeface="+mn-ea"/>
                <a:cs typeface="+mn-cs"/>
              </a:rPr>
              <a:t>lambda </a:t>
            </a:r>
            <a:r>
              <a:rPr lang="zh-CN" altLang="en-US" sz="1200" kern="1200" dirty="0" smtClean="0">
                <a:solidFill>
                  <a:schemeClr val="tx1"/>
                </a:solidFill>
                <a:effectLst/>
                <a:latin typeface="+mn-lt"/>
                <a:ea typeface="+mn-ea"/>
                <a:cs typeface="+mn-cs"/>
              </a:rPr>
              <a:t>值到达 一定大小之后，继续增加模型自变量个数即缩小 </a:t>
            </a:r>
            <a:r>
              <a:rPr lang="en-US" altLang="zh-CN" sz="1200" kern="1200" dirty="0" smtClean="0">
                <a:solidFill>
                  <a:schemeClr val="tx1"/>
                </a:solidFill>
                <a:effectLst/>
                <a:latin typeface="+mn-lt"/>
                <a:ea typeface="+mn-ea"/>
                <a:cs typeface="+mn-cs"/>
              </a:rPr>
              <a:t>lambda </a:t>
            </a:r>
            <a:r>
              <a:rPr lang="zh-CN" altLang="en-US" sz="1200" kern="1200" dirty="0" smtClean="0">
                <a:solidFill>
                  <a:schemeClr val="tx1"/>
                </a:solidFill>
                <a:effectLst/>
                <a:latin typeface="+mn-lt"/>
                <a:ea typeface="+mn-ea"/>
                <a:cs typeface="+mn-cs"/>
              </a:rPr>
              <a:t>值，并不能很显著</a:t>
            </a:r>
            <a:r>
              <a:rPr lang="zh-CN" altLang="en-US" sz="1200" kern="1200" dirty="0" smtClean="0">
                <a:solidFill>
                  <a:schemeClr val="tx1"/>
                </a:solidFill>
                <a:effectLst/>
                <a:latin typeface="+mn-lt"/>
                <a:ea typeface="+mn-ea"/>
                <a:cs typeface="+mn-cs"/>
              </a:rPr>
              <a:t>的提高</a:t>
            </a:r>
            <a:r>
              <a:rPr lang="zh-CN" altLang="en-US" sz="1200" kern="1200" dirty="0" smtClean="0">
                <a:solidFill>
                  <a:schemeClr val="tx1"/>
                </a:solidFill>
                <a:effectLst/>
                <a:latin typeface="+mn-lt"/>
                <a:ea typeface="+mn-ea"/>
                <a:cs typeface="+mn-cs"/>
              </a:rPr>
              <a:t>模型性能， </a:t>
            </a:r>
            <a:r>
              <a:rPr lang="en-US" altLang="zh-CN" sz="1200" kern="1200" dirty="0" smtClean="0">
                <a:solidFill>
                  <a:schemeClr val="tx1"/>
                </a:solidFill>
                <a:effectLst/>
                <a:latin typeface="+mn-lt"/>
                <a:ea typeface="+mn-ea"/>
                <a:cs typeface="+mn-cs"/>
              </a:rPr>
              <a:t>lambda.1se </a:t>
            </a:r>
            <a:r>
              <a:rPr lang="zh-CN" altLang="en-US" sz="1200" kern="1200" dirty="0" smtClean="0">
                <a:solidFill>
                  <a:schemeClr val="tx1"/>
                </a:solidFill>
                <a:effectLst/>
                <a:latin typeface="+mn-lt"/>
                <a:ea typeface="+mn-ea"/>
                <a:cs typeface="+mn-cs"/>
              </a:rPr>
              <a:t>给出的就是一个具备优良性能但是自变量个数最少的模型。 </a:t>
            </a: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397217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03460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008220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883381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1270047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860846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MSE</a:t>
            </a:r>
            <a:r>
              <a:rPr kumimoji="1" lang="zh-CN" altLang="en-US" dirty="0" smtClean="0"/>
              <a:t>为</a:t>
            </a:r>
            <a:r>
              <a:rPr lang="zh-CN" altLang="en-US" sz="1200" kern="1200" dirty="0" smtClean="0">
                <a:solidFill>
                  <a:schemeClr val="tx1"/>
                </a:solidFill>
                <a:effectLst/>
                <a:latin typeface="+mn-lt"/>
                <a:ea typeface="+mn-ea"/>
                <a:cs typeface="+mn-cs"/>
              </a:rPr>
              <a:t>模型的稳定性，</a:t>
            </a:r>
            <a:r>
              <a:rPr lang="en-US" altLang="zh-CN" sz="1200" kern="1200" dirty="0" smtClean="0">
                <a:solidFill>
                  <a:schemeClr val="tx1"/>
                </a:solidFill>
                <a:effectLst/>
                <a:latin typeface="+mn-lt"/>
                <a:ea typeface="+mn-ea"/>
                <a:cs typeface="+mn-cs"/>
              </a:rPr>
              <a:t>NMSE</a:t>
            </a:r>
            <a:r>
              <a:rPr lang="zh-CN" altLang="en-US" sz="1200" kern="1200" dirty="0" smtClean="0">
                <a:solidFill>
                  <a:schemeClr val="tx1"/>
                </a:solidFill>
                <a:effectLst/>
                <a:latin typeface="+mn-lt"/>
                <a:ea typeface="+mn-ea"/>
                <a:cs typeface="+mn-cs"/>
              </a:rPr>
              <a:t>为模型的拟合度</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MSE</a:t>
            </a:r>
            <a:r>
              <a:rPr kumimoji="1" lang="zh-CN" altLang="en-US" dirty="0" smtClean="0"/>
              <a:t>、</a:t>
            </a:r>
            <a:r>
              <a:rPr lang="en-US" altLang="zh-CN" sz="1200" kern="1200" dirty="0" smtClean="0">
                <a:solidFill>
                  <a:schemeClr val="tx1"/>
                </a:solidFill>
                <a:effectLst/>
                <a:latin typeface="+mn-lt"/>
                <a:ea typeface="+mn-ea"/>
                <a:cs typeface="+mn-cs"/>
              </a:rPr>
              <a:t>NMSE</a:t>
            </a:r>
            <a:r>
              <a:rPr lang="zh-CN" altLang="en-US" sz="1200" kern="1200" dirty="0" smtClean="0">
                <a:solidFill>
                  <a:schemeClr val="tx1"/>
                </a:solidFill>
                <a:effectLst/>
                <a:latin typeface="+mn-lt"/>
                <a:ea typeface="+mn-ea"/>
                <a:cs typeface="+mn-cs"/>
              </a:rPr>
              <a:t>的值是来源于对测试集进行预测的值</a:t>
            </a:r>
            <a:endParaRPr lang="zh-CN" altLang="en-US" dirty="0" smtClean="0">
              <a:effectLst/>
            </a:endParaRPr>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267135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785792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accent1">
                    <a:lumMod val="50000"/>
                  </a:schemeClr>
                </a:solidFill>
                <a:latin typeface="+mn-lt"/>
                <a:ea typeface="+mn-ea"/>
                <a:cs typeface="+mn-cs"/>
              </a:rPr>
              <a:t>平均误差率</a:t>
            </a:r>
            <a:r>
              <a:rPr lang="zh-CN" altLang="en-US" sz="1200" b="0" kern="1200" baseline="0" dirty="0" smtClean="0">
                <a:solidFill>
                  <a:schemeClr val="accent1">
                    <a:lumMod val="50000"/>
                  </a:schemeClr>
                </a:solidFill>
                <a:latin typeface="+mn-lt"/>
                <a:ea typeface="+mn-ea"/>
                <a:cs typeface="+mn-cs"/>
              </a:rPr>
              <a:t> </a:t>
            </a:r>
            <a:r>
              <a:rPr lang="en-US" altLang="zh-CN" dirty="0" smtClean="0"/>
              <a:t>=(</a:t>
            </a:r>
            <a:r>
              <a:rPr lang="zh-CN" altLang="en-US" dirty="0" smtClean="0"/>
              <a:t>实际值</a:t>
            </a:r>
            <a:r>
              <a:rPr lang="en-US" altLang="zh-CN" dirty="0" smtClean="0"/>
              <a:t>-</a:t>
            </a:r>
            <a:r>
              <a:rPr lang="zh-CN" altLang="en-US" dirty="0" smtClean="0"/>
              <a:t>理论值</a:t>
            </a:r>
            <a:r>
              <a:rPr lang="en-US" altLang="zh-CN" dirty="0" smtClean="0"/>
              <a:t>)/</a:t>
            </a:r>
            <a:r>
              <a:rPr lang="zh-CN" altLang="en-US" dirty="0" smtClean="0"/>
              <a:t>理论值</a:t>
            </a:r>
            <a:r>
              <a:rPr lang="en-US" altLang="zh-CN" dirty="0" smtClean="0"/>
              <a:t>x100%</a:t>
            </a:r>
            <a:r>
              <a:rPr lang="zh-CN" altLang="en-US" dirty="0" smtClean="0"/>
              <a:t>。</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85238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567013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1869452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1163861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多重共线性：</a:t>
            </a:r>
            <a:r>
              <a:rPr lang="zh-CN" altLang="en-US" sz="1200" u="none" kern="1200" baseline="0" dirty="0" smtClean="0">
                <a:solidFill>
                  <a:schemeClr val="tx1"/>
                </a:solidFill>
                <a:latin typeface="+mn-lt"/>
                <a:ea typeface="+mn-ea"/>
                <a:cs typeface="+mn-cs"/>
              </a:rPr>
              <a:t>求逆矩阵变得不稳定导致求误差的时候就会很大</a:t>
            </a:r>
            <a:endParaRPr lang="en-US" altLang="zh-CN" sz="1200" u="none" kern="1200" baseline="0" dirty="0" smtClean="0">
              <a:solidFill>
                <a:schemeClr val="tx1"/>
              </a:solidFill>
              <a:latin typeface="+mn-lt"/>
              <a:ea typeface="+mn-ea"/>
              <a:cs typeface="+mn-cs"/>
            </a:endParaRPr>
          </a:p>
          <a:p>
            <a:r>
              <a:rPr lang="en-US" altLang="zh-CN" sz="1200" b="0" i="0" kern="1200" dirty="0" smtClean="0">
                <a:solidFill>
                  <a:schemeClr val="tx1"/>
                </a:solidFill>
                <a:effectLst/>
                <a:latin typeface="+mn-lt"/>
                <a:ea typeface="+mn-ea"/>
                <a:cs typeface="+mn-cs"/>
              </a:rPr>
              <a:t>AIC</a:t>
            </a:r>
            <a:r>
              <a:rPr lang="zh-CN" altLang="en-US" sz="1200" b="0" i="0" kern="1200" dirty="0" smtClean="0">
                <a:solidFill>
                  <a:schemeClr val="tx1"/>
                </a:solidFill>
                <a:effectLst/>
                <a:latin typeface="+mn-lt"/>
                <a:ea typeface="+mn-ea"/>
                <a:cs typeface="+mn-cs"/>
              </a:rPr>
              <a:t>可以表示为： </a:t>
            </a:r>
            <a:r>
              <a:rPr lang="en-US" altLang="zh-CN" sz="1200" b="0" i="0" kern="1200" dirty="0" smtClean="0">
                <a:solidFill>
                  <a:schemeClr val="tx1"/>
                </a:solidFill>
                <a:effectLst/>
                <a:latin typeface="+mn-lt"/>
                <a:ea typeface="+mn-ea"/>
                <a:cs typeface="+mn-cs"/>
              </a:rPr>
              <a:t>AIC=2k-2ln(L)</a:t>
            </a:r>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是参数的数量，</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是似然函数。 假设条件是模型的误差服从独立正态分布。 让</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为观察数，</a:t>
            </a:r>
            <a:r>
              <a:rPr lang="en-US" altLang="zh-CN" sz="1200" b="0" i="0" kern="1200" dirty="0" smtClean="0">
                <a:solidFill>
                  <a:schemeClr val="tx1"/>
                </a:solidFill>
                <a:effectLst/>
                <a:latin typeface="+mn-lt"/>
                <a:ea typeface="+mn-ea"/>
                <a:cs typeface="+mn-cs"/>
              </a:rPr>
              <a:t>RSS</a:t>
            </a:r>
            <a:r>
              <a:rPr lang="zh-CN" altLang="en-US" sz="1200" b="0" i="0" kern="1200" dirty="0" smtClean="0">
                <a:solidFill>
                  <a:schemeClr val="tx1"/>
                </a:solidFill>
                <a:effectLst/>
                <a:latin typeface="+mn-lt"/>
                <a:ea typeface="+mn-ea"/>
                <a:cs typeface="+mn-cs"/>
              </a:rPr>
              <a:t>为剩余平方和，那么</a:t>
            </a:r>
            <a:r>
              <a:rPr lang="en-US" altLang="zh-CN" sz="1200" b="0" i="0" kern="1200" dirty="0" smtClean="0">
                <a:solidFill>
                  <a:schemeClr val="tx1"/>
                </a:solidFill>
                <a:effectLst/>
                <a:latin typeface="+mn-lt"/>
                <a:ea typeface="+mn-ea"/>
                <a:cs typeface="+mn-cs"/>
              </a:rPr>
              <a:t>AIC</a:t>
            </a:r>
            <a:r>
              <a:rPr lang="zh-CN" altLang="en-US" sz="1200" b="0" i="0" kern="1200" dirty="0" smtClean="0">
                <a:solidFill>
                  <a:schemeClr val="tx1"/>
                </a:solidFill>
                <a:effectLst/>
                <a:latin typeface="+mn-lt"/>
                <a:ea typeface="+mn-ea"/>
                <a:cs typeface="+mn-cs"/>
              </a:rPr>
              <a:t>变为： </a:t>
            </a:r>
            <a:r>
              <a:rPr lang="en-US" altLang="zh-CN" sz="1200" b="0" i="0" kern="1200" dirty="0" smtClean="0">
                <a:solidFill>
                  <a:schemeClr val="tx1"/>
                </a:solidFill>
                <a:effectLst/>
                <a:latin typeface="+mn-lt"/>
                <a:ea typeface="+mn-ea"/>
                <a:cs typeface="+mn-cs"/>
              </a:rPr>
              <a:t>AIC=2k+nln(RSS/n</a:t>
            </a:r>
            <a:r>
              <a:rPr lang="zh-CN" altLang="en-US" sz="1200" b="0" i="0" kern="1200" dirty="0" smtClean="0">
                <a:solidFill>
                  <a:schemeClr val="tx1"/>
                </a:solidFill>
                <a:effectLst/>
                <a:latin typeface="+mn-lt"/>
                <a:ea typeface="+mn-ea"/>
                <a:cs typeface="+mn-cs"/>
              </a:rPr>
              <a:t>）。注意训练得到的所有模型都只是真实模型的一个近似模型</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902051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MSE</a:t>
            </a:r>
            <a:r>
              <a:rPr kumimoji="1" lang="zh-CN" altLang="en-US" dirty="0" smtClean="0"/>
              <a:t>（均方误差）为</a:t>
            </a:r>
            <a:r>
              <a:rPr lang="zh-CN" altLang="en-US" sz="1200" kern="1200" dirty="0" smtClean="0">
                <a:solidFill>
                  <a:schemeClr val="tx1"/>
                </a:solidFill>
                <a:effectLst/>
                <a:latin typeface="+mn-lt"/>
                <a:ea typeface="+mn-ea"/>
                <a:cs typeface="+mn-cs"/>
              </a:rPr>
              <a:t>模型的稳定性，</a:t>
            </a:r>
            <a:r>
              <a:rPr lang="en-US" altLang="zh-CN" sz="1200" kern="1200" dirty="0" smtClean="0">
                <a:solidFill>
                  <a:schemeClr val="tx1"/>
                </a:solidFill>
                <a:effectLst/>
                <a:latin typeface="+mn-lt"/>
                <a:ea typeface="+mn-ea"/>
                <a:cs typeface="+mn-cs"/>
              </a:rPr>
              <a:t>NMSE</a:t>
            </a:r>
            <a:r>
              <a:rPr lang="zh-CN" altLang="en-US" sz="1200" kern="1200" dirty="0" smtClean="0">
                <a:solidFill>
                  <a:schemeClr val="tx1"/>
                </a:solidFill>
                <a:effectLst/>
                <a:latin typeface="+mn-lt"/>
                <a:ea typeface="+mn-ea"/>
                <a:cs typeface="+mn-cs"/>
              </a:rPr>
              <a:t>为模型的拟合度 </a:t>
            </a:r>
            <a:r>
              <a:rPr lang="en-US" altLang="zh-CN" sz="1200" kern="1200" dirty="0" err="1" smtClean="0">
                <a:solidFill>
                  <a:schemeClr val="tx1"/>
                </a:solidFill>
                <a:effectLst/>
                <a:latin typeface="+mn-lt"/>
                <a:ea typeface="+mn-ea"/>
                <a:cs typeface="+mn-cs"/>
              </a:rPr>
              <a:t>var</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为方差</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MSE</a:t>
            </a:r>
            <a:r>
              <a:rPr kumimoji="1" lang="zh-CN" altLang="en-US" dirty="0" smtClean="0"/>
              <a:t>、</a:t>
            </a:r>
            <a:r>
              <a:rPr lang="en-US" altLang="zh-CN" sz="1200" kern="1200" dirty="0" smtClean="0">
                <a:solidFill>
                  <a:schemeClr val="tx1"/>
                </a:solidFill>
                <a:effectLst/>
                <a:latin typeface="+mn-lt"/>
                <a:ea typeface="+mn-ea"/>
                <a:cs typeface="+mn-cs"/>
              </a:rPr>
              <a:t>NMSE</a:t>
            </a:r>
            <a:r>
              <a:rPr lang="zh-CN" altLang="en-US" sz="1200" kern="1200" dirty="0" smtClean="0">
                <a:solidFill>
                  <a:schemeClr val="tx1"/>
                </a:solidFill>
                <a:effectLst/>
                <a:latin typeface="+mn-lt"/>
                <a:ea typeface="+mn-ea"/>
                <a:cs typeface="+mn-cs"/>
              </a:rPr>
              <a:t>的值是来源于对测试集进行预测的值</a:t>
            </a: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940652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66F0C7-611C-4126-BF39-60D1002C53B7}" type="slidenum">
              <a:rPr lang="zh-CN" altLang="en-US" smtClean="0"/>
              <a:t>10</a:t>
            </a:fld>
            <a:endParaRPr lang="zh-CN" altLang="en-US"/>
          </a:p>
        </p:txBody>
      </p:sp>
    </p:spTree>
    <p:extLst>
      <p:ext uri="{BB962C8B-B14F-4D97-AF65-F5344CB8AC3E}">
        <p14:creationId xmlns:p14="http://schemas.microsoft.com/office/powerpoint/2010/main" val="1031095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赤池信息准则（</a:t>
            </a:r>
            <a:r>
              <a:rPr lang="en-US" altLang="zh-CN" sz="1200" b="0" i="0" kern="1200" dirty="0" smtClean="0">
                <a:solidFill>
                  <a:schemeClr val="tx1"/>
                </a:solidFill>
                <a:effectLst/>
                <a:latin typeface="+mn-lt"/>
                <a:ea typeface="+mn-ea"/>
                <a:cs typeface="+mn-cs"/>
              </a:rPr>
              <a:t>AIC</a:t>
            </a:r>
            <a:r>
              <a:rPr lang="zh-CN" altLang="en-US" sz="1200" b="0" i="0" kern="1200" dirty="0" smtClean="0">
                <a:solidFill>
                  <a:schemeClr val="tx1"/>
                </a:solidFill>
                <a:effectLst/>
                <a:latin typeface="+mn-lt"/>
                <a:ea typeface="+mn-ea"/>
                <a:cs typeface="+mn-cs"/>
              </a:rPr>
              <a:t>）的方法是寻找可以最好地解释数据但包含最少自由参数的模型。</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853490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25801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4863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u="none" kern="1200" baseline="0" dirty="0" smtClean="0">
                <a:solidFill>
                  <a:schemeClr val="tx1"/>
                </a:solidFill>
                <a:latin typeface="+mn-lt"/>
                <a:ea typeface="+mn-ea"/>
                <a:cs typeface="+mn-cs"/>
              </a:rPr>
              <a:t>LASSO</a:t>
            </a:r>
            <a:r>
              <a:rPr lang="zh-CN" altLang="en-US" sz="1200" u="none" kern="1200" baseline="0" dirty="0" smtClean="0">
                <a:solidFill>
                  <a:schemeClr val="tx1"/>
                </a:solidFill>
                <a:latin typeface="+mn-lt"/>
                <a:ea typeface="+mn-ea"/>
                <a:cs typeface="+mn-cs"/>
              </a:rPr>
              <a:t>回归：有偏估计，为了解决多重共线性的一种权宜之计，可以变量筛选</a:t>
            </a:r>
          </a:p>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780834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officeplus.cn/" TargetMode="Externa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0" y="1"/>
            <a:ext cx="12192000" cy="1939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3"/>
          <p:cNvSpPr>
            <a:spLocks noGrp="1"/>
          </p:cNvSpPr>
          <p:nvPr>
            <p:ph type="body" sz="quarter" idx="10"/>
          </p:nvPr>
        </p:nvSpPr>
        <p:spPr>
          <a:xfrm>
            <a:off x="498765" y="3852285"/>
            <a:ext cx="11194472" cy="1714581"/>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sp>
        <p:nvSpPr>
          <p:cNvPr id="5" name="文本占位符 3"/>
          <p:cNvSpPr>
            <a:spLocks noGrp="1"/>
          </p:cNvSpPr>
          <p:nvPr>
            <p:ph type="body" sz="quarter" idx="11"/>
          </p:nvPr>
        </p:nvSpPr>
        <p:spPr>
          <a:xfrm>
            <a:off x="2597367" y="5677703"/>
            <a:ext cx="6997267" cy="331787"/>
          </a:xfrm>
          <a:prstGeom prst="rect">
            <a:avLst/>
          </a:prstGeom>
        </p:spPr>
        <p:txBody>
          <a:bodyPr/>
          <a:lstStyle>
            <a:lvl1pPr marL="0" indent="0" algn="ctr">
              <a:buNone/>
              <a:defRPr sz="1600" b="0">
                <a:solidFill>
                  <a:schemeClr val="accent1">
                    <a:lumMod val="50000"/>
                  </a:schemeClr>
                </a:solidFill>
              </a:defRPr>
            </a:lvl1pPr>
          </a:lstStyle>
          <a:p>
            <a:pPr lvl="0"/>
            <a:endParaRPr kumimoji="1" lang="zh-CN" altLang="en-US" dirty="0"/>
          </a:p>
        </p:txBody>
      </p:sp>
      <p:sp>
        <p:nvSpPr>
          <p:cNvPr id="6" name="文本占位符 3"/>
          <p:cNvSpPr>
            <a:spLocks noGrp="1"/>
          </p:cNvSpPr>
          <p:nvPr>
            <p:ph type="body" sz="quarter" idx="12"/>
          </p:nvPr>
        </p:nvSpPr>
        <p:spPr>
          <a:xfrm>
            <a:off x="2597367" y="6009490"/>
            <a:ext cx="6997267" cy="331787"/>
          </a:xfrm>
          <a:prstGeom prst="rect">
            <a:avLst/>
          </a:prstGeom>
        </p:spPr>
        <p:txBody>
          <a:bodyPr/>
          <a:lstStyle>
            <a:lvl1pPr marL="0" indent="0" algn="ctr">
              <a:buNone/>
              <a:defRPr sz="1600" b="0">
                <a:solidFill>
                  <a:schemeClr val="accent1">
                    <a:lumMod val="50000"/>
                  </a:schemeClr>
                </a:solidFill>
              </a:defRPr>
            </a:lvl1pPr>
          </a:lstStyle>
          <a:p>
            <a:pPr lvl="0"/>
            <a:endParaRPr kumimoji="1" lang="zh-CN" altLang="en-US"/>
          </a:p>
        </p:txBody>
      </p:sp>
      <p:cxnSp>
        <p:nvCxnSpPr>
          <p:cNvPr id="7" name="直接连接符 10"/>
          <p:cNvCxnSpPr/>
          <p:nvPr userDrawn="1"/>
        </p:nvCxnSpPr>
        <p:spPr>
          <a:xfrm>
            <a:off x="1947333" y="5566867"/>
            <a:ext cx="8280400"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图片占位符 8"/>
          <p:cNvSpPr>
            <a:spLocks noGrp="1"/>
          </p:cNvSpPr>
          <p:nvPr>
            <p:ph type="pic" sz="quarter" idx="13"/>
          </p:nvPr>
        </p:nvSpPr>
        <p:spPr>
          <a:xfrm>
            <a:off x="0" y="193964"/>
            <a:ext cx="12192000" cy="3326534"/>
          </a:xfrm>
          <a:prstGeom prst="rect">
            <a:avLst/>
          </a:prstGeom>
        </p:spPr>
        <p:txBody>
          <a:bodyPr/>
          <a:lstStyle>
            <a:lvl1pPr>
              <a:defRPr>
                <a:solidFill>
                  <a:schemeClr val="accent1">
                    <a:lumMod val="50000"/>
                  </a:schemeClr>
                </a:solidFill>
              </a:defRPr>
            </a:lvl1pPr>
          </a:lstStyle>
          <a:p>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背景图片出处</a:t>
            </a: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英文 </a:t>
            </a:r>
            <a:r>
              <a:rPr kumimoji="0" lang="is-I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Microsoft YaHei</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1.3</a:t>
            </a: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pitchFamily="34" charset="-122"/>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pitchFamily="3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pitchFamily="34" charset="-122"/>
              <a:cs typeface="Segoe UI Light" panose="020B050204020402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pitchFamily="3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pitchFamily="34" charset="-122"/>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p:nvPr>
        </p:nvSpPr>
        <p:spPr>
          <a:xfrm>
            <a:off x="2597367" y="541050"/>
            <a:ext cx="6997267" cy="747424"/>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cxnSp>
        <p:nvCxnSpPr>
          <p:cNvPr id="3" name="直接连接符 31"/>
          <p:cNvCxnSpPr/>
          <p:nvPr userDrawn="1"/>
        </p:nvCxnSpPr>
        <p:spPr>
          <a:xfrm>
            <a:off x="5250361" y="1286460"/>
            <a:ext cx="1680521"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1" hasCustomPrompt="1"/>
          </p:nvPr>
        </p:nvSpPr>
        <p:spPr>
          <a:xfrm>
            <a:off x="2597367"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2" hasCustomPrompt="1"/>
          </p:nvPr>
        </p:nvSpPr>
        <p:spPr>
          <a:xfrm>
            <a:off x="2597367" y="5569527"/>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7" name="直线连接符 6"/>
          <p:cNvCxnSpPr/>
          <p:nvPr userDrawn="1"/>
        </p:nvCxnSpPr>
        <p:spPr>
          <a:xfrm>
            <a:off x="2597367" y="1939636"/>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3"/>
          <p:cNvSpPr>
            <a:spLocks noGrp="1"/>
          </p:cNvSpPr>
          <p:nvPr>
            <p:ph type="body" sz="quarter" idx="13" hasCustomPrompt="1"/>
          </p:nvPr>
        </p:nvSpPr>
        <p:spPr>
          <a:xfrm>
            <a:off x="5229835"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9" name="文本占位符 3"/>
          <p:cNvSpPr>
            <a:spLocks noGrp="1"/>
          </p:cNvSpPr>
          <p:nvPr>
            <p:ph type="body" sz="quarter" idx="14" hasCustomPrompt="1"/>
          </p:nvPr>
        </p:nvSpPr>
        <p:spPr>
          <a:xfrm>
            <a:off x="5229834"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0" name="直线连接符 9"/>
          <p:cNvCxnSpPr/>
          <p:nvPr userDrawn="1"/>
        </p:nvCxnSpPr>
        <p:spPr>
          <a:xfrm>
            <a:off x="5229834"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3"/>
          <p:cNvSpPr>
            <a:spLocks noGrp="1"/>
          </p:cNvSpPr>
          <p:nvPr>
            <p:ph type="body" sz="quarter" idx="15" hasCustomPrompt="1"/>
          </p:nvPr>
        </p:nvSpPr>
        <p:spPr>
          <a:xfrm>
            <a:off x="7862303"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2" name="文本占位符 3"/>
          <p:cNvSpPr>
            <a:spLocks noGrp="1"/>
          </p:cNvSpPr>
          <p:nvPr>
            <p:ph type="body" sz="quarter" idx="16" hasCustomPrompt="1"/>
          </p:nvPr>
        </p:nvSpPr>
        <p:spPr>
          <a:xfrm>
            <a:off x="7862303"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3" name="直线连接符 12"/>
          <p:cNvCxnSpPr/>
          <p:nvPr userDrawn="1"/>
        </p:nvCxnSpPr>
        <p:spPr>
          <a:xfrm>
            <a:off x="7862303"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p:nvPr>
        </p:nvSpPr>
        <p:spPr>
          <a:xfrm>
            <a:off x="2597367" y="541050"/>
            <a:ext cx="6997267" cy="747424"/>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cxnSp>
        <p:nvCxnSpPr>
          <p:cNvPr id="3" name="直接连接符 31"/>
          <p:cNvCxnSpPr/>
          <p:nvPr userDrawn="1"/>
        </p:nvCxnSpPr>
        <p:spPr>
          <a:xfrm>
            <a:off x="5250361" y="1286460"/>
            <a:ext cx="1680521"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1" hasCustomPrompt="1"/>
          </p:nvPr>
        </p:nvSpPr>
        <p:spPr>
          <a:xfrm>
            <a:off x="1239110"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2" hasCustomPrompt="1"/>
          </p:nvPr>
        </p:nvSpPr>
        <p:spPr>
          <a:xfrm>
            <a:off x="1239110" y="5569527"/>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7" name="直线连接符 6"/>
          <p:cNvCxnSpPr/>
          <p:nvPr userDrawn="1"/>
        </p:nvCxnSpPr>
        <p:spPr>
          <a:xfrm>
            <a:off x="1239110" y="1939636"/>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3"/>
          <p:cNvSpPr>
            <a:spLocks noGrp="1"/>
          </p:cNvSpPr>
          <p:nvPr>
            <p:ph type="body" sz="quarter" idx="13" hasCustomPrompt="1"/>
          </p:nvPr>
        </p:nvSpPr>
        <p:spPr>
          <a:xfrm>
            <a:off x="3917313"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9" name="文本占位符 3"/>
          <p:cNvSpPr>
            <a:spLocks noGrp="1"/>
          </p:cNvSpPr>
          <p:nvPr>
            <p:ph type="body" sz="quarter" idx="14" hasCustomPrompt="1"/>
          </p:nvPr>
        </p:nvSpPr>
        <p:spPr>
          <a:xfrm>
            <a:off x="3917311"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0" name="直线连接符 9"/>
          <p:cNvCxnSpPr/>
          <p:nvPr userDrawn="1"/>
        </p:nvCxnSpPr>
        <p:spPr>
          <a:xfrm>
            <a:off x="3917311"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3"/>
          <p:cNvSpPr>
            <a:spLocks noGrp="1"/>
          </p:cNvSpPr>
          <p:nvPr>
            <p:ph type="body" sz="quarter" idx="15" hasCustomPrompt="1"/>
          </p:nvPr>
        </p:nvSpPr>
        <p:spPr>
          <a:xfrm>
            <a:off x="6595516"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2" name="文本占位符 3"/>
          <p:cNvSpPr>
            <a:spLocks noGrp="1"/>
          </p:cNvSpPr>
          <p:nvPr>
            <p:ph type="body" sz="quarter" idx="16" hasCustomPrompt="1"/>
          </p:nvPr>
        </p:nvSpPr>
        <p:spPr>
          <a:xfrm>
            <a:off x="6595516"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3" name="直线连接符 12"/>
          <p:cNvCxnSpPr/>
          <p:nvPr userDrawn="1"/>
        </p:nvCxnSpPr>
        <p:spPr>
          <a:xfrm>
            <a:off x="6595516"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文本占位符 3"/>
          <p:cNvSpPr>
            <a:spLocks noGrp="1"/>
          </p:cNvSpPr>
          <p:nvPr>
            <p:ph type="body" sz="quarter" idx="19" hasCustomPrompt="1"/>
          </p:nvPr>
        </p:nvSpPr>
        <p:spPr>
          <a:xfrm>
            <a:off x="9273718"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8" name="文本占位符 3"/>
          <p:cNvSpPr>
            <a:spLocks noGrp="1"/>
          </p:cNvSpPr>
          <p:nvPr>
            <p:ph type="body" sz="quarter" idx="20" hasCustomPrompt="1"/>
          </p:nvPr>
        </p:nvSpPr>
        <p:spPr>
          <a:xfrm>
            <a:off x="9273718" y="556735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9" name="直线连接符 18"/>
          <p:cNvCxnSpPr/>
          <p:nvPr userDrawn="1"/>
        </p:nvCxnSpPr>
        <p:spPr>
          <a:xfrm>
            <a:off x="9273718" y="193746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p:nvPr>
        </p:nvSpPr>
        <p:spPr>
          <a:xfrm>
            <a:off x="2597367" y="541050"/>
            <a:ext cx="6997267" cy="747424"/>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cxnSp>
        <p:nvCxnSpPr>
          <p:cNvPr id="3" name="直接连接符 31"/>
          <p:cNvCxnSpPr/>
          <p:nvPr userDrawn="1"/>
        </p:nvCxnSpPr>
        <p:spPr>
          <a:xfrm>
            <a:off x="5250361" y="1286460"/>
            <a:ext cx="1680521"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1" hasCustomPrompt="1"/>
          </p:nvPr>
        </p:nvSpPr>
        <p:spPr>
          <a:xfrm>
            <a:off x="906601"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2" hasCustomPrompt="1"/>
          </p:nvPr>
        </p:nvSpPr>
        <p:spPr>
          <a:xfrm>
            <a:off x="906601" y="5569527"/>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7" name="直线连接符 6"/>
          <p:cNvCxnSpPr/>
          <p:nvPr userDrawn="1"/>
        </p:nvCxnSpPr>
        <p:spPr>
          <a:xfrm>
            <a:off x="906601" y="1939636"/>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3"/>
          <p:cNvSpPr>
            <a:spLocks noGrp="1"/>
          </p:cNvSpPr>
          <p:nvPr>
            <p:ph type="body" sz="quarter" idx="13" hasCustomPrompt="1"/>
          </p:nvPr>
        </p:nvSpPr>
        <p:spPr>
          <a:xfrm>
            <a:off x="3074580"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9" name="文本占位符 3"/>
          <p:cNvSpPr>
            <a:spLocks noGrp="1"/>
          </p:cNvSpPr>
          <p:nvPr>
            <p:ph type="body" sz="quarter" idx="14" hasCustomPrompt="1"/>
          </p:nvPr>
        </p:nvSpPr>
        <p:spPr>
          <a:xfrm>
            <a:off x="3081143"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0" name="直线连接符 9"/>
          <p:cNvCxnSpPr/>
          <p:nvPr userDrawn="1"/>
        </p:nvCxnSpPr>
        <p:spPr>
          <a:xfrm>
            <a:off x="3081143"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3"/>
          <p:cNvSpPr>
            <a:spLocks noGrp="1"/>
          </p:cNvSpPr>
          <p:nvPr>
            <p:ph type="body" sz="quarter" idx="15" hasCustomPrompt="1"/>
          </p:nvPr>
        </p:nvSpPr>
        <p:spPr>
          <a:xfrm>
            <a:off x="5242559"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2" name="文本占位符 3"/>
          <p:cNvSpPr>
            <a:spLocks noGrp="1"/>
          </p:cNvSpPr>
          <p:nvPr>
            <p:ph type="body" sz="quarter" idx="16" hasCustomPrompt="1"/>
          </p:nvPr>
        </p:nvSpPr>
        <p:spPr>
          <a:xfrm>
            <a:off x="5235996"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3" name="直线连接符 12"/>
          <p:cNvCxnSpPr/>
          <p:nvPr userDrawn="1"/>
        </p:nvCxnSpPr>
        <p:spPr>
          <a:xfrm>
            <a:off x="5235996"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文本占位符 3"/>
          <p:cNvSpPr>
            <a:spLocks noGrp="1"/>
          </p:cNvSpPr>
          <p:nvPr>
            <p:ph type="body" sz="quarter" idx="17" hasCustomPrompt="1"/>
          </p:nvPr>
        </p:nvSpPr>
        <p:spPr>
          <a:xfrm>
            <a:off x="7410538"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5" name="文本占位符 3"/>
          <p:cNvSpPr>
            <a:spLocks noGrp="1"/>
          </p:cNvSpPr>
          <p:nvPr>
            <p:ph type="body" sz="quarter" idx="18" hasCustomPrompt="1"/>
          </p:nvPr>
        </p:nvSpPr>
        <p:spPr>
          <a:xfrm>
            <a:off x="7410538" y="556735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6" name="直线连接符 15"/>
          <p:cNvCxnSpPr/>
          <p:nvPr userDrawn="1"/>
        </p:nvCxnSpPr>
        <p:spPr>
          <a:xfrm>
            <a:off x="7410538" y="193746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文本占位符 3"/>
          <p:cNvSpPr>
            <a:spLocks noGrp="1"/>
          </p:cNvSpPr>
          <p:nvPr>
            <p:ph type="body" sz="quarter" idx="19" hasCustomPrompt="1"/>
          </p:nvPr>
        </p:nvSpPr>
        <p:spPr>
          <a:xfrm>
            <a:off x="9578518"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8" name="文本占位符 3"/>
          <p:cNvSpPr>
            <a:spLocks noGrp="1"/>
          </p:cNvSpPr>
          <p:nvPr>
            <p:ph type="body" sz="quarter" idx="20" hasCustomPrompt="1"/>
          </p:nvPr>
        </p:nvSpPr>
        <p:spPr>
          <a:xfrm>
            <a:off x="9578518" y="556735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9" name="直线连接符 18"/>
          <p:cNvCxnSpPr/>
          <p:nvPr userDrawn="1"/>
        </p:nvCxnSpPr>
        <p:spPr>
          <a:xfrm>
            <a:off x="9578518" y="193746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p:nvPr>
        </p:nvSpPr>
        <p:spPr>
          <a:xfrm>
            <a:off x="2597367" y="541050"/>
            <a:ext cx="6997267" cy="747424"/>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cxnSp>
        <p:nvCxnSpPr>
          <p:cNvPr id="3" name="直接连接符 31"/>
          <p:cNvCxnSpPr/>
          <p:nvPr userDrawn="1"/>
        </p:nvCxnSpPr>
        <p:spPr>
          <a:xfrm>
            <a:off x="5250361" y="1286460"/>
            <a:ext cx="1680521"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1" hasCustomPrompt="1"/>
          </p:nvPr>
        </p:nvSpPr>
        <p:spPr>
          <a:xfrm>
            <a:off x="684929"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2" hasCustomPrompt="1"/>
          </p:nvPr>
        </p:nvSpPr>
        <p:spPr>
          <a:xfrm>
            <a:off x="684929" y="5569527"/>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7" name="直线连接符 6"/>
          <p:cNvCxnSpPr/>
          <p:nvPr userDrawn="1"/>
        </p:nvCxnSpPr>
        <p:spPr>
          <a:xfrm>
            <a:off x="684929" y="1939636"/>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3"/>
          <p:cNvSpPr>
            <a:spLocks noGrp="1"/>
          </p:cNvSpPr>
          <p:nvPr>
            <p:ph type="body" sz="quarter" idx="13" hasCustomPrompt="1"/>
          </p:nvPr>
        </p:nvSpPr>
        <p:spPr>
          <a:xfrm>
            <a:off x="2548108"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9" name="文本占位符 3"/>
          <p:cNvSpPr>
            <a:spLocks noGrp="1"/>
          </p:cNvSpPr>
          <p:nvPr>
            <p:ph type="body" sz="quarter" idx="14" hasCustomPrompt="1"/>
          </p:nvPr>
        </p:nvSpPr>
        <p:spPr>
          <a:xfrm>
            <a:off x="2554671"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0" name="直线连接符 9"/>
          <p:cNvCxnSpPr/>
          <p:nvPr userDrawn="1"/>
        </p:nvCxnSpPr>
        <p:spPr>
          <a:xfrm>
            <a:off x="2554671"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占位符 3"/>
          <p:cNvSpPr>
            <a:spLocks noGrp="1"/>
          </p:cNvSpPr>
          <p:nvPr>
            <p:ph type="body" sz="quarter" idx="15" hasCustomPrompt="1"/>
          </p:nvPr>
        </p:nvSpPr>
        <p:spPr>
          <a:xfrm>
            <a:off x="4411287" y="1937467"/>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21" name="文本占位符 3"/>
          <p:cNvSpPr>
            <a:spLocks noGrp="1"/>
          </p:cNvSpPr>
          <p:nvPr>
            <p:ph type="body" sz="quarter" idx="16" hasCustomPrompt="1"/>
          </p:nvPr>
        </p:nvSpPr>
        <p:spPr>
          <a:xfrm>
            <a:off x="4411287"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22" name="直线连接符 21"/>
          <p:cNvCxnSpPr/>
          <p:nvPr userDrawn="1"/>
        </p:nvCxnSpPr>
        <p:spPr>
          <a:xfrm>
            <a:off x="4411287"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占位符 3"/>
          <p:cNvSpPr>
            <a:spLocks noGrp="1"/>
          </p:cNvSpPr>
          <p:nvPr>
            <p:ph type="body" sz="quarter" idx="17" hasCustomPrompt="1"/>
          </p:nvPr>
        </p:nvSpPr>
        <p:spPr>
          <a:xfrm>
            <a:off x="6274466" y="1937467"/>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24" name="文本占位符 3"/>
          <p:cNvSpPr>
            <a:spLocks noGrp="1"/>
          </p:cNvSpPr>
          <p:nvPr>
            <p:ph type="body" sz="quarter" idx="18" hasCustomPrompt="1"/>
          </p:nvPr>
        </p:nvSpPr>
        <p:spPr>
          <a:xfrm>
            <a:off x="6281029"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25" name="直线连接符 24"/>
          <p:cNvCxnSpPr/>
          <p:nvPr userDrawn="1"/>
        </p:nvCxnSpPr>
        <p:spPr>
          <a:xfrm>
            <a:off x="6281029"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文本占位符 3"/>
          <p:cNvSpPr>
            <a:spLocks noGrp="1"/>
          </p:cNvSpPr>
          <p:nvPr>
            <p:ph type="body" sz="quarter" idx="19" hasCustomPrompt="1"/>
          </p:nvPr>
        </p:nvSpPr>
        <p:spPr>
          <a:xfrm>
            <a:off x="8137645" y="1936744"/>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27" name="文本占位符 3"/>
          <p:cNvSpPr>
            <a:spLocks noGrp="1"/>
          </p:cNvSpPr>
          <p:nvPr>
            <p:ph type="body" sz="quarter" idx="20" hasCustomPrompt="1"/>
          </p:nvPr>
        </p:nvSpPr>
        <p:spPr>
          <a:xfrm>
            <a:off x="8137645"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28" name="直线连接符 27"/>
          <p:cNvCxnSpPr/>
          <p:nvPr userDrawn="1"/>
        </p:nvCxnSpPr>
        <p:spPr>
          <a:xfrm>
            <a:off x="8137645"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占位符 3"/>
          <p:cNvSpPr>
            <a:spLocks noGrp="1"/>
          </p:cNvSpPr>
          <p:nvPr>
            <p:ph type="body" sz="quarter" idx="21" hasCustomPrompt="1"/>
          </p:nvPr>
        </p:nvSpPr>
        <p:spPr>
          <a:xfrm>
            <a:off x="10000824" y="1936744"/>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30" name="文本占位符 3"/>
          <p:cNvSpPr>
            <a:spLocks noGrp="1"/>
          </p:cNvSpPr>
          <p:nvPr>
            <p:ph type="body" sz="quarter" idx="22" hasCustomPrompt="1"/>
          </p:nvPr>
        </p:nvSpPr>
        <p:spPr>
          <a:xfrm>
            <a:off x="10007387" y="556735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31" name="直线连接符 30"/>
          <p:cNvCxnSpPr/>
          <p:nvPr userDrawn="1"/>
        </p:nvCxnSpPr>
        <p:spPr>
          <a:xfrm>
            <a:off x="10007387" y="193746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0" y="1"/>
            <a:ext cx="12192000" cy="4987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1"/>
          </p:nvPr>
        </p:nvSpPr>
        <p:spPr>
          <a:xfrm>
            <a:off x="131258" y="83488"/>
            <a:ext cx="11949906" cy="304439"/>
          </a:xfrm>
          <a:prstGeom prst="rect">
            <a:avLst/>
          </a:prstGeom>
        </p:spPr>
        <p:txBody>
          <a:bodyPr/>
          <a:lstStyle>
            <a:lvl1pPr marL="0" indent="0" algn="l">
              <a:buNone/>
              <a:defRPr sz="1600" b="0">
                <a:solidFill>
                  <a:schemeClr val="bg1"/>
                </a:solidFill>
              </a:defRPr>
            </a:lvl1pPr>
          </a:lstStyle>
          <a:p>
            <a:pPr lvl="0"/>
            <a:endParaRPr kumimoji="1" lang="zh-CN" altLang="en-US" dirty="0"/>
          </a:p>
        </p:txBody>
      </p:sp>
      <p:sp>
        <p:nvSpPr>
          <p:cNvPr id="4" name="文本占位符 3"/>
          <p:cNvSpPr>
            <a:spLocks noGrp="1"/>
          </p:cNvSpPr>
          <p:nvPr>
            <p:ph type="body" sz="quarter" idx="12" hasCustomPrompt="1"/>
          </p:nvPr>
        </p:nvSpPr>
        <p:spPr>
          <a:xfrm>
            <a:off x="1128274" y="1577971"/>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3" hasCustomPrompt="1"/>
          </p:nvPr>
        </p:nvSpPr>
        <p:spPr>
          <a:xfrm>
            <a:off x="1128274" y="520930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6" name="直线连接符 5"/>
          <p:cNvCxnSpPr/>
          <p:nvPr userDrawn="1"/>
        </p:nvCxnSpPr>
        <p:spPr>
          <a:xfrm>
            <a:off x="1128274" y="157941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图片占位符 8"/>
          <p:cNvSpPr>
            <a:spLocks noGrp="1"/>
          </p:cNvSpPr>
          <p:nvPr>
            <p:ph type="pic" sz="quarter" idx="14"/>
          </p:nvPr>
        </p:nvSpPr>
        <p:spPr>
          <a:xfrm>
            <a:off x="3685309" y="498764"/>
            <a:ext cx="8506691" cy="6359236"/>
          </a:xfrm>
          <a:prstGeom prst="rect">
            <a:avLst/>
          </a:prstGeom>
        </p:spPr>
        <p:txBody>
          <a:bodyPr/>
          <a:lstStyle>
            <a:lvl1pPr>
              <a:defRPr>
                <a:solidFill>
                  <a:schemeClr val="accent1">
                    <a:lumMod val="50000"/>
                  </a:schemeClr>
                </a:solidFill>
              </a:defRPr>
            </a:lvl1pPr>
          </a:lstStyle>
          <a:p>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userDrawn="1"/>
        </p:nvSpPr>
        <p:spPr>
          <a:xfrm>
            <a:off x="0" y="1"/>
            <a:ext cx="12192000" cy="4987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3"/>
          <p:cNvSpPr>
            <a:spLocks noGrp="1"/>
          </p:cNvSpPr>
          <p:nvPr>
            <p:ph type="body" sz="quarter" idx="11"/>
          </p:nvPr>
        </p:nvSpPr>
        <p:spPr>
          <a:xfrm>
            <a:off x="131258" y="83488"/>
            <a:ext cx="11949906" cy="304439"/>
          </a:xfrm>
          <a:prstGeom prst="rect">
            <a:avLst/>
          </a:prstGeom>
        </p:spPr>
        <p:txBody>
          <a:bodyPr/>
          <a:lstStyle>
            <a:lvl1pPr marL="0" indent="0" algn="l">
              <a:buNone/>
              <a:defRPr sz="1600" b="0">
                <a:solidFill>
                  <a:schemeClr val="bg1"/>
                </a:solidFill>
              </a:defRPr>
            </a:lvl1pPr>
          </a:lstStyle>
          <a:p>
            <a:pPr lvl="0"/>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p:spPr>
        <p:txBody>
          <a:bodyPr/>
          <a:lstStyle/>
          <a:p>
            <a:fld id="{B449AA6E-5A18-4D97-9CB3-9AF512B4D10E}" type="datetimeFigureOut">
              <a:rPr lang="zh-CN" altLang="en-US" smtClean="0"/>
              <a:t>2017/9/19</a:t>
            </a:fld>
            <a:endParaRPr lang="zh-CN" altLang="en-US"/>
          </a:p>
        </p:txBody>
      </p:sp>
      <p:sp>
        <p:nvSpPr>
          <p:cNvPr id="3" name="Footer Placeholder 2"/>
          <p:cNvSpPr>
            <a:spLocks noGrp="1"/>
          </p:cNvSpPr>
          <p:nvPr>
            <p:ph type="ftr" sz="quarter" idx="11"/>
          </p:nvPr>
        </p:nvSpPr>
        <p:spPr>
          <a:xfrm>
            <a:off x="4038600" y="6356350"/>
            <a:ext cx="4114800" cy="365125"/>
          </a:xfrm>
        </p:spPr>
        <p:txBody>
          <a:bodyPr/>
          <a:lstStyle/>
          <a:p>
            <a:endParaRPr lang="zh-CN" altLang="en-US"/>
          </a:p>
        </p:txBody>
      </p:sp>
      <p:sp>
        <p:nvSpPr>
          <p:cNvPr id="4" name="Slide Number Placeholder 3"/>
          <p:cNvSpPr>
            <a:spLocks noGrp="1"/>
          </p:cNvSpPr>
          <p:nvPr>
            <p:ph type="sldNum" sz="quarter" idx="12"/>
          </p:nvPr>
        </p:nvSpPr>
        <p:spPr>
          <a:xfrm>
            <a:off x="8610600" y="6356350"/>
            <a:ext cx="2743200" cy="365125"/>
          </a:xfrm>
        </p:spPr>
        <p:txBody>
          <a:bodyPr/>
          <a:lstStyle/>
          <a:p>
            <a:fld id="{CF2E1D88-9428-4113-81A9-1BA92994FC3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theme" Target="../theme/theme2.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3" Type="http://schemas.openxmlformats.org/officeDocument/2006/relationships/tags" Target="../tags/tag13.xml"/><Relationship Id="rId14" Type="http://schemas.openxmlformats.org/officeDocument/2006/relationships/tags" Target="../tags/tag14.xml"/><Relationship Id="rId15" Type="http://schemas.openxmlformats.org/officeDocument/2006/relationships/tags" Target="../tags/tag15.xml"/><Relationship Id="rId16" Type="http://schemas.openxmlformats.org/officeDocument/2006/relationships/tags" Target="../tags/tag16.xml"/><Relationship Id="rId17" Type="http://schemas.openxmlformats.org/officeDocument/2006/relationships/tags" Target="../tags/tag17.xml"/><Relationship Id="rId18" Type="http://schemas.openxmlformats.org/officeDocument/2006/relationships/tags" Target="../tags/tag18.xml"/><Relationship Id="rId19" Type="http://schemas.openxmlformats.org/officeDocument/2006/relationships/tags" Target="../tags/tag19.xml"/><Relationship Id="rId50" Type="http://schemas.openxmlformats.org/officeDocument/2006/relationships/tags" Target="../tags/tag50.xml"/><Relationship Id="rId51" Type="http://schemas.openxmlformats.org/officeDocument/2006/relationships/tags" Target="../tags/tag51.xml"/><Relationship Id="rId52" Type="http://schemas.openxmlformats.org/officeDocument/2006/relationships/slideLayout" Target="../slideLayouts/slideLayout9.xml"/><Relationship Id="rId53" Type="http://schemas.openxmlformats.org/officeDocument/2006/relationships/notesSlide" Target="../notesSlides/notesSlide5.xml"/><Relationship Id="rId40" Type="http://schemas.openxmlformats.org/officeDocument/2006/relationships/tags" Target="../tags/tag40.xml"/><Relationship Id="rId41" Type="http://schemas.openxmlformats.org/officeDocument/2006/relationships/tags" Target="../tags/tag41.xml"/><Relationship Id="rId42" Type="http://schemas.openxmlformats.org/officeDocument/2006/relationships/tags" Target="../tags/tag42.xml"/><Relationship Id="rId43" Type="http://schemas.openxmlformats.org/officeDocument/2006/relationships/tags" Target="../tags/tag43.xml"/><Relationship Id="rId44" Type="http://schemas.openxmlformats.org/officeDocument/2006/relationships/tags" Target="../tags/tag44.xml"/><Relationship Id="rId45" Type="http://schemas.openxmlformats.org/officeDocument/2006/relationships/tags" Target="../tags/tag45.xml"/><Relationship Id="rId46" Type="http://schemas.openxmlformats.org/officeDocument/2006/relationships/tags" Target="../tags/tag46.xml"/><Relationship Id="rId47" Type="http://schemas.openxmlformats.org/officeDocument/2006/relationships/tags" Target="../tags/tag47.xml"/><Relationship Id="rId48" Type="http://schemas.openxmlformats.org/officeDocument/2006/relationships/tags" Target="../tags/tag48.xml"/><Relationship Id="rId49" Type="http://schemas.openxmlformats.org/officeDocument/2006/relationships/tags" Target="../tags/tag49.xml"/><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9" Type="http://schemas.openxmlformats.org/officeDocument/2006/relationships/tags" Target="../tags/tag9.xml"/><Relationship Id="rId30" Type="http://schemas.openxmlformats.org/officeDocument/2006/relationships/tags" Target="../tags/tag30.xml"/><Relationship Id="rId31" Type="http://schemas.openxmlformats.org/officeDocument/2006/relationships/tags" Target="../tags/tag31.xml"/><Relationship Id="rId32" Type="http://schemas.openxmlformats.org/officeDocument/2006/relationships/tags" Target="../tags/tag32.xml"/><Relationship Id="rId33" Type="http://schemas.openxmlformats.org/officeDocument/2006/relationships/tags" Target="../tags/tag33.xml"/><Relationship Id="rId34" Type="http://schemas.openxmlformats.org/officeDocument/2006/relationships/tags" Target="../tags/tag34.xml"/><Relationship Id="rId35" Type="http://schemas.openxmlformats.org/officeDocument/2006/relationships/tags" Target="../tags/tag35.xml"/><Relationship Id="rId36" Type="http://schemas.openxmlformats.org/officeDocument/2006/relationships/tags" Target="../tags/tag36.xml"/><Relationship Id="rId37" Type="http://schemas.openxmlformats.org/officeDocument/2006/relationships/tags" Target="../tags/tag37.xml"/><Relationship Id="rId38" Type="http://schemas.openxmlformats.org/officeDocument/2006/relationships/tags" Target="../tags/tag38.xml"/><Relationship Id="rId39" Type="http://schemas.openxmlformats.org/officeDocument/2006/relationships/tags" Target="../tags/tag39.xml"/><Relationship Id="rId20" Type="http://schemas.openxmlformats.org/officeDocument/2006/relationships/tags" Target="../tags/tag20.xml"/><Relationship Id="rId21" Type="http://schemas.openxmlformats.org/officeDocument/2006/relationships/tags" Target="../tags/tag21.xml"/><Relationship Id="rId22" Type="http://schemas.openxmlformats.org/officeDocument/2006/relationships/tags" Target="../tags/tag22.xml"/><Relationship Id="rId23" Type="http://schemas.openxmlformats.org/officeDocument/2006/relationships/tags" Target="../tags/tag23.xml"/><Relationship Id="rId24" Type="http://schemas.openxmlformats.org/officeDocument/2006/relationships/tags" Target="../tags/tag24.xml"/><Relationship Id="rId25" Type="http://schemas.openxmlformats.org/officeDocument/2006/relationships/tags" Target="../tags/tag25.xml"/><Relationship Id="rId26" Type="http://schemas.openxmlformats.org/officeDocument/2006/relationships/tags" Target="../tags/tag26.xml"/><Relationship Id="rId27" Type="http://schemas.openxmlformats.org/officeDocument/2006/relationships/tags" Target="../tags/tag27.xml"/><Relationship Id="rId28" Type="http://schemas.openxmlformats.org/officeDocument/2006/relationships/tags" Target="../tags/tag28.xml"/><Relationship Id="rId29" Type="http://schemas.openxmlformats.org/officeDocument/2006/relationships/tags" Target="../tags/tag29.xml"/><Relationship Id="rId10" Type="http://schemas.openxmlformats.org/officeDocument/2006/relationships/tags" Target="../tags/tag10.xml"/><Relationship Id="rId11" Type="http://schemas.openxmlformats.org/officeDocument/2006/relationships/tags" Target="../tags/tag11.xml"/><Relationship Id="rId12" Type="http://schemas.openxmlformats.org/officeDocument/2006/relationships/tags" Target="../tags/tag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98764" y="3825396"/>
            <a:ext cx="11194472" cy="1714581"/>
          </a:xfrm>
        </p:spPr>
        <p:txBody>
          <a:bodyPr/>
          <a:lstStyle/>
          <a:p>
            <a:r>
              <a:rPr lang="zh-CN" altLang="en-US" dirty="0">
                <a:solidFill>
                  <a:schemeClr val="accent1">
                    <a:lumMod val="50000"/>
                  </a:schemeClr>
                </a:solidFill>
                <a:ea typeface="微软雅黑" panose="020B0503020204020204" pitchFamily="34" charset="-122"/>
              </a:rPr>
              <a:t>基于网络搜索行为</a:t>
            </a:r>
          </a:p>
          <a:p>
            <a:r>
              <a:rPr lang="zh-CN" altLang="en-US" dirty="0" smtClean="0">
                <a:solidFill>
                  <a:schemeClr val="accent1">
                    <a:lumMod val="50000"/>
                  </a:schemeClr>
                </a:solidFill>
                <a:ea typeface="微软雅黑" panose="020B0503020204020204" pitchFamily="34" charset="-122"/>
              </a:rPr>
              <a:t>对洪山区商品房价格的短期预测</a:t>
            </a:r>
            <a:endParaRPr lang="zh-CN" altLang="en-US" dirty="0">
              <a:solidFill>
                <a:schemeClr val="accent1">
                  <a:lumMod val="50000"/>
                </a:schemeClr>
              </a:solidFill>
              <a:ea typeface="微软雅黑" panose="020B0503020204020204" pitchFamily="34" charset="-122"/>
            </a:endParaRPr>
          </a:p>
        </p:txBody>
      </p:sp>
      <p:sp>
        <p:nvSpPr>
          <p:cNvPr id="3" name="文本占位符 2"/>
          <p:cNvSpPr>
            <a:spLocks noGrp="1"/>
          </p:cNvSpPr>
          <p:nvPr>
            <p:ph type="body" sz="quarter" idx="11"/>
          </p:nvPr>
        </p:nvSpPr>
        <p:spPr>
          <a:xfrm>
            <a:off x="2597367" y="5690109"/>
            <a:ext cx="6997267" cy="331787"/>
          </a:xfrm>
        </p:spPr>
        <p:txBody>
          <a:bodyPr/>
          <a:lstStyle/>
          <a:p>
            <a:r>
              <a:rPr lang="zh-CN" altLang="en-US" sz="2400" dirty="0">
                <a:solidFill>
                  <a:schemeClr val="tx1">
                    <a:lumMod val="85000"/>
                    <a:lumOff val="15000"/>
                  </a:schemeClr>
                </a:solidFill>
                <a:ea typeface="微软雅黑" panose="020B0503020204020204" pitchFamily="34" charset="-122"/>
              </a:rPr>
              <a:t>指导老师：</a:t>
            </a:r>
            <a:r>
              <a:rPr lang="zh-CN" altLang="en-US" sz="2400" dirty="0" smtClean="0">
                <a:solidFill>
                  <a:schemeClr val="tx1">
                    <a:lumMod val="85000"/>
                    <a:lumOff val="15000"/>
                  </a:schemeClr>
                </a:solidFill>
                <a:ea typeface="微软雅黑" panose="020B0503020204020204" pitchFamily="34" charset="-122"/>
              </a:rPr>
              <a:t>赵甫哲  </a:t>
            </a:r>
            <a:r>
              <a:rPr lang="en-US" altLang="zh-CN" sz="2400" dirty="0" smtClean="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答辩人</a:t>
            </a:r>
            <a:r>
              <a:rPr lang="zh-CN" altLang="en-US" sz="2400" dirty="0" smtClean="0">
                <a:solidFill>
                  <a:schemeClr val="tx1">
                    <a:lumMod val="85000"/>
                    <a:lumOff val="15000"/>
                  </a:schemeClr>
                </a:solidFill>
                <a:ea typeface="微软雅黑" panose="020B0503020204020204" pitchFamily="34" charset="-122"/>
              </a:rPr>
              <a:t>：蒲东齐</a:t>
            </a:r>
            <a:endParaRPr lang="zh-CN" altLang="en-US" sz="2400" dirty="0">
              <a:solidFill>
                <a:schemeClr val="tx1">
                  <a:lumMod val="85000"/>
                  <a:lumOff val="15000"/>
                </a:schemeClr>
              </a:solidFill>
              <a:ea typeface="微软雅黑" panose="020B0503020204020204" pitchFamily="34" charset="-122"/>
            </a:endParaRPr>
          </a:p>
        </p:txBody>
      </p:sp>
      <p:pic>
        <p:nvPicPr>
          <p:cNvPr id="6" name="图片占位符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5729" b="25729"/>
          <a:stretch>
            <a:fillRect/>
          </a:stretch>
        </p:blipFill>
        <p:spPr/>
      </p:pic>
      <p:sp>
        <p:nvSpPr>
          <p:cNvPr id="4" name="文本框 3"/>
          <p:cNvSpPr txBox="1"/>
          <p:nvPr/>
        </p:nvSpPr>
        <p:spPr>
          <a:xfrm>
            <a:off x="2597367" y="6137753"/>
            <a:ext cx="7197986" cy="649409"/>
          </a:xfrm>
          <a:prstGeom prst="rect">
            <a:avLst/>
          </a:prstGeom>
          <a:noFill/>
        </p:spPr>
        <p:txBody>
          <a:bodyPr wrap="square" rtlCol="0">
            <a:spAutoFit/>
          </a:bodyPr>
          <a:lstStyle/>
          <a:p>
            <a:pPr algn="ctr">
              <a:lnSpc>
                <a:spcPct val="130000"/>
              </a:lnSpc>
              <a:spcBef>
                <a:spcPts val="600"/>
              </a:spcBef>
            </a:pPr>
            <a:r>
              <a:rPr kumimoji="1" lang="zh-CN" altLang="en-US" sz="1200" b="1" kern="0" dirty="0" smtClean="0">
                <a:ea typeface="微软雅黑" panose="020B0503020204020204" pitchFamily="34" charset="-122"/>
                <a:cs typeface="+mn-ea"/>
                <a:sym typeface="+mn-lt"/>
              </a:rPr>
              <a:t>华中师范大学计算机学院</a:t>
            </a:r>
            <a:endParaRPr kumimoji="1" lang="en-US" altLang="zh-CN" sz="1200" b="1" kern="0" dirty="0" smtClean="0">
              <a:ea typeface="微软雅黑" panose="020B0503020204020204" pitchFamily="34" charset="-122"/>
              <a:cs typeface="+mn-ea"/>
              <a:sym typeface="+mn-lt"/>
            </a:endParaRPr>
          </a:p>
          <a:p>
            <a:pPr algn="ctr">
              <a:lnSpc>
                <a:spcPct val="130000"/>
              </a:lnSpc>
              <a:spcBef>
                <a:spcPts val="600"/>
              </a:spcBef>
            </a:pPr>
            <a:r>
              <a:rPr kumimoji="1" lang="zh-CN" altLang="en-US" sz="1200" b="1" kern="0" dirty="0" smtClean="0">
                <a:ea typeface="微软雅黑" panose="020B0503020204020204" pitchFamily="34" charset="-122"/>
                <a:cs typeface="+mn-ea"/>
                <a:sym typeface="+mn-lt"/>
              </a:rPr>
              <a:t>华中师范大学经济与工商管理学院</a:t>
            </a:r>
            <a:endParaRPr kumimoji="1" lang="zh-CN" altLang="en-US" sz="1200" b="1" kern="0" dirty="0">
              <a:ea typeface="微软雅黑" panose="020B0503020204020204" pitchFamily="34" charset="-122"/>
              <a:cs typeface="+mn-ea"/>
              <a:sym typeface="+mn-lt"/>
            </a:endParaRPr>
          </a:p>
        </p:txBody>
      </p:sp>
      <p:sp>
        <p:nvSpPr>
          <p:cNvPr id="5" name="文本框 4"/>
          <p:cNvSpPr txBox="1"/>
          <p:nvPr/>
        </p:nvSpPr>
        <p:spPr>
          <a:xfrm>
            <a:off x="7796463" y="5502442"/>
            <a:ext cx="184731" cy="308995"/>
          </a:xfrm>
          <a:prstGeom prst="rect">
            <a:avLst/>
          </a:prstGeom>
          <a:noFill/>
        </p:spPr>
        <p:txBody>
          <a:bodyPr wrap="none" rtlCol="0">
            <a:spAutoFit/>
          </a:bodyPr>
          <a:lstStyle/>
          <a:p>
            <a:pPr>
              <a:lnSpc>
                <a:spcPct val="130000"/>
              </a:lnSpc>
              <a:spcBef>
                <a:spcPts val="600"/>
              </a:spcBef>
            </a:pPr>
            <a:endParaRPr kumimoji="1" lang="zh-CN" altLang="en-US" sz="1200" kern="0" dirty="0">
              <a:ea typeface="微软雅黑" panose="020B0503020204020204" pitchFamily="34" charset="-122"/>
              <a:cs typeface="+mn-ea"/>
              <a:sym typeface="+mn-lt"/>
            </a:endParaRPr>
          </a:p>
        </p:txBody>
      </p:sp>
      <p:sp>
        <p:nvSpPr>
          <p:cNvPr id="7" name="文本框 6"/>
          <p:cNvSpPr txBox="1"/>
          <p:nvPr/>
        </p:nvSpPr>
        <p:spPr>
          <a:xfrm>
            <a:off x="7555832" y="5614737"/>
            <a:ext cx="184731" cy="308995"/>
          </a:xfrm>
          <a:prstGeom prst="rect">
            <a:avLst/>
          </a:prstGeom>
          <a:noFill/>
        </p:spPr>
        <p:txBody>
          <a:bodyPr wrap="none" rtlCol="0">
            <a:spAutoFit/>
          </a:bodyPr>
          <a:lstStyle/>
          <a:p>
            <a:pPr>
              <a:lnSpc>
                <a:spcPct val="130000"/>
              </a:lnSpc>
              <a:spcBef>
                <a:spcPts val="600"/>
              </a:spcBef>
            </a:pPr>
            <a:endParaRPr kumimoji="1" lang="zh-CN" altLang="en-US" sz="1200" kern="0" dirty="0">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979031" y="3923891"/>
            <a:ext cx="215032" cy="215032"/>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sym typeface="Arial" panose="020B0604020202020204" pitchFamily="34" charset="0"/>
            </a:endParaRPr>
          </a:p>
        </p:txBody>
      </p:sp>
      <p:sp>
        <p:nvSpPr>
          <p:cNvPr id="3" name="椭圆 2"/>
          <p:cNvSpPr/>
          <p:nvPr>
            <p:custDataLst>
              <p:tags r:id="rId3"/>
            </p:custDataLst>
          </p:nvPr>
        </p:nvSpPr>
        <p:spPr>
          <a:xfrm>
            <a:off x="2068382" y="3233758"/>
            <a:ext cx="332813" cy="332813"/>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0000" lnSpcReduction="20000"/>
          </a:bodyPr>
          <a:lstStyle/>
          <a:p>
            <a:pPr algn="ctr"/>
            <a:endParaRPr lang="zh-CN" altLang="en-US">
              <a:solidFill>
                <a:schemeClr val="bg1"/>
              </a:solidFill>
              <a:sym typeface="Arial" panose="020B0604020202020204" pitchFamily="34" charset="0"/>
            </a:endParaRPr>
          </a:p>
        </p:txBody>
      </p:sp>
      <p:sp>
        <p:nvSpPr>
          <p:cNvPr id="4" name="椭圆 3"/>
          <p:cNvSpPr/>
          <p:nvPr>
            <p:custDataLst>
              <p:tags r:id="rId4"/>
            </p:custDataLst>
          </p:nvPr>
        </p:nvSpPr>
        <p:spPr>
          <a:xfrm>
            <a:off x="2065778" y="4298150"/>
            <a:ext cx="1058421" cy="8789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fontScale="77500" lnSpcReduction="20000"/>
          </a:bodyPr>
          <a:lstStyle/>
          <a:p>
            <a:pPr algn="ctr"/>
            <a:r>
              <a:rPr lang="en-US" altLang="zh-CN" sz="2000" dirty="0"/>
              <a:t>LASSO Models</a:t>
            </a:r>
            <a:endParaRPr lang="zh-CN" altLang="en-US" sz="1900" b="1" dirty="0" smtClean="0">
              <a:solidFill>
                <a:schemeClr val="bg1"/>
              </a:solidFill>
              <a:sym typeface="Arial" panose="020B0604020202020204" pitchFamily="34" charset="0"/>
            </a:endParaRPr>
          </a:p>
        </p:txBody>
      </p:sp>
      <p:sp>
        <p:nvSpPr>
          <p:cNvPr id="5" name="椭圆 4"/>
          <p:cNvSpPr/>
          <p:nvPr>
            <p:custDataLst>
              <p:tags r:id="rId5"/>
            </p:custDataLst>
          </p:nvPr>
        </p:nvSpPr>
        <p:spPr>
          <a:xfrm>
            <a:off x="2659749" y="3393441"/>
            <a:ext cx="387058" cy="38705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5000" lnSpcReduction="20000"/>
          </a:bodyPr>
          <a:lstStyle/>
          <a:p>
            <a:pPr algn="ctr"/>
            <a:endParaRPr lang="zh-CN" altLang="en-US">
              <a:solidFill>
                <a:schemeClr val="bg1"/>
              </a:solidFill>
              <a:sym typeface="Arial" panose="020B0604020202020204" pitchFamily="34" charset="0"/>
            </a:endParaRPr>
          </a:p>
        </p:txBody>
      </p:sp>
      <p:sp>
        <p:nvSpPr>
          <p:cNvPr id="6" name="椭圆 5"/>
          <p:cNvSpPr/>
          <p:nvPr>
            <p:custDataLst>
              <p:tags r:id="rId6"/>
            </p:custDataLst>
          </p:nvPr>
        </p:nvSpPr>
        <p:spPr>
          <a:xfrm>
            <a:off x="3240336" y="3549751"/>
            <a:ext cx="516077" cy="516077"/>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endParaRPr lang="zh-CN" altLang="en-US">
              <a:solidFill>
                <a:schemeClr val="bg1"/>
              </a:solidFill>
              <a:sym typeface="Arial" panose="020B0604020202020204" pitchFamily="34" charset="0"/>
            </a:endParaRPr>
          </a:p>
        </p:txBody>
      </p:sp>
      <p:sp>
        <p:nvSpPr>
          <p:cNvPr id="7" name="椭圆 6"/>
          <p:cNvSpPr/>
          <p:nvPr>
            <p:custDataLst>
              <p:tags r:id="rId7"/>
            </p:custDataLst>
          </p:nvPr>
        </p:nvSpPr>
        <p:spPr>
          <a:xfrm>
            <a:off x="2802121" y="2653171"/>
            <a:ext cx="387058" cy="387058"/>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5000" lnSpcReduction="20000"/>
          </a:bodyPr>
          <a:lstStyle/>
          <a:p>
            <a:pPr algn="ctr"/>
            <a:endParaRPr lang="zh-CN" altLang="en-US">
              <a:solidFill>
                <a:schemeClr val="bg1"/>
              </a:solidFill>
              <a:sym typeface="Arial" panose="020B0604020202020204" pitchFamily="34" charset="0"/>
            </a:endParaRPr>
          </a:p>
        </p:txBody>
      </p:sp>
      <p:sp>
        <p:nvSpPr>
          <p:cNvPr id="9" name="椭圆 8"/>
          <p:cNvSpPr/>
          <p:nvPr>
            <p:custDataLst>
              <p:tags r:id="rId8"/>
            </p:custDataLst>
          </p:nvPr>
        </p:nvSpPr>
        <p:spPr>
          <a:xfrm>
            <a:off x="4043410" y="5341137"/>
            <a:ext cx="387058" cy="387058"/>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5000" lnSpcReduction="20000"/>
          </a:bodyPr>
          <a:lstStyle/>
          <a:p>
            <a:pPr algn="ctr"/>
            <a:endParaRPr lang="zh-CN" altLang="en-US">
              <a:solidFill>
                <a:schemeClr val="bg1"/>
              </a:solidFill>
              <a:sym typeface="Arial" panose="020B0604020202020204" pitchFamily="34" charset="0"/>
            </a:endParaRPr>
          </a:p>
        </p:txBody>
      </p:sp>
      <p:sp>
        <p:nvSpPr>
          <p:cNvPr id="10" name="椭圆 9"/>
          <p:cNvSpPr/>
          <p:nvPr>
            <p:custDataLst>
              <p:tags r:id="rId9"/>
            </p:custDataLst>
          </p:nvPr>
        </p:nvSpPr>
        <p:spPr>
          <a:xfrm>
            <a:off x="4515227" y="4662130"/>
            <a:ext cx="152488" cy="152488"/>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sym typeface="Arial" panose="020B0604020202020204" pitchFamily="34" charset="0"/>
            </a:endParaRPr>
          </a:p>
        </p:txBody>
      </p:sp>
      <p:sp>
        <p:nvSpPr>
          <p:cNvPr id="11" name="椭圆 10"/>
          <p:cNvSpPr/>
          <p:nvPr>
            <p:custDataLst>
              <p:tags r:id="rId10"/>
            </p:custDataLst>
          </p:nvPr>
        </p:nvSpPr>
        <p:spPr>
          <a:xfrm>
            <a:off x="4710072" y="4204875"/>
            <a:ext cx="215032" cy="215032"/>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sym typeface="Arial" panose="020B0604020202020204" pitchFamily="34" charset="0"/>
            </a:endParaRPr>
          </a:p>
        </p:txBody>
      </p:sp>
      <p:sp>
        <p:nvSpPr>
          <p:cNvPr id="12" name="椭圆 11"/>
          <p:cNvSpPr/>
          <p:nvPr>
            <p:custDataLst>
              <p:tags r:id="rId11"/>
            </p:custDataLst>
          </p:nvPr>
        </p:nvSpPr>
        <p:spPr>
          <a:xfrm>
            <a:off x="3849401" y="2374403"/>
            <a:ext cx="1331653" cy="13316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altLang="zh-CN" sz="2000" dirty="0"/>
              <a:t>Linear Models</a:t>
            </a:r>
            <a:endParaRPr lang="zh-CN" altLang="en-US" sz="2000" b="1" dirty="0" smtClean="0">
              <a:solidFill>
                <a:schemeClr val="bg1"/>
              </a:solidFill>
              <a:sym typeface="Arial" panose="020B0604020202020204" pitchFamily="34" charset="0"/>
            </a:endParaRPr>
          </a:p>
        </p:txBody>
      </p:sp>
      <p:sp>
        <p:nvSpPr>
          <p:cNvPr id="13" name="椭圆 12"/>
          <p:cNvSpPr/>
          <p:nvPr>
            <p:custDataLst>
              <p:tags r:id="rId12"/>
            </p:custDataLst>
          </p:nvPr>
        </p:nvSpPr>
        <p:spPr>
          <a:xfrm>
            <a:off x="3880115" y="2090537"/>
            <a:ext cx="193529" cy="193529"/>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sym typeface="Arial" panose="020B0604020202020204" pitchFamily="34" charset="0"/>
            </a:endParaRPr>
          </a:p>
        </p:txBody>
      </p:sp>
      <p:sp>
        <p:nvSpPr>
          <p:cNvPr id="14" name="椭圆 13"/>
          <p:cNvSpPr/>
          <p:nvPr>
            <p:custDataLst>
              <p:tags r:id="rId13"/>
            </p:custDataLst>
          </p:nvPr>
        </p:nvSpPr>
        <p:spPr>
          <a:xfrm>
            <a:off x="4942368" y="2187302"/>
            <a:ext cx="152488" cy="152488"/>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sym typeface="Arial" panose="020B0604020202020204" pitchFamily="34" charset="0"/>
            </a:endParaRPr>
          </a:p>
        </p:txBody>
      </p:sp>
      <p:sp>
        <p:nvSpPr>
          <p:cNvPr id="16" name="椭圆 15"/>
          <p:cNvSpPr/>
          <p:nvPr>
            <p:custDataLst>
              <p:tags r:id="rId14"/>
            </p:custDataLst>
          </p:nvPr>
        </p:nvSpPr>
        <p:spPr>
          <a:xfrm>
            <a:off x="5561108" y="3549751"/>
            <a:ext cx="652615" cy="652615"/>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bg1"/>
              </a:solidFill>
              <a:sym typeface="Arial" panose="020B0604020202020204" pitchFamily="34" charset="0"/>
            </a:endParaRPr>
          </a:p>
        </p:txBody>
      </p:sp>
      <p:sp>
        <p:nvSpPr>
          <p:cNvPr id="17" name="椭圆 16"/>
          <p:cNvSpPr/>
          <p:nvPr>
            <p:custDataLst>
              <p:tags r:id="rId15"/>
            </p:custDataLst>
          </p:nvPr>
        </p:nvSpPr>
        <p:spPr>
          <a:xfrm>
            <a:off x="6020194" y="2846700"/>
            <a:ext cx="387058" cy="38705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5000" lnSpcReduction="20000"/>
          </a:bodyPr>
          <a:lstStyle/>
          <a:p>
            <a:pPr algn="ctr"/>
            <a:endParaRPr lang="zh-CN" altLang="en-US">
              <a:solidFill>
                <a:schemeClr val="bg1"/>
              </a:solidFill>
              <a:sym typeface="Arial" panose="020B0604020202020204" pitchFamily="34" charset="0"/>
            </a:endParaRPr>
          </a:p>
        </p:txBody>
      </p:sp>
      <p:sp>
        <p:nvSpPr>
          <p:cNvPr id="18" name="椭圆 17"/>
          <p:cNvSpPr/>
          <p:nvPr>
            <p:custDataLst>
              <p:tags r:id="rId16"/>
            </p:custDataLst>
          </p:nvPr>
        </p:nvSpPr>
        <p:spPr>
          <a:xfrm>
            <a:off x="5605263" y="1512031"/>
            <a:ext cx="652615" cy="652615"/>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bg1"/>
              </a:solidFill>
              <a:sym typeface="Arial" panose="020B0604020202020204" pitchFamily="34" charset="0"/>
            </a:endParaRPr>
          </a:p>
        </p:txBody>
      </p:sp>
      <p:sp>
        <p:nvSpPr>
          <p:cNvPr id="19" name="椭圆 18"/>
          <p:cNvSpPr/>
          <p:nvPr>
            <p:custDataLst>
              <p:tags r:id="rId17"/>
            </p:custDataLst>
          </p:nvPr>
        </p:nvSpPr>
        <p:spPr>
          <a:xfrm>
            <a:off x="8329296" y="1539253"/>
            <a:ext cx="329130" cy="329130"/>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0000" lnSpcReduction="20000"/>
          </a:bodyPr>
          <a:lstStyle/>
          <a:p>
            <a:pPr algn="ctr"/>
            <a:endParaRPr lang="zh-CN" altLang="en-US">
              <a:solidFill>
                <a:schemeClr val="bg1"/>
              </a:solidFill>
              <a:sym typeface="Arial" panose="020B0604020202020204" pitchFamily="34" charset="0"/>
            </a:endParaRPr>
          </a:p>
        </p:txBody>
      </p:sp>
      <p:sp>
        <p:nvSpPr>
          <p:cNvPr id="20" name="椭圆 19"/>
          <p:cNvSpPr/>
          <p:nvPr>
            <p:custDataLst>
              <p:tags r:id="rId18"/>
            </p:custDataLst>
          </p:nvPr>
        </p:nvSpPr>
        <p:spPr>
          <a:xfrm>
            <a:off x="4716759" y="4634042"/>
            <a:ext cx="1894869" cy="10999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altLang="zh-CN" dirty="0" smtClean="0"/>
              <a:t>Regression </a:t>
            </a:r>
            <a:r>
              <a:rPr lang="en-US" altLang="zh-CN" dirty="0"/>
              <a:t>Trees</a:t>
            </a:r>
            <a:endParaRPr lang="zh-CN" altLang="en-US" b="1" dirty="0" smtClean="0">
              <a:solidFill>
                <a:schemeClr val="bg1"/>
              </a:solidFill>
              <a:sym typeface="Arial" panose="020B0604020202020204" pitchFamily="34" charset="0"/>
            </a:endParaRPr>
          </a:p>
        </p:txBody>
      </p:sp>
      <p:sp>
        <p:nvSpPr>
          <p:cNvPr id="21" name="椭圆 20"/>
          <p:cNvSpPr/>
          <p:nvPr>
            <p:custDataLst>
              <p:tags r:id="rId19"/>
            </p:custDataLst>
          </p:nvPr>
        </p:nvSpPr>
        <p:spPr>
          <a:xfrm>
            <a:off x="6263023" y="5140575"/>
            <a:ext cx="387058" cy="387058"/>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5000" lnSpcReduction="20000"/>
          </a:bodyPr>
          <a:lstStyle/>
          <a:p>
            <a:pPr algn="ctr"/>
            <a:endParaRPr lang="zh-CN" altLang="en-US">
              <a:solidFill>
                <a:schemeClr val="bg1"/>
              </a:solidFill>
              <a:sym typeface="Arial" panose="020B0604020202020204" pitchFamily="34" charset="0"/>
            </a:endParaRPr>
          </a:p>
        </p:txBody>
      </p:sp>
      <p:sp>
        <p:nvSpPr>
          <p:cNvPr id="22" name="椭圆 21"/>
          <p:cNvSpPr/>
          <p:nvPr>
            <p:custDataLst>
              <p:tags r:id="rId20"/>
            </p:custDataLst>
          </p:nvPr>
        </p:nvSpPr>
        <p:spPr>
          <a:xfrm>
            <a:off x="6692256" y="5299250"/>
            <a:ext cx="152488" cy="152488"/>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sym typeface="Arial" panose="020B0604020202020204" pitchFamily="34" charset="0"/>
            </a:endParaRPr>
          </a:p>
        </p:txBody>
      </p:sp>
      <p:sp>
        <p:nvSpPr>
          <p:cNvPr id="24" name="椭圆 23"/>
          <p:cNvSpPr/>
          <p:nvPr>
            <p:custDataLst>
              <p:tags r:id="rId21"/>
            </p:custDataLst>
          </p:nvPr>
        </p:nvSpPr>
        <p:spPr>
          <a:xfrm>
            <a:off x="7763529" y="5792704"/>
            <a:ext cx="86012" cy="86012"/>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sym typeface="Arial" panose="020B0604020202020204" pitchFamily="34" charset="0"/>
            </a:endParaRPr>
          </a:p>
        </p:txBody>
      </p:sp>
      <p:sp>
        <p:nvSpPr>
          <p:cNvPr id="25" name="椭圆 24"/>
          <p:cNvSpPr/>
          <p:nvPr>
            <p:custDataLst>
              <p:tags r:id="rId22"/>
            </p:custDataLst>
          </p:nvPr>
        </p:nvSpPr>
        <p:spPr>
          <a:xfrm>
            <a:off x="7477406" y="5140575"/>
            <a:ext cx="329130" cy="32913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0000" lnSpcReduction="20000"/>
          </a:bodyPr>
          <a:lstStyle/>
          <a:p>
            <a:pPr algn="ctr"/>
            <a:endParaRPr lang="zh-CN" altLang="en-US">
              <a:solidFill>
                <a:schemeClr val="bg1"/>
              </a:solidFill>
              <a:sym typeface="Arial" panose="020B0604020202020204" pitchFamily="34" charset="0"/>
            </a:endParaRPr>
          </a:p>
        </p:txBody>
      </p:sp>
      <p:sp>
        <p:nvSpPr>
          <p:cNvPr id="27" name="椭圆 26"/>
          <p:cNvSpPr/>
          <p:nvPr>
            <p:custDataLst>
              <p:tags r:id="rId23"/>
            </p:custDataLst>
          </p:nvPr>
        </p:nvSpPr>
        <p:spPr>
          <a:xfrm>
            <a:off x="6616904" y="1882430"/>
            <a:ext cx="1848192" cy="16446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altLang="zh-CN" sz="2400" smtClean="0"/>
              <a:t>RandomForest</a:t>
            </a:r>
            <a:endParaRPr lang="zh-CN" altLang="en-US" sz="2400" b="1" dirty="0" smtClean="0">
              <a:solidFill>
                <a:schemeClr val="bg1"/>
              </a:solidFill>
              <a:sym typeface="Arial" panose="020B0604020202020204" pitchFamily="34" charset="0"/>
            </a:endParaRPr>
          </a:p>
        </p:txBody>
      </p:sp>
      <p:sp>
        <p:nvSpPr>
          <p:cNvPr id="28" name="椭圆 27"/>
          <p:cNvSpPr/>
          <p:nvPr>
            <p:custDataLst>
              <p:tags r:id="rId24"/>
            </p:custDataLst>
          </p:nvPr>
        </p:nvSpPr>
        <p:spPr>
          <a:xfrm>
            <a:off x="8960192" y="1607054"/>
            <a:ext cx="96764" cy="96764"/>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sym typeface="Arial" panose="020B0604020202020204" pitchFamily="34" charset="0"/>
            </a:endParaRPr>
          </a:p>
        </p:txBody>
      </p:sp>
      <p:sp>
        <p:nvSpPr>
          <p:cNvPr id="29" name="椭圆 28"/>
          <p:cNvSpPr/>
          <p:nvPr>
            <p:custDataLst>
              <p:tags r:id="rId25"/>
            </p:custDataLst>
          </p:nvPr>
        </p:nvSpPr>
        <p:spPr>
          <a:xfrm>
            <a:off x="8547514" y="2058129"/>
            <a:ext cx="516077" cy="516077"/>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endParaRPr lang="zh-CN" altLang="en-US">
              <a:solidFill>
                <a:schemeClr val="bg1"/>
              </a:solidFill>
              <a:sym typeface="Arial" panose="020B0604020202020204" pitchFamily="34" charset="0"/>
            </a:endParaRPr>
          </a:p>
        </p:txBody>
      </p:sp>
      <p:sp>
        <p:nvSpPr>
          <p:cNvPr id="30" name="椭圆 29"/>
          <p:cNvSpPr/>
          <p:nvPr>
            <p:custDataLst>
              <p:tags r:id="rId26"/>
            </p:custDataLst>
          </p:nvPr>
        </p:nvSpPr>
        <p:spPr>
          <a:xfrm>
            <a:off x="9081875" y="2410005"/>
            <a:ext cx="115704" cy="115704"/>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sym typeface="Arial" panose="020B0604020202020204" pitchFamily="34" charset="0"/>
            </a:endParaRPr>
          </a:p>
        </p:txBody>
      </p:sp>
      <p:sp>
        <p:nvSpPr>
          <p:cNvPr id="31" name="椭圆 30"/>
          <p:cNvSpPr/>
          <p:nvPr>
            <p:custDataLst>
              <p:tags r:id="rId27"/>
            </p:custDataLst>
          </p:nvPr>
        </p:nvSpPr>
        <p:spPr>
          <a:xfrm>
            <a:off x="5259570" y="4482807"/>
            <a:ext cx="138368" cy="13836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sym typeface="Arial" panose="020B0604020202020204" pitchFamily="34" charset="0"/>
            </a:endParaRPr>
          </a:p>
        </p:txBody>
      </p:sp>
      <p:sp>
        <p:nvSpPr>
          <p:cNvPr id="32" name="椭圆 31"/>
          <p:cNvSpPr/>
          <p:nvPr>
            <p:custDataLst>
              <p:tags r:id="rId28"/>
            </p:custDataLst>
          </p:nvPr>
        </p:nvSpPr>
        <p:spPr>
          <a:xfrm>
            <a:off x="8821507" y="2990900"/>
            <a:ext cx="152488" cy="15248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sym typeface="Arial" panose="020B0604020202020204" pitchFamily="34" charset="0"/>
            </a:endParaRPr>
          </a:p>
        </p:txBody>
      </p:sp>
      <p:sp>
        <p:nvSpPr>
          <p:cNvPr id="33" name="椭圆 32"/>
          <p:cNvSpPr/>
          <p:nvPr>
            <p:custDataLst>
              <p:tags r:id="rId29"/>
            </p:custDataLst>
          </p:nvPr>
        </p:nvSpPr>
        <p:spPr>
          <a:xfrm>
            <a:off x="9248523" y="3088979"/>
            <a:ext cx="86012" cy="86012"/>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sym typeface="Arial" panose="020B0604020202020204" pitchFamily="34" charset="0"/>
            </a:endParaRPr>
          </a:p>
        </p:txBody>
      </p:sp>
      <p:sp>
        <p:nvSpPr>
          <p:cNvPr id="34" name="椭圆 33"/>
          <p:cNvSpPr/>
          <p:nvPr>
            <p:custDataLst>
              <p:tags r:id="rId30"/>
            </p:custDataLst>
          </p:nvPr>
        </p:nvSpPr>
        <p:spPr>
          <a:xfrm>
            <a:off x="9315711" y="3719610"/>
            <a:ext cx="279541" cy="279541"/>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a:solidFill>
                <a:schemeClr val="bg1"/>
              </a:solidFill>
              <a:sym typeface="Arial" panose="020B0604020202020204" pitchFamily="34" charset="0"/>
            </a:endParaRPr>
          </a:p>
        </p:txBody>
      </p:sp>
      <p:sp>
        <p:nvSpPr>
          <p:cNvPr id="35" name="椭圆 34"/>
          <p:cNvSpPr/>
          <p:nvPr>
            <p:custDataLst>
              <p:tags r:id="rId31"/>
            </p:custDataLst>
          </p:nvPr>
        </p:nvSpPr>
        <p:spPr>
          <a:xfrm>
            <a:off x="8816713" y="4680236"/>
            <a:ext cx="2026392" cy="11124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altLang="zh-CN" sz="2400" dirty="0" smtClean="0"/>
              <a:t>Bagging</a:t>
            </a:r>
            <a:endParaRPr lang="zh-CN" altLang="en-US" sz="2400" dirty="0" smtClean="0">
              <a:solidFill>
                <a:schemeClr val="bg1"/>
              </a:solidFill>
              <a:sym typeface="Arial" panose="020B0604020202020204" pitchFamily="34" charset="0"/>
            </a:endParaRPr>
          </a:p>
        </p:txBody>
      </p:sp>
      <p:sp>
        <p:nvSpPr>
          <p:cNvPr id="36" name="椭圆 35"/>
          <p:cNvSpPr/>
          <p:nvPr>
            <p:custDataLst>
              <p:tags r:id="rId32"/>
            </p:custDataLst>
          </p:nvPr>
        </p:nvSpPr>
        <p:spPr>
          <a:xfrm>
            <a:off x="10056854" y="4234117"/>
            <a:ext cx="387058" cy="38705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5000" lnSpcReduction="20000"/>
          </a:bodyPr>
          <a:lstStyle/>
          <a:p>
            <a:pPr algn="ctr"/>
            <a:endParaRPr lang="zh-CN" altLang="en-US">
              <a:solidFill>
                <a:schemeClr val="bg1"/>
              </a:solidFill>
              <a:sym typeface="Arial" panose="020B0604020202020204" pitchFamily="34" charset="0"/>
            </a:endParaRPr>
          </a:p>
        </p:txBody>
      </p:sp>
      <p:sp>
        <p:nvSpPr>
          <p:cNvPr id="37" name="椭圆 36"/>
          <p:cNvSpPr/>
          <p:nvPr>
            <p:custDataLst>
              <p:tags r:id="rId33"/>
            </p:custDataLst>
          </p:nvPr>
        </p:nvSpPr>
        <p:spPr>
          <a:xfrm>
            <a:off x="9752522" y="3194460"/>
            <a:ext cx="218986" cy="218986"/>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sym typeface="Arial" panose="020B0604020202020204" pitchFamily="34" charset="0"/>
            </a:endParaRPr>
          </a:p>
        </p:txBody>
      </p:sp>
      <p:sp>
        <p:nvSpPr>
          <p:cNvPr id="38" name="椭圆 37"/>
          <p:cNvSpPr/>
          <p:nvPr>
            <p:custDataLst>
              <p:tags r:id="rId34"/>
            </p:custDataLst>
          </p:nvPr>
        </p:nvSpPr>
        <p:spPr>
          <a:xfrm>
            <a:off x="9113401" y="1610344"/>
            <a:ext cx="448880" cy="448880"/>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7500" lnSpcReduction="10000"/>
          </a:bodyPr>
          <a:lstStyle/>
          <a:p>
            <a:pPr algn="ctr"/>
            <a:endParaRPr lang="zh-CN" altLang="en-US">
              <a:solidFill>
                <a:schemeClr val="bg1"/>
              </a:solidFill>
              <a:sym typeface="Arial" panose="020B0604020202020204" pitchFamily="34" charset="0"/>
            </a:endParaRPr>
          </a:p>
        </p:txBody>
      </p:sp>
      <p:sp>
        <p:nvSpPr>
          <p:cNvPr id="39" name="椭圆 38"/>
          <p:cNvSpPr/>
          <p:nvPr>
            <p:custDataLst>
              <p:tags r:id="rId35"/>
            </p:custDataLst>
          </p:nvPr>
        </p:nvSpPr>
        <p:spPr>
          <a:xfrm>
            <a:off x="9408607" y="2058129"/>
            <a:ext cx="387058" cy="387058"/>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5000" lnSpcReduction="20000"/>
          </a:bodyPr>
          <a:lstStyle/>
          <a:p>
            <a:pPr algn="ctr"/>
            <a:endParaRPr lang="zh-CN" altLang="en-US">
              <a:solidFill>
                <a:schemeClr val="bg1"/>
              </a:solidFill>
              <a:sym typeface="Arial" panose="020B0604020202020204" pitchFamily="34" charset="0"/>
            </a:endParaRPr>
          </a:p>
        </p:txBody>
      </p:sp>
      <p:sp>
        <p:nvSpPr>
          <p:cNvPr id="40" name="椭圆 39"/>
          <p:cNvSpPr/>
          <p:nvPr>
            <p:custDataLst>
              <p:tags r:id="rId36"/>
            </p:custDataLst>
          </p:nvPr>
        </p:nvSpPr>
        <p:spPr>
          <a:xfrm>
            <a:off x="9709655" y="1975820"/>
            <a:ext cx="523709" cy="523709"/>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bg1"/>
              </a:solidFill>
              <a:sym typeface="Arial" panose="020B0604020202020204" pitchFamily="34" charset="0"/>
            </a:endParaRPr>
          </a:p>
        </p:txBody>
      </p:sp>
      <p:sp>
        <p:nvSpPr>
          <p:cNvPr id="42" name="椭圆 41"/>
          <p:cNvSpPr/>
          <p:nvPr>
            <p:custDataLst>
              <p:tags r:id="rId37"/>
            </p:custDataLst>
          </p:nvPr>
        </p:nvSpPr>
        <p:spPr>
          <a:xfrm>
            <a:off x="11024499" y="2457931"/>
            <a:ext cx="188471" cy="188471"/>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sym typeface="Arial" panose="020B0604020202020204" pitchFamily="34" charset="0"/>
            </a:endParaRPr>
          </a:p>
        </p:txBody>
      </p:sp>
      <p:sp>
        <p:nvSpPr>
          <p:cNvPr id="43" name="椭圆 42"/>
          <p:cNvSpPr/>
          <p:nvPr>
            <p:custDataLst>
              <p:tags r:id="rId38"/>
            </p:custDataLst>
          </p:nvPr>
        </p:nvSpPr>
        <p:spPr>
          <a:xfrm>
            <a:off x="10420950" y="2758432"/>
            <a:ext cx="302202" cy="302202"/>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2500" lnSpcReduction="20000"/>
          </a:bodyPr>
          <a:lstStyle/>
          <a:p>
            <a:pPr algn="ctr"/>
            <a:endParaRPr lang="zh-CN" altLang="en-US">
              <a:solidFill>
                <a:schemeClr val="bg1"/>
              </a:solidFill>
              <a:sym typeface="Arial" panose="020B0604020202020204" pitchFamily="34" charset="0"/>
            </a:endParaRPr>
          </a:p>
        </p:txBody>
      </p:sp>
      <p:sp>
        <p:nvSpPr>
          <p:cNvPr id="58" name="椭圆 57"/>
          <p:cNvSpPr/>
          <p:nvPr>
            <p:custDataLst>
              <p:tags r:id="rId39"/>
            </p:custDataLst>
          </p:nvPr>
        </p:nvSpPr>
        <p:spPr>
          <a:xfrm>
            <a:off x="6497592" y="4204875"/>
            <a:ext cx="152488" cy="152488"/>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sym typeface="Arial" panose="020B0604020202020204" pitchFamily="34" charset="0"/>
            </a:endParaRPr>
          </a:p>
        </p:txBody>
      </p:sp>
      <p:sp>
        <p:nvSpPr>
          <p:cNvPr id="61" name="椭圆 60"/>
          <p:cNvSpPr/>
          <p:nvPr>
            <p:custDataLst>
              <p:tags r:id="rId40"/>
            </p:custDataLst>
          </p:nvPr>
        </p:nvSpPr>
        <p:spPr>
          <a:xfrm>
            <a:off x="6981230" y="4137088"/>
            <a:ext cx="543146" cy="543146"/>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bg1"/>
              </a:solidFill>
              <a:sym typeface="Arial" panose="020B0604020202020204" pitchFamily="34" charset="0"/>
            </a:endParaRPr>
          </a:p>
        </p:txBody>
      </p:sp>
      <p:sp>
        <p:nvSpPr>
          <p:cNvPr id="65" name="椭圆 64"/>
          <p:cNvSpPr/>
          <p:nvPr>
            <p:custDataLst>
              <p:tags r:id="rId41"/>
            </p:custDataLst>
          </p:nvPr>
        </p:nvSpPr>
        <p:spPr>
          <a:xfrm>
            <a:off x="7806535" y="4166607"/>
            <a:ext cx="76535" cy="76535"/>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sym typeface="Arial" panose="020B0604020202020204" pitchFamily="34" charset="0"/>
            </a:endParaRPr>
          </a:p>
        </p:txBody>
      </p:sp>
      <p:sp>
        <p:nvSpPr>
          <p:cNvPr id="68" name="椭圆 67"/>
          <p:cNvSpPr/>
          <p:nvPr>
            <p:custDataLst>
              <p:tags r:id="rId42"/>
            </p:custDataLst>
          </p:nvPr>
        </p:nvSpPr>
        <p:spPr>
          <a:xfrm>
            <a:off x="8303479" y="3905653"/>
            <a:ext cx="301117" cy="301117"/>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2500" lnSpcReduction="20000"/>
          </a:bodyPr>
          <a:lstStyle/>
          <a:p>
            <a:pPr algn="ctr"/>
            <a:endParaRPr lang="zh-CN" altLang="en-US">
              <a:solidFill>
                <a:schemeClr val="bg1"/>
              </a:solidFill>
              <a:sym typeface="Arial" panose="020B0604020202020204" pitchFamily="34" charset="0"/>
            </a:endParaRPr>
          </a:p>
        </p:txBody>
      </p:sp>
      <p:sp>
        <p:nvSpPr>
          <p:cNvPr id="71" name="椭圆 70"/>
          <p:cNvSpPr/>
          <p:nvPr>
            <p:custDataLst>
              <p:tags r:id="rId43"/>
            </p:custDataLst>
          </p:nvPr>
        </p:nvSpPr>
        <p:spPr>
          <a:xfrm>
            <a:off x="8399039" y="2554198"/>
            <a:ext cx="218986" cy="218986"/>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sym typeface="Arial" panose="020B0604020202020204" pitchFamily="34" charset="0"/>
            </a:endParaRPr>
          </a:p>
        </p:txBody>
      </p:sp>
      <p:sp>
        <p:nvSpPr>
          <p:cNvPr id="72" name="椭圆 71"/>
          <p:cNvSpPr/>
          <p:nvPr>
            <p:custDataLst>
              <p:tags r:id="rId44"/>
            </p:custDataLst>
          </p:nvPr>
        </p:nvSpPr>
        <p:spPr>
          <a:xfrm>
            <a:off x="9112600" y="2962316"/>
            <a:ext cx="104828" cy="10482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sym typeface="Arial" panose="020B0604020202020204" pitchFamily="34" charset="0"/>
            </a:endParaRPr>
          </a:p>
        </p:txBody>
      </p:sp>
      <p:sp>
        <p:nvSpPr>
          <p:cNvPr id="73" name="椭圆 72"/>
          <p:cNvSpPr/>
          <p:nvPr>
            <p:custDataLst>
              <p:tags r:id="rId45"/>
            </p:custDataLst>
          </p:nvPr>
        </p:nvSpPr>
        <p:spPr>
          <a:xfrm>
            <a:off x="9989198" y="2992573"/>
            <a:ext cx="94236" cy="94236"/>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bg1"/>
              </a:solidFill>
              <a:sym typeface="Arial" panose="020B0604020202020204" pitchFamily="34" charset="0"/>
            </a:endParaRPr>
          </a:p>
        </p:txBody>
      </p:sp>
      <p:sp>
        <p:nvSpPr>
          <p:cNvPr id="124" name="椭圆 123"/>
          <p:cNvSpPr/>
          <p:nvPr>
            <p:custDataLst>
              <p:tags r:id="rId46"/>
            </p:custDataLst>
          </p:nvPr>
        </p:nvSpPr>
        <p:spPr>
          <a:xfrm>
            <a:off x="3568322" y="4777131"/>
            <a:ext cx="652615" cy="652615"/>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bg1"/>
              </a:solidFill>
              <a:sym typeface="Arial" panose="020B0604020202020204" pitchFamily="34" charset="0"/>
            </a:endParaRPr>
          </a:p>
        </p:txBody>
      </p:sp>
      <p:sp>
        <p:nvSpPr>
          <p:cNvPr id="125" name="椭圆 124"/>
          <p:cNvSpPr/>
          <p:nvPr>
            <p:custDataLst>
              <p:tags r:id="rId47"/>
            </p:custDataLst>
          </p:nvPr>
        </p:nvSpPr>
        <p:spPr>
          <a:xfrm>
            <a:off x="5367579" y="3060633"/>
            <a:ext cx="387058" cy="387058"/>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5000" lnSpcReduction="20000"/>
          </a:bodyPr>
          <a:lstStyle/>
          <a:p>
            <a:pPr algn="ctr"/>
            <a:endParaRPr lang="zh-CN" altLang="en-US">
              <a:solidFill>
                <a:schemeClr val="bg1"/>
              </a:solidFill>
              <a:sym typeface="Arial" panose="020B0604020202020204" pitchFamily="34" charset="0"/>
            </a:endParaRPr>
          </a:p>
        </p:txBody>
      </p:sp>
      <p:sp>
        <p:nvSpPr>
          <p:cNvPr id="126" name="椭圆 125"/>
          <p:cNvSpPr/>
          <p:nvPr>
            <p:custDataLst>
              <p:tags r:id="rId48"/>
            </p:custDataLst>
          </p:nvPr>
        </p:nvSpPr>
        <p:spPr>
          <a:xfrm>
            <a:off x="6706029" y="5628025"/>
            <a:ext cx="652615" cy="652615"/>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bg1"/>
              </a:solidFill>
              <a:sym typeface="Arial" panose="020B0604020202020204" pitchFamily="34" charset="0"/>
            </a:endParaRPr>
          </a:p>
        </p:txBody>
      </p:sp>
      <p:sp>
        <p:nvSpPr>
          <p:cNvPr id="127" name="椭圆 126"/>
          <p:cNvSpPr/>
          <p:nvPr>
            <p:custDataLst>
              <p:tags r:id="rId49"/>
            </p:custDataLst>
          </p:nvPr>
        </p:nvSpPr>
        <p:spPr>
          <a:xfrm>
            <a:off x="8293379" y="4909909"/>
            <a:ext cx="387058" cy="387058"/>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5000" lnSpcReduction="20000"/>
          </a:bodyPr>
          <a:lstStyle/>
          <a:p>
            <a:pPr algn="ctr"/>
            <a:endParaRPr lang="zh-CN" altLang="en-US">
              <a:solidFill>
                <a:schemeClr val="bg1"/>
              </a:solidFill>
              <a:sym typeface="Arial" panose="020B0604020202020204" pitchFamily="34" charset="0"/>
            </a:endParaRPr>
          </a:p>
        </p:txBody>
      </p:sp>
      <p:sp>
        <p:nvSpPr>
          <p:cNvPr id="128" name="椭圆 127"/>
          <p:cNvSpPr/>
          <p:nvPr>
            <p:custDataLst>
              <p:tags r:id="rId50"/>
            </p:custDataLst>
          </p:nvPr>
        </p:nvSpPr>
        <p:spPr>
          <a:xfrm>
            <a:off x="10457687" y="1985001"/>
            <a:ext cx="385418" cy="385418"/>
          </a:xfrm>
          <a:prstGeom prst="ellipse">
            <a:avLst/>
          </a:pr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5000" lnSpcReduction="20000"/>
          </a:bodyPr>
          <a:lstStyle/>
          <a:p>
            <a:pPr algn="ctr"/>
            <a:endParaRPr lang="zh-CN" altLang="en-US">
              <a:solidFill>
                <a:schemeClr val="bg1"/>
              </a:solidFill>
              <a:sym typeface="Arial" panose="020B0604020202020204" pitchFamily="34" charset="0"/>
            </a:endParaRPr>
          </a:p>
        </p:txBody>
      </p:sp>
      <p:sp>
        <p:nvSpPr>
          <p:cNvPr id="51" name="矩形 50"/>
          <p:cNvSpPr/>
          <p:nvPr>
            <p:custDataLst>
              <p:tags r:id="rId51"/>
            </p:custDataLst>
          </p:nvPr>
        </p:nvSpPr>
        <p:spPr>
          <a:xfrm>
            <a:off x="1551975" y="485502"/>
            <a:ext cx="7553555" cy="951110"/>
          </a:xfrm>
          <a:prstGeom prst="rect">
            <a:avLst/>
          </a:prstGeom>
        </p:spPr>
        <p:txBody>
          <a:bodyPr wrap="none" anchor="ctr" anchorCtr="0">
            <a:normAutofit/>
          </a:bodyPr>
          <a:lstStyle/>
          <a:p>
            <a:r>
              <a:rPr lang="zh-CN" altLang="en-US" sz="2800" b="1" dirty="0" smtClean="0">
                <a:solidFill>
                  <a:schemeClr val="accent5"/>
                </a:solidFill>
                <a:latin typeface="+mj-lt"/>
                <a:ea typeface="+mj-ea"/>
                <a:cs typeface="+mj-cs"/>
                <a:sym typeface="Arial" panose="020B0604020202020204" pitchFamily="34" charset="0"/>
              </a:rPr>
              <a:t>回归模型</a:t>
            </a:r>
            <a:endParaRPr lang="zh-CN" altLang="en-US" sz="2800" b="1" dirty="0">
              <a:solidFill>
                <a:schemeClr val="accent5"/>
              </a:solidFill>
              <a:latin typeface="+mj-lt"/>
              <a:ea typeface="+mj-ea"/>
              <a:cs typeface="+mj-cs"/>
              <a:sym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sz="2000" b="1" dirty="0" smtClean="0"/>
              <a:t>03</a:t>
            </a:r>
            <a:r>
              <a:rPr lang="zh-CN" altLang="en-US" sz="2000" b="1" dirty="0" smtClean="0"/>
              <a:t>（</a:t>
            </a:r>
            <a:r>
              <a:rPr lang="en-US" altLang="zh-CN" sz="2000" b="1" dirty="0"/>
              <a:t>stepwise</a:t>
            </a:r>
            <a:r>
              <a:rPr lang="zh-CN" altLang="en-US" sz="2000" b="1" dirty="0" smtClean="0"/>
              <a:t>） </a:t>
            </a:r>
            <a:r>
              <a:rPr lang="en-US" altLang="zh-CN" sz="2000" b="1" dirty="0"/>
              <a:t>Linear Models</a:t>
            </a:r>
            <a:endParaRPr lang="zh-CN" altLang="en-US" sz="2000" b="1" dirty="0"/>
          </a:p>
        </p:txBody>
      </p:sp>
      <p:sp>
        <p:nvSpPr>
          <p:cNvPr id="3" name="文本框 2"/>
          <p:cNvSpPr txBox="1"/>
          <p:nvPr/>
        </p:nvSpPr>
        <p:spPr>
          <a:xfrm>
            <a:off x="372473" y="1737478"/>
            <a:ext cx="11467476" cy="2862322"/>
          </a:xfrm>
          <a:prstGeom prst="rect">
            <a:avLst/>
          </a:prstGeom>
          <a:noFill/>
        </p:spPr>
        <p:txBody>
          <a:bodyPr wrap="square" rtlCol="0">
            <a:spAutoFit/>
          </a:bodyPr>
          <a:lstStyle/>
          <a:p>
            <a:pPr>
              <a:lnSpc>
                <a:spcPct val="150000"/>
              </a:lnSpc>
            </a:pPr>
            <a:r>
              <a:rPr lang="zh-CN" altLang="zh-CN" sz="2000" dirty="0">
                <a:solidFill>
                  <a:schemeClr val="accent1">
                    <a:lumMod val="50000"/>
                  </a:schemeClr>
                </a:solidFill>
                <a:latin typeface="+mn-ea"/>
              </a:rPr>
              <a:t>一元一次的回归曲线是用最小二乘法确定各个变量的系数，推广到多元其实也是一样的</a:t>
            </a:r>
            <a:r>
              <a:rPr lang="zh-CN" altLang="zh-CN" sz="2000" dirty="0" smtClean="0">
                <a:solidFill>
                  <a:schemeClr val="accent1">
                    <a:lumMod val="50000"/>
                  </a:schemeClr>
                </a:solidFill>
                <a:latin typeface="+mn-ea"/>
              </a:rPr>
              <a:t>，</a:t>
            </a:r>
            <a:r>
              <a:rPr lang="zh-CN" altLang="en-US" sz="2000" dirty="0" smtClean="0">
                <a:solidFill>
                  <a:schemeClr val="accent1">
                    <a:lumMod val="50000"/>
                  </a:schemeClr>
                </a:solidFill>
                <a:latin typeface="+mn-ea"/>
              </a:rPr>
              <a:t>它是</a:t>
            </a:r>
            <a:r>
              <a:rPr lang="zh-CN" altLang="en-US" sz="2000" b="1" dirty="0"/>
              <a:t>用一个超平面来拟合</a:t>
            </a:r>
            <a:r>
              <a:rPr lang="zh-CN" altLang="zh-CN" sz="2000" dirty="0" smtClean="0">
                <a:solidFill>
                  <a:schemeClr val="accent5">
                    <a:lumMod val="50000"/>
                  </a:schemeClr>
                </a:solidFill>
                <a:latin typeface="+mn-ea"/>
              </a:rPr>
              <a:t>。</a:t>
            </a:r>
            <a:r>
              <a:rPr lang="zh-CN" altLang="en-US" sz="2000" dirty="0">
                <a:solidFill>
                  <a:schemeClr val="accent5">
                    <a:lumMod val="50000"/>
                  </a:schemeClr>
                </a:solidFill>
              </a:rPr>
              <a:t>求每个点到超平面的距离的和的最短值来得到最优的超平面</a:t>
            </a:r>
            <a:r>
              <a:rPr lang="zh-CN" altLang="zh-CN" sz="2000" dirty="0" smtClean="0">
                <a:solidFill>
                  <a:schemeClr val="accent5">
                    <a:lumMod val="50000"/>
                  </a:schemeClr>
                </a:solidFill>
                <a:latin typeface="+mn-ea"/>
              </a:rPr>
              <a:t>。</a:t>
            </a:r>
            <a:r>
              <a:rPr lang="zh-CN" altLang="zh-CN" sz="2000" dirty="0">
                <a:solidFill>
                  <a:schemeClr val="accent1">
                    <a:lumMod val="50000"/>
                  </a:schemeClr>
                </a:solidFill>
                <a:latin typeface="+mn-ea"/>
              </a:rPr>
              <a:t>利用最小二乘法可以简便地求得未知</a:t>
            </a:r>
            <a:r>
              <a:rPr lang="zh-CN" altLang="zh-CN" sz="2000" dirty="0" smtClean="0">
                <a:solidFill>
                  <a:schemeClr val="accent1">
                    <a:lumMod val="50000"/>
                  </a:schemeClr>
                </a:solidFill>
                <a:latin typeface="+mn-ea"/>
              </a:rPr>
              <a:t>的</a:t>
            </a:r>
            <a:r>
              <a:rPr lang="zh-CN" altLang="en-US" sz="2000" dirty="0" smtClean="0">
                <a:solidFill>
                  <a:schemeClr val="accent1">
                    <a:lumMod val="50000"/>
                  </a:schemeClr>
                </a:solidFill>
                <a:latin typeface="+mn-ea"/>
              </a:rPr>
              <a:t>变量系数</a:t>
            </a:r>
            <a:r>
              <a:rPr lang="zh-CN" altLang="zh-CN" sz="2000" dirty="0" smtClean="0">
                <a:solidFill>
                  <a:schemeClr val="accent1">
                    <a:lumMod val="50000"/>
                  </a:schemeClr>
                </a:solidFill>
                <a:latin typeface="+mn-ea"/>
              </a:rPr>
              <a:t>，</a:t>
            </a:r>
            <a:r>
              <a:rPr lang="zh-CN" altLang="zh-CN" sz="2000" dirty="0">
                <a:solidFill>
                  <a:schemeClr val="accent1">
                    <a:lumMod val="50000"/>
                  </a:schemeClr>
                </a:solidFill>
                <a:latin typeface="+mn-ea"/>
              </a:rPr>
              <a:t>并使得这些求得的数据与实际数据之间误差的平方和为最小。简单说就是使得方程真实值和预测值的残差平方和</a:t>
            </a:r>
            <a:r>
              <a:rPr lang="zh-CN" altLang="zh-CN" sz="2000" dirty="0" smtClean="0">
                <a:solidFill>
                  <a:schemeClr val="accent1">
                    <a:lumMod val="50000"/>
                  </a:schemeClr>
                </a:solidFill>
                <a:latin typeface="+mn-ea"/>
              </a:rPr>
              <a:t>最小</a:t>
            </a:r>
            <a:r>
              <a:rPr lang="zh-CN" altLang="en-US" sz="2000" dirty="0" smtClean="0">
                <a:solidFill>
                  <a:schemeClr val="accent1">
                    <a:lumMod val="50000"/>
                  </a:schemeClr>
                </a:solidFill>
                <a:latin typeface="+mn-ea"/>
              </a:rPr>
              <a:t>。</a:t>
            </a:r>
            <a:r>
              <a:rPr lang="zh-CN" altLang="en-US" sz="2000" dirty="0" smtClean="0">
                <a:solidFill>
                  <a:schemeClr val="accent1">
                    <a:lumMod val="50000"/>
                  </a:schemeClr>
                </a:solidFill>
              </a:rPr>
              <a:t>逐步线性回归就是选取使得</a:t>
            </a:r>
            <a:r>
              <a:rPr lang="en-US" altLang="zh-CN" sz="2000" dirty="0" smtClean="0">
                <a:solidFill>
                  <a:schemeClr val="accent1">
                    <a:lumMod val="50000"/>
                  </a:schemeClr>
                </a:solidFill>
              </a:rPr>
              <a:t>AIC</a:t>
            </a:r>
            <a:r>
              <a:rPr lang="zh-CN" altLang="en-US" sz="2000" dirty="0">
                <a:solidFill>
                  <a:schemeClr val="accent1">
                    <a:lumMod val="50000"/>
                  </a:schemeClr>
                </a:solidFill>
              </a:rPr>
              <a:t>最小的</a:t>
            </a:r>
            <a:r>
              <a:rPr lang="zh-CN" altLang="en-US" sz="2000" dirty="0" smtClean="0">
                <a:solidFill>
                  <a:schemeClr val="accent1">
                    <a:lumMod val="50000"/>
                  </a:schemeClr>
                </a:solidFill>
              </a:rPr>
              <a:t>模型。</a:t>
            </a:r>
            <a:endParaRPr lang="en-US" altLang="zh-CN" sz="2000" dirty="0" smtClean="0">
              <a:solidFill>
                <a:schemeClr val="accent1">
                  <a:lumMod val="50000"/>
                </a:schemeClr>
              </a:solidFill>
            </a:endParaRPr>
          </a:p>
          <a:p>
            <a:pPr>
              <a:lnSpc>
                <a:spcPct val="150000"/>
              </a:lnSpc>
            </a:pPr>
            <a:endParaRPr lang="en-US" altLang="zh-CN" sz="2000" dirty="0">
              <a:solidFill>
                <a:schemeClr val="accent1">
                  <a:lumMod val="50000"/>
                </a:schemeClr>
              </a:solidFill>
            </a:endParaRPr>
          </a:p>
          <a:p>
            <a:pPr>
              <a:lnSpc>
                <a:spcPct val="150000"/>
              </a:lnSpc>
            </a:pPr>
            <a:r>
              <a:rPr lang="zh-CN" altLang="en-US" sz="2000" dirty="0" smtClean="0">
                <a:solidFill>
                  <a:schemeClr val="accent1">
                    <a:lumMod val="50000"/>
                  </a:schemeClr>
                </a:solidFill>
                <a:latin typeface="+mn-ea"/>
              </a:rPr>
              <a:t>调用</a:t>
            </a:r>
            <a:r>
              <a:rPr lang="en-US" altLang="zh-CN" sz="2000" dirty="0" smtClean="0">
                <a:solidFill>
                  <a:schemeClr val="accent1">
                    <a:lumMod val="50000"/>
                  </a:schemeClr>
                </a:solidFill>
                <a:latin typeface="+mn-ea"/>
              </a:rPr>
              <a:t>lm</a:t>
            </a:r>
            <a:r>
              <a:rPr lang="zh-CN" altLang="en-US" sz="2000" dirty="0" smtClean="0">
                <a:solidFill>
                  <a:schemeClr val="accent1">
                    <a:lumMod val="50000"/>
                  </a:schemeClr>
                </a:solidFill>
                <a:latin typeface="+mn-ea"/>
              </a:rPr>
              <a:t>（）函数以及</a:t>
            </a:r>
            <a:r>
              <a:rPr lang="en-US" altLang="zh-CN" sz="2000" dirty="0" err="1">
                <a:solidFill>
                  <a:schemeClr val="accent1">
                    <a:lumMod val="50000"/>
                  </a:schemeClr>
                </a:solidFill>
                <a:latin typeface="+mn-ea"/>
              </a:rPr>
              <a:t>stepAIC</a:t>
            </a:r>
            <a:r>
              <a:rPr lang="zh-CN" altLang="zh-CN" sz="2000" dirty="0">
                <a:solidFill>
                  <a:schemeClr val="accent1">
                    <a:lumMod val="50000"/>
                  </a:schemeClr>
                </a:solidFill>
                <a:latin typeface="+mn-ea"/>
              </a:rPr>
              <a:t> </a:t>
            </a:r>
            <a:r>
              <a:rPr lang="zh-CN" altLang="en-US" sz="2000" dirty="0">
                <a:solidFill>
                  <a:schemeClr val="accent1">
                    <a:lumMod val="50000"/>
                  </a:schemeClr>
                </a:solidFill>
                <a:latin typeface="+mn-ea"/>
              </a:rPr>
              <a:t>（）</a:t>
            </a:r>
            <a:r>
              <a:rPr lang="zh-CN" altLang="en-US" sz="2000" dirty="0" smtClean="0">
                <a:solidFill>
                  <a:schemeClr val="accent1">
                    <a:lumMod val="50000"/>
                  </a:schemeClr>
                </a:solidFill>
                <a:latin typeface="+mn-ea"/>
              </a:rPr>
              <a:t>函数</a:t>
            </a:r>
            <a:r>
              <a:rPr lang="zh-CN" altLang="zh-CN" sz="2000" dirty="0" smtClean="0">
                <a:solidFill>
                  <a:schemeClr val="accent1">
                    <a:lumMod val="50000"/>
                  </a:schemeClr>
                </a:solidFill>
              </a:rPr>
              <a:t>建立多元线性</a:t>
            </a:r>
            <a:r>
              <a:rPr lang="zh-CN" altLang="zh-CN" sz="2000" dirty="0">
                <a:solidFill>
                  <a:schemeClr val="accent1">
                    <a:lumMod val="50000"/>
                  </a:schemeClr>
                </a:solidFill>
              </a:rPr>
              <a:t>回归</a:t>
            </a:r>
            <a:r>
              <a:rPr lang="zh-CN" altLang="zh-CN" sz="2000" dirty="0" smtClean="0">
                <a:solidFill>
                  <a:schemeClr val="accent1">
                    <a:lumMod val="50000"/>
                  </a:schemeClr>
                </a:solidFill>
              </a:rPr>
              <a:t>模型</a:t>
            </a:r>
            <a:r>
              <a:rPr lang="zh-CN" altLang="en-US" sz="2000" dirty="0" smtClean="0">
                <a:solidFill>
                  <a:schemeClr val="accent1">
                    <a:lumMod val="50000"/>
                  </a:schemeClr>
                </a:solidFill>
              </a:rPr>
              <a:t>和逐步回归模型</a:t>
            </a:r>
            <a:endParaRPr lang="zh-CN" altLang="zh-CN" sz="2000" dirty="0">
              <a:solidFill>
                <a:schemeClr val="accent1">
                  <a:lumMod val="50000"/>
                </a:schemeClr>
              </a:solidFill>
              <a:latin typeface="+mn-ea"/>
            </a:endParaRPr>
          </a:p>
        </p:txBody>
      </p:sp>
    </p:spTree>
    <p:extLst>
      <p:ext uri="{BB962C8B-B14F-4D97-AF65-F5344CB8AC3E}">
        <p14:creationId xmlns:p14="http://schemas.microsoft.com/office/powerpoint/2010/main" val="191824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sz="2000" b="1" dirty="0" smtClean="0"/>
              <a:t>03</a:t>
            </a:r>
            <a:r>
              <a:rPr lang="zh-CN" altLang="en-US" sz="2000" b="1" dirty="0" smtClean="0"/>
              <a:t>（</a:t>
            </a:r>
            <a:r>
              <a:rPr lang="en-US" altLang="zh-CN" sz="2000" b="1" dirty="0"/>
              <a:t>stepwise</a:t>
            </a:r>
            <a:r>
              <a:rPr lang="zh-CN" altLang="en-US" sz="2000" b="1" dirty="0" smtClean="0"/>
              <a:t>） </a:t>
            </a:r>
            <a:r>
              <a:rPr lang="en-US" altLang="zh-CN" sz="2000" b="1" dirty="0"/>
              <a:t>Linear Models</a:t>
            </a:r>
            <a:endParaRPr lang="zh-CN" altLang="en-US" sz="2000" b="1"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799" y="909918"/>
            <a:ext cx="8857129" cy="5535706"/>
          </a:xfrm>
          <a:prstGeom prst="rect">
            <a:avLst/>
          </a:prstGeom>
        </p:spPr>
      </p:pic>
    </p:spTree>
    <p:extLst>
      <p:ext uri="{BB962C8B-B14F-4D97-AF65-F5344CB8AC3E}">
        <p14:creationId xmlns:p14="http://schemas.microsoft.com/office/powerpoint/2010/main" val="195903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sz="2000" b="1" dirty="0" smtClean="0"/>
              <a:t>03</a:t>
            </a:r>
            <a:r>
              <a:rPr lang="zh-CN" altLang="en-US" sz="2000" b="1" dirty="0" smtClean="0"/>
              <a:t>（</a:t>
            </a:r>
            <a:r>
              <a:rPr lang="en-US" altLang="zh-CN" sz="2000" b="1" dirty="0"/>
              <a:t>stepwise</a:t>
            </a:r>
            <a:r>
              <a:rPr lang="zh-CN" altLang="en-US" sz="2000" b="1" dirty="0" smtClean="0"/>
              <a:t>） </a:t>
            </a:r>
            <a:r>
              <a:rPr lang="en-US" altLang="zh-CN" sz="2000" b="1" dirty="0"/>
              <a:t>Linear Models</a:t>
            </a:r>
            <a:endParaRPr lang="zh-CN" altLang="en-US" sz="2000" b="1" dirty="0"/>
          </a:p>
        </p:txBody>
      </p:sp>
      <p:sp>
        <p:nvSpPr>
          <p:cNvPr id="3" name="文本框 2"/>
          <p:cNvSpPr txBox="1"/>
          <p:nvPr/>
        </p:nvSpPr>
        <p:spPr>
          <a:xfrm>
            <a:off x="372473" y="2413416"/>
            <a:ext cx="11467476" cy="2477601"/>
          </a:xfrm>
          <a:prstGeom prst="rect">
            <a:avLst/>
          </a:prstGeom>
          <a:noFill/>
        </p:spPr>
        <p:txBody>
          <a:bodyPr wrap="square" rtlCol="0">
            <a:spAutoFit/>
          </a:bodyPr>
          <a:lstStyle/>
          <a:p>
            <a:pPr>
              <a:lnSpc>
                <a:spcPct val="150000"/>
              </a:lnSpc>
            </a:pPr>
            <a:r>
              <a:rPr lang="en-US" altLang="zh-CN" sz="2000" dirty="0" err="1" smtClean="0">
                <a:solidFill>
                  <a:schemeClr val="accent1">
                    <a:lumMod val="50000"/>
                  </a:schemeClr>
                </a:solidFill>
                <a:latin typeface="+mn-ea"/>
              </a:rPr>
              <a:t>hist</a:t>
            </a:r>
            <a:r>
              <a:rPr lang="zh-CN" altLang="en-US" sz="2000" dirty="0">
                <a:solidFill>
                  <a:schemeClr val="accent1">
                    <a:lumMod val="50000"/>
                  </a:schemeClr>
                </a:solidFill>
                <a:latin typeface="+mn-ea"/>
              </a:rPr>
              <a:t>（</a:t>
            </a:r>
            <a:r>
              <a:rPr lang="zh-CN" altLang="en-US" sz="2000" dirty="0" smtClean="0">
                <a:solidFill>
                  <a:schemeClr val="accent1">
                    <a:lumMod val="50000"/>
                  </a:schemeClr>
                </a:solidFill>
                <a:latin typeface="+mn-ea"/>
              </a:rPr>
              <a:t>）函数</a:t>
            </a:r>
            <a:r>
              <a:rPr lang="zh-CN" altLang="zh-CN" sz="2000" dirty="0" smtClean="0">
                <a:solidFill>
                  <a:schemeClr val="accent1">
                    <a:lumMod val="50000"/>
                  </a:schemeClr>
                </a:solidFill>
                <a:latin typeface="+mn-ea"/>
              </a:rPr>
              <a:t>画出</a:t>
            </a:r>
            <a:r>
              <a:rPr lang="zh-CN" altLang="zh-CN" sz="2000" dirty="0">
                <a:solidFill>
                  <a:schemeClr val="accent1">
                    <a:lumMod val="50000"/>
                  </a:schemeClr>
                </a:solidFill>
                <a:latin typeface="+mn-ea"/>
              </a:rPr>
              <a:t>房产真实价格数据的</a:t>
            </a:r>
            <a:r>
              <a:rPr lang="zh-CN" altLang="zh-CN" sz="2000" dirty="0" smtClean="0">
                <a:solidFill>
                  <a:schemeClr val="accent1">
                    <a:lumMod val="50000"/>
                  </a:schemeClr>
                </a:solidFill>
                <a:latin typeface="+mn-ea"/>
              </a:rPr>
              <a:t>直方图</a:t>
            </a:r>
            <a:r>
              <a:rPr lang="zh-CN" altLang="en-US" sz="2000" dirty="0" smtClean="0">
                <a:solidFill>
                  <a:schemeClr val="accent1">
                    <a:lumMod val="50000"/>
                  </a:schemeClr>
                </a:solidFill>
                <a:latin typeface="+mn-ea"/>
              </a:rPr>
              <a:t>，调用</a:t>
            </a:r>
            <a:r>
              <a:rPr lang="en-US" altLang="zh-CN" sz="2000" dirty="0" err="1" smtClean="0">
                <a:solidFill>
                  <a:schemeClr val="accent1">
                    <a:lumMod val="50000"/>
                  </a:schemeClr>
                </a:solidFill>
                <a:latin typeface="+mn-ea"/>
              </a:rPr>
              <a:t>shapiro.test</a:t>
            </a:r>
            <a:r>
              <a:rPr lang="zh-CN" altLang="en-US" sz="2000" dirty="0" smtClean="0">
                <a:solidFill>
                  <a:schemeClr val="accent1">
                    <a:lumMod val="50000"/>
                  </a:schemeClr>
                </a:solidFill>
                <a:latin typeface="+mn-ea"/>
              </a:rPr>
              <a:t>（）函数来进行</a:t>
            </a:r>
            <a:r>
              <a:rPr lang="zh-CN" altLang="en-US" sz="2000" dirty="0">
                <a:solidFill>
                  <a:schemeClr val="accent1">
                    <a:lumMod val="50000"/>
                  </a:schemeClr>
                </a:solidFill>
                <a:latin typeface="+mn-ea"/>
              </a:rPr>
              <a:t>正态性检验，</a:t>
            </a:r>
            <a:r>
              <a:rPr lang="zh-CN" altLang="en-US" sz="2000" dirty="0" smtClean="0">
                <a:solidFill>
                  <a:schemeClr val="accent1">
                    <a:lumMod val="50000"/>
                  </a:schemeClr>
                </a:solidFill>
                <a:latin typeface="+mn-ea"/>
              </a:rPr>
              <a:t>对应的 </a:t>
            </a:r>
            <a:r>
              <a:rPr lang="en-US" altLang="zh-CN" sz="2000" b="1" dirty="0">
                <a:latin typeface="+mn-ea"/>
              </a:rPr>
              <a:t>p </a:t>
            </a:r>
            <a:r>
              <a:rPr lang="zh-CN" altLang="en-US" sz="2000" b="1" dirty="0">
                <a:latin typeface="+mn-ea"/>
              </a:rPr>
              <a:t>值为 </a:t>
            </a:r>
            <a:r>
              <a:rPr lang="en-US" altLang="zh-CN" sz="2000" b="1" dirty="0" smtClean="0">
                <a:latin typeface="+mn-ea"/>
              </a:rPr>
              <a:t>3.335e-11</a:t>
            </a:r>
            <a:r>
              <a:rPr lang="zh-CN" altLang="en-US" sz="2000" dirty="0" smtClean="0">
                <a:solidFill>
                  <a:schemeClr val="accent1">
                    <a:lumMod val="50000"/>
                  </a:schemeClr>
                </a:solidFill>
                <a:latin typeface="+mn-ea"/>
              </a:rPr>
              <a:t>，小于</a:t>
            </a:r>
            <a:r>
              <a:rPr lang="en-US" altLang="zh-CN" sz="2000" dirty="0" smtClean="0">
                <a:solidFill>
                  <a:schemeClr val="accent1">
                    <a:lumMod val="50000"/>
                  </a:schemeClr>
                </a:solidFill>
                <a:latin typeface="+mn-ea"/>
              </a:rPr>
              <a:t>0.05</a:t>
            </a:r>
            <a:r>
              <a:rPr lang="zh-CN" altLang="en-US" sz="2000" dirty="0" smtClean="0">
                <a:solidFill>
                  <a:schemeClr val="accent1">
                    <a:lumMod val="50000"/>
                  </a:schemeClr>
                </a:solidFill>
                <a:latin typeface="+mn-ea"/>
              </a:rPr>
              <a:t>，即</a:t>
            </a:r>
            <a:r>
              <a:rPr lang="zh-CN" altLang="en-US" sz="2000" dirty="0">
                <a:solidFill>
                  <a:schemeClr val="accent1">
                    <a:lumMod val="50000"/>
                  </a:schemeClr>
                </a:solidFill>
                <a:latin typeface="+mn-ea"/>
              </a:rPr>
              <a:t>拒绝原假设</a:t>
            </a:r>
            <a:r>
              <a:rPr lang="zh-CN" altLang="en-US" sz="2000" dirty="0" smtClean="0">
                <a:solidFill>
                  <a:schemeClr val="accent1">
                    <a:lumMod val="50000"/>
                  </a:schemeClr>
                </a:solidFill>
                <a:latin typeface="+mn-ea"/>
              </a:rPr>
              <a:t>，并认为</a:t>
            </a:r>
            <a:r>
              <a:rPr lang="zh-CN" altLang="zh-CN" sz="2000" b="1" dirty="0"/>
              <a:t>房产真实价格数据不是正态</a:t>
            </a:r>
            <a:r>
              <a:rPr lang="zh-CN" altLang="zh-CN" sz="2000" b="1" dirty="0" smtClean="0"/>
              <a:t>分布</a:t>
            </a:r>
            <a:r>
              <a:rPr lang="zh-CN" altLang="en-US" sz="2000" dirty="0" smtClean="0">
                <a:solidFill>
                  <a:schemeClr val="accent1">
                    <a:lumMod val="50000"/>
                  </a:schemeClr>
                </a:solidFill>
                <a:latin typeface="+mn-ea"/>
              </a:rPr>
              <a:t>的。</a:t>
            </a:r>
            <a:r>
              <a:rPr lang="zh-CN" altLang="en-US" sz="2000" dirty="0">
                <a:solidFill>
                  <a:schemeClr val="accent1">
                    <a:lumMod val="50000"/>
                  </a:schemeClr>
                </a:solidFill>
                <a:latin typeface="+mn-ea"/>
              </a:rPr>
              <a:t>因此在用线性回归进行模型模拟时并不能满足其对因变量分布的基本假定，故在下文</a:t>
            </a:r>
            <a:r>
              <a:rPr lang="zh-CN" altLang="en-US" sz="2000" dirty="0" smtClean="0">
                <a:solidFill>
                  <a:schemeClr val="accent1">
                    <a:lumMod val="50000"/>
                  </a:schemeClr>
                </a:solidFill>
                <a:latin typeface="+mn-ea"/>
              </a:rPr>
              <a:t>中相继</a:t>
            </a:r>
            <a:r>
              <a:rPr lang="zh-CN" altLang="en-US" sz="2000" dirty="0">
                <a:solidFill>
                  <a:schemeClr val="accent1">
                    <a:lumMod val="50000"/>
                  </a:schemeClr>
                </a:solidFill>
                <a:latin typeface="+mn-ea"/>
              </a:rPr>
              <a:t>用回归树、</a:t>
            </a:r>
            <a:r>
              <a:rPr lang="en-US" altLang="zh-CN" sz="2000" dirty="0">
                <a:solidFill>
                  <a:schemeClr val="accent1">
                    <a:lumMod val="50000"/>
                  </a:schemeClr>
                </a:solidFill>
                <a:latin typeface="+mn-ea"/>
              </a:rPr>
              <a:t>bagging</a:t>
            </a:r>
            <a:r>
              <a:rPr lang="zh-CN" altLang="en-US" sz="2000" dirty="0">
                <a:solidFill>
                  <a:schemeClr val="accent1">
                    <a:lumMod val="50000"/>
                  </a:schemeClr>
                </a:solidFill>
                <a:latin typeface="+mn-ea"/>
              </a:rPr>
              <a:t>、 随机森林</a:t>
            </a:r>
            <a:r>
              <a:rPr lang="en-US" altLang="zh-CN" sz="2000" dirty="0">
                <a:solidFill>
                  <a:schemeClr val="accent1">
                    <a:lumMod val="50000"/>
                  </a:schemeClr>
                </a:solidFill>
                <a:latin typeface="+mn-ea"/>
              </a:rPr>
              <a:t> </a:t>
            </a:r>
            <a:r>
              <a:rPr lang="zh-CN" altLang="en-US" sz="2000" dirty="0">
                <a:solidFill>
                  <a:schemeClr val="accent1">
                    <a:lumMod val="50000"/>
                  </a:schemeClr>
                </a:solidFill>
                <a:latin typeface="+mn-ea"/>
              </a:rPr>
              <a:t>等 </a:t>
            </a:r>
            <a:r>
              <a:rPr lang="en-US" altLang="zh-CN" sz="2000" dirty="0">
                <a:solidFill>
                  <a:schemeClr val="accent1">
                    <a:lumMod val="50000"/>
                  </a:schemeClr>
                </a:solidFill>
                <a:latin typeface="+mn-ea"/>
              </a:rPr>
              <a:t>3 </a:t>
            </a:r>
            <a:r>
              <a:rPr lang="zh-CN" altLang="en-US" sz="2000" dirty="0">
                <a:solidFill>
                  <a:schemeClr val="accent1">
                    <a:lumMod val="50000"/>
                  </a:schemeClr>
                </a:solidFill>
                <a:latin typeface="+mn-ea"/>
              </a:rPr>
              <a:t>个模型对数据进行了</a:t>
            </a:r>
            <a:r>
              <a:rPr lang="zh-CN" altLang="en-US" sz="2000" dirty="0" smtClean="0">
                <a:solidFill>
                  <a:schemeClr val="accent1">
                    <a:lumMod val="50000"/>
                  </a:schemeClr>
                </a:solidFill>
                <a:latin typeface="+mn-ea"/>
              </a:rPr>
              <a:t>模拟</a:t>
            </a:r>
            <a:r>
              <a:rPr lang="zh-CN" altLang="en-US" sz="2000" dirty="0">
                <a:solidFill>
                  <a:schemeClr val="accent1">
                    <a:lumMod val="50000"/>
                  </a:schemeClr>
                </a:solidFill>
                <a:latin typeface="+mn-ea"/>
              </a:rPr>
              <a:t>，</a:t>
            </a:r>
            <a:r>
              <a:rPr lang="zh-CN" altLang="en-US" sz="2000" dirty="0" smtClean="0">
                <a:solidFill>
                  <a:schemeClr val="accent1">
                    <a:lumMod val="50000"/>
                  </a:schemeClr>
                </a:solidFill>
                <a:latin typeface="+mn-ea"/>
              </a:rPr>
              <a:t>以线性模型和</a:t>
            </a:r>
            <a:r>
              <a:rPr lang="en-US" altLang="zh-CN" sz="2000" dirty="0" smtClean="0">
                <a:solidFill>
                  <a:schemeClr val="accent1">
                    <a:lumMod val="50000"/>
                  </a:schemeClr>
                </a:solidFill>
                <a:latin typeface="+mn-ea"/>
              </a:rPr>
              <a:t>Lasso</a:t>
            </a:r>
            <a:r>
              <a:rPr lang="zh-CN" altLang="en-US" sz="2000" dirty="0" smtClean="0">
                <a:solidFill>
                  <a:schemeClr val="accent1">
                    <a:lumMod val="50000"/>
                  </a:schemeClr>
                </a:solidFill>
                <a:latin typeface="+mn-ea"/>
              </a:rPr>
              <a:t>模型作为参考。</a:t>
            </a:r>
            <a:endParaRPr lang="zh-CN" altLang="en-US" sz="2000" dirty="0">
              <a:solidFill>
                <a:schemeClr val="accent1">
                  <a:lumMod val="50000"/>
                </a:schemeClr>
              </a:solidFill>
              <a:latin typeface="+mn-ea"/>
            </a:endParaRPr>
          </a:p>
          <a:p>
            <a:pPr>
              <a:lnSpc>
                <a:spcPct val="150000"/>
              </a:lnSpc>
              <a:spcBef>
                <a:spcPts val="600"/>
              </a:spcBef>
            </a:pPr>
            <a:endParaRPr lang="en-US" altLang="zh-CN" sz="2000" dirty="0">
              <a:solidFill>
                <a:schemeClr val="accent1">
                  <a:lumMod val="50000"/>
                </a:schemeClr>
              </a:solidFill>
              <a:latin typeface="+mn-ea"/>
              <a:sym typeface="+mn-lt"/>
            </a:endParaRPr>
          </a:p>
        </p:txBody>
      </p:sp>
    </p:spTree>
    <p:extLst>
      <p:ext uri="{BB962C8B-B14F-4D97-AF65-F5344CB8AC3E}">
        <p14:creationId xmlns:p14="http://schemas.microsoft.com/office/powerpoint/2010/main" val="173682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sz="2000" b="1" dirty="0" smtClean="0"/>
              <a:t>03</a:t>
            </a:r>
            <a:r>
              <a:rPr lang="zh-CN" altLang="en-US" sz="2000" b="1" dirty="0" smtClean="0"/>
              <a:t> </a:t>
            </a:r>
            <a:r>
              <a:rPr lang="en-US" altLang="zh-CN" sz="2000" b="1" dirty="0" smtClean="0"/>
              <a:t>LASSO </a:t>
            </a:r>
            <a:r>
              <a:rPr lang="en-US" altLang="zh-CN" sz="2000" b="1" dirty="0"/>
              <a:t>Models</a:t>
            </a:r>
            <a:endParaRPr lang="zh-CN" altLang="en-US" sz="2000" b="1" dirty="0"/>
          </a:p>
        </p:txBody>
      </p:sp>
      <p:sp>
        <p:nvSpPr>
          <p:cNvPr id="3" name="文本框 2"/>
          <p:cNvSpPr txBox="1"/>
          <p:nvPr/>
        </p:nvSpPr>
        <p:spPr>
          <a:xfrm>
            <a:off x="742449" y="1580599"/>
            <a:ext cx="10727524" cy="4016484"/>
          </a:xfrm>
          <a:prstGeom prst="rect">
            <a:avLst/>
          </a:prstGeom>
          <a:noFill/>
        </p:spPr>
        <p:txBody>
          <a:bodyPr wrap="square" rtlCol="0">
            <a:spAutoFit/>
          </a:bodyPr>
          <a:lstStyle/>
          <a:p>
            <a:pPr>
              <a:lnSpc>
                <a:spcPct val="150000"/>
              </a:lnSpc>
              <a:spcBef>
                <a:spcPts val="600"/>
              </a:spcBef>
            </a:pPr>
            <a:r>
              <a:rPr lang="zh-CN" altLang="zh-CN" sz="2000" dirty="0">
                <a:solidFill>
                  <a:schemeClr val="accent1">
                    <a:lumMod val="50000"/>
                  </a:schemeClr>
                </a:solidFill>
                <a:latin typeface="+mn-ea"/>
              </a:rPr>
              <a:t>普通线性模型遇到多重共线性的情况下</a:t>
            </a:r>
            <a:r>
              <a:rPr lang="zh-CN" altLang="zh-CN" sz="2000" dirty="0" smtClean="0">
                <a:solidFill>
                  <a:schemeClr val="accent1">
                    <a:lumMod val="50000"/>
                  </a:schemeClr>
                </a:solidFill>
                <a:latin typeface="+mn-ea"/>
              </a:rPr>
              <a:t>，</a:t>
            </a:r>
            <a:r>
              <a:rPr lang="zh-CN" altLang="en-US" sz="2000" dirty="0" smtClean="0">
                <a:solidFill>
                  <a:schemeClr val="accent1">
                    <a:lumMod val="50000"/>
                  </a:schemeClr>
                </a:solidFill>
                <a:latin typeface="+mn-ea"/>
              </a:rPr>
              <a:t>得到的结果是不稳定的，</a:t>
            </a:r>
            <a:r>
              <a:rPr lang="en-US" altLang="zh-CN" sz="2000" dirty="0" smtClean="0">
                <a:solidFill>
                  <a:schemeClr val="accent1">
                    <a:lumMod val="50000"/>
                  </a:schemeClr>
                </a:solidFill>
                <a:latin typeface="+mn-ea"/>
              </a:rPr>
              <a:t>LASSO</a:t>
            </a:r>
            <a:r>
              <a:rPr lang="zh-CN" altLang="zh-CN" sz="2000" dirty="0">
                <a:solidFill>
                  <a:schemeClr val="accent1">
                    <a:lumMod val="50000"/>
                  </a:schemeClr>
                </a:solidFill>
              </a:rPr>
              <a:t>通过对最小二乘</a:t>
            </a:r>
            <a:r>
              <a:rPr lang="zh-CN" altLang="zh-CN" sz="2000" dirty="0" smtClean="0">
                <a:solidFill>
                  <a:schemeClr val="accent1">
                    <a:lumMod val="50000"/>
                  </a:schemeClr>
                </a:solidFill>
              </a:rPr>
              <a:t>估计</a:t>
            </a:r>
            <a:r>
              <a:rPr lang="zh-CN" altLang="zh-CN" sz="2000" dirty="0">
                <a:solidFill>
                  <a:schemeClr val="accent1">
                    <a:lumMod val="50000"/>
                  </a:schemeClr>
                </a:solidFill>
              </a:rPr>
              <a:t>加入</a:t>
            </a:r>
            <a:r>
              <a:rPr lang="zh-CN" altLang="zh-CN" sz="2000" dirty="0" smtClean="0">
                <a:solidFill>
                  <a:schemeClr val="accent1">
                    <a:lumMod val="50000"/>
                  </a:schemeClr>
                </a:solidFill>
                <a:latin typeface="+mn-ea"/>
              </a:rPr>
              <a:t>一</a:t>
            </a:r>
            <a:r>
              <a:rPr lang="zh-CN" altLang="zh-CN" sz="2000" dirty="0">
                <a:solidFill>
                  <a:schemeClr val="accent1">
                    <a:lumMod val="50000"/>
                  </a:schemeClr>
                </a:solidFill>
                <a:latin typeface="+mn-ea"/>
              </a:rPr>
              <a:t>个一阶的</a:t>
            </a:r>
            <a:r>
              <a:rPr lang="zh-CN" altLang="zh-CN" sz="2000" dirty="0" smtClean="0">
                <a:solidFill>
                  <a:schemeClr val="accent1">
                    <a:lumMod val="50000"/>
                  </a:schemeClr>
                </a:solidFill>
                <a:latin typeface="+mn-ea"/>
              </a:rPr>
              <a:t>惩罚</a:t>
            </a:r>
            <a:r>
              <a:rPr lang="zh-CN" altLang="en-US" sz="2000" dirty="0" smtClean="0">
                <a:solidFill>
                  <a:schemeClr val="accent1">
                    <a:lumMod val="50000"/>
                  </a:schemeClr>
                </a:solidFill>
                <a:latin typeface="+mn-ea"/>
              </a:rPr>
              <a:t>约束</a:t>
            </a:r>
            <a:r>
              <a:rPr lang="zh-CN" altLang="zh-CN" sz="2000" dirty="0" smtClean="0">
                <a:solidFill>
                  <a:schemeClr val="accent1">
                    <a:lumMod val="50000"/>
                  </a:schemeClr>
                </a:solidFill>
                <a:latin typeface="+mn-ea"/>
              </a:rPr>
              <a:t>获得</a:t>
            </a:r>
            <a:r>
              <a:rPr lang="zh-CN" altLang="zh-CN" sz="2000" dirty="0">
                <a:solidFill>
                  <a:schemeClr val="accent1">
                    <a:lumMod val="50000"/>
                  </a:schemeClr>
                </a:solidFill>
                <a:latin typeface="+mn-ea"/>
              </a:rPr>
              <a:t>一个精炼的模型</a:t>
            </a:r>
            <a:r>
              <a:rPr lang="zh-CN" altLang="zh-CN" sz="2000" dirty="0" smtClean="0">
                <a:solidFill>
                  <a:schemeClr val="accent1">
                    <a:lumMod val="50000"/>
                  </a:schemeClr>
                </a:solidFill>
                <a:latin typeface="+mn-ea"/>
              </a:rPr>
              <a:t>；</a:t>
            </a:r>
            <a:r>
              <a:rPr lang="zh-CN" altLang="en-US" sz="2000" dirty="0" smtClean="0">
                <a:solidFill>
                  <a:schemeClr val="accent1">
                    <a:lumMod val="50000"/>
                  </a:schemeClr>
                </a:solidFill>
                <a:latin typeface="+mn-ea"/>
              </a:rPr>
              <a:t>当然，</a:t>
            </a:r>
            <a:r>
              <a:rPr lang="en-US" altLang="zh-CN" sz="2000" dirty="0">
                <a:solidFill>
                  <a:schemeClr val="accent1">
                    <a:lumMod val="50000"/>
                  </a:schemeClr>
                </a:solidFill>
                <a:latin typeface="+mn-ea"/>
              </a:rPr>
              <a:t> </a:t>
            </a:r>
            <a:r>
              <a:rPr lang="en-US" altLang="zh-CN" sz="2000" dirty="0" smtClean="0">
                <a:solidFill>
                  <a:schemeClr val="accent1">
                    <a:lumMod val="50000"/>
                  </a:schemeClr>
                </a:solidFill>
                <a:latin typeface="+mn-ea"/>
              </a:rPr>
              <a:t>LASSO</a:t>
            </a:r>
            <a:r>
              <a:rPr lang="zh-CN" altLang="en-US" sz="2000" dirty="0" smtClean="0">
                <a:solidFill>
                  <a:schemeClr val="accent1">
                    <a:lumMod val="50000"/>
                  </a:schemeClr>
                </a:solidFill>
                <a:latin typeface="+mn-ea"/>
              </a:rPr>
              <a:t>是一种</a:t>
            </a:r>
            <a:r>
              <a:rPr lang="zh-CN" altLang="en-US" sz="2000" b="1" dirty="0" smtClean="0"/>
              <a:t>有</a:t>
            </a:r>
            <a:r>
              <a:rPr lang="zh-CN" altLang="en-US" sz="2000" b="1" dirty="0"/>
              <a:t>偏估计，为了解决多重共线性的一种</a:t>
            </a:r>
            <a:r>
              <a:rPr lang="zh-CN" altLang="en-US" sz="2000" b="1" dirty="0" smtClean="0"/>
              <a:t>权宜之计</a:t>
            </a:r>
            <a:r>
              <a:rPr lang="zh-CN" altLang="en-US" sz="2000" dirty="0" smtClean="0"/>
              <a:t>，</a:t>
            </a:r>
            <a:r>
              <a:rPr lang="zh-CN" altLang="zh-CN" sz="2000" dirty="0" smtClean="0">
                <a:solidFill>
                  <a:schemeClr val="accent1">
                    <a:lumMod val="50000"/>
                  </a:schemeClr>
                </a:solidFill>
                <a:latin typeface="+mn-ea"/>
              </a:rPr>
              <a:t>通过</a:t>
            </a:r>
            <a:r>
              <a:rPr lang="zh-CN" altLang="zh-CN" sz="2000" dirty="0">
                <a:solidFill>
                  <a:schemeClr val="accent1">
                    <a:lumMod val="50000"/>
                  </a:schemeClr>
                </a:solidFill>
                <a:latin typeface="+mn-ea"/>
              </a:rPr>
              <a:t>最终确定一些指标（变量）的系数为零， 然后就直接淘汰掉，从而达到特征选择或者压缩变量的目的</a:t>
            </a:r>
            <a:r>
              <a:rPr lang="zh-CN" altLang="zh-CN" sz="2000" dirty="0" smtClean="0">
                <a:solidFill>
                  <a:schemeClr val="accent1">
                    <a:lumMod val="50000"/>
                  </a:schemeClr>
                </a:solidFill>
                <a:latin typeface="+mn-ea"/>
              </a:rPr>
              <a:t>。</a:t>
            </a:r>
            <a:r>
              <a:rPr lang="en-US" altLang="zh-CN" sz="2000" dirty="0" smtClean="0">
                <a:solidFill>
                  <a:schemeClr val="accent1">
                    <a:lumMod val="50000"/>
                  </a:schemeClr>
                </a:solidFill>
                <a:latin typeface="+mn-ea"/>
              </a:rPr>
              <a:t>LASSO</a:t>
            </a:r>
            <a:r>
              <a:rPr lang="zh-CN" altLang="zh-CN" sz="2000" dirty="0">
                <a:solidFill>
                  <a:schemeClr val="accent1">
                    <a:lumMod val="50000"/>
                  </a:schemeClr>
                </a:solidFill>
                <a:latin typeface="+mn-ea"/>
              </a:rPr>
              <a:t>回归复杂度调整的程度由参数λ来控制，λ越大对变量较多的线性模型的惩罚力度就越大，从而最终获得一个变量较少的模型。 </a:t>
            </a:r>
            <a:endParaRPr lang="en-US" altLang="zh-CN" sz="2000" dirty="0" smtClean="0">
              <a:solidFill>
                <a:schemeClr val="accent1">
                  <a:lumMod val="50000"/>
                </a:schemeClr>
              </a:solidFill>
              <a:latin typeface="+mn-ea"/>
            </a:endParaRPr>
          </a:p>
          <a:p>
            <a:pPr>
              <a:lnSpc>
                <a:spcPct val="150000"/>
              </a:lnSpc>
              <a:spcBef>
                <a:spcPts val="600"/>
              </a:spcBef>
            </a:pPr>
            <a:r>
              <a:rPr kumimoji="1" lang="zh-CN" altLang="en-US" sz="2000" kern="0" dirty="0" smtClean="0">
                <a:solidFill>
                  <a:schemeClr val="accent1">
                    <a:lumMod val="50000"/>
                  </a:schemeClr>
                </a:solidFill>
                <a:latin typeface="+mn-ea"/>
                <a:cs typeface="+mn-ea"/>
                <a:sym typeface="+mn-lt"/>
              </a:rPr>
              <a:t>调用</a:t>
            </a:r>
            <a:r>
              <a:rPr lang="en-US" altLang="zh-CN" sz="2000" dirty="0" err="1">
                <a:solidFill>
                  <a:schemeClr val="accent1">
                    <a:lumMod val="50000"/>
                  </a:schemeClr>
                </a:solidFill>
              </a:rPr>
              <a:t>as.matrix</a:t>
            </a:r>
            <a:r>
              <a:rPr lang="zh-CN" altLang="zh-CN" sz="2000" dirty="0">
                <a:solidFill>
                  <a:schemeClr val="accent1">
                    <a:lumMod val="50000"/>
                  </a:schemeClr>
                </a:solidFill>
              </a:rPr>
              <a:t> </a:t>
            </a:r>
            <a:r>
              <a:rPr lang="zh-CN" altLang="en-US" sz="2000" dirty="0" smtClean="0">
                <a:solidFill>
                  <a:schemeClr val="accent1">
                    <a:lumMod val="50000"/>
                  </a:schemeClr>
                </a:solidFill>
              </a:rPr>
              <a:t>（）函数将</a:t>
            </a:r>
            <a:r>
              <a:rPr lang="zh-CN" altLang="zh-CN" sz="2000" dirty="0" smtClean="0">
                <a:solidFill>
                  <a:schemeClr val="accent1">
                    <a:lumMod val="50000"/>
                  </a:schemeClr>
                </a:solidFill>
              </a:rPr>
              <a:t>因</a:t>
            </a:r>
            <a:r>
              <a:rPr lang="zh-CN" altLang="zh-CN" sz="2000" dirty="0">
                <a:solidFill>
                  <a:schemeClr val="accent1">
                    <a:lumMod val="50000"/>
                  </a:schemeClr>
                </a:solidFill>
              </a:rPr>
              <a:t>变量、自变量拆分并转换成矩阵</a:t>
            </a:r>
            <a:r>
              <a:rPr lang="zh-CN" altLang="zh-CN" sz="2000" dirty="0" smtClean="0">
                <a:solidFill>
                  <a:schemeClr val="accent1">
                    <a:lumMod val="50000"/>
                  </a:schemeClr>
                </a:solidFill>
              </a:rPr>
              <a:t>。</a:t>
            </a:r>
            <a:endParaRPr lang="en-US" altLang="zh-CN" sz="2000" dirty="0" smtClean="0">
              <a:solidFill>
                <a:schemeClr val="accent1">
                  <a:lumMod val="50000"/>
                </a:schemeClr>
              </a:solidFill>
            </a:endParaRPr>
          </a:p>
          <a:p>
            <a:pPr>
              <a:lnSpc>
                <a:spcPct val="150000"/>
              </a:lnSpc>
              <a:spcBef>
                <a:spcPts val="600"/>
              </a:spcBef>
            </a:pPr>
            <a:r>
              <a:rPr lang="zh-CN" altLang="en-US" sz="2000" dirty="0" smtClean="0">
                <a:solidFill>
                  <a:schemeClr val="accent1">
                    <a:lumMod val="50000"/>
                  </a:schemeClr>
                </a:solidFill>
              </a:rPr>
              <a:t>调用</a:t>
            </a:r>
            <a:r>
              <a:rPr lang="en-US" altLang="zh-CN" sz="2000" dirty="0" err="1">
                <a:solidFill>
                  <a:schemeClr val="accent1">
                    <a:lumMod val="50000"/>
                  </a:schemeClr>
                </a:solidFill>
              </a:rPr>
              <a:t>cv.glmnet</a:t>
            </a:r>
            <a:r>
              <a:rPr lang="zh-CN" altLang="zh-CN" sz="2000" dirty="0">
                <a:solidFill>
                  <a:schemeClr val="accent1">
                    <a:lumMod val="50000"/>
                  </a:schemeClr>
                </a:solidFill>
              </a:rPr>
              <a:t> </a:t>
            </a:r>
            <a:r>
              <a:rPr lang="zh-CN" altLang="en-US" sz="2000" dirty="0" smtClean="0">
                <a:solidFill>
                  <a:schemeClr val="accent1">
                    <a:lumMod val="50000"/>
                  </a:schemeClr>
                </a:solidFill>
              </a:rPr>
              <a:t>（）函数</a:t>
            </a:r>
            <a:r>
              <a:rPr lang="zh-CN" altLang="zh-CN" sz="2000" dirty="0">
                <a:solidFill>
                  <a:schemeClr val="accent1">
                    <a:lumMod val="50000"/>
                  </a:schemeClr>
                </a:solidFill>
              </a:rPr>
              <a:t>进行</a:t>
            </a:r>
            <a:r>
              <a:rPr lang="en-US" altLang="zh-CN" sz="2000" dirty="0" smtClean="0">
                <a:solidFill>
                  <a:schemeClr val="accent1">
                    <a:lumMod val="50000"/>
                  </a:schemeClr>
                </a:solidFill>
              </a:rPr>
              <a:t>lasso</a:t>
            </a:r>
            <a:r>
              <a:rPr lang="zh-CN" altLang="en-US" sz="2000" dirty="0" smtClean="0">
                <a:solidFill>
                  <a:schemeClr val="accent1">
                    <a:lumMod val="50000"/>
                  </a:schemeClr>
                </a:solidFill>
              </a:rPr>
              <a:t>的</a:t>
            </a:r>
            <a:r>
              <a:rPr lang="zh-CN" altLang="zh-CN" sz="2000" dirty="0" smtClean="0">
                <a:solidFill>
                  <a:schemeClr val="accent1">
                    <a:lumMod val="50000"/>
                  </a:schemeClr>
                </a:solidFill>
              </a:rPr>
              <a:t>交叉验证</a:t>
            </a:r>
            <a:r>
              <a:rPr lang="zh-CN" altLang="en-US" sz="2000" dirty="0" smtClean="0"/>
              <a:t>。</a:t>
            </a:r>
            <a:endParaRPr lang="zh-CN" altLang="zh-CN" sz="2000" dirty="0"/>
          </a:p>
          <a:p>
            <a:pPr>
              <a:lnSpc>
                <a:spcPct val="150000"/>
              </a:lnSpc>
              <a:spcBef>
                <a:spcPts val="600"/>
              </a:spcBef>
            </a:pPr>
            <a:endParaRPr kumimoji="1" lang="en-US" altLang="zh-CN" sz="2000" kern="0" dirty="0">
              <a:solidFill>
                <a:schemeClr val="accent1">
                  <a:lumMod val="50000"/>
                </a:schemeClr>
              </a:solidFill>
              <a:latin typeface="+mn-ea"/>
              <a:cs typeface="+mn-ea"/>
              <a:sym typeface="+mn-lt"/>
            </a:endParaRPr>
          </a:p>
        </p:txBody>
      </p:sp>
    </p:spTree>
    <p:extLst>
      <p:ext uri="{BB962C8B-B14F-4D97-AF65-F5344CB8AC3E}">
        <p14:creationId xmlns:p14="http://schemas.microsoft.com/office/powerpoint/2010/main" val="54078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sz="2000" b="1" dirty="0" smtClean="0"/>
              <a:t>03</a:t>
            </a:r>
            <a:r>
              <a:rPr lang="zh-CN" altLang="en-US" sz="2000" b="1" dirty="0" smtClean="0"/>
              <a:t> </a:t>
            </a:r>
            <a:r>
              <a:rPr lang="en-US" altLang="zh-CN" sz="2000" b="1" dirty="0" smtClean="0"/>
              <a:t>LASSO </a:t>
            </a:r>
            <a:r>
              <a:rPr lang="en-US" altLang="zh-CN" sz="2000" b="1" dirty="0"/>
              <a:t>Models</a:t>
            </a:r>
            <a:endParaRPr lang="zh-CN" altLang="en-US" sz="2000" b="1" dirty="0"/>
          </a:p>
        </p:txBody>
      </p:sp>
      <p:sp>
        <p:nvSpPr>
          <p:cNvPr id="3" name="文本框 2"/>
          <p:cNvSpPr txBox="1"/>
          <p:nvPr/>
        </p:nvSpPr>
        <p:spPr>
          <a:xfrm>
            <a:off x="742449" y="2238967"/>
            <a:ext cx="10727524" cy="499624"/>
          </a:xfrm>
          <a:prstGeom prst="rect">
            <a:avLst/>
          </a:prstGeom>
          <a:noFill/>
        </p:spPr>
        <p:txBody>
          <a:bodyPr wrap="square" rtlCol="0">
            <a:spAutoFit/>
          </a:bodyPr>
          <a:lstStyle/>
          <a:p>
            <a:pPr>
              <a:lnSpc>
                <a:spcPct val="150000"/>
              </a:lnSpc>
              <a:spcBef>
                <a:spcPts val="600"/>
              </a:spcBef>
            </a:pPr>
            <a:endParaRPr kumimoji="1" lang="en-US" altLang="zh-CN" sz="2000" kern="0" dirty="0" smtClean="0">
              <a:solidFill>
                <a:schemeClr val="accent1">
                  <a:lumMod val="50000"/>
                </a:schemeClr>
              </a:solidFill>
              <a:latin typeface="+mn-ea"/>
              <a:cs typeface="+mn-ea"/>
              <a:sym typeface="+mn-lt"/>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248" y="821061"/>
            <a:ext cx="8941926" cy="5588704"/>
          </a:xfrm>
          <a:prstGeom prst="rect">
            <a:avLst/>
          </a:prstGeom>
        </p:spPr>
      </p:pic>
    </p:spTree>
    <p:extLst>
      <p:ext uri="{BB962C8B-B14F-4D97-AF65-F5344CB8AC3E}">
        <p14:creationId xmlns:p14="http://schemas.microsoft.com/office/powerpoint/2010/main" val="1820888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nodePh="1">
                                  <p:stCondLst>
                                    <p:cond delay="0"/>
                                  </p:stCondLst>
                                  <p:endCondLst>
                                    <p:cond evt="begin" delay="0">
                                      <p:tn val="10"/>
                                    </p:cond>
                                  </p:end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sz="2000" b="1" dirty="0" smtClean="0"/>
              <a:t>03</a:t>
            </a:r>
            <a:r>
              <a:rPr lang="zh-CN" altLang="en-US" sz="2000" b="1" dirty="0" smtClean="0"/>
              <a:t> </a:t>
            </a:r>
            <a:r>
              <a:rPr lang="en-US" altLang="zh-CN" sz="2000" b="1" dirty="0" smtClean="0"/>
              <a:t>LASSO </a:t>
            </a:r>
            <a:r>
              <a:rPr lang="en-US" altLang="zh-CN" sz="2000" b="1" dirty="0"/>
              <a:t>Models</a:t>
            </a:r>
            <a:endParaRPr lang="zh-CN" altLang="en-US" sz="2000" b="1" dirty="0"/>
          </a:p>
        </p:txBody>
      </p:sp>
      <p:sp>
        <p:nvSpPr>
          <p:cNvPr id="5" name="文本框 4"/>
          <p:cNvSpPr txBox="1"/>
          <p:nvPr/>
        </p:nvSpPr>
        <p:spPr>
          <a:xfrm>
            <a:off x="1362635" y="1954306"/>
            <a:ext cx="7709647" cy="3785652"/>
          </a:xfrm>
          <a:prstGeom prst="rect">
            <a:avLst/>
          </a:prstGeom>
          <a:noFill/>
        </p:spPr>
        <p:txBody>
          <a:bodyPr wrap="square" rtlCol="0">
            <a:spAutoFit/>
          </a:bodyPr>
          <a:lstStyle/>
          <a:p>
            <a:pPr>
              <a:lnSpc>
                <a:spcPct val="150000"/>
              </a:lnSpc>
            </a:pPr>
            <a:r>
              <a:rPr lang="zh-CN" altLang="zh-CN" sz="2000" dirty="0">
                <a:solidFill>
                  <a:schemeClr val="accent1">
                    <a:lumMod val="50000"/>
                  </a:schemeClr>
                </a:solidFill>
              </a:rPr>
              <a:t>进行</a:t>
            </a:r>
            <a:r>
              <a:rPr lang="en-US" altLang="zh-CN" sz="2000" dirty="0">
                <a:solidFill>
                  <a:schemeClr val="accent1">
                    <a:lumMod val="50000"/>
                  </a:schemeClr>
                </a:solidFill>
              </a:rPr>
              <a:t>lasso</a:t>
            </a:r>
            <a:r>
              <a:rPr lang="zh-CN" altLang="en-US" sz="2000" dirty="0">
                <a:solidFill>
                  <a:schemeClr val="accent1">
                    <a:lumMod val="50000"/>
                  </a:schemeClr>
                </a:solidFill>
              </a:rPr>
              <a:t>的</a:t>
            </a:r>
            <a:r>
              <a:rPr lang="zh-CN" altLang="zh-CN" sz="2000" dirty="0">
                <a:solidFill>
                  <a:schemeClr val="accent1">
                    <a:lumMod val="50000"/>
                  </a:schemeClr>
                </a:solidFill>
              </a:rPr>
              <a:t>交叉验证，目的是为</a:t>
            </a:r>
            <a:r>
              <a:rPr lang="zh-CN" altLang="en-US" sz="2000" dirty="0">
                <a:solidFill>
                  <a:schemeClr val="accent1">
                    <a:lumMod val="50000"/>
                  </a:schemeClr>
                </a:solidFill>
              </a:rPr>
              <a:t>了</a:t>
            </a:r>
            <a:r>
              <a:rPr lang="zh-CN" altLang="zh-CN" sz="2000" dirty="0">
                <a:solidFill>
                  <a:schemeClr val="accent1">
                    <a:lumMod val="50000"/>
                  </a:schemeClr>
                </a:solidFill>
              </a:rPr>
              <a:t>获得合适的</a:t>
            </a:r>
            <a:r>
              <a:rPr lang="en-US" altLang="zh-CN" sz="2000" dirty="0">
                <a:solidFill>
                  <a:schemeClr val="accent1">
                    <a:lumMod val="50000"/>
                  </a:schemeClr>
                </a:solidFill>
              </a:rPr>
              <a:t>lambda</a:t>
            </a:r>
            <a:r>
              <a:rPr lang="zh-CN" altLang="zh-CN" sz="2000" dirty="0">
                <a:solidFill>
                  <a:schemeClr val="accent1">
                    <a:lumMod val="50000"/>
                  </a:schemeClr>
                </a:solidFill>
              </a:rPr>
              <a:t>数值</a:t>
            </a:r>
            <a:r>
              <a:rPr lang="zh-CN" altLang="en-US" sz="2000" dirty="0" smtClean="0">
                <a:solidFill>
                  <a:schemeClr val="accent1">
                    <a:lumMod val="50000"/>
                  </a:schemeClr>
                </a:solidFill>
              </a:rPr>
              <a:t>。</a:t>
            </a:r>
            <a:r>
              <a:rPr lang="zh-CN" altLang="zh-CN" sz="2000" dirty="0">
                <a:solidFill>
                  <a:schemeClr val="accent1">
                    <a:lumMod val="50000"/>
                  </a:schemeClr>
                </a:solidFill>
              </a:rPr>
              <a:t>第二条虚线即为</a:t>
            </a:r>
            <a:r>
              <a:rPr lang="en-US" altLang="zh-CN" sz="2000" dirty="0" smtClean="0">
                <a:solidFill>
                  <a:schemeClr val="accent1">
                    <a:lumMod val="50000"/>
                  </a:schemeClr>
                </a:solidFill>
              </a:rPr>
              <a:t>lambda.1se</a:t>
            </a:r>
            <a:r>
              <a:rPr kumimoji="1" lang="zh-CN" altLang="en-US" sz="2000" dirty="0" smtClean="0">
                <a:solidFill>
                  <a:schemeClr val="accent1">
                    <a:lumMod val="50000"/>
                  </a:schemeClr>
                </a:solidFill>
              </a:rPr>
              <a:t>，是一个比较合适的</a:t>
            </a:r>
            <a:r>
              <a:rPr lang="en-US" altLang="zh-CN" sz="2000" dirty="0" smtClean="0">
                <a:solidFill>
                  <a:schemeClr val="accent1">
                    <a:lumMod val="50000"/>
                  </a:schemeClr>
                </a:solidFill>
              </a:rPr>
              <a:t>lambda</a:t>
            </a:r>
            <a:r>
              <a:rPr lang="zh-CN" altLang="en-US" sz="2000" dirty="0" smtClean="0">
                <a:solidFill>
                  <a:schemeClr val="accent1">
                    <a:lumMod val="50000"/>
                  </a:schemeClr>
                </a:solidFill>
              </a:rPr>
              <a:t>的取值，具体数值为：</a:t>
            </a:r>
            <a:r>
              <a:rPr lang="pt-BR" altLang="zh-CN" sz="2000" dirty="0">
                <a:solidFill>
                  <a:schemeClr val="accent1">
                    <a:lumMod val="50000"/>
                  </a:schemeClr>
                </a:solidFill>
              </a:rPr>
              <a:t> </a:t>
            </a:r>
            <a:endParaRPr lang="pt-BR" altLang="zh-CN" sz="2000" dirty="0" smtClean="0">
              <a:solidFill>
                <a:schemeClr val="accent1">
                  <a:lumMod val="50000"/>
                </a:schemeClr>
              </a:solidFill>
            </a:endParaRPr>
          </a:p>
          <a:p>
            <a:pPr>
              <a:lnSpc>
                <a:spcPct val="150000"/>
              </a:lnSpc>
            </a:pPr>
            <a:r>
              <a:rPr lang="pt-BR" altLang="zh-CN" sz="2000" dirty="0" smtClean="0">
                <a:solidFill>
                  <a:schemeClr val="accent1">
                    <a:lumMod val="50000"/>
                  </a:schemeClr>
                </a:solidFill>
              </a:rPr>
              <a:t>model_lasso_cv$lambda.1se</a:t>
            </a:r>
            <a:endParaRPr lang="zh-CN" altLang="zh-CN" sz="2000" dirty="0">
              <a:solidFill>
                <a:schemeClr val="accent1">
                  <a:lumMod val="50000"/>
                </a:schemeClr>
              </a:solidFill>
            </a:endParaRPr>
          </a:p>
          <a:p>
            <a:pPr>
              <a:lnSpc>
                <a:spcPct val="150000"/>
              </a:lnSpc>
            </a:pPr>
            <a:r>
              <a:rPr lang="nb-NO" altLang="zh-CN" sz="2000" b="1" dirty="0" smtClean="0"/>
              <a:t>65.91994</a:t>
            </a:r>
          </a:p>
          <a:p>
            <a:pPr>
              <a:lnSpc>
                <a:spcPct val="150000"/>
              </a:lnSpc>
            </a:pPr>
            <a:r>
              <a:rPr lang="zh-CN" altLang="en-US" sz="2000" dirty="0" smtClean="0">
                <a:solidFill>
                  <a:schemeClr val="accent1">
                    <a:lumMod val="50000"/>
                  </a:schemeClr>
                </a:solidFill>
              </a:rPr>
              <a:t>最后用</a:t>
            </a:r>
            <a:r>
              <a:rPr lang="en-US" altLang="zh-CN" sz="2000" dirty="0" err="1" smtClean="0">
                <a:solidFill>
                  <a:schemeClr val="accent1">
                    <a:lumMod val="50000"/>
                  </a:schemeClr>
                </a:solidFill>
              </a:rPr>
              <a:t>glmnet</a:t>
            </a:r>
            <a:r>
              <a:rPr lang="zh-CN" altLang="en-US" sz="2000" dirty="0">
                <a:solidFill>
                  <a:schemeClr val="accent1">
                    <a:lumMod val="50000"/>
                  </a:schemeClr>
                </a:solidFill>
              </a:rPr>
              <a:t>（</a:t>
            </a:r>
            <a:r>
              <a:rPr lang="zh-CN" altLang="en-US" sz="2000" dirty="0" smtClean="0">
                <a:solidFill>
                  <a:schemeClr val="accent1">
                    <a:lumMod val="50000"/>
                  </a:schemeClr>
                </a:solidFill>
              </a:rPr>
              <a:t>）函数</a:t>
            </a:r>
            <a:r>
              <a:rPr lang="zh-CN" altLang="zh-CN" sz="2000" dirty="0" smtClean="0">
                <a:solidFill>
                  <a:schemeClr val="accent1">
                    <a:lumMod val="50000"/>
                  </a:schemeClr>
                </a:solidFill>
              </a:rPr>
              <a:t>建立模型</a:t>
            </a:r>
            <a:r>
              <a:rPr lang="zh-CN" altLang="en-US" sz="2000" dirty="0" smtClean="0">
                <a:solidFill>
                  <a:schemeClr val="accent1">
                    <a:lumMod val="50000"/>
                  </a:schemeClr>
                </a:solidFill>
              </a:rPr>
              <a:t>，剩下的就跟求线性回归的方式是一样的了。</a:t>
            </a:r>
            <a:endParaRPr lang="zh-CN" altLang="zh-CN" sz="2000" dirty="0">
              <a:solidFill>
                <a:schemeClr val="accent1">
                  <a:lumMod val="50000"/>
                </a:schemeClr>
              </a:solidFill>
            </a:endParaRPr>
          </a:p>
          <a:p>
            <a:pPr>
              <a:lnSpc>
                <a:spcPct val="150000"/>
              </a:lnSpc>
            </a:pPr>
            <a:endParaRPr lang="zh-CN" altLang="zh-CN" sz="2000" dirty="0"/>
          </a:p>
        </p:txBody>
      </p:sp>
    </p:spTree>
    <p:extLst>
      <p:ext uri="{BB962C8B-B14F-4D97-AF65-F5344CB8AC3E}">
        <p14:creationId xmlns:p14="http://schemas.microsoft.com/office/powerpoint/2010/main" val="151675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sz="2000" b="1" dirty="0" smtClean="0"/>
              <a:t>03</a:t>
            </a:r>
            <a:r>
              <a:rPr lang="zh-CN" altLang="en-US" sz="2000" b="1" dirty="0" smtClean="0"/>
              <a:t> </a:t>
            </a:r>
            <a:r>
              <a:rPr lang="en-US" altLang="zh-CN" sz="2000" b="1" dirty="0" smtClean="0"/>
              <a:t>Regression </a:t>
            </a:r>
            <a:r>
              <a:rPr lang="en-US" altLang="zh-CN" sz="2000" b="1" dirty="0"/>
              <a:t>Trees</a:t>
            </a:r>
            <a:endParaRPr lang="zh-CN" altLang="en-US" sz="2000" b="1" dirty="0"/>
          </a:p>
        </p:txBody>
      </p:sp>
      <p:sp>
        <p:nvSpPr>
          <p:cNvPr id="3" name="文本框 2"/>
          <p:cNvSpPr txBox="1"/>
          <p:nvPr/>
        </p:nvSpPr>
        <p:spPr>
          <a:xfrm>
            <a:off x="1020611" y="1101141"/>
            <a:ext cx="10448144" cy="3323987"/>
          </a:xfrm>
          <a:prstGeom prst="rect">
            <a:avLst/>
          </a:prstGeom>
          <a:noFill/>
        </p:spPr>
        <p:txBody>
          <a:bodyPr wrap="square" rtlCol="0">
            <a:spAutoFit/>
          </a:bodyPr>
          <a:lstStyle/>
          <a:p>
            <a:pPr>
              <a:lnSpc>
                <a:spcPct val="150000"/>
              </a:lnSpc>
            </a:pPr>
            <a:r>
              <a:rPr lang="zh-CN" altLang="zh-CN" sz="2000" dirty="0">
                <a:solidFill>
                  <a:schemeClr val="accent1">
                    <a:lumMod val="50000"/>
                  </a:schemeClr>
                </a:solidFill>
              </a:rPr>
              <a:t>训练模型的时候根据对回归树用</a:t>
            </a:r>
            <a:r>
              <a:rPr lang="zh-CN" altLang="zh-CN" sz="2000" b="1" dirty="0"/>
              <a:t>平方误差最小化</a:t>
            </a:r>
            <a:r>
              <a:rPr lang="zh-CN" altLang="zh-CN" sz="2000" b="1" dirty="0" smtClean="0"/>
              <a:t>准则</a:t>
            </a:r>
            <a:r>
              <a:rPr lang="zh-CN" altLang="zh-CN" sz="2000" dirty="0" smtClean="0">
                <a:solidFill>
                  <a:schemeClr val="accent1">
                    <a:lumMod val="50000"/>
                  </a:schemeClr>
                </a:solidFill>
              </a:rPr>
              <a:t>。</a:t>
            </a:r>
            <a:r>
              <a:rPr lang="zh-CN" altLang="en-US" sz="2000" dirty="0" smtClean="0">
                <a:solidFill>
                  <a:schemeClr val="accent1">
                    <a:lumMod val="50000"/>
                  </a:schemeClr>
                </a:solidFill>
              </a:rPr>
              <a:t>简单地说，就是（</a:t>
            </a:r>
            <a:r>
              <a:rPr lang="en-US" altLang="zh-CN" sz="2000" dirty="0" smtClean="0">
                <a:solidFill>
                  <a:schemeClr val="accent1">
                    <a:lumMod val="50000"/>
                  </a:schemeClr>
                </a:solidFill>
              </a:rPr>
              <a:t>1</a:t>
            </a:r>
            <a:r>
              <a:rPr lang="zh-CN" altLang="en-US" sz="2000" dirty="0" smtClean="0">
                <a:solidFill>
                  <a:schemeClr val="accent1">
                    <a:lumMod val="50000"/>
                  </a:schemeClr>
                </a:solidFill>
              </a:rPr>
              <a:t>）</a:t>
            </a:r>
            <a:r>
              <a:rPr lang="zh-CN" altLang="en-US" sz="2000" dirty="0" smtClean="0">
                <a:solidFill>
                  <a:schemeClr val="accent1">
                    <a:lumMod val="50000"/>
                  </a:schemeClr>
                </a:solidFill>
                <a:latin typeface="+mn-ea"/>
              </a:rPr>
              <a:t>选择</a:t>
            </a:r>
            <a:r>
              <a:rPr lang="zh-CN" altLang="en-US" sz="2000" dirty="0">
                <a:solidFill>
                  <a:schemeClr val="accent1">
                    <a:lumMod val="50000"/>
                  </a:schemeClr>
                </a:solidFill>
                <a:latin typeface="+mn-ea"/>
              </a:rPr>
              <a:t>最优</a:t>
            </a:r>
            <a:r>
              <a:rPr lang="zh-CN" altLang="en-US" sz="2000" b="1" dirty="0">
                <a:solidFill>
                  <a:schemeClr val="tx1">
                    <a:lumMod val="95000"/>
                    <a:lumOff val="5000"/>
                  </a:schemeClr>
                </a:solidFill>
                <a:latin typeface="+mn-ea"/>
              </a:rPr>
              <a:t>切分变量</a:t>
            </a:r>
            <a:r>
              <a:rPr lang="en-US" altLang="zh-CN" sz="2000" b="1" dirty="0">
                <a:solidFill>
                  <a:schemeClr val="tx1">
                    <a:lumMod val="95000"/>
                    <a:lumOff val="5000"/>
                  </a:schemeClr>
                </a:solidFill>
                <a:latin typeface="+mn-ea"/>
              </a:rPr>
              <a:t>j</a:t>
            </a:r>
            <a:r>
              <a:rPr lang="zh-CN" altLang="en-US" sz="2000" dirty="0">
                <a:solidFill>
                  <a:schemeClr val="accent1">
                    <a:lumMod val="50000"/>
                  </a:schemeClr>
                </a:solidFill>
                <a:latin typeface="+mn-ea"/>
              </a:rPr>
              <a:t>与</a:t>
            </a:r>
            <a:r>
              <a:rPr lang="zh-CN" altLang="en-US" sz="2000" b="1" dirty="0">
                <a:solidFill>
                  <a:schemeClr val="tx1">
                    <a:lumMod val="95000"/>
                    <a:lumOff val="5000"/>
                  </a:schemeClr>
                </a:solidFill>
                <a:latin typeface="+mn-ea"/>
              </a:rPr>
              <a:t>切分点</a:t>
            </a:r>
            <a:r>
              <a:rPr lang="en-US" altLang="zh-CN" sz="2000" b="1" dirty="0">
                <a:solidFill>
                  <a:schemeClr val="tx1">
                    <a:lumMod val="95000"/>
                    <a:lumOff val="5000"/>
                  </a:schemeClr>
                </a:solidFill>
                <a:latin typeface="+mn-ea"/>
              </a:rPr>
              <a:t>s</a:t>
            </a:r>
            <a:r>
              <a:rPr lang="zh-CN" altLang="en-US" sz="2000" dirty="0">
                <a:solidFill>
                  <a:schemeClr val="accent1">
                    <a:lumMod val="50000"/>
                  </a:schemeClr>
                </a:solidFill>
                <a:latin typeface="+mn-ea"/>
              </a:rPr>
              <a:t>，</a:t>
            </a:r>
            <a:r>
              <a:rPr lang="zh-CN" altLang="en-US" sz="2000" dirty="0" smtClean="0">
                <a:solidFill>
                  <a:schemeClr val="accent1">
                    <a:lumMod val="50000"/>
                  </a:schemeClr>
                </a:solidFill>
                <a:latin typeface="+mn-ea"/>
              </a:rPr>
              <a:t>求解最小的平方误差，（</a:t>
            </a:r>
            <a:r>
              <a:rPr lang="en-US" altLang="zh-CN" sz="2000" dirty="0" smtClean="0">
                <a:solidFill>
                  <a:schemeClr val="accent1">
                    <a:lumMod val="50000"/>
                  </a:schemeClr>
                </a:solidFill>
                <a:latin typeface="+mn-ea"/>
              </a:rPr>
              <a:t>2</a:t>
            </a:r>
            <a:r>
              <a:rPr lang="zh-CN" altLang="en-US" sz="2000" dirty="0" smtClean="0">
                <a:solidFill>
                  <a:schemeClr val="accent1">
                    <a:lumMod val="50000"/>
                  </a:schemeClr>
                </a:solidFill>
                <a:latin typeface="+mn-ea"/>
              </a:rPr>
              <a:t>）用</a:t>
            </a:r>
            <a:r>
              <a:rPr lang="zh-CN" altLang="en-US" sz="2000" dirty="0">
                <a:solidFill>
                  <a:schemeClr val="accent1">
                    <a:lumMod val="50000"/>
                  </a:schemeClr>
                </a:solidFill>
                <a:latin typeface="+mn-ea"/>
              </a:rPr>
              <a:t>选定的对</a:t>
            </a:r>
            <a:r>
              <a:rPr lang="en-US" altLang="zh-CN" sz="2000" dirty="0">
                <a:solidFill>
                  <a:schemeClr val="accent1">
                    <a:lumMod val="50000"/>
                  </a:schemeClr>
                </a:solidFill>
                <a:latin typeface="+mn-ea"/>
              </a:rPr>
              <a:t>(</a:t>
            </a:r>
            <a:r>
              <a:rPr lang="en-US" altLang="zh-CN" sz="2000" dirty="0" err="1">
                <a:solidFill>
                  <a:schemeClr val="accent1">
                    <a:lumMod val="50000"/>
                  </a:schemeClr>
                </a:solidFill>
                <a:latin typeface="+mn-ea"/>
              </a:rPr>
              <a:t>j,s</a:t>
            </a:r>
            <a:r>
              <a:rPr lang="en-US" altLang="zh-CN" sz="2000" dirty="0" smtClean="0">
                <a:solidFill>
                  <a:schemeClr val="accent1">
                    <a:lumMod val="50000"/>
                  </a:schemeClr>
                </a:solidFill>
                <a:latin typeface="+mn-ea"/>
              </a:rPr>
              <a:t>)</a:t>
            </a:r>
            <a:r>
              <a:rPr lang="zh-CN" altLang="en-US" sz="2000" dirty="0" smtClean="0">
                <a:solidFill>
                  <a:schemeClr val="accent1">
                    <a:lumMod val="50000"/>
                  </a:schemeClr>
                </a:solidFill>
                <a:latin typeface="+mn-ea"/>
              </a:rPr>
              <a:t>划分</a:t>
            </a:r>
            <a:r>
              <a:rPr lang="zh-CN" altLang="en-US" sz="2000" dirty="0">
                <a:solidFill>
                  <a:schemeClr val="accent1">
                    <a:lumMod val="50000"/>
                  </a:schemeClr>
                </a:solidFill>
                <a:latin typeface="+mn-ea"/>
              </a:rPr>
              <a:t>区域并决定相应的</a:t>
            </a:r>
            <a:r>
              <a:rPr lang="zh-CN" altLang="en-US" sz="2000" dirty="0" smtClean="0">
                <a:solidFill>
                  <a:schemeClr val="accent1">
                    <a:lumMod val="50000"/>
                  </a:schemeClr>
                </a:solidFill>
                <a:latin typeface="+mn-ea"/>
              </a:rPr>
              <a:t>输出值，其中，输出值</a:t>
            </a:r>
            <a:r>
              <a:rPr lang="zh-CN" altLang="en-US" sz="2000" dirty="0" smtClean="0">
                <a:solidFill>
                  <a:schemeClr val="accent1">
                    <a:lumMod val="50000"/>
                  </a:schemeClr>
                </a:solidFill>
              </a:rPr>
              <a:t>为</a:t>
            </a:r>
            <a:r>
              <a:rPr lang="zh-CN" altLang="en-US" sz="2000" dirty="0">
                <a:solidFill>
                  <a:schemeClr val="accent1">
                    <a:lumMod val="50000"/>
                  </a:schemeClr>
                </a:solidFill>
              </a:rPr>
              <a:t>各个结点的</a:t>
            </a:r>
            <a:r>
              <a:rPr lang="zh-CN" altLang="en-US" sz="2000" dirty="0" smtClean="0">
                <a:solidFill>
                  <a:schemeClr val="accent1">
                    <a:lumMod val="50000"/>
                  </a:schemeClr>
                </a:solidFill>
              </a:rPr>
              <a:t>均值。</a:t>
            </a:r>
            <a:r>
              <a:rPr lang="zh-CN" altLang="en-US" sz="2000" dirty="0" smtClean="0">
                <a:solidFill>
                  <a:schemeClr val="accent1">
                    <a:lumMod val="50000"/>
                  </a:schemeClr>
                </a:solidFill>
                <a:latin typeface="+mn-ea"/>
              </a:rPr>
              <a:t>然后</a:t>
            </a:r>
            <a:r>
              <a:rPr lang="zh-CN" altLang="en-US" sz="2000" dirty="0">
                <a:solidFill>
                  <a:schemeClr val="accent1">
                    <a:lumMod val="50000"/>
                  </a:schemeClr>
                </a:solidFill>
                <a:latin typeface="+mn-ea"/>
              </a:rPr>
              <a:t>继续对两个子区域调用步骤（</a:t>
            </a:r>
            <a:r>
              <a:rPr lang="en-US" altLang="zh-CN" sz="2000" dirty="0">
                <a:solidFill>
                  <a:schemeClr val="accent1">
                    <a:lumMod val="50000"/>
                  </a:schemeClr>
                </a:solidFill>
                <a:latin typeface="+mn-ea"/>
              </a:rPr>
              <a:t>1</a:t>
            </a:r>
            <a:r>
              <a:rPr lang="zh-CN" altLang="en-US" sz="2000" dirty="0">
                <a:solidFill>
                  <a:schemeClr val="accent1">
                    <a:lumMod val="50000"/>
                  </a:schemeClr>
                </a:solidFill>
                <a:latin typeface="+mn-ea"/>
              </a:rPr>
              <a:t>），（</a:t>
            </a:r>
            <a:r>
              <a:rPr lang="en-US" altLang="zh-CN" sz="2000" dirty="0">
                <a:solidFill>
                  <a:schemeClr val="accent1">
                    <a:lumMod val="50000"/>
                  </a:schemeClr>
                </a:solidFill>
                <a:latin typeface="+mn-ea"/>
              </a:rPr>
              <a:t>2</a:t>
            </a:r>
            <a:r>
              <a:rPr lang="zh-CN" altLang="en-US" sz="2000" dirty="0">
                <a:solidFill>
                  <a:schemeClr val="accent1">
                    <a:lumMod val="50000"/>
                  </a:schemeClr>
                </a:solidFill>
                <a:latin typeface="+mn-ea"/>
              </a:rPr>
              <a:t>），直至满足停止</a:t>
            </a:r>
            <a:r>
              <a:rPr lang="zh-CN" altLang="en-US" sz="2000" dirty="0" smtClean="0">
                <a:solidFill>
                  <a:schemeClr val="accent1">
                    <a:lumMod val="50000"/>
                  </a:schemeClr>
                </a:solidFill>
                <a:latin typeface="+mn-ea"/>
              </a:rPr>
              <a:t>条件，</a:t>
            </a:r>
            <a:r>
              <a:rPr lang="zh-CN" altLang="zh-CN" sz="2000" dirty="0" smtClean="0">
                <a:solidFill>
                  <a:schemeClr val="accent1">
                    <a:lumMod val="50000"/>
                  </a:schemeClr>
                </a:solidFill>
              </a:rPr>
              <a:t>这样</a:t>
            </a:r>
            <a:r>
              <a:rPr lang="zh-CN" altLang="zh-CN" sz="2000" dirty="0">
                <a:solidFill>
                  <a:schemeClr val="accent1">
                    <a:lumMod val="50000"/>
                  </a:schemeClr>
                </a:solidFill>
              </a:rPr>
              <a:t>就得到了一个训练好的回归树，在进行预测的时候，变量的数值代入到回归树中</a:t>
            </a:r>
            <a:r>
              <a:rPr lang="zh-CN" altLang="zh-CN" sz="2000" dirty="0" smtClean="0">
                <a:solidFill>
                  <a:schemeClr val="accent1">
                    <a:lumMod val="50000"/>
                  </a:schemeClr>
                </a:solidFill>
              </a:rPr>
              <a:t>，</a:t>
            </a:r>
            <a:r>
              <a:rPr lang="zh-CN" altLang="en-US" sz="2000" dirty="0" smtClean="0">
                <a:solidFill>
                  <a:schemeClr val="accent1">
                    <a:lumMod val="50000"/>
                  </a:schemeClr>
                </a:solidFill>
              </a:rPr>
              <a:t>就可以得到我们的预测值</a:t>
            </a:r>
            <a:r>
              <a:rPr lang="zh-CN" altLang="zh-CN" sz="2000" dirty="0" smtClean="0">
                <a:solidFill>
                  <a:schemeClr val="accent1">
                    <a:lumMod val="50000"/>
                  </a:schemeClr>
                </a:solidFill>
              </a:rPr>
              <a:t>。</a:t>
            </a:r>
            <a:endParaRPr lang="en-US" altLang="zh-CN" sz="2000" dirty="0" smtClean="0">
              <a:solidFill>
                <a:schemeClr val="accent1">
                  <a:lumMod val="50000"/>
                </a:schemeClr>
              </a:solidFill>
            </a:endParaRPr>
          </a:p>
          <a:p>
            <a:pPr>
              <a:lnSpc>
                <a:spcPct val="150000"/>
              </a:lnSpc>
            </a:pPr>
            <a:endParaRPr kumimoji="1" lang="en-US" altLang="zh-CN" sz="2000" kern="0" dirty="0">
              <a:solidFill>
                <a:schemeClr val="accent1">
                  <a:lumMod val="50000"/>
                </a:schemeClr>
              </a:solidFill>
              <a:latin typeface="+mj-lt"/>
              <a:cs typeface="+mn-ea"/>
              <a:sym typeface="+mn-lt"/>
            </a:endParaRPr>
          </a:p>
          <a:p>
            <a:pPr>
              <a:lnSpc>
                <a:spcPct val="150000"/>
              </a:lnSpc>
            </a:pPr>
            <a:r>
              <a:rPr kumimoji="1" lang="zh-CN" altLang="en-US" sz="2000" kern="0" dirty="0" smtClean="0">
                <a:solidFill>
                  <a:schemeClr val="accent1">
                    <a:lumMod val="50000"/>
                  </a:schemeClr>
                </a:solidFill>
                <a:latin typeface="+mj-lt"/>
                <a:cs typeface="+mn-ea"/>
                <a:sym typeface="+mn-lt"/>
              </a:rPr>
              <a:t>我们调用</a:t>
            </a:r>
            <a:r>
              <a:rPr kumimoji="1" lang="en-US" altLang="zh-CN" sz="2000" kern="0" dirty="0" err="1" smtClean="0">
                <a:solidFill>
                  <a:schemeClr val="accent1">
                    <a:lumMod val="50000"/>
                  </a:schemeClr>
                </a:solidFill>
                <a:latin typeface="+mj-lt"/>
                <a:cs typeface="+mn-ea"/>
                <a:sym typeface="+mn-lt"/>
              </a:rPr>
              <a:t>rpart</a:t>
            </a:r>
            <a:r>
              <a:rPr kumimoji="1" lang="zh-CN" altLang="en-US" sz="2000" kern="0" dirty="0" smtClean="0">
                <a:solidFill>
                  <a:schemeClr val="accent1">
                    <a:lumMod val="50000"/>
                  </a:schemeClr>
                </a:solidFill>
                <a:latin typeface="+mj-lt"/>
                <a:cs typeface="+mn-ea"/>
                <a:sym typeface="+mn-lt"/>
              </a:rPr>
              <a:t>（）函数就可以得到训练好的回归树。</a:t>
            </a:r>
            <a:endParaRPr kumimoji="1" lang="en-US" altLang="zh-CN" sz="2000" kern="0" dirty="0" smtClean="0">
              <a:solidFill>
                <a:schemeClr val="accent1">
                  <a:lumMod val="50000"/>
                </a:schemeClr>
              </a:solidFill>
              <a:latin typeface="+mj-lt"/>
              <a:cs typeface="+mn-ea"/>
              <a:sym typeface="+mn-lt"/>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4406899"/>
            <a:ext cx="5943600" cy="1092200"/>
          </a:xfrm>
          <a:prstGeom prst="rect">
            <a:avLst/>
          </a:prstGeom>
        </p:spPr>
      </p:pic>
      <p:sp>
        <p:nvSpPr>
          <p:cNvPr id="5" name="文本框 4"/>
          <p:cNvSpPr txBox="1"/>
          <p:nvPr/>
        </p:nvSpPr>
        <p:spPr>
          <a:xfrm>
            <a:off x="1844040" y="4746788"/>
            <a:ext cx="2346491" cy="412421"/>
          </a:xfrm>
          <a:prstGeom prst="rect">
            <a:avLst/>
          </a:prstGeom>
          <a:noFill/>
        </p:spPr>
        <p:txBody>
          <a:bodyPr wrap="square" rtlCol="0">
            <a:spAutoFit/>
          </a:bodyPr>
          <a:lstStyle/>
          <a:p>
            <a:pPr>
              <a:lnSpc>
                <a:spcPct val="130000"/>
              </a:lnSpc>
              <a:spcBef>
                <a:spcPts val="600"/>
              </a:spcBef>
            </a:pPr>
            <a:r>
              <a:rPr kumimoji="1" lang="zh-CN" altLang="en-US" sz="1600" kern="0" dirty="0" smtClean="0">
                <a:solidFill>
                  <a:schemeClr val="accent1">
                    <a:lumMod val="50000"/>
                  </a:schemeClr>
                </a:solidFill>
                <a:latin typeface="微软雅黑" panose="020B0503020204020204" pitchFamily="34" charset="-122"/>
                <a:ea typeface="微软雅黑" panose="020B0503020204020204" pitchFamily="34" charset="-122"/>
                <a:cs typeface="+mn-ea"/>
                <a:sym typeface="+mn-lt"/>
              </a:rPr>
              <a:t>最小平方误差函数：</a:t>
            </a:r>
            <a:endParaRPr kumimoji="1" lang="zh-CN" altLang="en-US" sz="1600" kern="0" dirty="0">
              <a:solidFill>
                <a:schemeClr val="accent1">
                  <a:lumMod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04093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sz="2000" b="1" dirty="0" smtClean="0"/>
              <a:t>03</a:t>
            </a:r>
            <a:r>
              <a:rPr lang="zh-CN" altLang="en-US" sz="2000" b="1" dirty="0" smtClean="0"/>
              <a:t> </a:t>
            </a:r>
            <a:r>
              <a:rPr lang="en-US" altLang="zh-CN" sz="2000" b="1" dirty="0" smtClean="0"/>
              <a:t>Regression </a:t>
            </a:r>
            <a:r>
              <a:rPr lang="en-US" altLang="zh-CN" sz="2000" b="1" dirty="0"/>
              <a:t>Trees</a:t>
            </a:r>
            <a:endParaRPr lang="zh-CN" altLang="en-US" sz="2000" b="1"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752" y="1399461"/>
            <a:ext cx="10148047" cy="5458539"/>
          </a:xfrm>
          <a:prstGeom prst="rect">
            <a:avLst/>
          </a:prstGeom>
        </p:spPr>
      </p:pic>
      <p:sp>
        <p:nvSpPr>
          <p:cNvPr id="5" name="文本框 4"/>
          <p:cNvSpPr txBox="1"/>
          <p:nvPr/>
        </p:nvSpPr>
        <p:spPr>
          <a:xfrm>
            <a:off x="735105" y="647472"/>
            <a:ext cx="11057502" cy="1492716"/>
          </a:xfrm>
          <a:prstGeom prst="rect">
            <a:avLst/>
          </a:prstGeom>
          <a:noFill/>
        </p:spPr>
        <p:txBody>
          <a:bodyPr wrap="square" rtlCol="0">
            <a:spAutoFit/>
          </a:bodyPr>
          <a:lstStyle/>
          <a:p>
            <a:r>
              <a:rPr lang="zh-CN" altLang="en-US" sz="2000" dirty="0" smtClean="0">
                <a:solidFill>
                  <a:schemeClr val="accent1">
                    <a:lumMod val="50000"/>
                  </a:schemeClr>
                </a:solidFill>
                <a:latin typeface="+mn-ea"/>
              </a:rPr>
              <a:t>调用</a:t>
            </a:r>
            <a:r>
              <a:rPr lang="en-US" altLang="zh-CN" sz="2000" dirty="0" err="1" smtClean="0">
                <a:solidFill>
                  <a:schemeClr val="accent1">
                    <a:lumMod val="50000"/>
                  </a:schemeClr>
                </a:solidFill>
                <a:latin typeface="+mn-ea"/>
              </a:rPr>
              <a:t>draw.tree</a:t>
            </a:r>
            <a:r>
              <a:rPr lang="zh-CN" altLang="en-US" sz="2000" dirty="0" smtClean="0">
                <a:solidFill>
                  <a:schemeClr val="accent1">
                    <a:lumMod val="50000"/>
                  </a:schemeClr>
                </a:solidFill>
                <a:latin typeface="+mn-ea"/>
              </a:rPr>
              <a:t>（）函数，如图看到；</a:t>
            </a:r>
            <a:r>
              <a:rPr lang="zh-CN" altLang="en-US" sz="2000" dirty="0" smtClean="0">
                <a:solidFill>
                  <a:schemeClr val="accent1">
                    <a:lumMod val="50000"/>
                  </a:schemeClr>
                </a:solidFill>
              </a:rPr>
              <a:t>回归</a:t>
            </a:r>
            <a:r>
              <a:rPr lang="zh-CN" altLang="en-US" sz="2000" dirty="0">
                <a:solidFill>
                  <a:schemeClr val="accent1">
                    <a:lumMod val="50000"/>
                  </a:schemeClr>
                </a:solidFill>
              </a:rPr>
              <a:t>树明显过于简化，在数据拟合和模型的预测上也存在过于</a:t>
            </a:r>
            <a:r>
              <a:rPr lang="zh-CN" altLang="en-US" sz="2000" dirty="0" smtClean="0">
                <a:solidFill>
                  <a:schemeClr val="accent1">
                    <a:lumMod val="50000"/>
                  </a:schemeClr>
                </a:solidFill>
              </a:rPr>
              <a:t>粗略</a:t>
            </a:r>
            <a:r>
              <a:rPr lang="zh-CN" altLang="en-US" sz="2000" dirty="0">
                <a:solidFill>
                  <a:schemeClr val="accent1">
                    <a:lumMod val="50000"/>
                  </a:schemeClr>
                </a:solidFill>
              </a:rPr>
              <a:t>的</a:t>
            </a:r>
            <a:r>
              <a:rPr lang="zh-CN" altLang="en-US" sz="2000" dirty="0" smtClean="0">
                <a:solidFill>
                  <a:schemeClr val="accent1">
                    <a:lumMod val="50000"/>
                  </a:schemeClr>
                </a:solidFill>
              </a:rPr>
              <a:t>问题。</a:t>
            </a:r>
            <a:r>
              <a:rPr lang="zh-CN" altLang="en-US" sz="2000" dirty="0">
                <a:solidFill>
                  <a:schemeClr val="accent1">
                    <a:lumMod val="50000"/>
                  </a:schemeClr>
                </a:solidFill>
                <a:latin typeface="+mn-ea"/>
              </a:rPr>
              <a:t>因此进一步使用 </a:t>
            </a:r>
            <a:r>
              <a:rPr lang="en-US" altLang="zh-CN" sz="2000" dirty="0">
                <a:solidFill>
                  <a:schemeClr val="accent1">
                    <a:lumMod val="50000"/>
                  </a:schemeClr>
                </a:solidFill>
                <a:latin typeface="+mn-ea"/>
              </a:rPr>
              <a:t>bagging </a:t>
            </a:r>
            <a:r>
              <a:rPr lang="zh-CN" altLang="en-US" sz="2000" dirty="0">
                <a:solidFill>
                  <a:schemeClr val="accent1">
                    <a:lumMod val="50000"/>
                  </a:schemeClr>
                </a:solidFill>
                <a:latin typeface="+mn-ea"/>
              </a:rPr>
              <a:t>提高模型的拟合</a:t>
            </a:r>
            <a:r>
              <a:rPr lang="zh-CN" altLang="en-US" sz="2000" dirty="0" smtClean="0">
                <a:solidFill>
                  <a:schemeClr val="accent1">
                    <a:lumMod val="50000"/>
                  </a:schemeClr>
                </a:solidFill>
                <a:latin typeface="+mn-ea"/>
              </a:rPr>
              <a:t>精度。 </a:t>
            </a:r>
            <a:endParaRPr lang="zh-CN" altLang="en-US" sz="2000" dirty="0">
              <a:solidFill>
                <a:schemeClr val="accent1">
                  <a:lumMod val="50000"/>
                </a:schemeClr>
              </a:solidFill>
              <a:latin typeface="+mn-ea"/>
            </a:endParaRPr>
          </a:p>
          <a:p>
            <a:endParaRPr lang="zh-CN" altLang="en-US" sz="2000" dirty="0">
              <a:solidFill>
                <a:schemeClr val="accent1">
                  <a:lumMod val="50000"/>
                </a:schemeClr>
              </a:solidFill>
            </a:endParaRPr>
          </a:p>
          <a:p>
            <a:pPr>
              <a:lnSpc>
                <a:spcPct val="130000"/>
              </a:lnSpc>
              <a:spcBef>
                <a:spcPts val="600"/>
              </a:spcBef>
            </a:pPr>
            <a:endParaRPr kumimoji="1" lang="zh-CN" altLang="en-US" sz="2000" kern="0" dirty="0">
              <a:solidFill>
                <a:schemeClr val="accent1">
                  <a:lumMod val="50000"/>
                </a:schemeClr>
              </a:solidFill>
              <a:latin typeface="+mn-ea"/>
              <a:cs typeface="+mn-ea"/>
              <a:sym typeface="+mn-lt"/>
            </a:endParaRPr>
          </a:p>
        </p:txBody>
      </p:sp>
    </p:spTree>
    <p:extLst>
      <p:ext uri="{BB962C8B-B14F-4D97-AF65-F5344CB8AC3E}">
        <p14:creationId xmlns:p14="http://schemas.microsoft.com/office/powerpoint/2010/main" val="161434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sz="2000" b="1" dirty="0" smtClean="0"/>
              <a:t>03</a:t>
            </a:r>
            <a:r>
              <a:rPr lang="zh-CN" altLang="en-US" sz="2000" b="1" dirty="0" smtClean="0"/>
              <a:t> </a:t>
            </a:r>
            <a:r>
              <a:rPr lang="en-US" altLang="zh-CN" sz="2000" b="1" dirty="0" smtClean="0"/>
              <a:t>bagging</a:t>
            </a:r>
            <a:endParaRPr lang="zh-CN" altLang="en-US" sz="2000" b="1" dirty="0"/>
          </a:p>
        </p:txBody>
      </p:sp>
      <p:sp>
        <p:nvSpPr>
          <p:cNvPr id="3" name="文本框 2"/>
          <p:cNvSpPr txBox="1"/>
          <p:nvPr/>
        </p:nvSpPr>
        <p:spPr>
          <a:xfrm>
            <a:off x="1055644" y="1362043"/>
            <a:ext cx="10448144" cy="3477875"/>
          </a:xfrm>
          <a:prstGeom prst="rect">
            <a:avLst/>
          </a:prstGeom>
          <a:noFill/>
        </p:spPr>
        <p:txBody>
          <a:bodyPr wrap="square" rtlCol="0">
            <a:spAutoFit/>
          </a:bodyPr>
          <a:lstStyle/>
          <a:p>
            <a:pPr>
              <a:lnSpc>
                <a:spcPct val="150000"/>
              </a:lnSpc>
              <a:spcBef>
                <a:spcPts val="600"/>
              </a:spcBef>
            </a:pPr>
            <a:r>
              <a:rPr lang="zh-CN" altLang="en-US" sz="2000" dirty="0" smtClean="0">
                <a:solidFill>
                  <a:schemeClr val="accent1">
                    <a:lumMod val="50000"/>
                  </a:schemeClr>
                </a:solidFill>
                <a:latin typeface="+mn-ea"/>
              </a:rPr>
              <a:t>用</a:t>
            </a:r>
            <a:r>
              <a:rPr lang="zh-CN" altLang="zh-CN" sz="2000" dirty="0" smtClean="0">
                <a:solidFill>
                  <a:schemeClr val="accent1">
                    <a:lumMod val="50000"/>
                  </a:schemeClr>
                </a:solidFill>
                <a:latin typeface="+mn-ea"/>
              </a:rPr>
              <a:t>一</a:t>
            </a:r>
            <a:r>
              <a:rPr lang="zh-CN" altLang="zh-CN" sz="2000" dirty="0">
                <a:solidFill>
                  <a:schemeClr val="accent1">
                    <a:lumMod val="50000"/>
                  </a:schemeClr>
                </a:solidFill>
                <a:latin typeface="+mn-ea"/>
              </a:rPr>
              <a:t>种有放回的抽样方法（可能抽到重复的样本），从原始样本集中抽取训练集</a:t>
            </a:r>
            <a:r>
              <a:rPr lang="zh-CN" altLang="zh-CN" sz="2000" dirty="0" smtClean="0">
                <a:solidFill>
                  <a:schemeClr val="accent1">
                    <a:lumMod val="50000"/>
                  </a:schemeClr>
                </a:solidFill>
                <a:latin typeface="+mn-ea"/>
              </a:rPr>
              <a:t>。</a:t>
            </a:r>
            <a:r>
              <a:rPr lang="zh-CN" altLang="en-US" sz="2000" dirty="0">
                <a:solidFill>
                  <a:schemeClr val="accent1">
                    <a:lumMod val="50000"/>
                  </a:schemeClr>
                </a:solidFill>
                <a:latin typeface="+mn-ea"/>
              </a:rPr>
              <a:t>每一</a:t>
            </a:r>
            <a:r>
              <a:rPr lang="zh-CN" altLang="en-US" sz="2000" dirty="0" smtClean="0">
                <a:solidFill>
                  <a:schemeClr val="accent1">
                    <a:lumMod val="50000"/>
                  </a:schemeClr>
                </a:solidFill>
                <a:latin typeface="+mn-ea"/>
              </a:rPr>
              <a:t>次都随机</a:t>
            </a:r>
            <a:r>
              <a:rPr lang="zh-CN" altLang="en-US" sz="2000" dirty="0">
                <a:solidFill>
                  <a:schemeClr val="accent1">
                    <a:lumMod val="50000"/>
                  </a:schemeClr>
                </a:solidFill>
                <a:latin typeface="+mn-ea"/>
              </a:rPr>
              <a:t>地从大小为 </a:t>
            </a:r>
            <a:r>
              <a:rPr lang="en-US" altLang="zh-CN" sz="2000" dirty="0">
                <a:solidFill>
                  <a:schemeClr val="accent1">
                    <a:lumMod val="50000"/>
                  </a:schemeClr>
                </a:solidFill>
                <a:latin typeface="+mn-ea"/>
              </a:rPr>
              <a:t>n </a:t>
            </a:r>
            <a:r>
              <a:rPr lang="zh-CN" altLang="en-US" sz="2000" dirty="0">
                <a:solidFill>
                  <a:schemeClr val="accent1">
                    <a:lumMod val="50000"/>
                  </a:schemeClr>
                </a:solidFill>
                <a:latin typeface="+mn-ea"/>
              </a:rPr>
              <a:t>的训练集中抽取 </a:t>
            </a:r>
            <a:r>
              <a:rPr lang="en-US" altLang="zh-CN" sz="2000" dirty="0">
                <a:solidFill>
                  <a:schemeClr val="accent1">
                    <a:lumMod val="50000"/>
                  </a:schemeClr>
                </a:solidFill>
                <a:latin typeface="+mn-ea"/>
              </a:rPr>
              <a:t>n </a:t>
            </a:r>
            <a:r>
              <a:rPr lang="zh-CN" altLang="en-US" sz="2000" dirty="0">
                <a:solidFill>
                  <a:schemeClr val="accent1">
                    <a:lumMod val="50000"/>
                  </a:schemeClr>
                </a:solidFill>
                <a:latin typeface="+mn-ea"/>
              </a:rPr>
              <a:t>个样本作为此次的训练样本</a:t>
            </a:r>
            <a:r>
              <a:rPr lang="zh-CN" altLang="en-US" sz="2000" dirty="0" smtClean="0">
                <a:solidFill>
                  <a:schemeClr val="accent1">
                    <a:lumMod val="50000"/>
                  </a:schemeClr>
                </a:solidFill>
                <a:latin typeface="+mn-ea"/>
              </a:rPr>
              <a:t>集</a:t>
            </a:r>
            <a:r>
              <a:rPr lang="zh-CN" altLang="zh-CN" sz="2000" dirty="0" smtClean="0">
                <a:solidFill>
                  <a:schemeClr val="accent1">
                    <a:lumMod val="50000"/>
                  </a:schemeClr>
                </a:solidFill>
                <a:latin typeface="+mn-ea"/>
              </a:rPr>
              <a:t>（</a:t>
            </a:r>
            <a:r>
              <a:rPr lang="zh-CN" altLang="zh-CN" sz="2000" dirty="0">
                <a:solidFill>
                  <a:schemeClr val="accent1">
                    <a:lumMod val="50000"/>
                  </a:schemeClr>
                </a:solidFill>
                <a:latin typeface="+mn-ea"/>
              </a:rPr>
              <a:t>在训练集中，有些样本可能被多次抽取到，而有些样本可能一次都没有被抽中）。共进行</a:t>
            </a:r>
            <a:r>
              <a:rPr lang="en-US" altLang="zh-CN" sz="2000" dirty="0">
                <a:solidFill>
                  <a:schemeClr val="accent1">
                    <a:lumMod val="50000"/>
                  </a:schemeClr>
                </a:solidFill>
                <a:latin typeface="+mn-ea"/>
              </a:rPr>
              <a:t>k</a:t>
            </a:r>
            <a:r>
              <a:rPr lang="zh-CN" altLang="zh-CN" sz="2000" dirty="0">
                <a:solidFill>
                  <a:schemeClr val="accent1">
                    <a:lumMod val="50000"/>
                  </a:schemeClr>
                </a:solidFill>
                <a:latin typeface="+mn-ea"/>
              </a:rPr>
              <a:t>轮抽取，得到</a:t>
            </a:r>
            <a:r>
              <a:rPr lang="en-US" altLang="zh-CN" sz="2000" dirty="0">
                <a:solidFill>
                  <a:schemeClr val="accent1">
                    <a:lumMod val="50000"/>
                  </a:schemeClr>
                </a:solidFill>
                <a:latin typeface="+mn-ea"/>
              </a:rPr>
              <a:t>k</a:t>
            </a:r>
            <a:r>
              <a:rPr lang="zh-CN" altLang="zh-CN" sz="2000" dirty="0">
                <a:solidFill>
                  <a:schemeClr val="accent1">
                    <a:lumMod val="50000"/>
                  </a:schemeClr>
                </a:solidFill>
                <a:latin typeface="+mn-ea"/>
              </a:rPr>
              <a:t>个训练集。（</a:t>
            </a:r>
            <a:r>
              <a:rPr lang="en-US" altLang="zh-CN" sz="2000" dirty="0">
                <a:solidFill>
                  <a:schemeClr val="accent1">
                    <a:lumMod val="50000"/>
                  </a:schemeClr>
                </a:solidFill>
                <a:latin typeface="+mn-ea"/>
              </a:rPr>
              <a:t>k</a:t>
            </a:r>
            <a:r>
              <a:rPr lang="zh-CN" altLang="zh-CN" sz="2000" dirty="0">
                <a:solidFill>
                  <a:schemeClr val="accent1">
                    <a:lumMod val="50000"/>
                  </a:schemeClr>
                </a:solidFill>
                <a:latin typeface="+mn-ea"/>
              </a:rPr>
              <a:t>个训练集之间是相互独立的），每次使用一个训练集得到一个模型，</a:t>
            </a:r>
            <a:r>
              <a:rPr lang="en-US" altLang="zh-CN" sz="2000" dirty="0">
                <a:solidFill>
                  <a:schemeClr val="accent1">
                    <a:lumMod val="50000"/>
                  </a:schemeClr>
                </a:solidFill>
                <a:latin typeface="+mn-ea"/>
              </a:rPr>
              <a:t>k</a:t>
            </a:r>
            <a:r>
              <a:rPr lang="zh-CN" altLang="zh-CN" sz="2000" dirty="0">
                <a:solidFill>
                  <a:schemeClr val="accent1">
                    <a:lumMod val="50000"/>
                  </a:schemeClr>
                </a:solidFill>
                <a:latin typeface="+mn-ea"/>
              </a:rPr>
              <a:t>个训练集共得到</a:t>
            </a:r>
            <a:r>
              <a:rPr lang="en-US" altLang="zh-CN" sz="2000" dirty="0">
                <a:solidFill>
                  <a:schemeClr val="accent1">
                    <a:lumMod val="50000"/>
                  </a:schemeClr>
                </a:solidFill>
                <a:latin typeface="+mn-ea"/>
              </a:rPr>
              <a:t>k</a:t>
            </a:r>
            <a:r>
              <a:rPr lang="zh-CN" altLang="zh-CN" sz="2000" dirty="0">
                <a:solidFill>
                  <a:schemeClr val="accent1">
                    <a:lumMod val="50000"/>
                  </a:schemeClr>
                </a:solidFill>
                <a:latin typeface="+mn-ea"/>
              </a:rPr>
              <a:t>个模型。对回归问题，计算上述模型的均值作为最后的结果。（所有模型的重要性相同） </a:t>
            </a:r>
            <a:endParaRPr lang="en-US" altLang="zh-CN" sz="2000" dirty="0" smtClean="0">
              <a:solidFill>
                <a:schemeClr val="accent1">
                  <a:lumMod val="50000"/>
                </a:schemeClr>
              </a:solidFill>
              <a:latin typeface="+mn-ea"/>
            </a:endParaRPr>
          </a:p>
          <a:p>
            <a:pPr>
              <a:lnSpc>
                <a:spcPct val="150000"/>
              </a:lnSpc>
              <a:spcBef>
                <a:spcPts val="600"/>
              </a:spcBef>
            </a:pPr>
            <a:endParaRPr kumimoji="1" lang="en-US" altLang="zh-CN" sz="2000" kern="0" dirty="0">
              <a:solidFill>
                <a:schemeClr val="accent1">
                  <a:lumMod val="50000"/>
                </a:schemeClr>
              </a:solidFill>
              <a:latin typeface="+mn-ea"/>
              <a:cs typeface="+mn-ea"/>
              <a:sym typeface="+mn-lt"/>
            </a:endParaRPr>
          </a:p>
          <a:p>
            <a:pPr>
              <a:lnSpc>
                <a:spcPct val="150000"/>
              </a:lnSpc>
              <a:spcBef>
                <a:spcPts val="600"/>
              </a:spcBef>
            </a:pPr>
            <a:r>
              <a:rPr kumimoji="1" lang="zh-CN" altLang="en-US" sz="2000" kern="0" dirty="0" smtClean="0">
                <a:solidFill>
                  <a:schemeClr val="accent1">
                    <a:lumMod val="50000"/>
                  </a:schemeClr>
                </a:solidFill>
                <a:latin typeface="+mn-ea"/>
                <a:cs typeface="+mn-ea"/>
                <a:sym typeface="+mn-lt"/>
              </a:rPr>
              <a:t>使用</a:t>
            </a:r>
            <a:r>
              <a:rPr lang="en-US" altLang="zh-CN" sz="2000" dirty="0" smtClean="0">
                <a:solidFill>
                  <a:schemeClr val="accent1">
                    <a:lumMod val="50000"/>
                  </a:schemeClr>
                </a:solidFill>
              </a:rPr>
              <a:t>bagging</a:t>
            </a:r>
            <a:r>
              <a:rPr lang="zh-CN" altLang="en-US" sz="2000" dirty="0" smtClean="0">
                <a:solidFill>
                  <a:schemeClr val="accent1">
                    <a:lumMod val="50000"/>
                  </a:schemeClr>
                </a:solidFill>
              </a:rPr>
              <a:t>（）</a:t>
            </a:r>
            <a:r>
              <a:rPr lang="zh-CN" altLang="zh-CN" sz="2000" dirty="0" smtClean="0">
                <a:solidFill>
                  <a:schemeClr val="accent1">
                    <a:lumMod val="50000"/>
                  </a:schemeClr>
                </a:solidFill>
              </a:rPr>
              <a:t> </a:t>
            </a:r>
            <a:r>
              <a:rPr lang="zh-CN" altLang="en-US" sz="2000" dirty="0" smtClean="0">
                <a:solidFill>
                  <a:schemeClr val="accent1">
                    <a:lumMod val="50000"/>
                  </a:schemeClr>
                </a:solidFill>
              </a:rPr>
              <a:t>函数，并指定迭代的次数即可建立</a:t>
            </a:r>
            <a:r>
              <a:rPr lang="zh-CN" altLang="en-US" sz="2000" dirty="0">
                <a:solidFill>
                  <a:schemeClr val="accent1">
                    <a:lumMod val="50000"/>
                  </a:schemeClr>
                </a:solidFill>
              </a:rPr>
              <a:t>装袋</a:t>
            </a:r>
            <a:r>
              <a:rPr lang="zh-CN" altLang="zh-CN" sz="2000" dirty="0" smtClean="0">
                <a:solidFill>
                  <a:schemeClr val="accent1">
                    <a:lumMod val="50000"/>
                  </a:schemeClr>
                </a:solidFill>
              </a:rPr>
              <a:t>模型</a:t>
            </a:r>
            <a:r>
              <a:rPr lang="zh-CN" altLang="en-US" sz="2000" dirty="0" smtClean="0">
                <a:solidFill>
                  <a:schemeClr val="accent1">
                    <a:lumMod val="50000"/>
                  </a:schemeClr>
                </a:solidFill>
              </a:rPr>
              <a:t>。</a:t>
            </a:r>
            <a:endParaRPr kumimoji="1" lang="en-US" altLang="zh-CN" sz="2000" kern="0" dirty="0" smtClean="0">
              <a:solidFill>
                <a:schemeClr val="accent1">
                  <a:lumMod val="50000"/>
                </a:schemeClr>
              </a:solidFill>
              <a:latin typeface="+mn-ea"/>
              <a:cs typeface="+mn-ea"/>
              <a:sym typeface="+mn-lt"/>
            </a:endParaRPr>
          </a:p>
        </p:txBody>
      </p:sp>
    </p:spTree>
    <p:extLst>
      <p:ext uri="{BB962C8B-B14F-4D97-AF65-F5344CB8AC3E}">
        <p14:creationId xmlns:p14="http://schemas.microsoft.com/office/powerpoint/2010/main" val="150969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目录</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smtClean="0"/>
              <a:t>01</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smtClean="0"/>
              <a:t>项目计划</a:t>
            </a:r>
            <a:endParaRPr kumimoji="1" lang="zh-CN" altLang="en-US" dirty="0"/>
          </a:p>
        </p:txBody>
      </p:sp>
      <p:sp>
        <p:nvSpPr>
          <p:cNvPr id="5" name="文本占位符 4"/>
          <p:cNvSpPr>
            <a:spLocks noGrp="1"/>
          </p:cNvSpPr>
          <p:nvPr>
            <p:ph type="body" sz="quarter" idx="13"/>
          </p:nvPr>
        </p:nvSpPr>
        <p:spPr/>
        <p:txBody>
          <a:bodyPr/>
          <a:lstStyle/>
          <a:p>
            <a:r>
              <a:rPr kumimoji="1" lang="en-US" altLang="zh-CN" dirty="0" smtClean="0"/>
              <a:t>02</a:t>
            </a:r>
            <a:endParaRPr kumimoji="1" lang="zh-CN" altLang="en-US" dirty="0"/>
          </a:p>
        </p:txBody>
      </p:sp>
      <p:sp>
        <p:nvSpPr>
          <p:cNvPr id="6" name="文本占位符 5"/>
          <p:cNvSpPr>
            <a:spLocks noGrp="1"/>
          </p:cNvSpPr>
          <p:nvPr>
            <p:ph type="body" sz="quarter" idx="14"/>
          </p:nvPr>
        </p:nvSpPr>
        <p:spPr/>
        <p:txBody>
          <a:bodyPr/>
          <a:lstStyle/>
          <a:p>
            <a:r>
              <a:rPr kumimoji="1" lang="zh-CN" altLang="en-US" dirty="0" smtClean="0"/>
              <a:t>阶段成果</a:t>
            </a:r>
            <a:endParaRPr kumimoji="1" lang="zh-CN" altLang="en-US" dirty="0"/>
          </a:p>
        </p:txBody>
      </p:sp>
      <p:sp>
        <p:nvSpPr>
          <p:cNvPr id="7" name="文本占位符 6"/>
          <p:cNvSpPr>
            <a:spLocks noGrp="1"/>
          </p:cNvSpPr>
          <p:nvPr>
            <p:ph type="body" sz="quarter" idx="15"/>
          </p:nvPr>
        </p:nvSpPr>
        <p:spPr/>
        <p:txBody>
          <a:bodyPr/>
          <a:lstStyle/>
          <a:p>
            <a:r>
              <a:rPr kumimoji="1" lang="en-US" altLang="zh-CN" dirty="0" smtClean="0"/>
              <a:t>03</a:t>
            </a:r>
            <a:endParaRPr kumimoji="1" lang="zh-CN" altLang="en-US" dirty="0"/>
          </a:p>
        </p:txBody>
      </p:sp>
      <p:sp>
        <p:nvSpPr>
          <p:cNvPr id="8" name="文本占位符 7"/>
          <p:cNvSpPr>
            <a:spLocks noGrp="1"/>
          </p:cNvSpPr>
          <p:nvPr>
            <p:ph type="body" sz="quarter" idx="16"/>
          </p:nvPr>
        </p:nvSpPr>
        <p:spPr>
          <a:xfrm>
            <a:off x="7862303" y="5568080"/>
            <a:ext cx="3365330" cy="416359"/>
          </a:xfrm>
        </p:spPr>
        <p:txBody>
          <a:bodyPr/>
          <a:lstStyle/>
          <a:p>
            <a:r>
              <a:rPr kumimoji="1" lang="zh-CN" altLang="en-US" dirty="0" smtClean="0"/>
              <a:t>实验问题及后续安排</a:t>
            </a:r>
            <a:endParaRPr kumimoji="1" lang="zh-CN" altLang="en-US" dirty="0"/>
          </a:p>
        </p:txBody>
      </p:sp>
    </p:spTree>
    <p:extLst>
      <p:ext uri="{BB962C8B-B14F-4D97-AF65-F5344CB8AC3E}">
        <p14:creationId xmlns:p14="http://schemas.microsoft.com/office/powerpoint/2010/main" val="1982997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sz="2000" b="1" dirty="0" smtClean="0"/>
              <a:t>03</a:t>
            </a:r>
            <a:r>
              <a:rPr lang="zh-CN" altLang="en-US" sz="2000" b="1" dirty="0" smtClean="0"/>
              <a:t> </a:t>
            </a:r>
            <a:r>
              <a:rPr lang="en-US" altLang="zh-CN" sz="2000" b="1" dirty="0" smtClean="0"/>
              <a:t>Random Forest</a:t>
            </a:r>
            <a:endParaRPr lang="zh-CN" altLang="en-US" sz="2000" b="1" dirty="0"/>
          </a:p>
        </p:txBody>
      </p:sp>
      <p:sp>
        <p:nvSpPr>
          <p:cNvPr id="3" name="文本框 2"/>
          <p:cNvSpPr txBox="1"/>
          <p:nvPr/>
        </p:nvSpPr>
        <p:spPr>
          <a:xfrm>
            <a:off x="666387" y="1249475"/>
            <a:ext cx="10879647" cy="4247317"/>
          </a:xfrm>
          <a:prstGeom prst="rect">
            <a:avLst/>
          </a:prstGeom>
          <a:noFill/>
        </p:spPr>
        <p:txBody>
          <a:bodyPr wrap="square" rtlCol="0">
            <a:spAutoFit/>
          </a:bodyPr>
          <a:lstStyle/>
          <a:p>
            <a:pPr>
              <a:lnSpc>
                <a:spcPct val="150000"/>
              </a:lnSpc>
            </a:pPr>
            <a:r>
              <a:rPr lang="zh-CN" altLang="zh-CN" sz="2000" kern="1500" spc="20" dirty="0">
                <a:solidFill>
                  <a:schemeClr val="accent1">
                    <a:lumMod val="50000"/>
                  </a:schemeClr>
                </a:solidFill>
                <a:latin typeface="+mn-ea"/>
              </a:rPr>
              <a:t>由很多个决策树组合而成，单个决策树用随机方法构成；</a:t>
            </a:r>
          </a:p>
          <a:p>
            <a:pPr>
              <a:lnSpc>
                <a:spcPct val="150000"/>
              </a:lnSpc>
            </a:pPr>
            <a:r>
              <a:rPr lang="zh-CN" altLang="zh-CN" sz="2000" kern="1500" spc="20" dirty="0">
                <a:solidFill>
                  <a:schemeClr val="accent1">
                    <a:lumMod val="50000"/>
                  </a:schemeClr>
                </a:solidFill>
                <a:latin typeface="+mn-ea"/>
              </a:rPr>
              <a:t>学习集是原训练集中通过有放回抽样得到的自助样本，参与构建决策树的变量也是随机抽出</a:t>
            </a:r>
            <a:r>
              <a:rPr lang="zh-CN" altLang="zh-CN" sz="2000" kern="1500" spc="20" dirty="0" smtClean="0">
                <a:solidFill>
                  <a:schemeClr val="accent1">
                    <a:lumMod val="50000"/>
                  </a:schemeClr>
                </a:solidFill>
                <a:latin typeface="+mn-ea"/>
              </a:rPr>
              <a:t>，最后</a:t>
            </a:r>
            <a:r>
              <a:rPr lang="zh-CN" altLang="zh-CN" sz="2000" kern="1500" spc="20" dirty="0">
                <a:solidFill>
                  <a:schemeClr val="accent1">
                    <a:lumMod val="50000"/>
                  </a:schemeClr>
                </a:solidFill>
                <a:latin typeface="+mn-ea"/>
              </a:rPr>
              <a:t>预测结果取决于各个决策树的平均值。随机性主要体现在两个方面：数据的随机性选取，以及待选特征的随机选取。数据的随机选取：从原始的数据集中采取有放回的抽样，构造子数据集；利用子数据集来构建子决策树。特征的随机选取，随机森林中的子树的每一个分裂过程并未用到所有的待选特征，而是从所有的待选特征中随机选取一定的特征，之后再在随机选取的特征中选取最优的特征</a:t>
            </a:r>
            <a:r>
              <a:rPr lang="zh-CN" altLang="zh-CN" sz="2000" kern="1500" spc="20" dirty="0" smtClean="0">
                <a:solidFill>
                  <a:schemeClr val="accent1">
                    <a:lumMod val="50000"/>
                  </a:schemeClr>
                </a:solidFill>
                <a:latin typeface="+mn-ea"/>
              </a:rPr>
              <a:t>。</a:t>
            </a:r>
            <a:endParaRPr lang="en-US" altLang="zh-CN" sz="2000" kern="1500" spc="20" dirty="0" smtClean="0">
              <a:solidFill>
                <a:schemeClr val="accent1">
                  <a:lumMod val="50000"/>
                </a:schemeClr>
              </a:solidFill>
              <a:latin typeface="+mn-ea"/>
            </a:endParaRPr>
          </a:p>
          <a:p>
            <a:pPr>
              <a:lnSpc>
                <a:spcPct val="150000"/>
              </a:lnSpc>
            </a:pPr>
            <a:endParaRPr lang="en-US" altLang="zh-CN" sz="2000" kern="1500" spc="20" dirty="0">
              <a:solidFill>
                <a:schemeClr val="accent1">
                  <a:lumMod val="50000"/>
                </a:schemeClr>
              </a:solidFill>
              <a:latin typeface="+mn-ea"/>
            </a:endParaRPr>
          </a:p>
          <a:p>
            <a:pPr>
              <a:lnSpc>
                <a:spcPct val="150000"/>
              </a:lnSpc>
            </a:pPr>
            <a:r>
              <a:rPr lang="zh-CN" altLang="en-US" sz="2000" kern="1500" spc="20" dirty="0" smtClean="0">
                <a:solidFill>
                  <a:schemeClr val="accent1">
                    <a:lumMod val="50000"/>
                  </a:schemeClr>
                </a:solidFill>
                <a:latin typeface="+mn-ea"/>
              </a:rPr>
              <a:t>使用</a:t>
            </a:r>
            <a:r>
              <a:rPr lang="en-US" altLang="zh-CN" sz="2000" kern="1500" spc="20" dirty="0" err="1" smtClean="0">
                <a:solidFill>
                  <a:schemeClr val="accent1">
                    <a:lumMod val="50000"/>
                  </a:schemeClr>
                </a:solidFill>
                <a:latin typeface="+mn-ea"/>
              </a:rPr>
              <a:t>randomForest</a:t>
            </a:r>
            <a:r>
              <a:rPr lang="zh-CN" altLang="en-US" sz="2000" kern="1500" spc="20" dirty="0" smtClean="0">
                <a:solidFill>
                  <a:schemeClr val="accent1">
                    <a:lumMod val="50000"/>
                  </a:schemeClr>
                </a:solidFill>
                <a:latin typeface="+mn-ea"/>
              </a:rPr>
              <a:t>（）</a:t>
            </a:r>
            <a:r>
              <a:rPr lang="zh-CN" altLang="zh-CN" sz="2000" kern="1500" spc="20" dirty="0" smtClean="0">
                <a:solidFill>
                  <a:schemeClr val="accent1">
                    <a:lumMod val="50000"/>
                  </a:schemeClr>
                </a:solidFill>
                <a:latin typeface="+mn-ea"/>
              </a:rPr>
              <a:t> </a:t>
            </a:r>
            <a:r>
              <a:rPr lang="zh-CN" altLang="en-US" sz="2000" kern="1500" spc="20" dirty="0" smtClean="0">
                <a:solidFill>
                  <a:schemeClr val="accent1">
                    <a:lumMod val="50000"/>
                  </a:schemeClr>
                </a:solidFill>
                <a:latin typeface="+mn-ea"/>
              </a:rPr>
              <a:t>函数，并且在参数中设置随机森林的数量，建立模型。</a:t>
            </a:r>
            <a:endParaRPr lang="zh-CN" altLang="zh-CN" sz="2000" kern="1500" spc="20" dirty="0">
              <a:solidFill>
                <a:schemeClr val="accent1">
                  <a:lumMod val="50000"/>
                </a:schemeClr>
              </a:solidFill>
              <a:latin typeface="+mn-ea"/>
            </a:endParaRPr>
          </a:p>
        </p:txBody>
      </p:sp>
    </p:spTree>
    <p:extLst>
      <p:ext uri="{BB962C8B-B14F-4D97-AF65-F5344CB8AC3E}">
        <p14:creationId xmlns:p14="http://schemas.microsoft.com/office/powerpoint/2010/main" val="32449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sz="2000" b="1" dirty="0" smtClean="0"/>
              <a:t>03</a:t>
            </a:r>
            <a:r>
              <a:rPr lang="zh-CN" altLang="en-US" sz="2000" b="1" dirty="0" smtClean="0"/>
              <a:t> </a:t>
            </a:r>
            <a:r>
              <a:rPr lang="en-US" altLang="zh-CN" sz="2000" b="1" dirty="0" smtClean="0"/>
              <a:t>Random Forest</a:t>
            </a:r>
            <a:endParaRPr lang="zh-CN" altLang="en-US" sz="2000" b="1" dirty="0"/>
          </a:p>
        </p:txBody>
      </p:sp>
      <p:sp>
        <p:nvSpPr>
          <p:cNvPr id="5" name="文本框 4"/>
          <p:cNvSpPr txBox="1"/>
          <p:nvPr/>
        </p:nvSpPr>
        <p:spPr>
          <a:xfrm>
            <a:off x="502024" y="566843"/>
            <a:ext cx="10596282" cy="492443"/>
          </a:xfrm>
          <a:prstGeom prst="rect">
            <a:avLst/>
          </a:prstGeom>
          <a:noFill/>
        </p:spPr>
        <p:txBody>
          <a:bodyPr wrap="square" rtlCol="0">
            <a:spAutoFit/>
          </a:bodyPr>
          <a:lstStyle/>
          <a:p>
            <a:pPr>
              <a:lnSpc>
                <a:spcPct val="130000"/>
              </a:lnSpc>
              <a:spcBef>
                <a:spcPts val="600"/>
              </a:spcBef>
            </a:pPr>
            <a:r>
              <a:rPr lang="zh-CN" altLang="zh-CN" sz="2000" dirty="0">
                <a:solidFill>
                  <a:schemeClr val="accent1">
                    <a:lumMod val="50000"/>
                  </a:schemeClr>
                </a:solidFill>
                <a:latin typeface="+mn-ea"/>
              </a:rPr>
              <a:t>从图中可以看出，随着树的增加，模型的误差率逐渐下降，随后略上升并保持平稳</a:t>
            </a:r>
            <a:r>
              <a:rPr lang="zh-CN" altLang="zh-CN" sz="2000" dirty="0" smtClean="0">
                <a:solidFill>
                  <a:schemeClr val="accent1">
                    <a:lumMod val="50000"/>
                  </a:schemeClr>
                </a:solidFill>
                <a:latin typeface="+mn-ea"/>
              </a:rPr>
              <a:t>。</a:t>
            </a:r>
            <a:endParaRPr lang="zh-CN" altLang="zh-CN" sz="2000" dirty="0">
              <a:solidFill>
                <a:schemeClr val="accent1">
                  <a:lumMod val="50000"/>
                </a:schemeClr>
              </a:solidFill>
              <a:latin typeface="+mn-ea"/>
            </a:endParaRPr>
          </a:p>
        </p:txBody>
      </p:sp>
      <p:sp>
        <p:nvSpPr>
          <p:cNvPr id="3" name="Rectangle 2"/>
          <p:cNvSpPr>
            <a:spLocks noChangeArrowheads="1"/>
          </p:cNvSpPr>
          <p:nvPr/>
        </p:nvSpPr>
        <p:spPr bwMode="auto">
          <a:xfrm>
            <a:off x="1686910" y="1059285"/>
            <a:ext cx="154266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2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024" y="1232707"/>
            <a:ext cx="11211754" cy="5625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09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sz="2000" b="1" dirty="0"/>
              <a:t>基于网络搜索行为对洪山区商品房价格的短期预测</a:t>
            </a:r>
            <a:endParaRPr lang="zh-CN" altLang="en-US" sz="2000" b="1" dirty="0">
              <a:solidFill>
                <a:schemeClr val="accent1">
                  <a:lumMod val="50000"/>
                </a:schemeClr>
              </a:solidFill>
              <a:ea typeface="微软雅黑" panose="020B0503020204020204" pitchFamily="34" charset="-122"/>
            </a:endParaRPr>
          </a:p>
        </p:txBody>
      </p:sp>
      <p:sp>
        <p:nvSpPr>
          <p:cNvPr id="3" name="文本占位符 2"/>
          <p:cNvSpPr>
            <a:spLocks noGrp="1"/>
          </p:cNvSpPr>
          <p:nvPr>
            <p:ph type="body" sz="quarter" idx="12"/>
          </p:nvPr>
        </p:nvSpPr>
        <p:spPr/>
        <p:txBody>
          <a:bodyPr/>
          <a:lstStyle/>
          <a:p>
            <a:r>
              <a:rPr kumimoji="1" lang="en-US" altLang="zh-CN" dirty="0" smtClean="0"/>
              <a:t>02</a:t>
            </a:r>
            <a:endParaRPr kumimoji="1" lang="zh-CN" altLang="en-US" dirty="0"/>
          </a:p>
        </p:txBody>
      </p:sp>
      <p:sp>
        <p:nvSpPr>
          <p:cNvPr id="4" name="文本占位符 3"/>
          <p:cNvSpPr>
            <a:spLocks noGrp="1"/>
          </p:cNvSpPr>
          <p:nvPr>
            <p:ph type="body" sz="quarter" idx="13"/>
          </p:nvPr>
        </p:nvSpPr>
        <p:spPr>
          <a:xfrm>
            <a:off x="1128274" y="5209308"/>
            <a:ext cx="2109601" cy="471964"/>
          </a:xfrm>
        </p:spPr>
        <p:txBody>
          <a:bodyPr/>
          <a:lstStyle/>
          <a:p>
            <a:r>
              <a:rPr kumimoji="1" lang="zh-CN" altLang="en-US" sz="3600" dirty="0" smtClean="0"/>
              <a:t>实验结果</a:t>
            </a:r>
            <a:endParaRPr kumimoji="1" lang="zh-CN" altLang="en-US" sz="3600" dirty="0"/>
          </a:p>
        </p:txBody>
      </p:sp>
      <p:pic>
        <p:nvPicPr>
          <p:cNvPr id="6" name="图片占位符 5"/>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2394" r="12394"/>
          <a:stretch>
            <a:fillRect/>
          </a:stretch>
        </p:blipFill>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sz="2000" b="1" dirty="0" smtClean="0"/>
              <a:t> 实验结果</a:t>
            </a:r>
            <a:endParaRPr kumimoji="1" lang="zh-CN" altLang="en-US" sz="2000" b="1" dirty="0"/>
          </a:p>
          <a:p>
            <a:endParaRPr lang="zh-CN" altLang="en-US" sz="2000" b="1" dirty="0"/>
          </a:p>
        </p:txBody>
      </p:sp>
      <p:sp>
        <p:nvSpPr>
          <p:cNvPr id="4" name="文本框 3"/>
          <p:cNvSpPr txBox="1"/>
          <p:nvPr/>
        </p:nvSpPr>
        <p:spPr>
          <a:xfrm>
            <a:off x="968188" y="1183341"/>
            <a:ext cx="7939329" cy="492443"/>
          </a:xfrm>
          <a:prstGeom prst="rect">
            <a:avLst/>
          </a:prstGeom>
          <a:noFill/>
        </p:spPr>
        <p:txBody>
          <a:bodyPr wrap="square" rtlCol="0">
            <a:spAutoFit/>
          </a:bodyPr>
          <a:lstStyle/>
          <a:p>
            <a:pPr>
              <a:lnSpc>
                <a:spcPct val="130000"/>
              </a:lnSpc>
              <a:spcBef>
                <a:spcPts val="600"/>
              </a:spcBef>
            </a:pPr>
            <a:r>
              <a:rPr lang="zh-CN" altLang="en-US" sz="2000" dirty="0" smtClean="0">
                <a:solidFill>
                  <a:schemeClr val="accent1">
                    <a:lumMod val="50000"/>
                  </a:schemeClr>
                </a:solidFill>
                <a:latin typeface="+mn-ea"/>
              </a:rPr>
              <a:t>我们把</a:t>
            </a:r>
            <a:r>
              <a:rPr lang="zh-CN" altLang="zh-CN" sz="2000" dirty="0" smtClean="0">
                <a:solidFill>
                  <a:schemeClr val="accent1">
                    <a:lumMod val="50000"/>
                  </a:schemeClr>
                </a:solidFill>
                <a:latin typeface="+mn-ea"/>
              </a:rPr>
              <a:t>所有</a:t>
            </a:r>
            <a:r>
              <a:rPr lang="zh-CN" altLang="zh-CN" sz="2000" dirty="0">
                <a:solidFill>
                  <a:schemeClr val="accent1">
                    <a:lumMod val="50000"/>
                  </a:schemeClr>
                </a:solidFill>
                <a:latin typeface="+mn-ea"/>
              </a:rPr>
              <a:t>模型的</a:t>
            </a:r>
            <a:r>
              <a:rPr lang="en-US" altLang="zh-CN" sz="2000" dirty="0">
                <a:solidFill>
                  <a:schemeClr val="accent1">
                    <a:lumMod val="50000"/>
                  </a:schemeClr>
                </a:solidFill>
                <a:latin typeface="+mn-ea"/>
              </a:rPr>
              <a:t>MSE</a:t>
            </a:r>
            <a:r>
              <a:rPr lang="zh-CN" altLang="zh-CN" sz="2000" dirty="0">
                <a:solidFill>
                  <a:schemeClr val="accent1">
                    <a:lumMod val="50000"/>
                  </a:schemeClr>
                </a:solidFill>
                <a:latin typeface="+mn-ea"/>
              </a:rPr>
              <a:t>，</a:t>
            </a:r>
            <a:r>
              <a:rPr lang="en-US" altLang="zh-CN" sz="2000" dirty="0" smtClean="0">
                <a:solidFill>
                  <a:schemeClr val="accent1">
                    <a:lumMod val="50000"/>
                  </a:schemeClr>
                </a:solidFill>
                <a:latin typeface="+mn-ea"/>
              </a:rPr>
              <a:t>NMSE</a:t>
            </a:r>
            <a:r>
              <a:rPr lang="zh-CN" altLang="en-US" sz="2000" smtClean="0">
                <a:solidFill>
                  <a:schemeClr val="accent1">
                    <a:lumMod val="50000"/>
                  </a:schemeClr>
                </a:solidFill>
                <a:latin typeface="+mn-ea"/>
              </a:rPr>
              <a:t>（测试集）</a:t>
            </a:r>
            <a:r>
              <a:rPr lang="zh-CN" altLang="zh-CN" sz="2000" smtClean="0">
                <a:solidFill>
                  <a:schemeClr val="accent1">
                    <a:lumMod val="50000"/>
                  </a:schemeClr>
                </a:solidFill>
                <a:latin typeface="+mn-ea"/>
              </a:rPr>
              <a:t>进行</a:t>
            </a:r>
            <a:r>
              <a:rPr lang="zh-CN" altLang="zh-CN" sz="2000" dirty="0">
                <a:solidFill>
                  <a:schemeClr val="accent1">
                    <a:lumMod val="50000"/>
                  </a:schemeClr>
                </a:solidFill>
                <a:latin typeface="+mn-ea"/>
              </a:rPr>
              <a:t>合并，如下表</a:t>
            </a:r>
            <a:r>
              <a:rPr lang="zh-CN" altLang="zh-CN" sz="2000" dirty="0" smtClean="0">
                <a:solidFill>
                  <a:schemeClr val="accent1">
                    <a:lumMod val="50000"/>
                  </a:schemeClr>
                </a:solidFill>
                <a:latin typeface="+mn-ea"/>
              </a:rPr>
              <a:t>所示</a:t>
            </a:r>
            <a:r>
              <a:rPr lang="zh-CN" altLang="en-US" sz="2000" dirty="0" smtClean="0">
                <a:solidFill>
                  <a:schemeClr val="accent1">
                    <a:lumMod val="50000"/>
                  </a:schemeClr>
                </a:solidFill>
                <a:latin typeface="+mn-ea"/>
              </a:rPr>
              <a:t>：</a:t>
            </a:r>
            <a:endParaRPr kumimoji="1" lang="zh-CN" altLang="en-US" sz="2000" kern="0" dirty="0">
              <a:solidFill>
                <a:schemeClr val="accent1">
                  <a:lumMod val="50000"/>
                </a:schemeClr>
              </a:solidFill>
              <a:latin typeface="+mn-ea"/>
              <a:cs typeface="+mn-ea"/>
              <a:sym typeface="+mn-lt"/>
            </a:endParaRPr>
          </a:p>
        </p:txBody>
      </p:sp>
      <p:graphicFrame>
        <p:nvGraphicFramePr>
          <p:cNvPr id="6" name="表格 5"/>
          <p:cNvGraphicFramePr>
            <a:graphicFrameLocks noGrp="1"/>
          </p:cNvGraphicFramePr>
          <p:nvPr>
            <p:extLst>
              <p:ext uri="{D42A27DB-BD31-4B8C-83A1-F6EECF244321}">
                <p14:modId xmlns:p14="http://schemas.microsoft.com/office/powerpoint/2010/main" val="562642097"/>
              </p:ext>
            </p:extLst>
          </p:nvPr>
        </p:nvGraphicFramePr>
        <p:xfrm>
          <a:off x="1350682" y="2471198"/>
          <a:ext cx="9514542" cy="2764189"/>
        </p:xfrm>
        <a:graphic>
          <a:graphicData uri="http://schemas.openxmlformats.org/drawingml/2006/table">
            <a:tbl>
              <a:tblPr firstRow="1" bandRow="1">
                <a:tableStyleId>{21E4AEA4-8DFA-4A89-87EB-49C32662AFE0}</a:tableStyleId>
              </a:tblPr>
              <a:tblGrid>
                <a:gridCol w="1585757"/>
                <a:gridCol w="1585757"/>
                <a:gridCol w="1585757"/>
                <a:gridCol w="1585757"/>
                <a:gridCol w="1585757"/>
                <a:gridCol w="1585757"/>
              </a:tblGrid>
              <a:tr h="912943">
                <a:tc>
                  <a:txBody>
                    <a:bodyPr/>
                    <a:lstStyle/>
                    <a:p>
                      <a:pPr algn="ctr"/>
                      <a:endParaRPr lang="zh-CN" altLang="en-US" dirty="0">
                        <a:latin typeface="+mn-ea"/>
                        <a:ea typeface="+mn-ea"/>
                      </a:endParaRPr>
                    </a:p>
                  </a:txBody>
                  <a:tcPr/>
                </a:tc>
                <a:tc>
                  <a:txBody>
                    <a:bodyPr/>
                    <a:lstStyle/>
                    <a:p>
                      <a:pPr algn="ctr"/>
                      <a:endParaRPr lang="en-US" altLang="zh-CN" dirty="0" smtClean="0">
                        <a:latin typeface="+mn-ea"/>
                        <a:ea typeface="+mn-ea"/>
                      </a:endParaRPr>
                    </a:p>
                    <a:p>
                      <a:pPr algn="ctr"/>
                      <a:r>
                        <a:rPr lang="zh-CN" altLang="en-US" dirty="0" smtClean="0">
                          <a:latin typeface="+mn-ea"/>
                          <a:ea typeface="+mn-ea"/>
                        </a:rPr>
                        <a:t>线性模型</a:t>
                      </a:r>
                      <a:endParaRPr lang="zh-CN" altLang="en-US" dirty="0">
                        <a:latin typeface="+mn-ea"/>
                        <a:ea typeface="+mn-ea"/>
                      </a:endParaRPr>
                    </a:p>
                  </a:txBody>
                  <a:tcPr/>
                </a:tc>
                <a:tc>
                  <a:txBody>
                    <a:bodyPr/>
                    <a:lstStyle/>
                    <a:p>
                      <a:pPr algn="ctr"/>
                      <a:endParaRPr lang="en-US" altLang="zh-CN" dirty="0" smtClean="0">
                        <a:latin typeface="+mn-ea"/>
                        <a:ea typeface="+mn-ea"/>
                      </a:endParaRPr>
                    </a:p>
                    <a:p>
                      <a:pPr algn="ctr"/>
                      <a:r>
                        <a:rPr lang="zh-CN" altLang="en-US" dirty="0" smtClean="0">
                          <a:latin typeface="+mn-ea"/>
                          <a:ea typeface="+mn-ea"/>
                        </a:rPr>
                        <a:t>套索模型</a:t>
                      </a:r>
                      <a:endParaRPr lang="zh-CN" altLang="en-US" dirty="0">
                        <a:latin typeface="+mn-ea"/>
                        <a:ea typeface="+mn-ea"/>
                      </a:endParaRPr>
                    </a:p>
                  </a:txBody>
                  <a:tcPr/>
                </a:tc>
                <a:tc>
                  <a:txBody>
                    <a:bodyPr/>
                    <a:lstStyle/>
                    <a:p>
                      <a:pPr algn="ctr"/>
                      <a:endParaRPr lang="en-US" altLang="zh-CN" dirty="0" smtClean="0">
                        <a:latin typeface="+mn-ea"/>
                        <a:ea typeface="+mn-ea"/>
                      </a:endParaRPr>
                    </a:p>
                    <a:p>
                      <a:pPr algn="ctr"/>
                      <a:r>
                        <a:rPr lang="zh-CN" altLang="en-US" dirty="0" smtClean="0">
                          <a:latin typeface="+mn-ea"/>
                          <a:ea typeface="+mn-ea"/>
                        </a:rPr>
                        <a:t>回归树</a:t>
                      </a:r>
                      <a:endParaRPr lang="zh-CN" altLang="en-US" dirty="0">
                        <a:latin typeface="+mn-ea"/>
                        <a:ea typeface="+mn-ea"/>
                      </a:endParaRPr>
                    </a:p>
                  </a:txBody>
                  <a:tcPr/>
                </a:tc>
                <a:tc>
                  <a:txBody>
                    <a:bodyPr/>
                    <a:lstStyle/>
                    <a:p>
                      <a:pPr algn="ctr"/>
                      <a:endParaRPr lang="en-US" altLang="zh-CN" dirty="0" smtClean="0">
                        <a:latin typeface="+mn-ea"/>
                        <a:ea typeface="+mn-ea"/>
                      </a:endParaRPr>
                    </a:p>
                    <a:p>
                      <a:pPr algn="ctr"/>
                      <a:r>
                        <a:rPr lang="zh-CN" altLang="en-US" dirty="0" smtClean="0">
                          <a:latin typeface="+mn-ea"/>
                          <a:ea typeface="+mn-ea"/>
                        </a:rPr>
                        <a:t>装袋模型</a:t>
                      </a:r>
                      <a:endParaRPr lang="zh-CN" altLang="en-US" dirty="0">
                        <a:latin typeface="+mn-ea"/>
                        <a:ea typeface="+mn-ea"/>
                      </a:endParaRPr>
                    </a:p>
                  </a:txBody>
                  <a:tcPr/>
                </a:tc>
                <a:tc>
                  <a:txBody>
                    <a:bodyPr/>
                    <a:lstStyle/>
                    <a:p>
                      <a:pPr algn="ctr"/>
                      <a:endParaRPr lang="en-US" altLang="zh-CN" dirty="0" smtClean="0">
                        <a:latin typeface="+mn-ea"/>
                        <a:ea typeface="+mn-ea"/>
                      </a:endParaRPr>
                    </a:p>
                    <a:p>
                      <a:pPr algn="ctr"/>
                      <a:r>
                        <a:rPr lang="zh-CN" altLang="en-US" dirty="0" smtClean="0">
                          <a:latin typeface="+mn-ea"/>
                          <a:ea typeface="+mn-ea"/>
                        </a:rPr>
                        <a:t>随机森林</a:t>
                      </a:r>
                      <a:endParaRPr lang="zh-CN" altLang="en-US" dirty="0">
                        <a:latin typeface="+mn-ea"/>
                        <a:ea typeface="+mn-ea"/>
                      </a:endParaRPr>
                    </a:p>
                  </a:txBody>
                  <a:tcPr/>
                </a:tc>
              </a:tr>
              <a:tr h="925623">
                <a:tc>
                  <a:txBody>
                    <a:bodyPr/>
                    <a:lstStyle/>
                    <a:p>
                      <a:pPr algn="ctr"/>
                      <a:endParaRPr lang="en-US" altLang="zh-CN" dirty="0" smtClean="0">
                        <a:latin typeface="+mn-ea"/>
                        <a:ea typeface="+mn-ea"/>
                      </a:endParaRPr>
                    </a:p>
                    <a:p>
                      <a:pPr algn="ctr"/>
                      <a:r>
                        <a:rPr lang="en-US" altLang="zh-CN" dirty="0" smtClean="0">
                          <a:latin typeface="+mn-ea"/>
                          <a:ea typeface="+mn-ea"/>
                        </a:rPr>
                        <a:t>MSE</a:t>
                      </a:r>
                      <a:endParaRPr lang="zh-CN" altLang="en-US" dirty="0">
                        <a:latin typeface="+mn-ea"/>
                        <a:ea typeface="+mn-ea"/>
                      </a:endParaRPr>
                    </a:p>
                  </a:txBody>
                  <a:tcPr/>
                </a:tc>
                <a:tc>
                  <a:txBody>
                    <a:bodyPr/>
                    <a:lstStyle/>
                    <a:p>
                      <a:pPr algn="ctr"/>
                      <a:endParaRPr lang="en-US" altLang="zh-CN" sz="1800" kern="1200" dirty="0" smtClean="0">
                        <a:solidFill>
                          <a:schemeClr val="dk1"/>
                        </a:solidFill>
                        <a:effectLst/>
                        <a:latin typeface="+mn-ea"/>
                        <a:ea typeface="+mn-ea"/>
                        <a:cs typeface="+mn-cs"/>
                      </a:endParaRPr>
                    </a:p>
                    <a:p>
                      <a:pPr algn="ctr"/>
                      <a:r>
                        <a:rPr lang="en-US" altLang="zh-CN" sz="1800" kern="1200" dirty="0" smtClean="0">
                          <a:solidFill>
                            <a:schemeClr val="dk1"/>
                          </a:solidFill>
                          <a:effectLst/>
                          <a:latin typeface="+mn-lt"/>
                          <a:ea typeface="+mn-ea"/>
                          <a:cs typeface="+mn-cs"/>
                        </a:rPr>
                        <a:t>2072152</a:t>
                      </a:r>
                      <a:r>
                        <a:rPr lang="zh-CN" altLang="zh-CN" dirty="0" smtClean="0">
                          <a:effectLst/>
                        </a:rPr>
                        <a:t> </a:t>
                      </a:r>
                      <a:endParaRPr lang="zh-CN" altLang="en-US" dirty="0">
                        <a:latin typeface="+mn-ea"/>
                        <a:ea typeface="+mn-ea"/>
                      </a:endParaRPr>
                    </a:p>
                  </a:txBody>
                  <a:tcPr/>
                </a:tc>
                <a:tc>
                  <a:txBody>
                    <a:bodyPr/>
                    <a:lstStyle/>
                    <a:p>
                      <a:pPr algn="ctr"/>
                      <a:endParaRPr lang="en-US" altLang="zh-CN" sz="1800" kern="1200" dirty="0" smtClean="0">
                        <a:solidFill>
                          <a:schemeClr val="dk1"/>
                        </a:solidFill>
                        <a:effectLst/>
                        <a:latin typeface="+mn-ea"/>
                        <a:ea typeface="+mn-ea"/>
                        <a:cs typeface="+mn-cs"/>
                      </a:endParaRPr>
                    </a:p>
                    <a:p>
                      <a:pPr algn="ctr"/>
                      <a:r>
                        <a:rPr lang="en-US" altLang="zh-CN" sz="1800" kern="1200" dirty="0" smtClean="0">
                          <a:solidFill>
                            <a:schemeClr val="dk1"/>
                          </a:solidFill>
                          <a:effectLst/>
                          <a:latin typeface="+mn-lt"/>
                          <a:ea typeface="+mn-ea"/>
                          <a:cs typeface="+mn-cs"/>
                        </a:rPr>
                        <a:t>919679.5</a:t>
                      </a:r>
                      <a:r>
                        <a:rPr lang="zh-CN" altLang="zh-CN" dirty="0" smtClean="0">
                          <a:effectLst/>
                        </a:rPr>
                        <a:t> </a:t>
                      </a:r>
                      <a:endParaRPr lang="zh-CN" altLang="en-US" dirty="0">
                        <a:latin typeface="+mn-ea"/>
                        <a:ea typeface="+mn-ea"/>
                      </a:endParaRPr>
                    </a:p>
                  </a:txBody>
                  <a:tcPr/>
                </a:tc>
                <a:tc>
                  <a:txBody>
                    <a:bodyPr/>
                    <a:lstStyle/>
                    <a:p>
                      <a:pPr algn="ctr"/>
                      <a:endParaRPr lang="en-US" altLang="zh-CN" sz="1800" kern="1200" dirty="0" smtClean="0">
                        <a:solidFill>
                          <a:schemeClr val="dk1"/>
                        </a:solidFill>
                        <a:effectLst/>
                        <a:latin typeface="+mn-ea"/>
                        <a:ea typeface="+mn-ea"/>
                        <a:cs typeface="+mn-cs"/>
                      </a:endParaRPr>
                    </a:p>
                    <a:p>
                      <a:pPr algn="ctr"/>
                      <a:r>
                        <a:rPr lang="en-US" altLang="zh-CN" sz="1800" kern="1200" dirty="0" smtClean="0">
                          <a:solidFill>
                            <a:schemeClr val="dk1"/>
                          </a:solidFill>
                          <a:effectLst/>
                          <a:latin typeface="+mn-lt"/>
                          <a:ea typeface="+mn-ea"/>
                          <a:cs typeface="+mn-cs"/>
                        </a:rPr>
                        <a:t>103496.1</a:t>
                      </a:r>
                      <a:r>
                        <a:rPr lang="zh-CN" altLang="zh-CN" dirty="0" smtClean="0">
                          <a:effectLst/>
                        </a:rPr>
                        <a:t> </a:t>
                      </a:r>
                      <a:endParaRPr lang="zh-CN" altLang="en-US" dirty="0">
                        <a:latin typeface="+mn-ea"/>
                        <a:ea typeface="+mn-ea"/>
                      </a:endParaRPr>
                    </a:p>
                  </a:txBody>
                  <a:tcPr/>
                </a:tc>
                <a:tc>
                  <a:txBody>
                    <a:bodyPr/>
                    <a:lstStyle/>
                    <a:p>
                      <a:pPr algn="ctr"/>
                      <a:endParaRPr lang="en-US" altLang="zh-CN" sz="1800" kern="1200" dirty="0" smtClean="0">
                        <a:solidFill>
                          <a:schemeClr val="dk1"/>
                        </a:solidFill>
                        <a:effectLst/>
                        <a:latin typeface="+mn-ea"/>
                        <a:ea typeface="+mn-ea"/>
                        <a:cs typeface="+mn-cs"/>
                      </a:endParaRPr>
                    </a:p>
                    <a:p>
                      <a:pPr algn="ctr"/>
                      <a:r>
                        <a:rPr lang="en-US" altLang="zh-CN" sz="1800" kern="1200" dirty="0" smtClean="0">
                          <a:solidFill>
                            <a:schemeClr val="dk1"/>
                          </a:solidFill>
                          <a:effectLst/>
                          <a:latin typeface="+mn-lt"/>
                          <a:ea typeface="+mn-ea"/>
                          <a:cs typeface="+mn-cs"/>
                        </a:rPr>
                        <a:t>644361.7</a:t>
                      </a:r>
                      <a:r>
                        <a:rPr lang="zh-CN" altLang="zh-CN" dirty="0" smtClean="0">
                          <a:effectLst/>
                        </a:rPr>
                        <a:t> </a:t>
                      </a:r>
                      <a:endParaRPr lang="zh-CN" altLang="en-US" dirty="0">
                        <a:latin typeface="+mn-ea"/>
                        <a:ea typeface="+mn-ea"/>
                      </a:endParaRPr>
                    </a:p>
                  </a:txBody>
                  <a:tcPr/>
                </a:tc>
                <a:tc>
                  <a:txBody>
                    <a:bodyPr/>
                    <a:lstStyle/>
                    <a:p>
                      <a:pPr algn="ctr"/>
                      <a:endParaRPr lang="en-US" altLang="zh-CN" sz="1800" kern="1200" dirty="0" smtClean="0">
                        <a:solidFill>
                          <a:schemeClr val="dk1"/>
                        </a:solidFill>
                        <a:effectLst/>
                        <a:latin typeface="+mn-ea"/>
                        <a:ea typeface="+mn-ea"/>
                        <a:cs typeface="+mn-cs"/>
                      </a:endParaRPr>
                    </a:p>
                    <a:p>
                      <a:pPr algn="ctr"/>
                      <a:r>
                        <a:rPr lang="en-US" altLang="zh-CN" sz="1800" kern="1200" dirty="0" smtClean="0">
                          <a:solidFill>
                            <a:schemeClr val="dk1"/>
                          </a:solidFill>
                          <a:effectLst/>
                          <a:latin typeface="+mn-lt"/>
                          <a:ea typeface="+mn-ea"/>
                          <a:cs typeface="+mn-cs"/>
                        </a:rPr>
                        <a:t>583678.2</a:t>
                      </a:r>
                      <a:r>
                        <a:rPr lang="zh-CN" altLang="zh-CN" dirty="0" smtClean="0">
                          <a:effectLst/>
                        </a:rPr>
                        <a:t> </a:t>
                      </a:r>
                      <a:endParaRPr lang="zh-CN" altLang="en-US" dirty="0">
                        <a:latin typeface="+mn-ea"/>
                        <a:ea typeface="+mn-ea"/>
                      </a:endParaRPr>
                    </a:p>
                  </a:txBody>
                  <a:tcPr/>
                </a:tc>
              </a:tr>
              <a:tr h="925623">
                <a:tc>
                  <a:txBody>
                    <a:bodyPr/>
                    <a:lstStyle/>
                    <a:p>
                      <a:pPr algn="ctr"/>
                      <a:endParaRPr lang="en-US" altLang="zh-CN" dirty="0" smtClean="0">
                        <a:latin typeface="+mn-ea"/>
                        <a:ea typeface="+mn-ea"/>
                      </a:endParaRPr>
                    </a:p>
                    <a:p>
                      <a:pPr algn="ctr"/>
                      <a:r>
                        <a:rPr lang="en-US" altLang="zh-CN" dirty="0" smtClean="0">
                          <a:latin typeface="+mn-ea"/>
                          <a:ea typeface="+mn-ea"/>
                        </a:rPr>
                        <a:t>NMSE</a:t>
                      </a:r>
                      <a:endParaRPr lang="zh-CN" altLang="en-US" dirty="0">
                        <a:latin typeface="+mn-ea"/>
                        <a:ea typeface="+mn-ea"/>
                      </a:endParaRPr>
                    </a:p>
                  </a:txBody>
                  <a:tcPr/>
                </a:tc>
                <a:tc>
                  <a:txBody>
                    <a:bodyPr/>
                    <a:lstStyle/>
                    <a:p>
                      <a:pPr algn="ctr"/>
                      <a:endParaRPr lang="en-US" altLang="zh-CN" sz="1800" kern="1200" dirty="0" smtClean="0">
                        <a:solidFill>
                          <a:schemeClr val="dk1"/>
                        </a:solidFill>
                        <a:effectLst/>
                        <a:latin typeface="+mn-ea"/>
                        <a:ea typeface="+mn-ea"/>
                        <a:cs typeface="+mn-cs"/>
                      </a:endParaRPr>
                    </a:p>
                    <a:p>
                      <a:pPr algn="ctr"/>
                      <a:r>
                        <a:rPr lang="en-US" altLang="zh-CN" sz="1800" kern="1200" dirty="0" smtClean="0">
                          <a:solidFill>
                            <a:schemeClr val="dk1"/>
                          </a:solidFill>
                          <a:effectLst/>
                          <a:latin typeface="+mn-lt"/>
                          <a:ea typeface="+mn-ea"/>
                          <a:cs typeface="+mn-cs"/>
                        </a:rPr>
                        <a:t>0.2615442</a:t>
                      </a:r>
                      <a:r>
                        <a:rPr lang="zh-CN" altLang="zh-CN" dirty="0" smtClean="0">
                          <a:effectLst/>
                        </a:rPr>
                        <a:t> </a:t>
                      </a:r>
                      <a:endParaRPr lang="zh-CN" altLang="en-US" dirty="0">
                        <a:latin typeface="+mn-ea"/>
                        <a:ea typeface="+mn-ea"/>
                      </a:endParaRPr>
                    </a:p>
                  </a:txBody>
                  <a:tcPr/>
                </a:tc>
                <a:tc>
                  <a:txBody>
                    <a:bodyPr/>
                    <a:lstStyle/>
                    <a:p>
                      <a:pPr algn="ctr"/>
                      <a:endParaRPr lang="en-US" altLang="zh-CN" sz="1800" kern="1200" dirty="0" smtClean="0">
                        <a:solidFill>
                          <a:schemeClr val="dk1"/>
                        </a:solidFill>
                        <a:effectLst/>
                        <a:latin typeface="+mn-ea"/>
                        <a:ea typeface="+mn-ea"/>
                        <a:cs typeface="+mn-cs"/>
                      </a:endParaRPr>
                    </a:p>
                    <a:p>
                      <a:pPr algn="ctr"/>
                      <a:r>
                        <a:rPr lang="en-US" altLang="zh-CN" sz="1800" kern="1200" dirty="0" smtClean="0">
                          <a:solidFill>
                            <a:schemeClr val="dk1"/>
                          </a:solidFill>
                          <a:effectLst/>
                          <a:latin typeface="+mn-lt"/>
                          <a:ea typeface="+mn-ea"/>
                          <a:cs typeface="+mn-cs"/>
                        </a:rPr>
                        <a:t>0.1160807</a:t>
                      </a:r>
                      <a:r>
                        <a:rPr lang="zh-CN" altLang="zh-CN" dirty="0" smtClean="0">
                          <a:effectLst/>
                        </a:rPr>
                        <a:t> </a:t>
                      </a:r>
                      <a:endParaRPr lang="zh-CN" altLang="en-US" dirty="0">
                        <a:latin typeface="+mn-ea"/>
                        <a:ea typeface="+mn-ea"/>
                      </a:endParaRPr>
                    </a:p>
                  </a:txBody>
                  <a:tcPr/>
                </a:tc>
                <a:tc>
                  <a:txBody>
                    <a:bodyPr/>
                    <a:lstStyle/>
                    <a:p>
                      <a:pPr algn="ctr"/>
                      <a:endParaRPr lang="en-US" altLang="zh-CN" sz="1800" kern="1200" dirty="0" smtClean="0">
                        <a:solidFill>
                          <a:schemeClr val="dk1"/>
                        </a:solidFill>
                        <a:effectLst/>
                        <a:latin typeface="+mn-ea"/>
                        <a:ea typeface="+mn-ea"/>
                        <a:cs typeface="+mn-cs"/>
                      </a:endParaRPr>
                    </a:p>
                    <a:p>
                      <a:pPr algn="ctr"/>
                      <a:r>
                        <a:rPr lang="en-US" altLang="zh-CN" sz="1800" kern="1200" dirty="0" smtClean="0">
                          <a:solidFill>
                            <a:schemeClr val="dk1"/>
                          </a:solidFill>
                          <a:effectLst/>
                          <a:latin typeface="+mn-lt"/>
                          <a:ea typeface="+mn-ea"/>
                          <a:cs typeface="+mn-cs"/>
                        </a:rPr>
                        <a:t>0.01306314</a:t>
                      </a:r>
                      <a:r>
                        <a:rPr lang="zh-CN" altLang="zh-CN" dirty="0" smtClean="0">
                          <a:effectLst/>
                        </a:rPr>
                        <a:t> </a:t>
                      </a:r>
                      <a:endParaRPr lang="zh-CN" altLang="en-US" dirty="0">
                        <a:latin typeface="+mn-ea"/>
                        <a:ea typeface="+mn-ea"/>
                      </a:endParaRPr>
                    </a:p>
                  </a:txBody>
                  <a:tcPr/>
                </a:tc>
                <a:tc>
                  <a:txBody>
                    <a:bodyPr/>
                    <a:lstStyle/>
                    <a:p>
                      <a:pPr algn="ctr"/>
                      <a:endParaRPr lang="en-US" altLang="zh-CN" sz="1800" kern="1200" dirty="0" smtClean="0">
                        <a:solidFill>
                          <a:schemeClr val="dk1"/>
                        </a:solidFill>
                        <a:effectLst/>
                        <a:latin typeface="+mn-ea"/>
                        <a:ea typeface="+mn-ea"/>
                        <a:cs typeface="+mn-cs"/>
                      </a:endParaRPr>
                    </a:p>
                    <a:p>
                      <a:pPr algn="ctr"/>
                      <a:r>
                        <a:rPr lang="en-US" altLang="zh-CN" sz="1800" kern="1200" dirty="0" smtClean="0">
                          <a:solidFill>
                            <a:schemeClr val="dk1"/>
                          </a:solidFill>
                          <a:effectLst/>
                          <a:latin typeface="+mn-lt"/>
                          <a:ea typeface="+mn-ea"/>
                          <a:cs typeface="+mn-cs"/>
                        </a:rPr>
                        <a:t>0.08133048</a:t>
                      </a:r>
                      <a:r>
                        <a:rPr lang="zh-CN" altLang="zh-CN" dirty="0" smtClean="0">
                          <a:effectLst/>
                        </a:rPr>
                        <a:t> </a:t>
                      </a:r>
                      <a:endParaRPr lang="zh-CN" altLang="en-US" dirty="0">
                        <a:latin typeface="+mn-ea"/>
                        <a:ea typeface="+mn-ea"/>
                      </a:endParaRPr>
                    </a:p>
                  </a:txBody>
                  <a:tcPr/>
                </a:tc>
                <a:tc>
                  <a:txBody>
                    <a:bodyPr/>
                    <a:lstStyle/>
                    <a:p>
                      <a:pPr algn="ctr"/>
                      <a:endParaRPr lang="en-US" altLang="zh-CN" sz="1800" kern="1200" dirty="0" smtClean="0">
                        <a:solidFill>
                          <a:schemeClr val="dk1"/>
                        </a:solidFill>
                        <a:effectLst/>
                        <a:latin typeface="+mn-ea"/>
                        <a:ea typeface="+mn-ea"/>
                        <a:cs typeface="+mn-cs"/>
                      </a:endParaRPr>
                    </a:p>
                    <a:p>
                      <a:pPr algn="ctr"/>
                      <a:r>
                        <a:rPr lang="en-US" altLang="zh-CN" sz="1800" kern="1200" dirty="0" smtClean="0">
                          <a:solidFill>
                            <a:schemeClr val="dk1"/>
                          </a:solidFill>
                          <a:effectLst/>
                          <a:latin typeface="+mn-lt"/>
                          <a:ea typeface="+mn-ea"/>
                          <a:cs typeface="+mn-cs"/>
                        </a:rPr>
                        <a:t>0.07367109</a:t>
                      </a:r>
                      <a:r>
                        <a:rPr lang="zh-CN" altLang="zh-CN" dirty="0" smtClean="0">
                          <a:effectLst/>
                        </a:rPr>
                        <a:t> </a:t>
                      </a:r>
                      <a:endParaRPr lang="zh-CN" altLang="en-US" dirty="0">
                        <a:latin typeface="+mn-ea"/>
                        <a:ea typeface="+mn-ea"/>
                      </a:endParaRPr>
                    </a:p>
                  </a:txBody>
                  <a:tcPr/>
                </a:tc>
              </a:tr>
            </a:tbl>
          </a:graphicData>
        </a:graphic>
      </p:graphicFrame>
    </p:spTree>
    <p:extLst>
      <p:ext uri="{BB962C8B-B14F-4D97-AF65-F5344CB8AC3E}">
        <p14:creationId xmlns:p14="http://schemas.microsoft.com/office/powerpoint/2010/main" val="151201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sz="2000" b="1" dirty="0" smtClean="0"/>
              <a:t> 实验结果</a:t>
            </a:r>
            <a:endParaRPr kumimoji="1" lang="zh-CN" altLang="en-US" sz="2000" b="1" dirty="0"/>
          </a:p>
          <a:p>
            <a:endParaRPr lang="zh-CN" altLang="en-US" sz="2000" b="1" dirty="0"/>
          </a:p>
        </p:txBody>
      </p:sp>
      <p:sp>
        <p:nvSpPr>
          <p:cNvPr id="3" name="文本框 2"/>
          <p:cNvSpPr txBox="1"/>
          <p:nvPr/>
        </p:nvSpPr>
        <p:spPr>
          <a:xfrm>
            <a:off x="1056288" y="2412124"/>
            <a:ext cx="9874469" cy="1569660"/>
          </a:xfrm>
          <a:prstGeom prst="rect">
            <a:avLst/>
          </a:prstGeom>
          <a:noFill/>
        </p:spPr>
        <p:txBody>
          <a:bodyPr wrap="square" rtlCol="0">
            <a:spAutoFit/>
          </a:bodyPr>
          <a:lstStyle/>
          <a:p>
            <a:r>
              <a:rPr lang="zh-CN" altLang="en-US" sz="2400" dirty="0">
                <a:solidFill>
                  <a:schemeClr val="accent1">
                    <a:lumMod val="50000"/>
                  </a:schemeClr>
                </a:solidFill>
                <a:latin typeface="+mn-ea"/>
              </a:rPr>
              <a:t>从模型的拟合度和稳定性来看</a:t>
            </a:r>
            <a:r>
              <a:rPr lang="zh-CN" altLang="en-US" sz="2400" dirty="0" smtClean="0">
                <a:solidFill>
                  <a:schemeClr val="accent1">
                    <a:lumMod val="50000"/>
                  </a:schemeClr>
                </a:solidFill>
                <a:latin typeface="+mn-ea"/>
              </a:rPr>
              <a:t>，线性模型和套索模型</a:t>
            </a:r>
            <a:r>
              <a:rPr lang="zh-CN" altLang="en-US" sz="2400" dirty="0">
                <a:solidFill>
                  <a:schemeClr val="accent1">
                    <a:lumMod val="50000"/>
                  </a:schemeClr>
                </a:solidFill>
                <a:latin typeface="+mn-ea"/>
              </a:rPr>
              <a:t>都存在明显的不足， 在 </a:t>
            </a:r>
            <a:r>
              <a:rPr lang="en-US" altLang="zh-CN" sz="2400" dirty="0">
                <a:solidFill>
                  <a:schemeClr val="accent1">
                    <a:lumMod val="50000"/>
                  </a:schemeClr>
                </a:solidFill>
                <a:latin typeface="+mn-ea"/>
              </a:rPr>
              <a:t>MSE </a:t>
            </a:r>
            <a:r>
              <a:rPr lang="zh-CN" altLang="en-US" sz="2400" dirty="0">
                <a:solidFill>
                  <a:schemeClr val="accent1">
                    <a:lumMod val="50000"/>
                  </a:schemeClr>
                </a:solidFill>
                <a:latin typeface="+mn-ea"/>
              </a:rPr>
              <a:t>和 </a:t>
            </a:r>
            <a:r>
              <a:rPr lang="en-US" altLang="zh-CN" sz="2400" dirty="0">
                <a:solidFill>
                  <a:schemeClr val="accent1">
                    <a:lumMod val="50000"/>
                  </a:schemeClr>
                </a:solidFill>
                <a:latin typeface="+mn-ea"/>
              </a:rPr>
              <a:t>NMSE </a:t>
            </a:r>
            <a:r>
              <a:rPr lang="zh-CN" altLang="en-US" sz="2400" dirty="0">
                <a:solidFill>
                  <a:schemeClr val="accent1">
                    <a:lumMod val="50000"/>
                  </a:schemeClr>
                </a:solidFill>
                <a:latin typeface="+mn-ea"/>
              </a:rPr>
              <a:t>值上都远远大于另外三个模型，</a:t>
            </a:r>
            <a:r>
              <a:rPr lang="zh-CN" altLang="en-US" sz="2400" dirty="0" smtClean="0">
                <a:solidFill>
                  <a:schemeClr val="accent1">
                    <a:lumMod val="50000"/>
                  </a:schemeClr>
                </a:solidFill>
                <a:latin typeface="+mn-ea"/>
              </a:rPr>
              <a:t>尤其线性模型</a:t>
            </a:r>
            <a:r>
              <a:rPr lang="zh-CN" altLang="en-US" sz="2400" dirty="0">
                <a:solidFill>
                  <a:schemeClr val="accent1">
                    <a:lumMod val="50000"/>
                  </a:schemeClr>
                </a:solidFill>
                <a:latin typeface="+mn-ea"/>
              </a:rPr>
              <a:t>在所有模型</a:t>
            </a:r>
            <a:r>
              <a:rPr lang="zh-CN" altLang="en-US" sz="2400" dirty="0" smtClean="0">
                <a:solidFill>
                  <a:schemeClr val="accent1">
                    <a:lumMod val="50000"/>
                  </a:schemeClr>
                </a:solidFill>
                <a:latin typeface="+mn-ea"/>
              </a:rPr>
              <a:t>中的</a:t>
            </a:r>
            <a:r>
              <a:rPr lang="zh-CN" altLang="en-US" sz="2400" dirty="0">
                <a:solidFill>
                  <a:schemeClr val="accent1">
                    <a:lumMod val="50000"/>
                  </a:schemeClr>
                </a:solidFill>
                <a:latin typeface="+mn-ea"/>
              </a:rPr>
              <a:t>效果最差</a:t>
            </a:r>
            <a:r>
              <a:rPr lang="zh-CN" altLang="en-US" sz="2400" dirty="0" smtClean="0">
                <a:solidFill>
                  <a:schemeClr val="accent1">
                    <a:lumMod val="50000"/>
                  </a:schemeClr>
                </a:solidFill>
                <a:latin typeface="+mn-ea"/>
              </a:rPr>
              <a:t>。回归树、装袋模型和随机森林这</a:t>
            </a:r>
            <a:r>
              <a:rPr lang="zh-CN" altLang="en-US" sz="2400" dirty="0">
                <a:solidFill>
                  <a:schemeClr val="accent1">
                    <a:lumMod val="50000"/>
                  </a:schemeClr>
                </a:solidFill>
                <a:latin typeface="+mn-ea"/>
              </a:rPr>
              <a:t>三种模型的效果较好，</a:t>
            </a:r>
            <a:r>
              <a:rPr lang="zh-CN" altLang="en-US" sz="2400" dirty="0" smtClean="0">
                <a:solidFill>
                  <a:schemeClr val="accent1">
                    <a:lumMod val="50000"/>
                  </a:schemeClr>
                </a:solidFill>
                <a:latin typeface="+mn-ea"/>
              </a:rPr>
              <a:t>其中回归树的</a:t>
            </a:r>
            <a:r>
              <a:rPr lang="zh-CN" altLang="en-US" sz="2400" dirty="0">
                <a:solidFill>
                  <a:schemeClr val="accent1">
                    <a:lumMod val="50000"/>
                  </a:schemeClr>
                </a:solidFill>
                <a:latin typeface="+mn-ea"/>
              </a:rPr>
              <a:t>拟合度和稳定性最佳 </a:t>
            </a:r>
            <a:endParaRPr lang="zh-CN" altLang="en-US" sz="2400" dirty="0">
              <a:solidFill>
                <a:schemeClr val="accent1">
                  <a:lumMod val="50000"/>
                </a:schemeClr>
              </a:solidFill>
              <a:effectLst/>
              <a:latin typeface="+mn-ea"/>
            </a:endParaRPr>
          </a:p>
        </p:txBody>
      </p:sp>
    </p:spTree>
    <p:extLst>
      <p:ext uri="{BB962C8B-B14F-4D97-AF65-F5344CB8AC3E}">
        <p14:creationId xmlns:p14="http://schemas.microsoft.com/office/powerpoint/2010/main" val="82705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sz="2000" b="1" dirty="0" smtClean="0"/>
              <a:t> 实验结果</a:t>
            </a:r>
            <a:endParaRPr kumimoji="1" lang="zh-CN" altLang="en-US" sz="2000" b="1" dirty="0"/>
          </a:p>
          <a:p>
            <a:endParaRPr lang="zh-CN" altLang="en-US" sz="2000" b="1" dirty="0"/>
          </a:p>
        </p:txBody>
      </p:sp>
      <p:graphicFrame>
        <p:nvGraphicFramePr>
          <p:cNvPr id="3" name="表格 2"/>
          <p:cNvGraphicFramePr>
            <a:graphicFrameLocks noGrp="1"/>
          </p:cNvGraphicFramePr>
          <p:nvPr>
            <p:extLst>
              <p:ext uri="{D42A27DB-BD31-4B8C-83A1-F6EECF244321}">
                <p14:modId xmlns:p14="http://schemas.microsoft.com/office/powerpoint/2010/main" val="1262498363"/>
              </p:ext>
            </p:extLst>
          </p:nvPr>
        </p:nvGraphicFramePr>
        <p:xfrm>
          <a:off x="1460497" y="517834"/>
          <a:ext cx="8886619" cy="6238566"/>
        </p:xfrm>
        <a:graphic>
          <a:graphicData uri="http://schemas.openxmlformats.org/drawingml/2006/table">
            <a:tbl>
              <a:tblPr firstRow="1" bandRow="1">
                <a:tableStyleId>{5C22544A-7EE6-4342-B048-85BDC9FD1C3A}</a:tableStyleId>
              </a:tblPr>
              <a:tblGrid>
                <a:gridCol w="1355855"/>
                <a:gridCol w="1183179"/>
                <a:gridCol w="1269517"/>
                <a:gridCol w="1269517"/>
                <a:gridCol w="1269517"/>
                <a:gridCol w="1269517"/>
                <a:gridCol w="1269517"/>
              </a:tblGrid>
              <a:tr h="364470">
                <a:tc>
                  <a:txBody>
                    <a:bodyPr/>
                    <a:lstStyle/>
                    <a:p>
                      <a:pPr algn="ctr"/>
                      <a:r>
                        <a:rPr lang="zh-CN" altLang="en-US" sz="1800" b="1" kern="1200" dirty="0" smtClean="0">
                          <a:solidFill>
                            <a:schemeClr val="lt1"/>
                          </a:solidFill>
                          <a:latin typeface="+mn-lt"/>
                          <a:ea typeface="+mn-ea"/>
                          <a:cs typeface="+mn-cs"/>
                        </a:rPr>
                        <a:t>时间</a:t>
                      </a:r>
                      <a:endParaRPr lang="zh-CN" altLang="en-US" dirty="0"/>
                    </a:p>
                  </a:txBody>
                  <a:tcPr/>
                </a:tc>
                <a:tc>
                  <a:txBody>
                    <a:bodyPr/>
                    <a:lstStyle/>
                    <a:p>
                      <a:pPr algn="ctr"/>
                      <a:r>
                        <a:rPr lang="zh-CN" altLang="en-US" sz="1800" b="1" kern="1200" dirty="0" smtClean="0">
                          <a:solidFill>
                            <a:schemeClr val="lt1"/>
                          </a:solidFill>
                          <a:latin typeface="+mn-lt"/>
                          <a:ea typeface="+mn-ea"/>
                          <a:cs typeface="+mn-cs"/>
                        </a:rPr>
                        <a:t>实际房价</a:t>
                      </a:r>
                      <a:endParaRPr lang="zh-CN" altLang="en-US" dirty="0"/>
                    </a:p>
                  </a:txBody>
                  <a:tcPr/>
                </a:tc>
                <a:tc>
                  <a:txBody>
                    <a:bodyPr/>
                    <a:lstStyle/>
                    <a:p>
                      <a:pPr algn="ctr"/>
                      <a:r>
                        <a:rPr lang="zh-CN" altLang="en-US" sz="1800" b="1" kern="1200" dirty="0" smtClean="0">
                          <a:solidFill>
                            <a:schemeClr val="lt1"/>
                          </a:solidFill>
                          <a:latin typeface="+mn-lt"/>
                          <a:ea typeface="+mn-ea"/>
                          <a:cs typeface="+mn-cs"/>
                        </a:rPr>
                        <a:t>线性回归</a:t>
                      </a:r>
                      <a:endParaRPr lang="zh-CN" altLang="en-US" dirty="0"/>
                    </a:p>
                  </a:txBody>
                  <a:tcPr/>
                </a:tc>
                <a:tc>
                  <a:txBody>
                    <a:bodyPr/>
                    <a:lstStyle/>
                    <a:p>
                      <a:pPr algn="ctr"/>
                      <a:r>
                        <a:rPr lang="zh-CN" altLang="en-US" sz="1800" b="1" kern="1200" dirty="0" smtClean="0">
                          <a:solidFill>
                            <a:schemeClr val="lt1"/>
                          </a:solidFill>
                          <a:latin typeface="+mn-lt"/>
                          <a:ea typeface="+mn-ea"/>
                          <a:cs typeface="+mn-cs"/>
                        </a:rPr>
                        <a:t>套索模型</a:t>
                      </a:r>
                      <a:endParaRPr lang="zh-CN" altLang="en-US" dirty="0"/>
                    </a:p>
                  </a:txBody>
                  <a:tcPr/>
                </a:tc>
                <a:tc>
                  <a:txBody>
                    <a:bodyPr/>
                    <a:lstStyle/>
                    <a:p>
                      <a:pPr algn="ctr"/>
                      <a:r>
                        <a:rPr lang="zh-CN" altLang="en-US" sz="1800" b="1" kern="1200" dirty="0" smtClean="0">
                          <a:solidFill>
                            <a:schemeClr val="lt1"/>
                          </a:solidFill>
                          <a:latin typeface="+mn-lt"/>
                          <a:ea typeface="+mn-ea"/>
                          <a:cs typeface="+mn-cs"/>
                        </a:rPr>
                        <a:t>回归树</a:t>
                      </a:r>
                      <a:endParaRPr lang="zh-CN" altLang="en-US" dirty="0"/>
                    </a:p>
                  </a:txBody>
                  <a:tcPr/>
                </a:tc>
                <a:tc>
                  <a:txBody>
                    <a:bodyPr/>
                    <a:lstStyle/>
                    <a:p>
                      <a:pPr algn="ctr"/>
                      <a:r>
                        <a:rPr lang="zh-CN" altLang="en-US" dirty="0" smtClean="0"/>
                        <a:t>袋装</a:t>
                      </a:r>
                      <a:endParaRPr lang="zh-CN" altLang="en-US" dirty="0"/>
                    </a:p>
                  </a:txBody>
                  <a:tcPr/>
                </a:tc>
                <a:tc>
                  <a:txBody>
                    <a:bodyPr/>
                    <a:lstStyle/>
                    <a:p>
                      <a:pPr algn="ctr"/>
                      <a:r>
                        <a:rPr lang="zh-CN" altLang="en-US" sz="1800" b="1" kern="1200" dirty="0" smtClean="0">
                          <a:solidFill>
                            <a:schemeClr val="lt1"/>
                          </a:solidFill>
                          <a:latin typeface="+mn-lt"/>
                          <a:ea typeface="+mn-ea"/>
                          <a:cs typeface="+mn-cs"/>
                        </a:rPr>
                        <a:t>随机森林</a:t>
                      </a:r>
                      <a:endParaRPr lang="zh-CN" altLang="en-US" dirty="0"/>
                    </a:p>
                  </a:txBody>
                  <a:tcPr/>
                </a:tc>
              </a:tr>
              <a:tr h="3644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mn-ea"/>
                          <a:ea typeface="+mn-ea"/>
                        </a:rPr>
                        <a:t>2016/7</a:t>
                      </a:r>
                      <a:endParaRPr lang="zh-CN" altLang="en-US" dirty="0" smtClean="0">
                        <a:solidFill>
                          <a:schemeClr val="tx1"/>
                        </a:solidFill>
                        <a:latin typeface="+mn-ea"/>
                        <a:ea typeface="+mn-ea"/>
                      </a:endParaRPr>
                    </a:p>
                  </a:txBody>
                  <a:tcPr/>
                </a:tc>
                <a:tc>
                  <a:txBody>
                    <a:bodyPr/>
                    <a:lstStyle/>
                    <a:p>
                      <a:pPr algn="ctr"/>
                      <a:r>
                        <a:rPr lang="en-US" altLang="zh-CN" dirty="0" smtClean="0">
                          <a:solidFill>
                            <a:schemeClr val="tx1"/>
                          </a:solidFill>
                          <a:latin typeface="+mn-ea"/>
                          <a:ea typeface="+mn-ea"/>
                        </a:rPr>
                        <a:t>12340</a:t>
                      </a:r>
                      <a:endParaRPr lang="zh-CN" altLang="en-US" dirty="0">
                        <a:solidFill>
                          <a:schemeClr val="tx1"/>
                        </a:solidFill>
                        <a:latin typeface="+mn-ea"/>
                        <a:ea typeface="+mn-ea"/>
                      </a:endParaRPr>
                    </a:p>
                  </a:txBody>
                  <a:tcPr/>
                </a:tc>
                <a:tc>
                  <a:txBody>
                    <a:bodyPr/>
                    <a:lstStyle/>
                    <a:p>
                      <a:pPr algn="ctr">
                        <a:spcAft>
                          <a:spcPts val="0"/>
                        </a:spcAft>
                      </a:pPr>
                      <a:r>
                        <a:rPr lang="en-US" sz="1800" kern="0" dirty="0">
                          <a:solidFill>
                            <a:schemeClr val="tx1"/>
                          </a:solidFill>
                          <a:effectLst/>
                          <a:latin typeface="+mn-ea"/>
                          <a:ea typeface="+mn-ea"/>
                          <a:cs typeface="宋体" charset="-122"/>
                        </a:rPr>
                        <a:t>12822.75</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dirty="0">
                          <a:solidFill>
                            <a:schemeClr val="tx1"/>
                          </a:solidFill>
                          <a:effectLst/>
                          <a:latin typeface="+mn-ea"/>
                          <a:ea typeface="+mn-ea"/>
                          <a:cs typeface="宋体" charset="-122"/>
                        </a:rPr>
                        <a:t>12886.881</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dirty="0">
                          <a:solidFill>
                            <a:schemeClr val="tx1"/>
                          </a:solidFill>
                          <a:effectLst/>
                          <a:latin typeface="+mn-ea"/>
                          <a:ea typeface="+mn-ea"/>
                          <a:cs typeface="宋体" charset="-122"/>
                        </a:rPr>
                        <a:t>15726.308</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dirty="0">
                          <a:solidFill>
                            <a:schemeClr val="tx1"/>
                          </a:solidFill>
                          <a:effectLst/>
                          <a:latin typeface="+mn-ea"/>
                          <a:ea typeface="+mn-ea"/>
                          <a:cs typeface="宋体" charset="-122"/>
                        </a:rPr>
                        <a:t>14622.177</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dirty="0">
                          <a:solidFill>
                            <a:schemeClr val="tx1"/>
                          </a:solidFill>
                          <a:effectLst/>
                          <a:latin typeface="+mn-ea"/>
                          <a:ea typeface="+mn-ea"/>
                          <a:cs typeface="宋体" charset="-122"/>
                        </a:rPr>
                        <a:t>12775.006</a:t>
                      </a:r>
                      <a:endParaRPr lang="zh-CN" sz="1800" kern="100" dirty="0">
                        <a:solidFill>
                          <a:schemeClr val="tx1"/>
                        </a:solidFill>
                        <a:effectLst/>
                        <a:latin typeface="+mn-ea"/>
                        <a:ea typeface="+mn-ea"/>
                      </a:endParaRPr>
                    </a:p>
                  </a:txBody>
                  <a:tcPr marL="68580" marR="68580" marT="0" marB="0" anchor="ctr"/>
                </a:tc>
              </a:tr>
              <a:tr h="3644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mn-ea"/>
                          <a:ea typeface="+mn-ea"/>
                        </a:rPr>
                        <a:t>2016/8</a:t>
                      </a:r>
                      <a:endParaRPr lang="zh-CN" altLang="en-US" dirty="0" smtClean="0">
                        <a:solidFill>
                          <a:schemeClr val="tx1"/>
                        </a:solidFill>
                        <a:latin typeface="+mn-ea"/>
                        <a:ea typeface="+mn-ea"/>
                      </a:endParaRPr>
                    </a:p>
                  </a:txBody>
                  <a:tcPr/>
                </a:tc>
                <a:tc>
                  <a:txBody>
                    <a:bodyPr/>
                    <a:lstStyle/>
                    <a:p>
                      <a:pPr algn="ctr"/>
                      <a:r>
                        <a:rPr lang="en-US" altLang="zh-CN" dirty="0" smtClean="0">
                          <a:solidFill>
                            <a:schemeClr val="tx1"/>
                          </a:solidFill>
                          <a:latin typeface="+mn-ea"/>
                          <a:ea typeface="+mn-ea"/>
                        </a:rPr>
                        <a:t>12960</a:t>
                      </a:r>
                      <a:endParaRPr lang="zh-CN" altLang="en-US" dirty="0">
                        <a:solidFill>
                          <a:schemeClr val="tx1"/>
                        </a:solidFill>
                        <a:latin typeface="+mn-ea"/>
                        <a:ea typeface="+mn-ea"/>
                      </a:endParaRPr>
                    </a:p>
                  </a:txBody>
                  <a:tcPr/>
                </a:tc>
                <a:tc>
                  <a:txBody>
                    <a:bodyPr/>
                    <a:lstStyle/>
                    <a:p>
                      <a:pPr algn="ctr">
                        <a:spcAft>
                          <a:spcPts val="0"/>
                        </a:spcAft>
                      </a:pPr>
                      <a:r>
                        <a:rPr lang="en-US" sz="1800" kern="0" dirty="0">
                          <a:solidFill>
                            <a:schemeClr val="tx1"/>
                          </a:solidFill>
                          <a:effectLst/>
                          <a:latin typeface="+mn-ea"/>
                          <a:ea typeface="+mn-ea"/>
                          <a:cs typeface="宋体" charset="-122"/>
                        </a:rPr>
                        <a:t>13882.201</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13011.992</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15726.308</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14062.249</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13071.049</a:t>
                      </a:r>
                      <a:endParaRPr lang="zh-CN" sz="1800" kern="100">
                        <a:solidFill>
                          <a:schemeClr val="tx1"/>
                        </a:solidFill>
                        <a:effectLst/>
                        <a:latin typeface="+mn-ea"/>
                        <a:ea typeface="+mn-ea"/>
                      </a:endParaRPr>
                    </a:p>
                  </a:txBody>
                  <a:tcPr marL="68580" marR="68580" marT="0" marB="0" anchor="ctr"/>
                </a:tc>
              </a:tr>
              <a:tr h="3644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mn-ea"/>
                          <a:ea typeface="+mn-ea"/>
                        </a:rPr>
                        <a:t>2016/9</a:t>
                      </a:r>
                      <a:endParaRPr lang="zh-CN" altLang="en-US" dirty="0" smtClean="0">
                        <a:solidFill>
                          <a:schemeClr val="tx1"/>
                        </a:solidFill>
                        <a:latin typeface="+mn-ea"/>
                        <a:ea typeface="+mn-ea"/>
                      </a:endParaRPr>
                    </a:p>
                  </a:txBody>
                  <a:tcPr/>
                </a:tc>
                <a:tc>
                  <a:txBody>
                    <a:bodyPr/>
                    <a:lstStyle/>
                    <a:p>
                      <a:pPr algn="ctr"/>
                      <a:r>
                        <a:rPr lang="en-US" altLang="zh-CN" dirty="0" smtClean="0">
                          <a:solidFill>
                            <a:schemeClr val="tx1"/>
                          </a:solidFill>
                          <a:latin typeface="+mn-ea"/>
                          <a:ea typeface="+mn-ea"/>
                        </a:rPr>
                        <a:t>13982</a:t>
                      </a:r>
                      <a:endParaRPr lang="zh-CN" altLang="en-US" dirty="0">
                        <a:solidFill>
                          <a:schemeClr val="tx1"/>
                        </a:solidFill>
                        <a:latin typeface="+mn-ea"/>
                        <a:ea typeface="+mn-ea"/>
                      </a:endParaRPr>
                    </a:p>
                  </a:txBody>
                  <a:tcPr/>
                </a:tc>
                <a:tc>
                  <a:txBody>
                    <a:bodyPr/>
                    <a:lstStyle/>
                    <a:p>
                      <a:pPr algn="ctr">
                        <a:spcAft>
                          <a:spcPts val="0"/>
                        </a:spcAft>
                      </a:pPr>
                      <a:r>
                        <a:rPr lang="en-US" sz="1800" kern="0" dirty="0">
                          <a:solidFill>
                            <a:schemeClr val="tx1"/>
                          </a:solidFill>
                          <a:effectLst/>
                          <a:latin typeface="+mn-ea"/>
                          <a:ea typeface="+mn-ea"/>
                          <a:cs typeface="宋体" charset="-122"/>
                        </a:rPr>
                        <a:t>14104.759</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13967.869</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15726.308</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15586.942</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14059.883</a:t>
                      </a:r>
                      <a:endParaRPr lang="zh-CN" sz="1800" kern="100">
                        <a:solidFill>
                          <a:schemeClr val="tx1"/>
                        </a:solidFill>
                        <a:effectLst/>
                        <a:latin typeface="+mn-ea"/>
                        <a:ea typeface="+mn-ea"/>
                      </a:endParaRPr>
                    </a:p>
                  </a:txBody>
                  <a:tcPr marL="68580" marR="68580" marT="0" marB="0" anchor="ctr"/>
                </a:tc>
              </a:tr>
              <a:tr h="3644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mn-ea"/>
                          <a:ea typeface="+mn-ea"/>
                        </a:rPr>
                        <a:t>2016/10</a:t>
                      </a:r>
                      <a:endParaRPr lang="zh-CN" altLang="en-US" dirty="0" smtClean="0">
                        <a:solidFill>
                          <a:schemeClr val="tx1"/>
                        </a:solidFill>
                        <a:latin typeface="+mn-ea"/>
                        <a:ea typeface="+mn-ea"/>
                      </a:endParaRPr>
                    </a:p>
                  </a:txBody>
                  <a:tcPr/>
                </a:tc>
                <a:tc>
                  <a:txBody>
                    <a:bodyPr/>
                    <a:lstStyle/>
                    <a:p>
                      <a:pPr algn="ctr"/>
                      <a:r>
                        <a:rPr lang="en-US" altLang="zh-CN" dirty="0" smtClean="0">
                          <a:solidFill>
                            <a:schemeClr val="tx1"/>
                          </a:solidFill>
                          <a:latin typeface="+mn-ea"/>
                          <a:ea typeface="+mn-ea"/>
                        </a:rPr>
                        <a:t>15225</a:t>
                      </a:r>
                      <a:endParaRPr lang="zh-CN" altLang="en-US" dirty="0">
                        <a:solidFill>
                          <a:schemeClr val="tx1"/>
                        </a:solidFill>
                        <a:latin typeface="+mn-ea"/>
                        <a:ea typeface="+mn-ea"/>
                      </a:endParaRPr>
                    </a:p>
                  </a:txBody>
                  <a:tcPr/>
                </a:tc>
                <a:tc>
                  <a:txBody>
                    <a:bodyPr/>
                    <a:lstStyle/>
                    <a:p>
                      <a:pPr algn="ctr">
                        <a:spcAft>
                          <a:spcPts val="0"/>
                        </a:spcAft>
                      </a:pPr>
                      <a:r>
                        <a:rPr lang="en-US" sz="1800" kern="0" dirty="0">
                          <a:solidFill>
                            <a:schemeClr val="tx1"/>
                          </a:solidFill>
                          <a:effectLst/>
                          <a:latin typeface="+mn-ea"/>
                          <a:ea typeface="+mn-ea"/>
                          <a:cs typeface="宋体" charset="-122"/>
                        </a:rPr>
                        <a:t>14442.91</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14375.872</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15726.308</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15586.942</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15181.301</a:t>
                      </a:r>
                      <a:endParaRPr lang="zh-CN" sz="1800" kern="100">
                        <a:solidFill>
                          <a:schemeClr val="tx1"/>
                        </a:solidFill>
                        <a:effectLst/>
                        <a:latin typeface="+mn-ea"/>
                        <a:ea typeface="+mn-ea"/>
                      </a:endParaRPr>
                    </a:p>
                  </a:txBody>
                  <a:tcPr marL="68580" marR="68580" marT="0" marB="0" anchor="ctr"/>
                </a:tc>
              </a:tr>
              <a:tr h="3644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mn-ea"/>
                          <a:ea typeface="+mn-ea"/>
                        </a:rPr>
                        <a:t>2016/11</a:t>
                      </a:r>
                      <a:endParaRPr lang="zh-CN" altLang="en-US" dirty="0" smtClean="0">
                        <a:solidFill>
                          <a:schemeClr val="tx1"/>
                        </a:solidFill>
                        <a:latin typeface="+mn-ea"/>
                        <a:ea typeface="+mn-ea"/>
                      </a:endParaRPr>
                    </a:p>
                  </a:txBody>
                  <a:tcPr/>
                </a:tc>
                <a:tc>
                  <a:txBody>
                    <a:bodyPr/>
                    <a:lstStyle/>
                    <a:p>
                      <a:pPr algn="ctr"/>
                      <a:r>
                        <a:rPr lang="en-US" altLang="zh-CN" dirty="0" smtClean="0">
                          <a:solidFill>
                            <a:schemeClr val="tx1"/>
                          </a:solidFill>
                          <a:latin typeface="+mn-ea"/>
                          <a:ea typeface="+mn-ea"/>
                        </a:rPr>
                        <a:t>15635</a:t>
                      </a:r>
                      <a:endParaRPr lang="zh-CN" altLang="en-US" dirty="0">
                        <a:solidFill>
                          <a:schemeClr val="tx1"/>
                        </a:solidFill>
                        <a:latin typeface="+mn-ea"/>
                        <a:ea typeface="+mn-ea"/>
                      </a:endParaRPr>
                    </a:p>
                  </a:txBody>
                  <a:tcPr/>
                </a:tc>
                <a:tc>
                  <a:txBody>
                    <a:bodyPr/>
                    <a:lstStyle/>
                    <a:p>
                      <a:pPr algn="ctr">
                        <a:spcAft>
                          <a:spcPts val="0"/>
                        </a:spcAft>
                      </a:pPr>
                      <a:r>
                        <a:rPr lang="en-US" sz="1800" kern="0" dirty="0">
                          <a:solidFill>
                            <a:schemeClr val="tx1"/>
                          </a:solidFill>
                          <a:effectLst/>
                          <a:latin typeface="+mn-ea"/>
                          <a:ea typeface="+mn-ea"/>
                          <a:cs typeface="宋体" charset="-122"/>
                        </a:rPr>
                        <a:t>15812.967</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15138.289</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15726.308</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15586.942</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15548.742</a:t>
                      </a:r>
                      <a:endParaRPr lang="zh-CN" sz="1800" kern="100">
                        <a:solidFill>
                          <a:schemeClr val="tx1"/>
                        </a:solidFill>
                        <a:effectLst/>
                        <a:latin typeface="+mn-ea"/>
                        <a:ea typeface="+mn-ea"/>
                      </a:endParaRPr>
                    </a:p>
                  </a:txBody>
                  <a:tcPr marL="68580" marR="68580" marT="0" marB="0" anchor="ctr"/>
                </a:tc>
              </a:tr>
              <a:tr h="3644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mn-ea"/>
                          <a:ea typeface="+mn-ea"/>
                        </a:rPr>
                        <a:t>2016/12</a:t>
                      </a:r>
                      <a:endParaRPr lang="zh-CN" altLang="en-US" dirty="0" smtClean="0">
                        <a:solidFill>
                          <a:schemeClr val="tx1"/>
                        </a:solidFill>
                        <a:latin typeface="+mn-ea"/>
                        <a:ea typeface="+mn-ea"/>
                      </a:endParaRPr>
                    </a:p>
                  </a:txBody>
                  <a:tcPr/>
                </a:tc>
                <a:tc>
                  <a:txBody>
                    <a:bodyPr/>
                    <a:lstStyle/>
                    <a:p>
                      <a:pPr algn="ctr"/>
                      <a:r>
                        <a:rPr lang="en-US" altLang="zh-CN" dirty="0" smtClean="0">
                          <a:solidFill>
                            <a:schemeClr val="tx1"/>
                          </a:solidFill>
                          <a:latin typeface="+mn-ea"/>
                          <a:ea typeface="+mn-ea"/>
                        </a:rPr>
                        <a:t>15937</a:t>
                      </a:r>
                      <a:endParaRPr lang="zh-CN" altLang="en-US" dirty="0">
                        <a:solidFill>
                          <a:schemeClr val="tx1"/>
                        </a:solidFill>
                        <a:latin typeface="+mn-ea"/>
                        <a:ea typeface="+mn-ea"/>
                      </a:endParaRPr>
                    </a:p>
                  </a:txBody>
                  <a:tcPr/>
                </a:tc>
                <a:tc>
                  <a:txBody>
                    <a:bodyPr/>
                    <a:lstStyle/>
                    <a:p>
                      <a:pPr algn="ctr">
                        <a:spcAft>
                          <a:spcPts val="0"/>
                        </a:spcAft>
                      </a:pPr>
                      <a:r>
                        <a:rPr lang="en-US" sz="1800" kern="0" dirty="0">
                          <a:solidFill>
                            <a:schemeClr val="tx1"/>
                          </a:solidFill>
                          <a:effectLst/>
                          <a:latin typeface="+mn-ea"/>
                          <a:ea typeface="+mn-ea"/>
                          <a:cs typeface="宋体" charset="-122"/>
                        </a:rPr>
                        <a:t>15452.336</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14194.574</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15726.308</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14127.141</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15133.751</a:t>
                      </a:r>
                      <a:endParaRPr lang="zh-CN" sz="1800" kern="100">
                        <a:solidFill>
                          <a:schemeClr val="tx1"/>
                        </a:solidFill>
                        <a:effectLst/>
                        <a:latin typeface="+mn-ea"/>
                        <a:ea typeface="+mn-ea"/>
                      </a:endParaRPr>
                    </a:p>
                  </a:txBody>
                  <a:tcPr marL="68580" marR="68580" marT="0" marB="0" anchor="ctr"/>
                </a:tc>
              </a:tr>
              <a:tr h="3644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mn-ea"/>
                          <a:ea typeface="+mn-ea"/>
                        </a:rPr>
                        <a:t>2017/01</a:t>
                      </a:r>
                      <a:endParaRPr lang="zh-CN" altLang="en-US" dirty="0" smtClean="0">
                        <a:solidFill>
                          <a:schemeClr val="tx1"/>
                        </a:solidFill>
                        <a:latin typeface="+mn-ea"/>
                        <a:ea typeface="+mn-ea"/>
                      </a:endParaRPr>
                    </a:p>
                  </a:txBody>
                  <a:tcPr/>
                </a:tc>
                <a:tc>
                  <a:txBody>
                    <a:bodyPr/>
                    <a:lstStyle/>
                    <a:p>
                      <a:pPr algn="ctr"/>
                      <a:r>
                        <a:rPr lang="en-US" altLang="zh-CN" dirty="0" smtClean="0">
                          <a:solidFill>
                            <a:schemeClr val="tx1"/>
                          </a:solidFill>
                          <a:latin typeface="+mn-ea"/>
                          <a:ea typeface="+mn-ea"/>
                        </a:rPr>
                        <a:t>15762</a:t>
                      </a:r>
                      <a:endParaRPr lang="zh-CN" altLang="en-US" dirty="0">
                        <a:solidFill>
                          <a:schemeClr val="tx1"/>
                        </a:solidFill>
                        <a:latin typeface="+mn-ea"/>
                        <a:ea typeface="+mn-ea"/>
                      </a:endParaRPr>
                    </a:p>
                  </a:txBody>
                  <a:tcPr/>
                </a:tc>
                <a:tc>
                  <a:txBody>
                    <a:bodyPr/>
                    <a:lstStyle/>
                    <a:p>
                      <a:pPr algn="ctr">
                        <a:spcAft>
                          <a:spcPts val="0"/>
                        </a:spcAft>
                      </a:pPr>
                      <a:r>
                        <a:rPr lang="en-US" sz="1800" kern="0" dirty="0">
                          <a:solidFill>
                            <a:schemeClr val="tx1"/>
                          </a:solidFill>
                          <a:effectLst/>
                          <a:latin typeface="+mn-ea"/>
                          <a:ea typeface="+mn-ea"/>
                          <a:cs typeface="宋体" charset="-122"/>
                        </a:rPr>
                        <a:t>14839.045</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13512.303</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15726.308</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15344.637</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15335.46</a:t>
                      </a:r>
                      <a:endParaRPr lang="zh-CN" sz="1800" kern="100">
                        <a:solidFill>
                          <a:schemeClr val="tx1"/>
                        </a:solidFill>
                        <a:effectLst/>
                        <a:latin typeface="+mn-ea"/>
                        <a:ea typeface="+mn-ea"/>
                      </a:endParaRPr>
                    </a:p>
                  </a:txBody>
                  <a:tcPr marL="68580" marR="68580" marT="0" marB="0" anchor="ctr"/>
                </a:tc>
              </a:tr>
              <a:tr h="3644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mn-ea"/>
                          <a:ea typeface="+mn-ea"/>
                        </a:rPr>
                        <a:t>2017/02</a:t>
                      </a:r>
                      <a:endParaRPr lang="zh-CN" altLang="en-US" dirty="0" smtClean="0">
                        <a:solidFill>
                          <a:schemeClr val="tx1"/>
                        </a:solidFill>
                        <a:latin typeface="+mn-ea"/>
                        <a:ea typeface="+mn-ea"/>
                      </a:endParaRPr>
                    </a:p>
                  </a:txBody>
                  <a:tcPr/>
                </a:tc>
                <a:tc>
                  <a:txBody>
                    <a:bodyPr/>
                    <a:lstStyle/>
                    <a:p>
                      <a:pPr algn="ctr"/>
                      <a:r>
                        <a:rPr lang="en-US" altLang="zh-CN" dirty="0" smtClean="0">
                          <a:solidFill>
                            <a:schemeClr val="tx1"/>
                          </a:solidFill>
                          <a:latin typeface="+mn-ea"/>
                          <a:ea typeface="+mn-ea"/>
                        </a:rPr>
                        <a:t>16050</a:t>
                      </a:r>
                      <a:endParaRPr lang="zh-CN" altLang="en-US" dirty="0">
                        <a:solidFill>
                          <a:schemeClr val="tx1"/>
                        </a:solidFill>
                        <a:latin typeface="+mn-ea"/>
                        <a:ea typeface="+mn-ea"/>
                      </a:endParaRPr>
                    </a:p>
                  </a:txBody>
                  <a:tcPr/>
                </a:tc>
                <a:tc>
                  <a:txBody>
                    <a:bodyPr/>
                    <a:lstStyle/>
                    <a:p>
                      <a:pPr algn="ctr">
                        <a:spcAft>
                          <a:spcPts val="0"/>
                        </a:spcAft>
                      </a:pPr>
                      <a:r>
                        <a:rPr lang="en-US" sz="1800" kern="0" dirty="0">
                          <a:solidFill>
                            <a:schemeClr val="tx1"/>
                          </a:solidFill>
                          <a:effectLst/>
                          <a:latin typeface="+mn-ea"/>
                          <a:ea typeface="+mn-ea"/>
                          <a:cs typeface="宋体" charset="-122"/>
                        </a:rPr>
                        <a:t>13987.716</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dirty="0">
                          <a:solidFill>
                            <a:schemeClr val="tx1"/>
                          </a:solidFill>
                          <a:effectLst/>
                          <a:latin typeface="+mn-ea"/>
                          <a:ea typeface="+mn-ea"/>
                          <a:cs typeface="宋体" charset="-122"/>
                        </a:rPr>
                        <a:t>12421.839</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9863.375</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9652.688</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10344.119</a:t>
                      </a:r>
                      <a:endParaRPr lang="zh-CN" sz="1800" kern="100">
                        <a:solidFill>
                          <a:schemeClr val="tx1"/>
                        </a:solidFill>
                        <a:effectLst/>
                        <a:latin typeface="+mn-ea"/>
                        <a:ea typeface="+mn-ea"/>
                      </a:endParaRPr>
                    </a:p>
                  </a:txBody>
                  <a:tcPr marL="68580" marR="68580" marT="0" marB="0" anchor="ctr"/>
                </a:tc>
              </a:tr>
              <a:tr h="3644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mn-ea"/>
                          <a:ea typeface="+mn-ea"/>
                        </a:rPr>
                        <a:t>2017/03</a:t>
                      </a:r>
                      <a:endParaRPr lang="zh-CN" altLang="en-US" dirty="0" smtClean="0">
                        <a:solidFill>
                          <a:schemeClr val="tx1"/>
                        </a:solidFill>
                        <a:latin typeface="+mn-ea"/>
                        <a:ea typeface="+mn-ea"/>
                      </a:endParaRPr>
                    </a:p>
                  </a:txBody>
                  <a:tcPr/>
                </a:tc>
                <a:tc>
                  <a:txBody>
                    <a:bodyPr/>
                    <a:lstStyle/>
                    <a:p>
                      <a:pPr algn="ctr"/>
                      <a:r>
                        <a:rPr lang="en-US" altLang="zh-CN" dirty="0" smtClean="0">
                          <a:solidFill>
                            <a:schemeClr val="tx1"/>
                          </a:solidFill>
                          <a:latin typeface="+mn-ea"/>
                          <a:ea typeface="+mn-ea"/>
                        </a:rPr>
                        <a:t>16363</a:t>
                      </a:r>
                      <a:endParaRPr lang="zh-CN" altLang="en-US" dirty="0">
                        <a:solidFill>
                          <a:schemeClr val="tx1"/>
                        </a:solidFill>
                        <a:latin typeface="+mn-ea"/>
                        <a:ea typeface="+mn-ea"/>
                      </a:endParaRPr>
                    </a:p>
                  </a:txBody>
                  <a:tcPr/>
                </a:tc>
                <a:tc>
                  <a:txBody>
                    <a:bodyPr/>
                    <a:lstStyle/>
                    <a:p>
                      <a:pPr algn="ctr">
                        <a:spcAft>
                          <a:spcPts val="0"/>
                        </a:spcAft>
                      </a:pPr>
                      <a:r>
                        <a:rPr lang="en-US" sz="1800" kern="0" dirty="0">
                          <a:solidFill>
                            <a:schemeClr val="tx1"/>
                          </a:solidFill>
                          <a:effectLst/>
                          <a:latin typeface="+mn-ea"/>
                          <a:ea typeface="+mn-ea"/>
                          <a:cs typeface="宋体" charset="-122"/>
                        </a:rPr>
                        <a:t>14740.6</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13222.036</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15726.308</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14174.623</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dirty="0">
                          <a:solidFill>
                            <a:schemeClr val="tx1"/>
                          </a:solidFill>
                          <a:effectLst/>
                          <a:latin typeface="+mn-ea"/>
                          <a:ea typeface="+mn-ea"/>
                          <a:cs typeface="宋体" charset="-122"/>
                        </a:rPr>
                        <a:t>14933.641</a:t>
                      </a:r>
                      <a:endParaRPr lang="zh-CN" sz="1800" kern="100" dirty="0">
                        <a:solidFill>
                          <a:schemeClr val="tx1"/>
                        </a:solidFill>
                        <a:effectLst/>
                        <a:latin typeface="+mn-ea"/>
                        <a:ea typeface="+mn-ea"/>
                      </a:endParaRPr>
                    </a:p>
                  </a:txBody>
                  <a:tcPr marL="68580" marR="68580" marT="0" marB="0" anchor="ctr"/>
                </a:tc>
              </a:tr>
              <a:tr h="3644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mn-ea"/>
                          <a:ea typeface="+mn-ea"/>
                        </a:rPr>
                        <a:t>2017/04</a:t>
                      </a:r>
                      <a:endParaRPr lang="zh-CN" altLang="en-US" dirty="0" smtClean="0">
                        <a:solidFill>
                          <a:schemeClr val="tx1"/>
                        </a:solidFill>
                        <a:latin typeface="+mn-ea"/>
                        <a:ea typeface="+mn-ea"/>
                      </a:endParaRPr>
                    </a:p>
                  </a:txBody>
                  <a:tcPr/>
                </a:tc>
                <a:tc>
                  <a:txBody>
                    <a:bodyPr/>
                    <a:lstStyle/>
                    <a:p>
                      <a:pPr algn="ctr"/>
                      <a:r>
                        <a:rPr lang="en-US" altLang="zh-CN" dirty="0" smtClean="0">
                          <a:solidFill>
                            <a:schemeClr val="tx1"/>
                          </a:solidFill>
                          <a:latin typeface="+mn-ea"/>
                          <a:ea typeface="+mn-ea"/>
                        </a:rPr>
                        <a:t>16689</a:t>
                      </a:r>
                      <a:endParaRPr lang="zh-CN" altLang="en-US" dirty="0">
                        <a:solidFill>
                          <a:schemeClr val="tx1"/>
                        </a:solidFill>
                        <a:latin typeface="+mn-ea"/>
                        <a:ea typeface="+mn-ea"/>
                      </a:endParaRPr>
                    </a:p>
                  </a:txBody>
                  <a:tcPr/>
                </a:tc>
                <a:tc>
                  <a:txBody>
                    <a:bodyPr/>
                    <a:lstStyle/>
                    <a:p>
                      <a:pPr algn="ctr">
                        <a:spcAft>
                          <a:spcPts val="0"/>
                        </a:spcAft>
                      </a:pPr>
                      <a:r>
                        <a:rPr lang="en-US" sz="1800" kern="0" dirty="0">
                          <a:solidFill>
                            <a:schemeClr val="tx1"/>
                          </a:solidFill>
                          <a:effectLst/>
                          <a:latin typeface="+mn-ea"/>
                          <a:ea typeface="+mn-ea"/>
                          <a:cs typeface="宋体" charset="-122"/>
                        </a:rPr>
                        <a:t>16852.568</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16387.117</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15726.308</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15586.942</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16603.969</a:t>
                      </a:r>
                      <a:endParaRPr lang="zh-CN" sz="1800" kern="100">
                        <a:solidFill>
                          <a:schemeClr val="tx1"/>
                        </a:solidFill>
                        <a:effectLst/>
                        <a:latin typeface="+mn-ea"/>
                        <a:ea typeface="+mn-ea"/>
                      </a:endParaRPr>
                    </a:p>
                  </a:txBody>
                  <a:tcPr marL="68580" marR="68580" marT="0" marB="0" anchor="ctr"/>
                </a:tc>
              </a:tr>
              <a:tr h="3644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mn-ea"/>
                          <a:ea typeface="+mn-ea"/>
                        </a:rPr>
                        <a:t>2017/05</a:t>
                      </a:r>
                      <a:endParaRPr lang="zh-CN" altLang="en-US" dirty="0" smtClean="0">
                        <a:solidFill>
                          <a:schemeClr val="tx1"/>
                        </a:solidFill>
                        <a:latin typeface="+mn-ea"/>
                        <a:ea typeface="+mn-ea"/>
                      </a:endParaRPr>
                    </a:p>
                  </a:txBody>
                  <a:tcPr/>
                </a:tc>
                <a:tc>
                  <a:txBody>
                    <a:bodyPr/>
                    <a:lstStyle/>
                    <a:p>
                      <a:pPr algn="ctr"/>
                      <a:r>
                        <a:rPr lang="en-US" altLang="zh-CN" dirty="0" smtClean="0">
                          <a:solidFill>
                            <a:schemeClr val="tx1"/>
                          </a:solidFill>
                          <a:latin typeface="+mn-ea"/>
                          <a:ea typeface="+mn-ea"/>
                        </a:rPr>
                        <a:t>17072</a:t>
                      </a:r>
                      <a:endParaRPr lang="zh-CN" altLang="en-US" dirty="0">
                        <a:solidFill>
                          <a:schemeClr val="tx1"/>
                        </a:solidFill>
                        <a:latin typeface="+mn-ea"/>
                        <a:ea typeface="+mn-ea"/>
                      </a:endParaRPr>
                    </a:p>
                  </a:txBody>
                  <a:tcPr/>
                </a:tc>
                <a:tc>
                  <a:txBody>
                    <a:bodyPr/>
                    <a:lstStyle/>
                    <a:p>
                      <a:pPr algn="ctr">
                        <a:spcAft>
                          <a:spcPts val="0"/>
                        </a:spcAft>
                      </a:pPr>
                      <a:r>
                        <a:rPr lang="en-US" sz="1800" kern="0" dirty="0">
                          <a:solidFill>
                            <a:schemeClr val="tx1"/>
                          </a:solidFill>
                          <a:effectLst/>
                          <a:latin typeface="+mn-ea"/>
                          <a:ea typeface="+mn-ea"/>
                          <a:cs typeface="宋体" charset="-122"/>
                        </a:rPr>
                        <a:t>16781.606</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17024.491</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15726.308</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15344.637</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16524.911</a:t>
                      </a:r>
                      <a:endParaRPr lang="zh-CN" sz="1800" kern="100">
                        <a:solidFill>
                          <a:schemeClr val="tx1"/>
                        </a:solidFill>
                        <a:effectLst/>
                        <a:latin typeface="+mn-ea"/>
                        <a:ea typeface="+mn-ea"/>
                      </a:endParaRPr>
                    </a:p>
                  </a:txBody>
                  <a:tcPr marL="68580" marR="68580" marT="0" marB="0" anchor="ctr"/>
                </a:tc>
              </a:tr>
              <a:tr h="3644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mn-ea"/>
                          <a:ea typeface="+mn-ea"/>
                        </a:rPr>
                        <a:t>2017/06</a:t>
                      </a:r>
                      <a:endParaRPr lang="zh-CN" altLang="en-US" dirty="0" smtClean="0">
                        <a:solidFill>
                          <a:schemeClr val="tx1"/>
                        </a:solidFill>
                        <a:latin typeface="+mn-ea"/>
                        <a:ea typeface="+mn-ea"/>
                      </a:endParaRPr>
                    </a:p>
                  </a:txBody>
                  <a:tcPr/>
                </a:tc>
                <a:tc>
                  <a:txBody>
                    <a:bodyPr/>
                    <a:lstStyle/>
                    <a:p>
                      <a:pPr algn="ctr"/>
                      <a:r>
                        <a:rPr lang="en-US" altLang="zh-CN" dirty="0" smtClean="0">
                          <a:solidFill>
                            <a:schemeClr val="tx1"/>
                          </a:solidFill>
                          <a:latin typeface="+mn-ea"/>
                          <a:ea typeface="+mn-ea"/>
                        </a:rPr>
                        <a:t>17302</a:t>
                      </a:r>
                      <a:endParaRPr lang="zh-CN" altLang="en-US" dirty="0">
                        <a:solidFill>
                          <a:schemeClr val="tx1"/>
                        </a:solidFill>
                        <a:latin typeface="+mn-ea"/>
                        <a:ea typeface="+mn-ea"/>
                      </a:endParaRPr>
                    </a:p>
                  </a:txBody>
                  <a:tcPr/>
                </a:tc>
                <a:tc>
                  <a:txBody>
                    <a:bodyPr/>
                    <a:lstStyle/>
                    <a:p>
                      <a:pPr algn="ctr">
                        <a:spcAft>
                          <a:spcPts val="0"/>
                        </a:spcAft>
                      </a:pPr>
                      <a:r>
                        <a:rPr lang="en-US" sz="1800" kern="0" dirty="0">
                          <a:solidFill>
                            <a:schemeClr val="tx1"/>
                          </a:solidFill>
                          <a:effectLst/>
                          <a:latin typeface="+mn-ea"/>
                          <a:ea typeface="+mn-ea"/>
                          <a:cs typeface="宋体" charset="-122"/>
                        </a:rPr>
                        <a:t>17815.24</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17172.021</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15726.308</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15586.942</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dirty="0">
                          <a:solidFill>
                            <a:schemeClr val="tx1"/>
                          </a:solidFill>
                          <a:effectLst/>
                          <a:latin typeface="+mn-ea"/>
                          <a:ea typeface="+mn-ea"/>
                          <a:cs typeface="宋体" charset="-122"/>
                        </a:rPr>
                        <a:t>16912.083</a:t>
                      </a:r>
                      <a:endParaRPr lang="zh-CN" sz="1800" kern="100" dirty="0">
                        <a:solidFill>
                          <a:schemeClr val="tx1"/>
                        </a:solidFill>
                        <a:effectLst/>
                        <a:latin typeface="+mn-ea"/>
                        <a:ea typeface="+mn-ea"/>
                      </a:endParaRPr>
                    </a:p>
                  </a:txBody>
                  <a:tcPr marL="68580" marR="68580" marT="0" marB="0" anchor="ctr"/>
                </a:tc>
              </a:tr>
              <a:tr h="3644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mn-ea"/>
                          <a:ea typeface="+mn-ea"/>
                        </a:rPr>
                        <a:t>2017/07</a:t>
                      </a:r>
                      <a:endParaRPr lang="zh-CN" altLang="en-US" dirty="0" smtClean="0">
                        <a:solidFill>
                          <a:schemeClr val="tx1"/>
                        </a:solidFill>
                        <a:latin typeface="+mn-ea"/>
                        <a:ea typeface="+mn-ea"/>
                      </a:endParaRPr>
                    </a:p>
                  </a:txBody>
                  <a:tcPr/>
                </a:tc>
                <a:tc>
                  <a:txBody>
                    <a:bodyPr/>
                    <a:lstStyle/>
                    <a:p>
                      <a:pPr algn="ctr"/>
                      <a:r>
                        <a:rPr lang="en-US" altLang="zh-CN" dirty="0" smtClean="0">
                          <a:solidFill>
                            <a:schemeClr val="tx1"/>
                          </a:solidFill>
                          <a:latin typeface="+mn-ea"/>
                          <a:ea typeface="+mn-ea"/>
                        </a:rPr>
                        <a:t>17474</a:t>
                      </a:r>
                      <a:endParaRPr lang="zh-CN" altLang="en-US" dirty="0">
                        <a:solidFill>
                          <a:schemeClr val="tx1"/>
                        </a:solidFill>
                        <a:latin typeface="+mn-ea"/>
                        <a:ea typeface="+mn-ea"/>
                      </a:endParaRPr>
                    </a:p>
                  </a:txBody>
                  <a:tcPr/>
                </a:tc>
                <a:tc>
                  <a:txBody>
                    <a:bodyPr/>
                    <a:lstStyle/>
                    <a:p>
                      <a:pPr algn="ctr">
                        <a:spcAft>
                          <a:spcPts val="0"/>
                        </a:spcAft>
                      </a:pPr>
                      <a:r>
                        <a:rPr lang="en-US" sz="1800" kern="0" dirty="0">
                          <a:solidFill>
                            <a:schemeClr val="tx1"/>
                          </a:solidFill>
                          <a:effectLst/>
                          <a:latin typeface="+mn-ea"/>
                          <a:ea typeface="+mn-ea"/>
                          <a:cs typeface="宋体" charset="-122"/>
                        </a:rPr>
                        <a:t>17419.654</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16942.844</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15726.308</a:t>
                      </a:r>
                      <a:endParaRPr lang="zh-CN" sz="1800" kern="100">
                        <a:solidFill>
                          <a:schemeClr val="tx1"/>
                        </a:solidFill>
                        <a:effectLst/>
                        <a:latin typeface="+mn-ea"/>
                        <a:ea typeface="+mn-ea"/>
                      </a:endParaRPr>
                    </a:p>
                  </a:txBody>
                  <a:tcPr marL="68580" marR="68580" marT="0" marB="0" anchor="ctr"/>
                </a:tc>
                <a:tc>
                  <a:txBody>
                    <a:bodyPr/>
                    <a:lstStyle/>
                    <a:p>
                      <a:pPr algn="ctr">
                        <a:spcAft>
                          <a:spcPts val="0"/>
                        </a:spcAft>
                      </a:pPr>
                      <a:r>
                        <a:rPr lang="en-US" sz="1800" kern="0" dirty="0">
                          <a:solidFill>
                            <a:schemeClr val="tx1"/>
                          </a:solidFill>
                          <a:effectLst/>
                          <a:latin typeface="+mn-ea"/>
                          <a:ea typeface="+mn-ea"/>
                          <a:cs typeface="宋体" charset="-122"/>
                        </a:rPr>
                        <a:t>14823.505</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a:solidFill>
                            <a:schemeClr val="tx1"/>
                          </a:solidFill>
                          <a:effectLst/>
                          <a:latin typeface="+mn-ea"/>
                          <a:ea typeface="+mn-ea"/>
                          <a:cs typeface="宋体" charset="-122"/>
                        </a:rPr>
                        <a:t>16645.371</a:t>
                      </a:r>
                      <a:endParaRPr lang="zh-CN" sz="1800" kern="100">
                        <a:solidFill>
                          <a:schemeClr val="tx1"/>
                        </a:solidFill>
                        <a:effectLst/>
                        <a:latin typeface="+mn-ea"/>
                        <a:ea typeface="+mn-ea"/>
                      </a:endParaRPr>
                    </a:p>
                  </a:txBody>
                  <a:tcPr marL="68580" marR="68580" marT="0" marB="0" anchor="ctr"/>
                </a:tc>
              </a:tr>
              <a:tr h="364470">
                <a:tc>
                  <a:txBody>
                    <a:bodyPr/>
                    <a:lstStyle/>
                    <a:p>
                      <a:pPr algn="ctr"/>
                      <a:r>
                        <a:rPr lang="en-US" altLang="zh-CN" dirty="0" smtClean="0">
                          <a:solidFill>
                            <a:schemeClr val="tx1"/>
                          </a:solidFill>
                          <a:latin typeface="+mn-ea"/>
                          <a:ea typeface="+mn-ea"/>
                        </a:rPr>
                        <a:t>2017/08</a:t>
                      </a:r>
                      <a:endParaRPr lang="zh-CN" altLang="en-US" dirty="0">
                        <a:solidFill>
                          <a:schemeClr val="tx1"/>
                        </a:solidFill>
                        <a:latin typeface="+mn-ea"/>
                        <a:ea typeface="+mn-ea"/>
                      </a:endParaRPr>
                    </a:p>
                  </a:txBody>
                  <a:tcPr/>
                </a:tc>
                <a:tc>
                  <a:txBody>
                    <a:bodyPr/>
                    <a:lstStyle/>
                    <a:p>
                      <a:pPr algn="ctr"/>
                      <a:r>
                        <a:rPr lang="en-US" altLang="zh-CN" dirty="0" smtClean="0">
                          <a:solidFill>
                            <a:schemeClr val="tx1"/>
                          </a:solidFill>
                          <a:latin typeface="+mn-ea"/>
                          <a:ea typeface="+mn-ea"/>
                        </a:rPr>
                        <a:t>17701</a:t>
                      </a:r>
                      <a:endParaRPr lang="zh-CN" altLang="en-US" dirty="0">
                        <a:solidFill>
                          <a:schemeClr val="tx1"/>
                        </a:solidFill>
                        <a:latin typeface="+mn-ea"/>
                        <a:ea typeface="+mn-ea"/>
                      </a:endParaRPr>
                    </a:p>
                  </a:txBody>
                  <a:tcPr/>
                </a:tc>
                <a:tc>
                  <a:txBody>
                    <a:bodyPr/>
                    <a:lstStyle/>
                    <a:p>
                      <a:pPr algn="ctr">
                        <a:spcAft>
                          <a:spcPts val="0"/>
                        </a:spcAft>
                      </a:pPr>
                      <a:r>
                        <a:rPr lang="en-US" sz="1800" kern="0" dirty="0">
                          <a:solidFill>
                            <a:schemeClr val="tx1"/>
                          </a:solidFill>
                          <a:effectLst/>
                          <a:latin typeface="+mn-ea"/>
                          <a:ea typeface="+mn-ea"/>
                          <a:cs typeface="宋体" charset="-122"/>
                        </a:rPr>
                        <a:t>18039.333</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dirty="0">
                          <a:solidFill>
                            <a:schemeClr val="tx1"/>
                          </a:solidFill>
                          <a:effectLst/>
                          <a:latin typeface="+mn-ea"/>
                          <a:ea typeface="+mn-ea"/>
                          <a:cs typeface="宋体" charset="-122"/>
                        </a:rPr>
                        <a:t>16152.764</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dirty="0">
                          <a:solidFill>
                            <a:schemeClr val="tx1"/>
                          </a:solidFill>
                          <a:effectLst/>
                          <a:latin typeface="+mn-ea"/>
                          <a:ea typeface="+mn-ea"/>
                          <a:cs typeface="宋体" charset="-122"/>
                        </a:rPr>
                        <a:t>15726.308</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dirty="0">
                          <a:solidFill>
                            <a:schemeClr val="tx1"/>
                          </a:solidFill>
                          <a:effectLst/>
                          <a:latin typeface="+mn-ea"/>
                          <a:ea typeface="+mn-ea"/>
                          <a:cs typeface="宋体" charset="-122"/>
                        </a:rPr>
                        <a:t>15366.391</a:t>
                      </a:r>
                      <a:endParaRPr lang="zh-CN" sz="1800" kern="100" dirty="0">
                        <a:solidFill>
                          <a:schemeClr val="tx1"/>
                        </a:solidFill>
                        <a:effectLst/>
                        <a:latin typeface="+mn-ea"/>
                        <a:ea typeface="+mn-ea"/>
                      </a:endParaRPr>
                    </a:p>
                  </a:txBody>
                  <a:tcPr marL="68580" marR="68580" marT="0" marB="0" anchor="ctr"/>
                </a:tc>
                <a:tc>
                  <a:txBody>
                    <a:bodyPr/>
                    <a:lstStyle/>
                    <a:p>
                      <a:pPr algn="ctr">
                        <a:spcAft>
                          <a:spcPts val="0"/>
                        </a:spcAft>
                      </a:pPr>
                      <a:r>
                        <a:rPr lang="en-US" sz="1800" kern="0" dirty="0">
                          <a:solidFill>
                            <a:schemeClr val="tx1"/>
                          </a:solidFill>
                          <a:effectLst/>
                          <a:latin typeface="+mn-ea"/>
                          <a:ea typeface="+mn-ea"/>
                          <a:cs typeface="宋体" charset="-122"/>
                        </a:rPr>
                        <a:t>16642.251</a:t>
                      </a:r>
                      <a:endParaRPr lang="zh-CN" sz="1800" kern="100" dirty="0">
                        <a:solidFill>
                          <a:schemeClr val="tx1"/>
                        </a:solidFill>
                        <a:effectLst/>
                        <a:latin typeface="+mn-ea"/>
                        <a:ea typeface="+mn-ea"/>
                      </a:endParaRPr>
                    </a:p>
                  </a:txBody>
                  <a:tcPr marL="68580" marR="68580" marT="0" marB="0" anchor="ctr"/>
                </a:tc>
              </a:tr>
              <a:tr h="3864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accent1">
                              <a:lumMod val="50000"/>
                            </a:schemeClr>
                          </a:solidFill>
                          <a:latin typeface="+mn-lt"/>
                          <a:ea typeface="+mn-ea"/>
                          <a:cs typeface="+mn-cs"/>
                        </a:rPr>
                        <a:t>平均误差率</a:t>
                      </a:r>
                      <a:endParaRPr lang="zh-CN" altLang="en-US" dirty="0" smtClean="0">
                        <a:solidFill>
                          <a:schemeClr val="accent1">
                            <a:lumMod val="50000"/>
                          </a:schemeClr>
                        </a:solidFill>
                      </a:endParaRPr>
                    </a:p>
                  </a:txBody>
                  <a:tcPr/>
                </a:tc>
                <a:tc>
                  <a:txBody>
                    <a:bodyPr/>
                    <a:lstStyle/>
                    <a:p>
                      <a:endParaRPr lang="zh-CN" altLang="en-US" dirty="0">
                        <a:solidFill>
                          <a:schemeClr val="accent1">
                            <a:lumMod val="50000"/>
                          </a:schemeClr>
                        </a:solidFill>
                      </a:endParaRPr>
                    </a:p>
                  </a:txBody>
                  <a:tcPr/>
                </a:tc>
                <a:tc>
                  <a:txBody>
                    <a:bodyPr/>
                    <a:lstStyle/>
                    <a:p>
                      <a:pPr algn="ctr">
                        <a:spcAft>
                          <a:spcPts val="0"/>
                        </a:spcAft>
                      </a:pPr>
                      <a:r>
                        <a:rPr lang="en-US" altLang="zh-CN" sz="1800" kern="1200" dirty="0" smtClean="0">
                          <a:solidFill>
                            <a:schemeClr val="dk1"/>
                          </a:solidFill>
                          <a:effectLst/>
                          <a:latin typeface="+mn-lt"/>
                          <a:ea typeface="+mn-ea"/>
                          <a:cs typeface="+mn-cs"/>
                        </a:rPr>
                        <a:t>-0.11%</a:t>
                      </a:r>
                      <a:r>
                        <a:rPr lang="zh-CN" altLang="zh-CN" dirty="0" smtClean="0">
                          <a:effectLst/>
                        </a:rPr>
                        <a:t> </a:t>
                      </a:r>
                      <a:endParaRPr lang="zh-CN" sz="1800" kern="100" dirty="0">
                        <a:effectLst/>
                        <a:latin typeface="+mn-ea"/>
                        <a:ea typeface="+mn-ea"/>
                      </a:endParaRPr>
                    </a:p>
                  </a:txBody>
                  <a:tcPr marL="68580" marR="68580" marT="0" marB="0" anchor="ctr"/>
                </a:tc>
                <a:tc>
                  <a:txBody>
                    <a:bodyPr/>
                    <a:lstStyle/>
                    <a:p>
                      <a:pPr algn="ctr"/>
                      <a:r>
                        <a:rPr lang="en-US" altLang="zh-CN" sz="1800" kern="1200" dirty="0" smtClean="0">
                          <a:solidFill>
                            <a:schemeClr val="dk1"/>
                          </a:solidFill>
                          <a:effectLst/>
                          <a:latin typeface="+mn-lt"/>
                          <a:ea typeface="+mn-ea"/>
                          <a:cs typeface="+mn-cs"/>
                        </a:rPr>
                        <a:t>0.74%</a:t>
                      </a:r>
                      <a:r>
                        <a:rPr lang="zh-CN" altLang="zh-CN" dirty="0" smtClean="0">
                          <a:effectLst/>
                        </a:rPr>
                        <a:t> </a:t>
                      </a:r>
                      <a:endParaRPr lang="zh-CN" altLang="en-US" dirty="0"/>
                    </a:p>
                  </a:txBody>
                  <a:tcPr/>
                </a:tc>
                <a:tc>
                  <a:txBody>
                    <a:bodyPr/>
                    <a:lstStyle/>
                    <a:p>
                      <a:pPr algn="ctr"/>
                      <a:r>
                        <a:rPr lang="en-US" altLang="zh-CN" sz="1800" kern="1200" dirty="0" smtClean="0">
                          <a:solidFill>
                            <a:schemeClr val="dk1"/>
                          </a:solidFill>
                          <a:effectLst/>
                          <a:latin typeface="+mn-lt"/>
                          <a:ea typeface="+mn-ea"/>
                          <a:cs typeface="+mn-cs"/>
                        </a:rPr>
                        <a:t>0.14%</a:t>
                      </a:r>
                      <a:r>
                        <a:rPr lang="zh-CN" altLang="zh-CN" dirty="0" smtClean="0">
                          <a:effectLst/>
                        </a:rPr>
                        <a:t> </a:t>
                      </a:r>
                      <a:endParaRPr lang="zh-CN" altLang="en-US" dirty="0"/>
                    </a:p>
                  </a:txBody>
                  <a:tcPr/>
                </a:tc>
                <a:tc>
                  <a:txBody>
                    <a:bodyPr/>
                    <a:lstStyle/>
                    <a:p>
                      <a:pPr algn="ctr"/>
                      <a:r>
                        <a:rPr lang="en-US" altLang="zh-CN" sz="1800" kern="1200" dirty="0" smtClean="0">
                          <a:solidFill>
                            <a:schemeClr val="dk1"/>
                          </a:solidFill>
                          <a:effectLst/>
                          <a:latin typeface="+mn-lt"/>
                          <a:ea typeface="+mn-ea"/>
                          <a:cs typeface="+mn-cs"/>
                        </a:rPr>
                        <a:t>-0.44%</a:t>
                      </a:r>
                      <a:r>
                        <a:rPr lang="zh-CN" altLang="zh-CN" dirty="0" smtClean="0">
                          <a:effectLst/>
                        </a:rPr>
                        <a:t> </a:t>
                      </a:r>
                      <a:endParaRPr lang="zh-CN" altLang="en-US" dirty="0"/>
                    </a:p>
                  </a:txBody>
                  <a:tcPr/>
                </a:tc>
                <a:tc>
                  <a:txBody>
                    <a:bodyPr/>
                    <a:lstStyle/>
                    <a:p>
                      <a:pPr algn="ctr"/>
                      <a:r>
                        <a:rPr lang="en-US" altLang="zh-CN" sz="1800" kern="1200" dirty="0" smtClean="0">
                          <a:solidFill>
                            <a:schemeClr val="dk1"/>
                          </a:solidFill>
                          <a:effectLst/>
                          <a:latin typeface="+mn-lt"/>
                          <a:ea typeface="+mn-ea"/>
                          <a:cs typeface="+mn-cs"/>
                        </a:rPr>
                        <a:t>0.13%</a:t>
                      </a:r>
                      <a:r>
                        <a:rPr lang="zh-CN" altLang="zh-CN" dirty="0" smtClean="0">
                          <a:effectLst/>
                        </a:rPr>
                        <a:t> </a:t>
                      </a:r>
                      <a:endParaRPr lang="zh-CN" altLang="en-US" dirty="0"/>
                    </a:p>
                  </a:txBody>
                  <a:tcPr/>
                </a:tc>
              </a:tr>
              <a:tr h="3644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accent1">
                              <a:lumMod val="50000"/>
                            </a:schemeClr>
                          </a:solidFill>
                          <a:latin typeface="+mn-lt"/>
                          <a:ea typeface="+mn-ea"/>
                          <a:cs typeface="+mn-cs"/>
                        </a:rPr>
                        <a:t>排名</a:t>
                      </a:r>
                      <a:endParaRPr lang="zh-CN" altLang="en-US" dirty="0" smtClean="0">
                        <a:solidFill>
                          <a:schemeClr val="accent1">
                            <a:lumMod val="50000"/>
                          </a:schemeClr>
                        </a:solidFill>
                      </a:endParaRPr>
                    </a:p>
                  </a:txBody>
                  <a:tcPr/>
                </a:tc>
                <a:tc>
                  <a:txBody>
                    <a:bodyPr/>
                    <a:lstStyle/>
                    <a:p>
                      <a:endParaRPr lang="zh-CN" altLang="en-US" dirty="0">
                        <a:solidFill>
                          <a:schemeClr val="accent1">
                            <a:lumMod val="50000"/>
                          </a:schemeClr>
                        </a:solidFill>
                      </a:endParaRPr>
                    </a:p>
                  </a:txBody>
                  <a:tcPr/>
                </a:tc>
                <a:tc>
                  <a:txBody>
                    <a:bodyPr/>
                    <a:lstStyle/>
                    <a:p>
                      <a:pPr algn="ctr">
                        <a:spcAft>
                          <a:spcPts val="0"/>
                        </a:spcAft>
                      </a:pPr>
                      <a:r>
                        <a:rPr lang="en-US" altLang="zh-CN" sz="1800" kern="1200" dirty="0" smtClean="0">
                          <a:solidFill>
                            <a:srgbClr val="FF0000"/>
                          </a:solidFill>
                          <a:effectLst/>
                          <a:latin typeface="+mn-ea"/>
                          <a:ea typeface="+mn-ea"/>
                          <a:cs typeface="+mn-cs"/>
                        </a:rPr>
                        <a:t>1</a:t>
                      </a:r>
                      <a:endParaRPr lang="zh-CN" sz="1800" kern="100" dirty="0">
                        <a:solidFill>
                          <a:srgbClr val="FF0000"/>
                        </a:solidFill>
                        <a:effectLst/>
                        <a:latin typeface="+mn-ea"/>
                        <a:ea typeface="+mn-ea"/>
                      </a:endParaRPr>
                    </a:p>
                  </a:txBody>
                  <a:tcPr marL="68580" marR="68580" marT="0" marB="0" anchor="ctr"/>
                </a:tc>
                <a:tc>
                  <a:txBody>
                    <a:bodyPr/>
                    <a:lstStyle/>
                    <a:p>
                      <a:pPr algn="ctr"/>
                      <a:r>
                        <a:rPr lang="en-US" altLang="zh-CN" sz="1800" kern="0" dirty="0" smtClean="0">
                          <a:solidFill>
                            <a:srgbClr val="FF0000"/>
                          </a:solidFill>
                          <a:effectLst/>
                          <a:latin typeface="+mn-ea"/>
                          <a:ea typeface="+mn-ea"/>
                          <a:cs typeface="宋体" charset="-122"/>
                        </a:rPr>
                        <a:t>5</a:t>
                      </a:r>
                      <a:endParaRPr lang="zh-CN" altLang="en-US" dirty="0">
                        <a:solidFill>
                          <a:srgbClr val="FF0000"/>
                        </a:solidFill>
                        <a:latin typeface="+mn-ea"/>
                        <a:ea typeface="+mn-ea"/>
                      </a:endParaRPr>
                    </a:p>
                  </a:txBody>
                  <a:tcPr/>
                </a:tc>
                <a:tc>
                  <a:txBody>
                    <a:bodyPr/>
                    <a:lstStyle/>
                    <a:p>
                      <a:pPr algn="ctr"/>
                      <a:r>
                        <a:rPr lang="en-US" altLang="zh-CN" sz="1800" kern="0" dirty="0" smtClean="0">
                          <a:solidFill>
                            <a:srgbClr val="FF0000"/>
                          </a:solidFill>
                          <a:effectLst/>
                          <a:latin typeface="+mn-ea"/>
                          <a:ea typeface="+mn-ea"/>
                          <a:cs typeface="宋体" charset="-122"/>
                        </a:rPr>
                        <a:t>3</a:t>
                      </a:r>
                      <a:endParaRPr lang="zh-CN" altLang="en-US" dirty="0">
                        <a:solidFill>
                          <a:srgbClr val="FF0000"/>
                        </a:solidFill>
                        <a:latin typeface="+mn-ea"/>
                        <a:ea typeface="+mn-ea"/>
                      </a:endParaRPr>
                    </a:p>
                  </a:txBody>
                  <a:tcPr/>
                </a:tc>
                <a:tc>
                  <a:txBody>
                    <a:bodyPr/>
                    <a:lstStyle/>
                    <a:p>
                      <a:pPr algn="ctr"/>
                      <a:r>
                        <a:rPr lang="en-US" altLang="zh-CN" sz="1800" kern="0" dirty="0" smtClean="0">
                          <a:solidFill>
                            <a:srgbClr val="FF0000"/>
                          </a:solidFill>
                          <a:effectLst/>
                          <a:latin typeface="+mn-ea"/>
                          <a:ea typeface="+mn-ea"/>
                          <a:cs typeface="宋体" charset="-122"/>
                        </a:rPr>
                        <a:t>4</a:t>
                      </a:r>
                      <a:endParaRPr lang="zh-CN" altLang="en-US" dirty="0">
                        <a:solidFill>
                          <a:srgbClr val="FF0000"/>
                        </a:solidFill>
                        <a:latin typeface="+mn-ea"/>
                        <a:ea typeface="+mn-ea"/>
                      </a:endParaRPr>
                    </a:p>
                  </a:txBody>
                  <a:tcPr/>
                </a:tc>
                <a:tc>
                  <a:txBody>
                    <a:bodyPr/>
                    <a:lstStyle/>
                    <a:p>
                      <a:pPr algn="ctr"/>
                      <a:r>
                        <a:rPr lang="en-US" altLang="zh-CN" sz="1800" kern="0" dirty="0" smtClean="0">
                          <a:solidFill>
                            <a:srgbClr val="FF0000"/>
                          </a:solidFill>
                          <a:effectLst/>
                          <a:latin typeface="+mn-ea"/>
                          <a:ea typeface="+mn-ea"/>
                          <a:cs typeface="宋体" charset="-122"/>
                        </a:rPr>
                        <a:t>2</a:t>
                      </a:r>
                      <a:endParaRPr lang="zh-CN" altLang="en-US" dirty="0">
                        <a:solidFill>
                          <a:srgbClr val="FF0000"/>
                        </a:solidFill>
                        <a:latin typeface="+mn-ea"/>
                        <a:ea typeface="+mn-ea"/>
                      </a:endParaRPr>
                    </a:p>
                  </a:txBody>
                  <a:tcPr/>
                </a:tc>
              </a:tr>
            </a:tbl>
          </a:graphicData>
        </a:graphic>
      </p:graphicFrame>
    </p:spTree>
    <p:extLst>
      <p:ext uri="{BB962C8B-B14F-4D97-AF65-F5344CB8AC3E}">
        <p14:creationId xmlns:p14="http://schemas.microsoft.com/office/powerpoint/2010/main" val="66414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sz="2000" b="1" dirty="0" smtClean="0"/>
              <a:t> </a:t>
            </a:r>
            <a:r>
              <a:rPr kumimoji="1" lang="zh-CN" altLang="en-US" sz="2000" b="1" dirty="0" smtClean="0"/>
              <a:t>阶段成果</a:t>
            </a:r>
            <a:endParaRPr kumimoji="1" lang="zh-CN" altLang="en-US" sz="2000" b="1" dirty="0"/>
          </a:p>
          <a:p>
            <a:endParaRPr lang="zh-CN" altLang="en-US" sz="2000" b="1" dirty="0"/>
          </a:p>
        </p:txBody>
      </p:sp>
      <p:sp>
        <p:nvSpPr>
          <p:cNvPr id="3" name="文本框 2"/>
          <p:cNvSpPr txBox="1"/>
          <p:nvPr/>
        </p:nvSpPr>
        <p:spPr>
          <a:xfrm>
            <a:off x="882139" y="2155488"/>
            <a:ext cx="10448144" cy="3453253"/>
          </a:xfrm>
          <a:prstGeom prst="rect">
            <a:avLst/>
          </a:prstGeom>
          <a:noFill/>
        </p:spPr>
        <p:txBody>
          <a:bodyPr wrap="square" rtlCol="0">
            <a:spAutoFit/>
          </a:bodyPr>
          <a:lstStyle/>
          <a:p>
            <a:pPr>
              <a:lnSpc>
                <a:spcPct val="130000"/>
              </a:lnSpc>
              <a:spcBef>
                <a:spcPts val="600"/>
              </a:spcBef>
            </a:pPr>
            <a:r>
              <a:rPr kumimoji="1" lang="zh-CN" altLang="en-US" sz="2800" kern="0" dirty="0" smtClean="0">
                <a:solidFill>
                  <a:schemeClr val="accent1">
                    <a:lumMod val="50000"/>
                  </a:schemeClr>
                </a:solidFill>
                <a:latin typeface="+mn-ea"/>
                <a:cs typeface="+mn-ea"/>
                <a:sym typeface="+mn-lt"/>
              </a:rPr>
              <a:t>属性值分别为武汉洪山区商品房房价</a:t>
            </a:r>
            <a:r>
              <a:rPr kumimoji="1" lang="en-US" altLang="zh-CN" sz="2800" kern="0" dirty="0" smtClean="0">
                <a:solidFill>
                  <a:schemeClr val="accent1">
                    <a:lumMod val="50000"/>
                  </a:schemeClr>
                </a:solidFill>
                <a:latin typeface="+mn-ea"/>
                <a:cs typeface="+mn-ea"/>
                <a:sym typeface="+mn-lt"/>
              </a:rPr>
              <a:t>2011</a:t>
            </a:r>
            <a:r>
              <a:rPr kumimoji="1" lang="zh-CN" altLang="en-US" sz="2800" kern="0" dirty="0" smtClean="0">
                <a:solidFill>
                  <a:schemeClr val="accent1">
                    <a:lumMod val="50000"/>
                  </a:schemeClr>
                </a:solidFill>
                <a:latin typeface="+mn-ea"/>
                <a:cs typeface="+mn-ea"/>
                <a:sym typeface="+mn-lt"/>
              </a:rPr>
              <a:t>年</a:t>
            </a:r>
            <a:r>
              <a:rPr kumimoji="1" lang="en-US" altLang="zh-CN" sz="2800" kern="0" dirty="0">
                <a:solidFill>
                  <a:schemeClr val="accent1">
                    <a:lumMod val="50000"/>
                  </a:schemeClr>
                </a:solidFill>
                <a:latin typeface="+mn-ea"/>
                <a:cs typeface="+mn-ea"/>
                <a:sym typeface="+mn-lt"/>
              </a:rPr>
              <a:t>2</a:t>
            </a:r>
            <a:r>
              <a:rPr kumimoji="1" lang="zh-CN" altLang="en-US" sz="2800" kern="0" dirty="0" smtClean="0">
                <a:solidFill>
                  <a:schemeClr val="accent1">
                    <a:lumMod val="50000"/>
                  </a:schemeClr>
                </a:solidFill>
                <a:latin typeface="+mn-ea"/>
                <a:cs typeface="+mn-ea"/>
                <a:sym typeface="+mn-lt"/>
              </a:rPr>
              <a:t>月到</a:t>
            </a:r>
            <a:r>
              <a:rPr kumimoji="1" lang="en-US" altLang="zh-CN" sz="2800" kern="0" dirty="0" smtClean="0">
                <a:solidFill>
                  <a:schemeClr val="accent1">
                    <a:lumMod val="50000"/>
                  </a:schemeClr>
                </a:solidFill>
                <a:latin typeface="+mn-ea"/>
                <a:cs typeface="+mn-ea"/>
                <a:sym typeface="+mn-lt"/>
              </a:rPr>
              <a:t>2017</a:t>
            </a:r>
            <a:r>
              <a:rPr kumimoji="1" lang="zh-CN" altLang="en-US" sz="2800" kern="0" dirty="0" smtClean="0">
                <a:solidFill>
                  <a:schemeClr val="accent1">
                    <a:lumMod val="50000"/>
                  </a:schemeClr>
                </a:solidFill>
                <a:latin typeface="+mn-ea"/>
                <a:cs typeface="+mn-ea"/>
                <a:sym typeface="+mn-lt"/>
              </a:rPr>
              <a:t>年</a:t>
            </a:r>
            <a:r>
              <a:rPr kumimoji="1" lang="en-US" altLang="zh-CN" sz="2800" kern="0" dirty="0" smtClean="0">
                <a:solidFill>
                  <a:schemeClr val="accent1">
                    <a:lumMod val="50000"/>
                  </a:schemeClr>
                </a:solidFill>
                <a:latin typeface="+mn-ea"/>
                <a:cs typeface="+mn-ea"/>
                <a:sym typeface="+mn-lt"/>
              </a:rPr>
              <a:t>8</a:t>
            </a:r>
            <a:r>
              <a:rPr kumimoji="1" lang="zh-CN" altLang="en-US" sz="2800" kern="0" dirty="0" smtClean="0">
                <a:solidFill>
                  <a:schemeClr val="accent1">
                    <a:lumMod val="50000"/>
                  </a:schemeClr>
                </a:solidFill>
                <a:latin typeface="+mn-ea"/>
                <a:cs typeface="+mn-ea"/>
                <a:sym typeface="+mn-lt"/>
              </a:rPr>
              <a:t>月的真实值和各模型的房价预测值。</a:t>
            </a:r>
            <a:r>
              <a:rPr lang="zh-CN" altLang="en-US" sz="2800" dirty="0">
                <a:solidFill>
                  <a:schemeClr val="accent1">
                    <a:lumMod val="50000"/>
                  </a:schemeClr>
                </a:solidFill>
                <a:latin typeface="+mn-ea"/>
              </a:rPr>
              <a:t>模型拟合效果较差</a:t>
            </a:r>
            <a:r>
              <a:rPr lang="zh-CN" altLang="en-US" sz="2800" dirty="0" smtClean="0">
                <a:solidFill>
                  <a:schemeClr val="accent1">
                    <a:lumMod val="50000"/>
                  </a:schemeClr>
                </a:solidFill>
                <a:latin typeface="+mn-ea"/>
              </a:rPr>
              <a:t>的套索模型和</a:t>
            </a:r>
            <a:r>
              <a:rPr lang="en-US" altLang="zh-CN" sz="2800" dirty="0" smtClean="0">
                <a:solidFill>
                  <a:schemeClr val="accent1">
                    <a:lumMod val="50000"/>
                  </a:schemeClr>
                </a:solidFill>
                <a:latin typeface="+mn-ea"/>
              </a:rPr>
              <a:t>bagging </a:t>
            </a:r>
            <a:r>
              <a:rPr lang="zh-CN" altLang="en-US" sz="2800" dirty="0">
                <a:solidFill>
                  <a:schemeClr val="accent1">
                    <a:lumMod val="50000"/>
                  </a:schemeClr>
                </a:solidFill>
                <a:latin typeface="+mn-ea"/>
              </a:rPr>
              <a:t>模型的</a:t>
            </a:r>
            <a:r>
              <a:rPr lang="zh-CN" altLang="en-US" sz="2800" dirty="0" smtClean="0">
                <a:solidFill>
                  <a:schemeClr val="accent1">
                    <a:lumMod val="50000"/>
                  </a:schemeClr>
                </a:solidFill>
                <a:latin typeface="+mn-ea"/>
              </a:rPr>
              <a:t>预测</a:t>
            </a:r>
            <a:r>
              <a:rPr lang="zh-CN" altLang="en-US" sz="2800" dirty="0">
                <a:solidFill>
                  <a:schemeClr val="accent1">
                    <a:lumMod val="50000"/>
                  </a:schemeClr>
                </a:solidFill>
                <a:latin typeface="+mn-ea"/>
              </a:rPr>
              <a:t>效果仍然不理想，与真实房价相比存在较大偏差，令人意外的是拟合效果</a:t>
            </a:r>
            <a:r>
              <a:rPr lang="zh-CN" altLang="en-US" sz="2800" dirty="0" smtClean="0">
                <a:solidFill>
                  <a:schemeClr val="accent1">
                    <a:lumMod val="50000"/>
                  </a:schemeClr>
                </a:solidFill>
                <a:latin typeface="+mn-ea"/>
              </a:rPr>
              <a:t>最佳的回归树模型</a:t>
            </a:r>
            <a:r>
              <a:rPr lang="zh-CN" altLang="en-US" sz="2800" dirty="0">
                <a:solidFill>
                  <a:schemeClr val="accent1">
                    <a:lumMod val="50000"/>
                  </a:schemeClr>
                </a:solidFill>
                <a:latin typeface="+mn-ea"/>
              </a:rPr>
              <a:t>预测</a:t>
            </a:r>
            <a:r>
              <a:rPr lang="zh-CN" altLang="en-US" sz="2800" dirty="0" smtClean="0">
                <a:solidFill>
                  <a:schemeClr val="accent1">
                    <a:lumMod val="50000"/>
                  </a:schemeClr>
                </a:solidFill>
                <a:latin typeface="+mn-ea"/>
              </a:rPr>
              <a:t>效果并不理想，</a:t>
            </a:r>
            <a:r>
              <a:rPr kumimoji="1" lang="zh-CN" altLang="en-US" sz="2800" kern="0" dirty="0" smtClean="0">
                <a:solidFill>
                  <a:schemeClr val="accent1">
                    <a:lumMod val="50000"/>
                  </a:schemeClr>
                </a:solidFill>
                <a:latin typeface="+mn-ea"/>
                <a:cs typeface="+mn-ea"/>
                <a:sym typeface="+mn-lt"/>
              </a:rPr>
              <a:t>而线性回归模型和随机森林的预测值有较好的效果，平均误差率仅有</a:t>
            </a:r>
            <a:r>
              <a:rPr kumimoji="1" lang="en-US" altLang="zh-CN" sz="2800" kern="0" dirty="0" smtClean="0">
                <a:solidFill>
                  <a:schemeClr val="accent1">
                    <a:lumMod val="50000"/>
                  </a:schemeClr>
                </a:solidFill>
                <a:latin typeface="+mn-ea"/>
                <a:cs typeface="+mn-ea"/>
                <a:sym typeface="+mn-lt"/>
              </a:rPr>
              <a:t>-0.11%</a:t>
            </a:r>
            <a:r>
              <a:rPr kumimoji="1" lang="zh-CN" altLang="en-US" sz="2800" kern="0" dirty="0" smtClean="0">
                <a:solidFill>
                  <a:schemeClr val="accent1">
                    <a:lumMod val="50000"/>
                  </a:schemeClr>
                </a:solidFill>
                <a:latin typeface="+mn-ea"/>
                <a:cs typeface="+mn-ea"/>
                <a:sym typeface="+mn-lt"/>
              </a:rPr>
              <a:t>和</a:t>
            </a:r>
            <a:r>
              <a:rPr kumimoji="1" lang="en-US" altLang="zh-CN" sz="2800" kern="0" dirty="0" smtClean="0">
                <a:solidFill>
                  <a:schemeClr val="accent1">
                    <a:lumMod val="50000"/>
                  </a:schemeClr>
                </a:solidFill>
                <a:latin typeface="+mn-ea"/>
                <a:cs typeface="+mn-ea"/>
                <a:sym typeface="+mn-lt"/>
              </a:rPr>
              <a:t>0.13%</a:t>
            </a:r>
            <a:r>
              <a:rPr kumimoji="1" lang="zh-CN" altLang="en-US" sz="2800" kern="0" dirty="0" smtClean="0">
                <a:solidFill>
                  <a:schemeClr val="accent1">
                    <a:lumMod val="50000"/>
                  </a:schemeClr>
                </a:solidFill>
                <a:latin typeface="+mn-ea"/>
                <a:cs typeface="+mn-ea"/>
                <a:sym typeface="+mn-lt"/>
              </a:rPr>
              <a:t>。</a:t>
            </a:r>
            <a:endParaRPr kumimoji="1" lang="en-US" altLang="zh-CN" sz="1600" kern="0" dirty="0" smtClean="0">
              <a:solidFill>
                <a:schemeClr val="accent1">
                  <a:lumMod val="50000"/>
                </a:schemeClr>
              </a:solidFill>
              <a:latin typeface="+mn-ea"/>
              <a:cs typeface="+mn-ea"/>
              <a:sym typeface="+mn-lt"/>
            </a:endParaRPr>
          </a:p>
        </p:txBody>
      </p:sp>
    </p:spTree>
    <p:extLst>
      <p:ext uri="{BB962C8B-B14F-4D97-AF65-F5344CB8AC3E}">
        <p14:creationId xmlns:p14="http://schemas.microsoft.com/office/powerpoint/2010/main" val="164966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sz="2000" b="1" dirty="0"/>
              <a:t>基于网络搜索行为对洪山区商品房价格的短期预测</a:t>
            </a:r>
            <a:endParaRPr lang="en-US" altLang="zh-CN" sz="2000" b="1" dirty="0">
              <a:ea typeface="微软雅黑" panose="020B0503020204020204" pitchFamily="34" charset="-122"/>
            </a:endParaRPr>
          </a:p>
        </p:txBody>
      </p:sp>
      <p:sp>
        <p:nvSpPr>
          <p:cNvPr id="3" name="文本占位符 2"/>
          <p:cNvSpPr>
            <a:spLocks noGrp="1"/>
          </p:cNvSpPr>
          <p:nvPr>
            <p:ph type="body" sz="quarter" idx="12"/>
          </p:nvPr>
        </p:nvSpPr>
        <p:spPr/>
        <p:txBody>
          <a:bodyPr/>
          <a:lstStyle/>
          <a:p>
            <a:r>
              <a:rPr kumimoji="1" lang="en-US" altLang="zh-CN" dirty="0"/>
              <a:t>03</a:t>
            </a:r>
            <a:endParaRPr kumimoji="1" lang="zh-CN" altLang="en-US" dirty="0"/>
          </a:p>
        </p:txBody>
      </p:sp>
      <p:sp>
        <p:nvSpPr>
          <p:cNvPr id="4" name="文本占位符 3"/>
          <p:cNvSpPr>
            <a:spLocks noGrp="1"/>
          </p:cNvSpPr>
          <p:nvPr>
            <p:ph type="body" sz="quarter" idx="13"/>
          </p:nvPr>
        </p:nvSpPr>
        <p:spPr>
          <a:xfrm>
            <a:off x="1128274" y="5224298"/>
            <a:ext cx="2034651" cy="397013"/>
          </a:xfrm>
        </p:spPr>
        <p:txBody>
          <a:bodyPr/>
          <a:lstStyle/>
          <a:p>
            <a:r>
              <a:rPr kumimoji="1" lang="zh-CN" altLang="en-US" sz="3200" dirty="0" smtClean="0"/>
              <a:t>实验问题</a:t>
            </a:r>
            <a:endParaRPr kumimoji="1" lang="zh-CN" altLang="en-US" sz="3200" dirty="0"/>
          </a:p>
        </p:txBody>
      </p:sp>
      <p:pic>
        <p:nvPicPr>
          <p:cNvPr id="6" name="图片占位符 5"/>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2394" r="12394"/>
          <a:stretch>
            <a:fillRect/>
          </a:stretch>
        </p:blipFill>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sz="2000" b="1" dirty="0">
                <a:latin typeface="+mn-ea"/>
              </a:rPr>
              <a:t> </a:t>
            </a:r>
            <a:r>
              <a:rPr lang="zh-CN" altLang="en-US" sz="2000" b="1" dirty="0" smtClean="0">
                <a:latin typeface="+mn-ea"/>
              </a:rPr>
              <a:t>实验问题</a:t>
            </a:r>
            <a:endParaRPr lang="zh-CN" altLang="en-US" sz="2000" b="1" dirty="0">
              <a:latin typeface="+mn-ea"/>
            </a:endParaRPr>
          </a:p>
        </p:txBody>
      </p:sp>
      <p:sp>
        <p:nvSpPr>
          <p:cNvPr id="55" name="矩形 54"/>
          <p:cNvSpPr/>
          <p:nvPr/>
        </p:nvSpPr>
        <p:spPr>
          <a:xfrm>
            <a:off x="314325" y="1145956"/>
            <a:ext cx="11542713" cy="4803151"/>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endParaRPr>
          </a:p>
        </p:txBody>
      </p:sp>
      <p:sp>
        <p:nvSpPr>
          <p:cNvPr id="4" name="文本框 3"/>
          <p:cNvSpPr txBox="1"/>
          <p:nvPr/>
        </p:nvSpPr>
        <p:spPr>
          <a:xfrm>
            <a:off x="732237" y="2154088"/>
            <a:ext cx="10747947" cy="3200876"/>
          </a:xfrm>
          <a:prstGeom prst="rect">
            <a:avLst/>
          </a:prstGeom>
          <a:noFill/>
        </p:spPr>
        <p:txBody>
          <a:bodyPr wrap="square" rtlCol="0">
            <a:spAutoFit/>
          </a:bodyPr>
          <a:lstStyle/>
          <a:p>
            <a:pPr>
              <a:lnSpc>
                <a:spcPct val="130000"/>
              </a:lnSpc>
              <a:spcBef>
                <a:spcPts val="600"/>
              </a:spcBef>
            </a:pPr>
            <a:r>
              <a:rPr kumimoji="1" lang="en-US" altLang="zh-CN" sz="2000" kern="0" dirty="0" smtClean="0">
                <a:solidFill>
                  <a:schemeClr val="accent1">
                    <a:lumMod val="50000"/>
                  </a:schemeClr>
                </a:solidFill>
                <a:latin typeface="+mj-lt"/>
                <a:ea typeface="微软雅黑" panose="020B0503020204020204" pitchFamily="34" charset="-122"/>
                <a:cs typeface="+mn-ea"/>
                <a:sym typeface="+mn-lt"/>
              </a:rPr>
              <a:t>1.</a:t>
            </a:r>
            <a:r>
              <a:rPr kumimoji="1" lang="zh-CN" altLang="en-US" sz="2000" kern="0" dirty="0" smtClean="0">
                <a:solidFill>
                  <a:schemeClr val="accent1">
                    <a:lumMod val="50000"/>
                  </a:schemeClr>
                </a:solidFill>
                <a:latin typeface="+mj-lt"/>
                <a:ea typeface="微软雅黑" panose="020B0503020204020204" pitchFamily="34" charset="-122"/>
                <a:cs typeface="+mn-ea"/>
                <a:sym typeface="+mn-lt"/>
              </a:rPr>
              <a:t> 关键词是根据实际经验选取的，带有一定的主观性。</a:t>
            </a:r>
            <a:endParaRPr kumimoji="1" lang="en-US" altLang="zh-CN" sz="2000" kern="0" dirty="0" smtClean="0">
              <a:solidFill>
                <a:schemeClr val="accent1">
                  <a:lumMod val="50000"/>
                </a:schemeClr>
              </a:solidFill>
              <a:latin typeface="+mj-lt"/>
              <a:ea typeface="微软雅黑" panose="020B0503020204020204" pitchFamily="34" charset="-122"/>
              <a:cs typeface="+mn-ea"/>
              <a:sym typeface="+mn-lt"/>
            </a:endParaRPr>
          </a:p>
          <a:p>
            <a:pPr>
              <a:lnSpc>
                <a:spcPct val="130000"/>
              </a:lnSpc>
              <a:spcBef>
                <a:spcPts val="600"/>
              </a:spcBef>
            </a:pPr>
            <a:r>
              <a:rPr kumimoji="1" lang="en-US" altLang="zh-CN" sz="2000" kern="0" dirty="0" smtClean="0">
                <a:solidFill>
                  <a:schemeClr val="accent1">
                    <a:lumMod val="50000"/>
                  </a:schemeClr>
                </a:solidFill>
                <a:latin typeface="+mj-lt"/>
                <a:ea typeface="微软雅黑" panose="020B0503020204020204" pitchFamily="34" charset="-122"/>
                <a:cs typeface="+mn-ea"/>
                <a:sym typeface="+mn-lt"/>
              </a:rPr>
              <a:t>2.</a:t>
            </a:r>
            <a:r>
              <a:rPr kumimoji="1" lang="zh-CN" altLang="en-US" sz="2000" kern="0" dirty="0" smtClean="0">
                <a:solidFill>
                  <a:schemeClr val="accent1">
                    <a:lumMod val="50000"/>
                  </a:schemeClr>
                </a:solidFill>
                <a:latin typeface="+mj-lt"/>
                <a:ea typeface="微软雅黑" panose="020B0503020204020204" pitchFamily="34" charset="-122"/>
                <a:cs typeface="+mn-ea"/>
                <a:sym typeface="+mn-lt"/>
              </a:rPr>
              <a:t> 关键词的选取量较少，</a:t>
            </a:r>
            <a:r>
              <a:rPr lang="zh-CN" altLang="en-US" sz="2000" dirty="0" smtClean="0">
                <a:solidFill>
                  <a:schemeClr val="accent1">
                    <a:lumMod val="50000"/>
                  </a:schemeClr>
                </a:solidFill>
                <a:latin typeface="+mj-lt"/>
              </a:rPr>
              <a:t>如果更多的加入</a:t>
            </a:r>
            <a:r>
              <a:rPr lang="zh-CN" altLang="en-US" sz="2000" dirty="0">
                <a:solidFill>
                  <a:schemeClr val="accent1">
                    <a:lumMod val="50000"/>
                  </a:schemeClr>
                </a:solidFill>
                <a:latin typeface="+mj-lt"/>
              </a:rPr>
              <a:t>其他与房价相关的经济</a:t>
            </a:r>
            <a:r>
              <a:rPr lang="zh-CN" altLang="en-US" sz="2000" dirty="0" smtClean="0">
                <a:solidFill>
                  <a:schemeClr val="accent1">
                    <a:lumMod val="50000"/>
                  </a:schemeClr>
                </a:solidFill>
                <a:latin typeface="+mj-lt"/>
              </a:rPr>
              <a:t>变量，模型</a:t>
            </a:r>
            <a:r>
              <a:rPr lang="zh-CN" altLang="en-US" sz="2000" dirty="0">
                <a:solidFill>
                  <a:schemeClr val="accent1">
                    <a:lumMod val="50000"/>
                  </a:schemeClr>
                </a:solidFill>
                <a:latin typeface="+mj-lt"/>
              </a:rPr>
              <a:t>的预测精度会更高</a:t>
            </a:r>
            <a:r>
              <a:rPr lang="zh-CN" altLang="en-US" sz="2000" dirty="0" smtClean="0">
                <a:solidFill>
                  <a:schemeClr val="accent1">
                    <a:lumMod val="50000"/>
                  </a:schemeClr>
                </a:solidFill>
                <a:latin typeface="+mj-lt"/>
              </a:rPr>
              <a:t>一些</a:t>
            </a:r>
            <a:r>
              <a:rPr lang="zh-CN" altLang="en-US" sz="2000" dirty="0">
                <a:solidFill>
                  <a:schemeClr val="accent1">
                    <a:lumMod val="50000"/>
                  </a:schemeClr>
                </a:solidFill>
                <a:latin typeface="+mj-lt"/>
              </a:rPr>
              <a:t>。 </a:t>
            </a:r>
            <a:endParaRPr lang="en-US" altLang="zh-CN" sz="2000" dirty="0" smtClean="0">
              <a:solidFill>
                <a:schemeClr val="accent1">
                  <a:lumMod val="50000"/>
                </a:schemeClr>
              </a:solidFill>
              <a:latin typeface="+mj-lt"/>
            </a:endParaRPr>
          </a:p>
          <a:p>
            <a:pPr>
              <a:lnSpc>
                <a:spcPct val="130000"/>
              </a:lnSpc>
              <a:spcBef>
                <a:spcPts val="600"/>
              </a:spcBef>
            </a:pPr>
            <a:r>
              <a:rPr kumimoji="1" lang="en-US" altLang="zh-CN" sz="2000" kern="0" dirty="0" smtClean="0">
                <a:solidFill>
                  <a:schemeClr val="accent1">
                    <a:lumMod val="50000"/>
                  </a:schemeClr>
                </a:solidFill>
                <a:latin typeface="+mj-lt"/>
                <a:ea typeface="微软雅黑" panose="020B0503020204020204" pitchFamily="34" charset="-122"/>
                <a:cs typeface="+mn-ea"/>
                <a:sym typeface="+mn-lt"/>
              </a:rPr>
              <a:t>3.</a:t>
            </a:r>
            <a:r>
              <a:rPr kumimoji="1" lang="zh-CN" altLang="en-US" sz="2000" kern="0" dirty="0" smtClean="0">
                <a:solidFill>
                  <a:schemeClr val="accent1">
                    <a:lumMod val="50000"/>
                  </a:schemeClr>
                </a:solidFill>
                <a:latin typeface="+mj-lt"/>
                <a:ea typeface="微软雅黑" panose="020B0503020204020204" pitchFamily="34" charset="-122"/>
                <a:cs typeface="+mn-ea"/>
                <a:sym typeface="+mn-lt"/>
              </a:rPr>
              <a:t> 自变量的值只能精确到武汉市，不能很好</a:t>
            </a:r>
            <a:r>
              <a:rPr kumimoji="1" lang="zh-CN" altLang="en-US" sz="2000" kern="0" dirty="0" smtClean="0">
                <a:solidFill>
                  <a:schemeClr val="accent1">
                    <a:lumMod val="50000"/>
                  </a:schemeClr>
                </a:solidFill>
                <a:latin typeface="+mn-ea"/>
                <a:cs typeface="+mn-ea"/>
                <a:sym typeface="+mn-lt"/>
              </a:rPr>
              <a:t>的</a:t>
            </a:r>
            <a:r>
              <a:rPr lang="zh-CN" altLang="en-US" sz="2000" dirty="0" smtClean="0">
                <a:solidFill>
                  <a:schemeClr val="accent1">
                    <a:lumMod val="50000"/>
                  </a:schemeClr>
                </a:solidFill>
                <a:latin typeface="+mn-ea"/>
                <a:sym typeface="+mn-lt"/>
              </a:rPr>
              <a:t>反映</a:t>
            </a:r>
            <a:r>
              <a:rPr kumimoji="1" lang="zh-CN" altLang="en-US" sz="2000" kern="0" dirty="0" smtClean="0">
                <a:solidFill>
                  <a:schemeClr val="accent1">
                    <a:lumMod val="50000"/>
                  </a:schemeClr>
                </a:solidFill>
                <a:latin typeface="+mn-ea"/>
                <a:cs typeface="+mn-ea"/>
                <a:sym typeface="+mn-lt"/>
              </a:rPr>
              <a:t>洪</a:t>
            </a:r>
            <a:r>
              <a:rPr kumimoji="1" lang="zh-CN" altLang="en-US" sz="2000" kern="0" dirty="0" smtClean="0">
                <a:solidFill>
                  <a:schemeClr val="accent1">
                    <a:lumMod val="50000"/>
                  </a:schemeClr>
                </a:solidFill>
                <a:latin typeface="+mj-lt"/>
                <a:ea typeface="微软雅黑" panose="020B0503020204020204" pitchFamily="34" charset="-122"/>
                <a:cs typeface="+mn-ea"/>
                <a:sym typeface="+mn-lt"/>
              </a:rPr>
              <a:t>山区的情况。</a:t>
            </a:r>
            <a:endParaRPr kumimoji="1" lang="en-US" altLang="zh-CN" sz="2000" kern="0" dirty="0" smtClean="0">
              <a:solidFill>
                <a:schemeClr val="accent1">
                  <a:lumMod val="50000"/>
                </a:schemeClr>
              </a:solidFill>
              <a:latin typeface="+mj-lt"/>
              <a:ea typeface="微软雅黑" panose="020B0503020204020204" pitchFamily="34" charset="-122"/>
              <a:cs typeface="+mn-ea"/>
              <a:sym typeface="+mn-lt"/>
            </a:endParaRPr>
          </a:p>
          <a:p>
            <a:pPr>
              <a:lnSpc>
                <a:spcPct val="130000"/>
              </a:lnSpc>
              <a:spcBef>
                <a:spcPts val="600"/>
              </a:spcBef>
            </a:pPr>
            <a:r>
              <a:rPr kumimoji="1" lang="en-US" altLang="zh-CN" sz="2000" kern="0" dirty="0">
                <a:solidFill>
                  <a:schemeClr val="accent1">
                    <a:lumMod val="50000"/>
                  </a:schemeClr>
                </a:solidFill>
                <a:latin typeface="+mj-lt"/>
                <a:ea typeface="微软雅黑" panose="020B0503020204020204" pitchFamily="34" charset="-122"/>
                <a:cs typeface="+mn-ea"/>
                <a:sym typeface="+mn-lt"/>
              </a:rPr>
              <a:t>4</a:t>
            </a:r>
            <a:r>
              <a:rPr kumimoji="1" lang="en-US" altLang="zh-CN" sz="2000" kern="0" dirty="0" smtClean="0">
                <a:solidFill>
                  <a:schemeClr val="accent1">
                    <a:lumMod val="50000"/>
                  </a:schemeClr>
                </a:solidFill>
                <a:latin typeface="+mj-lt"/>
                <a:ea typeface="微软雅黑" panose="020B0503020204020204" pitchFamily="34" charset="-122"/>
                <a:cs typeface="+mn-ea"/>
                <a:sym typeface="+mn-lt"/>
              </a:rPr>
              <a:t>.</a:t>
            </a:r>
            <a:r>
              <a:rPr kumimoji="1" lang="zh-CN" altLang="en-US" sz="2000" kern="0" dirty="0" smtClean="0">
                <a:solidFill>
                  <a:schemeClr val="accent1">
                    <a:lumMod val="50000"/>
                  </a:schemeClr>
                </a:solidFill>
                <a:latin typeface="+mj-lt"/>
                <a:ea typeface="微软雅黑" panose="020B0503020204020204" pitchFamily="34" charset="-122"/>
                <a:cs typeface="+mn-ea"/>
                <a:sym typeface="+mn-lt"/>
              </a:rPr>
              <a:t> 百度搜索数据不能完全代表购房者和房地产投资者的整体行为信息，因为存在一部分人没有利用百度搜索相关信息，而是通过</a:t>
            </a:r>
            <a:r>
              <a:rPr lang="zh-CN" altLang="en-US" sz="2000" dirty="0">
                <a:solidFill>
                  <a:schemeClr val="accent1">
                    <a:lumMod val="50000"/>
                  </a:schemeClr>
                </a:solidFill>
                <a:latin typeface="+mj-lt"/>
              </a:rPr>
              <a:t>实体广告、朋友亲戚</a:t>
            </a:r>
            <a:r>
              <a:rPr lang="zh-CN" altLang="en-US" sz="2000" dirty="0" smtClean="0">
                <a:solidFill>
                  <a:schemeClr val="accent1">
                    <a:lumMod val="50000"/>
                  </a:schemeClr>
                </a:solidFill>
                <a:latin typeface="+mj-lt"/>
              </a:rPr>
              <a:t>介绍、其他的搜索引擎等等 。</a:t>
            </a:r>
            <a:endParaRPr lang="en-US" altLang="zh-CN" sz="2000" dirty="0" smtClean="0">
              <a:solidFill>
                <a:schemeClr val="accent1">
                  <a:lumMod val="50000"/>
                </a:schemeClr>
              </a:solidFill>
              <a:latin typeface="+mj-lt"/>
            </a:endParaRPr>
          </a:p>
          <a:p>
            <a:pPr>
              <a:lnSpc>
                <a:spcPct val="130000"/>
              </a:lnSpc>
              <a:spcBef>
                <a:spcPts val="600"/>
              </a:spcBef>
            </a:pPr>
            <a:r>
              <a:rPr lang="en-US" altLang="zh-CN" sz="2000" dirty="0" smtClean="0">
                <a:solidFill>
                  <a:schemeClr val="accent1">
                    <a:lumMod val="50000"/>
                  </a:schemeClr>
                </a:solidFill>
                <a:latin typeface="+mj-lt"/>
              </a:rPr>
              <a:t>5.</a:t>
            </a:r>
            <a:r>
              <a:rPr lang="zh-CN" altLang="en-US" sz="2000" dirty="0" smtClean="0">
                <a:solidFill>
                  <a:schemeClr val="accent1">
                    <a:lumMod val="50000"/>
                  </a:schemeClr>
                </a:solidFill>
                <a:latin typeface="+mj-lt"/>
              </a:rPr>
              <a:t> 可能存在一些其他尚未发现的问题。</a:t>
            </a:r>
            <a:endParaRPr lang="en-US" altLang="zh-CN" sz="2000" dirty="0" smtClean="0">
              <a:solidFill>
                <a:schemeClr val="accent1">
                  <a:lumMod val="5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sz="2000" b="1" dirty="0">
                <a:latin typeface="+mn-ea"/>
              </a:rPr>
              <a:t> </a:t>
            </a:r>
            <a:r>
              <a:rPr lang="zh-CN" altLang="en-US" sz="2000" b="1" dirty="0" smtClean="0">
                <a:latin typeface="+mn-ea"/>
              </a:rPr>
              <a:t>实验不足</a:t>
            </a:r>
            <a:endParaRPr lang="zh-CN" altLang="en-US" sz="2000" b="1" dirty="0">
              <a:latin typeface="+mn-ea"/>
            </a:endParaRPr>
          </a:p>
        </p:txBody>
      </p:sp>
      <p:sp>
        <p:nvSpPr>
          <p:cNvPr id="55" name="矩形 54"/>
          <p:cNvSpPr/>
          <p:nvPr/>
        </p:nvSpPr>
        <p:spPr>
          <a:xfrm>
            <a:off x="314325" y="1114425"/>
            <a:ext cx="11542713" cy="4803151"/>
          </a:xfrm>
          <a:prstGeom prst="rect">
            <a:avLst/>
          </a:prstGeom>
          <a:no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endParaRPr>
          </a:p>
        </p:txBody>
      </p:sp>
      <p:sp>
        <p:nvSpPr>
          <p:cNvPr id="8" name="矩形 7"/>
          <p:cNvSpPr/>
          <p:nvPr/>
        </p:nvSpPr>
        <p:spPr>
          <a:xfrm>
            <a:off x="800100" y="2420885"/>
            <a:ext cx="10883061" cy="1421928"/>
          </a:xfrm>
          <a:prstGeom prst="rect">
            <a:avLst/>
          </a:prstGeom>
        </p:spPr>
        <p:txBody>
          <a:bodyPr wrap="square">
            <a:spAutoFit/>
          </a:bodyPr>
          <a:lstStyle/>
          <a:p>
            <a:pPr marL="285750" indent="-285750">
              <a:lnSpc>
                <a:spcPct val="120000"/>
              </a:lnSpc>
              <a:spcBef>
                <a:spcPts val="600"/>
              </a:spcBef>
              <a:buFont typeface="Arial" panose="020B0604020202020204" pitchFamily="34" charset="0"/>
              <a:buChar char="•"/>
            </a:pPr>
            <a:r>
              <a:rPr lang="zh-CN" altLang="en-US" sz="3600" dirty="0" smtClean="0">
                <a:solidFill>
                  <a:schemeClr val="tx1">
                    <a:lumMod val="85000"/>
                    <a:lumOff val="15000"/>
                  </a:schemeClr>
                </a:solidFill>
              </a:rPr>
              <a:t>搞不懂支持向量机背后涉及的数学知识，在下一阶段进一步学习，添入其中。</a:t>
            </a:r>
            <a:endParaRPr lang="zh-CN" sz="3600" dirty="0">
              <a:solidFill>
                <a:schemeClr val="tx1">
                  <a:lumMod val="85000"/>
                  <a:lumOff val="15000"/>
                </a:schemeClr>
              </a:solidFill>
            </a:endParaRPr>
          </a:p>
        </p:txBody>
      </p:sp>
    </p:spTree>
    <p:extLst>
      <p:ext uri="{BB962C8B-B14F-4D97-AF65-F5344CB8AC3E}">
        <p14:creationId xmlns:p14="http://schemas.microsoft.com/office/powerpoint/2010/main" val="13034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sz="2000" b="1" dirty="0"/>
              <a:t>基于网络搜索行为对洪山区商品房价格的短期预测</a:t>
            </a:r>
            <a:endParaRPr lang="en-US" altLang="zh-CN" sz="2000" b="1" dirty="0">
              <a:ea typeface="微软雅黑" panose="020B0503020204020204" pitchFamily="34" charset="-122"/>
            </a:endParaRPr>
          </a:p>
        </p:txBody>
      </p:sp>
      <p:sp>
        <p:nvSpPr>
          <p:cNvPr id="3" name="文本占位符 2"/>
          <p:cNvSpPr>
            <a:spLocks noGrp="1"/>
          </p:cNvSpPr>
          <p:nvPr>
            <p:ph type="body" sz="quarter" idx="12"/>
          </p:nvPr>
        </p:nvSpPr>
        <p:spPr/>
        <p:txBody>
          <a:bodyPr/>
          <a:lstStyle/>
          <a:p>
            <a:r>
              <a:rPr kumimoji="1" lang="en-US" altLang="zh-CN" dirty="0" smtClean="0"/>
              <a:t>01</a:t>
            </a:r>
            <a:endParaRPr kumimoji="1" lang="zh-CN" altLang="en-US" dirty="0"/>
          </a:p>
        </p:txBody>
      </p:sp>
      <p:sp>
        <p:nvSpPr>
          <p:cNvPr id="4" name="文本占位符 3"/>
          <p:cNvSpPr>
            <a:spLocks noGrp="1"/>
          </p:cNvSpPr>
          <p:nvPr>
            <p:ph type="body" sz="quarter" idx="13"/>
          </p:nvPr>
        </p:nvSpPr>
        <p:spPr>
          <a:xfrm>
            <a:off x="1128274" y="5209308"/>
            <a:ext cx="2049641" cy="501944"/>
          </a:xfrm>
        </p:spPr>
        <p:txBody>
          <a:bodyPr/>
          <a:lstStyle/>
          <a:p>
            <a:r>
              <a:rPr kumimoji="1" lang="zh-CN" altLang="en-US" sz="3200" dirty="0" smtClean="0"/>
              <a:t>项目计划</a:t>
            </a:r>
            <a:endParaRPr kumimoji="1" lang="zh-CN" altLang="en-US" sz="3200" dirty="0"/>
          </a:p>
        </p:txBody>
      </p:sp>
      <p:pic>
        <p:nvPicPr>
          <p:cNvPr id="6" name="图片占位符 5"/>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2394" r="12394"/>
          <a:stretch>
            <a:fillRect/>
          </a:stretch>
        </p:blipFill>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sz="2000" b="1" dirty="0"/>
              <a:t>基于网络搜索行为对洪山区商品房价格的短期预测</a:t>
            </a:r>
            <a:endParaRPr lang="en-US" altLang="zh-CN" sz="2000" b="1" dirty="0">
              <a:ea typeface="微软雅黑" panose="020B0503020204020204" pitchFamily="34" charset="-122"/>
            </a:endParaRPr>
          </a:p>
        </p:txBody>
      </p:sp>
      <p:sp>
        <p:nvSpPr>
          <p:cNvPr id="3" name="文本占位符 2"/>
          <p:cNvSpPr>
            <a:spLocks noGrp="1"/>
          </p:cNvSpPr>
          <p:nvPr>
            <p:ph type="body" sz="quarter" idx="12"/>
          </p:nvPr>
        </p:nvSpPr>
        <p:spPr/>
        <p:txBody>
          <a:bodyPr/>
          <a:lstStyle/>
          <a:p>
            <a:r>
              <a:rPr kumimoji="1" lang="en-US" altLang="zh-CN" dirty="0"/>
              <a:t>04</a:t>
            </a:r>
            <a:endParaRPr kumimoji="1" lang="zh-CN" altLang="en-US" dirty="0"/>
          </a:p>
        </p:txBody>
      </p:sp>
      <p:sp>
        <p:nvSpPr>
          <p:cNvPr id="4" name="文本占位符 3"/>
          <p:cNvSpPr>
            <a:spLocks noGrp="1"/>
          </p:cNvSpPr>
          <p:nvPr>
            <p:ph type="body" sz="quarter" idx="13"/>
          </p:nvPr>
        </p:nvSpPr>
        <p:spPr>
          <a:xfrm>
            <a:off x="1128274" y="5209308"/>
            <a:ext cx="1974690" cy="382023"/>
          </a:xfrm>
        </p:spPr>
        <p:txBody>
          <a:bodyPr/>
          <a:lstStyle/>
          <a:p>
            <a:r>
              <a:rPr kumimoji="1" lang="zh-CN" altLang="en-US" sz="3200" dirty="0" smtClean="0"/>
              <a:t>后续安排</a:t>
            </a:r>
            <a:endParaRPr kumimoji="1" lang="zh-CN" altLang="en-US" sz="3200" dirty="0"/>
          </a:p>
        </p:txBody>
      </p:sp>
      <p:pic>
        <p:nvPicPr>
          <p:cNvPr id="6" name="图片占位符 5"/>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2394" r="12394"/>
          <a:stretch>
            <a:fillRect/>
          </a:stretch>
        </p:blipFill>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sz="2000" b="1" dirty="0" smtClean="0"/>
              <a:t> 后续安排</a:t>
            </a:r>
            <a:endParaRPr lang="zh-CN" altLang="en-US" sz="2000" b="1" dirty="0"/>
          </a:p>
        </p:txBody>
      </p:sp>
      <p:sp>
        <p:nvSpPr>
          <p:cNvPr id="4" name="文本框 3"/>
          <p:cNvSpPr txBox="1"/>
          <p:nvPr/>
        </p:nvSpPr>
        <p:spPr>
          <a:xfrm>
            <a:off x="1310281" y="1257608"/>
            <a:ext cx="845103" cy="769441"/>
          </a:xfrm>
          <a:prstGeom prst="rect">
            <a:avLst/>
          </a:prstGeom>
          <a:noFill/>
        </p:spPr>
        <p:txBody>
          <a:bodyPr wrap="none" rtlCol="0">
            <a:spAutoFit/>
          </a:bodyPr>
          <a:lstStyle/>
          <a:p>
            <a:r>
              <a:rPr lang="en-US" altLang="zh-CN" sz="4400" dirty="0">
                <a:solidFill>
                  <a:schemeClr val="accent1">
                    <a:lumMod val="50000"/>
                  </a:schemeClr>
                </a:solidFill>
              </a:rPr>
              <a:t>01</a:t>
            </a:r>
            <a:endParaRPr lang="zh-CN" altLang="en-US" sz="4400" dirty="0">
              <a:solidFill>
                <a:schemeClr val="accent1">
                  <a:lumMod val="50000"/>
                </a:schemeClr>
              </a:solidFill>
            </a:endParaRPr>
          </a:p>
        </p:txBody>
      </p:sp>
      <p:grpSp>
        <p:nvGrpSpPr>
          <p:cNvPr id="34" name="组 33"/>
          <p:cNvGrpSpPr/>
          <p:nvPr/>
        </p:nvGrpSpPr>
        <p:grpSpPr>
          <a:xfrm>
            <a:off x="1896871" y="1455527"/>
            <a:ext cx="441640" cy="1180161"/>
            <a:chOff x="1896871" y="915887"/>
            <a:chExt cx="441640" cy="1180161"/>
          </a:xfrm>
        </p:grpSpPr>
        <p:cxnSp>
          <p:nvCxnSpPr>
            <p:cNvPr id="6" name="直接连接符 43"/>
            <p:cNvCxnSpPr/>
            <p:nvPr/>
          </p:nvCxnSpPr>
          <p:spPr>
            <a:xfrm rot="11641273" flipH="1">
              <a:off x="1896871" y="915887"/>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7" name="矩形 6"/>
            <p:cNvSpPr/>
            <p:nvPr/>
          </p:nvSpPr>
          <p:spPr>
            <a:xfrm rot="12506567">
              <a:off x="1942100" y="985164"/>
              <a:ext cx="396411"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9" name="文本框 8"/>
          <p:cNvSpPr txBox="1"/>
          <p:nvPr/>
        </p:nvSpPr>
        <p:spPr>
          <a:xfrm>
            <a:off x="1310281" y="2691607"/>
            <a:ext cx="845103" cy="769441"/>
          </a:xfrm>
          <a:prstGeom prst="rect">
            <a:avLst/>
          </a:prstGeom>
          <a:noFill/>
        </p:spPr>
        <p:txBody>
          <a:bodyPr wrap="none" rtlCol="0">
            <a:spAutoFit/>
          </a:bodyPr>
          <a:lstStyle/>
          <a:p>
            <a:r>
              <a:rPr lang="en-US" altLang="zh-CN" sz="4400" dirty="0">
                <a:solidFill>
                  <a:schemeClr val="accent1">
                    <a:lumMod val="50000"/>
                  </a:schemeClr>
                </a:solidFill>
              </a:rPr>
              <a:t>02</a:t>
            </a:r>
            <a:endParaRPr lang="zh-CN" altLang="en-US" sz="4400" dirty="0">
              <a:solidFill>
                <a:schemeClr val="accent1">
                  <a:lumMod val="50000"/>
                </a:schemeClr>
              </a:solidFill>
            </a:endParaRPr>
          </a:p>
        </p:txBody>
      </p:sp>
      <p:grpSp>
        <p:nvGrpSpPr>
          <p:cNvPr id="33" name="组 32"/>
          <p:cNvGrpSpPr/>
          <p:nvPr/>
        </p:nvGrpSpPr>
        <p:grpSpPr>
          <a:xfrm>
            <a:off x="1896871" y="2889526"/>
            <a:ext cx="378381" cy="1164129"/>
            <a:chOff x="1896871" y="2349886"/>
            <a:chExt cx="378381" cy="1164129"/>
          </a:xfrm>
        </p:grpSpPr>
        <p:cxnSp>
          <p:nvCxnSpPr>
            <p:cNvPr id="11" name="直接连接符 62"/>
            <p:cNvCxnSpPr/>
            <p:nvPr/>
          </p:nvCxnSpPr>
          <p:spPr>
            <a:xfrm rot="11641273" flipH="1">
              <a:off x="1896871" y="2349886"/>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12" name="矩形 11"/>
            <p:cNvSpPr/>
            <p:nvPr/>
          </p:nvSpPr>
          <p:spPr>
            <a:xfrm rot="12506567">
              <a:off x="1946163" y="2403131"/>
              <a:ext cx="329089"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14" name="文本框 13"/>
          <p:cNvSpPr txBox="1"/>
          <p:nvPr/>
        </p:nvSpPr>
        <p:spPr>
          <a:xfrm>
            <a:off x="1310281" y="4425406"/>
            <a:ext cx="845103" cy="769441"/>
          </a:xfrm>
          <a:prstGeom prst="rect">
            <a:avLst/>
          </a:prstGeom>
          <a:noFill/>
        </p:spPr>
        <p:txBody>
          <a:bodyPr wrap="none" rtlCol="0">
            <a:spAutoFit/>
          </a:bodyPr>
          <a:lstStyle/>
          <a:p>
            <a:r>
              <a:rPr lang="en-US" altLang="zh-CN" sz="4400" dirty="0">
                <a:solidFill>
                  <a:schemeClr val="accent1">
                    <a:lumMod val="50000"/>
                  </a:schemeClr>
                </a:solidFill>
              </a:rPr>
              <a:t>03</a:t>
            </a:r>
            <a:endParaRPr lang="zh-CN" altLang="en-US" sz="4400" dirty="0">
              <a:solidFill>
                <a:schemeClr val="accent1">
                  <a:lumMod val="50000"/>
                </a:schemeClr>
              </a:solidFill>
            </a:endParaRPr>
          </a:p>
        </p:txBody>
      </p:sp>
      <p:grpSp>
        <p:nvGrpSpPr>
          <p:cNvPr id="32" name="组 31"/>
          <p:cNvGrpSpPr/>
          <p:nvPr/>
        </p:nvGrpSpPr>
        <p:grpSpPr>
          <a:xfrm>
            <a:off x="1896871" y="4533385"/>
            <a:ext cx="489199" cy="1192214"/>
            <a:chOff x="1896871" y="3783885"/>
            <a:chExt cx="489199" cy="1192214"/>
          </a:xfrm>
        </p:grpSpPr>
        <p:cxnSp>
          <p:nvCxnSpPr>
            <p:cNvPr id="16" name="直接连接符 67"/>
            <p:cNvCxnSpPr/>
            <p:nvPr/>
          </p:nvCxnSpPr>
          <p:spPr>
            <a:xfrm rot="11641273" flipH="1">
              <a:off x="1896871" y="3783885"/>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矩形 16"/>
            <p:cNvSpPr/>
            <p:nvPr/>
          </p:nvSpPr>
          <p:spPr>
            <a:xfrm rot="12506567">
              <a:off x="1939046" y="3865215"/>
              <a:ext cx="447024"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28" name="矩形 27"/>
          <p:cNvSpPr/>
          <p:nvPr/>
        </p:nvSpPr>
        <p:spPr>
          <a:xfrm>
            <a:off x="2519937" y="1878291"/>
            <a:ext cx="8203481" cy="565604"/>
          </a:xfrm>
          <a:prstGeom prst="rect">
            <a:avLst/>
          </a:prstGeom>
        </p:spPr>
        <p:txBody>
          <a:bodyPr wrap="square">
            <a:spAutoFit/>
          </a:bodyPr>
          <a:lstStyle/>
          <a:p>
            <a:pPr marL="285750" indent="-285750">
              <a:lnSpc>
                <a:spcPct val="120000"/>
              </a:lnSpc>
              <a:spcBef>
                <a:spcPts val="600"/>
              </a:spcBef>
              <a:buFont typeface="Arial" panose="020B0604020202020204" pitchFamily="34" charset="0"/>
              <a:buChar char="•"/>
            </a:pPr>
            <a:r>
              <a:rPr lang="zh-CN" altLang="en-US" sz="2800" dirty="0" smtClean="0">
                <a:solidFill>
                  <a:srgbClr val="404040"/>
                </a:solidFill>
              </a:rPr>
              <a:t>学习支持向量机，进一步完善。</a:t>
            </a:r>
            <a:endParaRPr lang="zh-CN" altLang="en-US" sz="2800" dirty="0">
              <a:solidFill>
                <a:srgbClr val="404040"/>
              </a:solidFill>
            </a:endParaRPr>
          </a:p>
        </p:txBody>
      </p:sp>
      <p:sp>
        <p:nvSpPr>
          <p:cNvPr id="29" name="矩形 28"/>
          <p:cNvSpPr/>
          <p:nvPr/>
        </p:nvSpPr>
        <p:spPr>
          <a:xfrm>
            <a:off x="2519936" y="4822859"/>
            <a:ext cx="8203481" cy="565604"/>
          </a:xfrm>
          <a:prstGeom prst="rect">
            <a:avLst/>
          </a:prstGeom>
        </p:spPr>
        <p:txBody>
          <a:bodyPr wrap="square">
            <a:spAutoFit/>
          </a:bodyPr>
          <a:lstStyle/>
          <a:p>
            <a:pPr marL="285750" indent="-285750">
              <a:lnSpc>
                <a:spcPct val="120000"/>
              </a:lnSpc>
              <a:spcBef>
                <a:spcPts val="600"/>
              </a:spcBef>
              <a:buFont typeface="Arial" panose="020B0604020202020204" pitchFamily="34" charset="0"/>
              <a:buChar char="•"/>
            </a:pPr>
            <a:r>
              <a:rPr lang="zh-CN" altLang="en-US" sz="2800" dirty="0" smtClean="0">
                <a:solidFill>
                  <a:srgbClr val="404040"/>
                </a:solidFill>
              </a:rPr>
              <a:t>准备结项材料</a:t>
            </a:r>
            <a:endParaRPr lang="zh-CN" sz="2800" dirty="0">
              <a:solidFill>
                <a:srgbClr val="404040"/>
              </a:solidFill>
            </a:endParaRPr>
          </a:p>
        </p:txBody>
      </p:sp>
      <p:sp>
        <p:nvSpPr>
          <p:cNvPr id="8" name="矩形 7"/>
          <p:cNvSpPr/>
          <p:nvPr/>
        </p:nvSpPr>
        <p:spPr>
          <a:xfrm>
            <a:off x="2519937" y="3350575"/>
            <a:ext cx="8203481" cy="565604"/>
          </a:xfrm>
          <a:prstGeom prst="rect">
            <a:avLst/>
          </a:prstGeom>
        </p:spPr>
        <p:txBody>
          <a:bodyPr wrap="square">
            <a:spAutoFit/>
          </a:bodyPr>
          <a:lstStyle/>
          <a:p>
            <a:pPr marL="285750" indent="-285750">
              <a:lnSpc>
                <a:spcPct val="120000"/>
              </a:lnSpc>
              <a:spcBef>
                <a:spcPts val="600"/>
              </a:spcBef>
              <a:buFont typeface="Arial" panose="020B0604020202020204" pitchFamily="34" charset="0"/>
              <a:buChar char="•"/>
            </a:pPr>
            <a:r>
              <a:rPr lang="zh-CN" altLang="en-US" sz="2800" dirty="0" smtClean="0">
                <a:solidFill>
                  <a:srgbClr val="404040"/>
                </a:solidFill>
              </a:rPr>
              <a:t>修改论文，发表。</a:t>
            </a:r>
            <a:endParaRPr lang="zh-CN" altLang="en-US" sz="2800" dirty="0">
              <a:solidFill>
                <a:srgbClr val="40404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b="1" dirty="0" smtClean="0"/>
              <a:t>主要的学习材料</a:t>
            </a:r>
            <a:endParaRPr kumimoji="1" lang="zh-CN" altLang="en-US" b="1" dirty="0"/>
          </a:p>
        </p:txBody>
      </p:sp>
      <p:sp>
        <p:nvSpPr>
          <p:cNvPr id="4" name="文本框 3"/>
          <p:cNvSpPr txBox="1"/>
          <p:nvPr/>
        </p:nvSpPr>
        <p:spPr>
          <a:xfrm>
            <a:off x="599090" y="1308538"/>
            <a:ext cx="10799379" cy="4361194"/>
          </a:xfrm>
          <a:prstGeom prst="rect">
            <a:avLst/>
          </a:prstGeom>
          <a:noFill/>
        </p:spPr>
        <p:txBody>
          <a:bodyPr wrap="square" rtlCol="0">
            <a:spAutoFit/>
          </a:bodyPr>
          <a:lstStyle/>
          <a:p>
            <a:pPr marL="342900" indent="-342900">
              <a:lnSpc>
                <a:spcPct val="130000"/>
              </a:lnSpc>
              <a:spcBef>
                <a:spcPts val="600"/>
              </a:spcBef>
              <a:buFont typeface="Arial" charset="0"/>
              <a:buChar char="•"/>
            </a:pPr>
            <a:r>
              <a:rPr lang="en-US" altLang="zh-CN" sz="2200" dirty="0" smtClean="0">
                <a:solidFill>
                  <a:schemeClr val="accent1">
                    <a:lumMod val="50000"/>
                  </a:schemeClr>
                </a:solidFill>
                <a:latin typeface="+mn-ea"/>
              </a:rPr>
              <a:t>[</a:t>
            </a:r>
            <a:r>
              <a:rPr lang="en-US" altLang="zh-CN" sz="2200" dirty="0">
                <a:solidFill>
                  <a:schemeClr val="accent1">
                    <a:lumMod val="50000"/>
                  </a:schemeClr>
                </a:solidFill>
                <a:latin typeface="+mn-ea"/>
              </a:rPr>
              <a:t>1</a:t>
            </a:r>
            <a:r>
              <a:rPr lang="en-US" altLang="zh-CN" sz="2200" dirty="0" smtClean="0">
                <a:solidFill>
                  <a:schemeClr val="accent1">
                    <a:lumMod val="50000"/>
                  </a:schemeClr>
                </a:solidFill>
                <a:latin typeface="+mn-ea"/>
              </a:rPr>
              <a:t>]</a:t>
            </a:r>
            <a:r>
              <a:rPr lang="zh-CN" altLang="en-US" sz="2200" dirty="0" smtClean="0">
                <a:solidFill>
                  <a:schemeClr val="accent1">
                    <a:lumMod val="50000"/>
                  </a:schemeClr>
                </a:solidFill>
                <a:latin typeface="+mn-ea"/>
              </a:rPr>
              <a:t> 周志华</a:t>
            </a:r>
            <a:r>
              <a:rPr lang="en-US" altLang="zh-CN" sz="2200" dirty="0" smtClean="0">
                <a:solidFill>
                  <a:schemeClr val="accent1">
                    <a:lumMod val="50000"/>
                  </a:schemeClr>
                </a:solidFill>
                <a:latin typeface="+mn-ea"/>
              </a:rPr>
              <a:t>.</a:t>
            </a:r>
            <a:r>
              <a:rPr lang="zh-CN" altLang="en-US" sz="2200" dirty="0" smtClean="0">
                <a:solidFill>
                  <a:schemeClr val="accent1">
                    <a:lumMod val="50000"/>
                  </a:schemeClr>
                </a:solidFill>
                <a:latin typeface="+mn-ea"/>
              </a:rPr>
              <a:t> </a:t>
            </a:r>
            <a:r>
              <a:rPr lang="en-US" altLang="zh-CN" sz="2200" dirty="0" smtClean="0">
                <a:solidFill>
                  <a:schemeClr val="accent1">
                    <a:lumMod val="50000"/>
                  </a:schemeClr>
                </a:solidFill>
                <a:latin typeface="+mn-ea"/>
              </a:rPr>
              <a:t>《</a:t>
            </a:r>
            <a:r>
              <a:rPr lang="zh-CN" altLang="en-US" sz="2200" dirty="0">
                <a:solidFill>
                  <a:schemeClr val="accent1">
                    <a:lumMod val="50000"/>
                  </a:schemeClr>
                </a:solidFill>
                <a:latin typeface="+mn-ea"/>
              </a:rPr>
              <a:t>机器学习</a:t>
            </a:r>
            <a:r>
              <a:rPr lang="en-US" altLang="zh-CN" sz="2200" dirty="0" smtClean="0">
                <a:solidFill>
                  <a:schemeClr val="accent1">
                    <a:lumMod val="50000"/>
                  </a:schemeClr>
                </a:solidFill>
                <a:latin typeface="+mn-ea"/>
              </a:rPr>
              <a:t>》.</a:t>
            </a:r>
            <a:r>
              <a:rPr lang="zh-CN" altLang="en-US" sz="2200" dirty="0" smtClean="0">
                <a:solidFill>
                  <a:schemeClr val="accent1">
                    <a:lumMod val="50000"/>
                  </a:schemeClr>
                </a:solidFill>
                <a:latin typeface="+mn-ea"/>
              </a:rPr>
              <a:t> 清华大学出版社</a:t>
            </a:r>
            <a:endParaRPr kumimoji="1" lang="en-US" altLang="zh-CN" sz="2200" kern="0" dirty="0">
              <a:solidFill>
                <a:schemeClr val="accent1">
                  <a:lumMod val="50000"/>
                </a:schemeClr>
              </a:solidFill>
              <a:latin typeface="+mn-ea"/>
              <a:cs typeface="+mn-ea"/>
              <a:sym typeface="+mn-lt"/>
            </a:endParaRPr>
          </a:p>
          <a:p>
            <a:pPr marL="342900" indent="-342900">
              <a:lnSpc>
                <a:spcPct val="130000"/>
              </a:lnSpc>
              <a:spcBef>
                <a:spcPts val="600"/>
              </a:spcBef>
              <a:buFont typeface="Arial" charset="0"/>
              <a:buChar char="•"/>
            </a:pPr>
            <a:r>
              <a:rPr lang="en-US" altLang="zh-CN" sz="2200" dirty="0" smtClean="0">
                <a:solidFill>
                  <a:schemeClr val="accent1">
                    <a:lumMod val="50000"/>
                  </a:schemeClr>
                </a:solidFill>
                <a:latin typeface="+mn-ea"/>
              </a:rPr>
              <a:t>[</a:t>
            </a:r>
            <a:r>
              <a:rPr lang="en-US" altLang="zh-CN" sz="2200" dirty="0">
                <a:solidFill>
                  <a:schemeClr val="accent1">
                    <a:lumMod val="50000"/>
                  </a:schemeClr>
                </a:solidFill>
                <a:latin typeface="+mn-ea"/>
              </a:rPr>
              <a:t>2</a:t>
            </a:r>
            <a:r>
              <a:rPr lang="en-US" altLang="zh-CN" sz="2200" dirty="0" smtClean="0">
                <a:solidFill>
                  <a:schemeClr val="accent1">
                    <a:lumMod val="50000"/>
                  </a:schemeClr>
                </a:solidFill>
                <a:latin typeface="+mn-ea"/>
              </a:rPr>
              <a:t>]</a:t>
            </a:r>
            <a:r>
              <a:rPr lang="zh-CN" altLang="en-US" sz="2200" dirty="0">
                <a:solidFill>
                  <a:schemeClr val="accent1">
                    <a:lumMod val="50000"/>
                  </a:schemeClr>
                </a:solidFill>
                <a:latin typeface="+mn-ea"/>
              </a:rPr>
              <a:t> （美）陈封能，（美）斯坦巴赫，（美）库玛尔，</a:t>
            </a:r>
            <a:r>
              <a:rPr lang="zh-CN" altLang="en-US" sz="2200" dirty="0" smtClean="0">
                <a:solidFill>
                  <a:schemeClr val="accent1">
                    <a:lumMod val="50000"/>
                  </a:schemeClr>
                </a:solidFill>
                <a:latin typeface="+mn-ea"/>
              </a:rPr>
              <a:t>范明等</a:t>
            </a:r>
            <a:r>
              <a:rPr lang="zh-CN" altLang="en-US" sz="2200" dirty="0">
                <a:solidFill>
                  <a:schemeClr val="accent1">
                    <a:lumMod val="50000"/>
                  </a:schemeClr>
                </a:solidFill>
                <a:latin typeface="+mn-ea"/>
              </a:rPr>
              <a:t>译</a:t>
            </a:r>
            <a:r>
              <a:rPr lang="en-US" altLang="zh-CN" sz="2200" dirty="0" smtClean="0">
                <a:solidFill>
                  <a:schemeClr val="accent1">
                    <a:lumMod val="50000"/>
                  </a:schemeClr>
                </a:solidFill>
                <a:latin typeface="+mn-ea"/>
              </a:rPr>
              <a:t>.</a:t>
            </a:r>
            <a:r>
              <a:rPr lang="zh-CN" altLang="en-US" sz="2200" dirty="0" smtClean="0">
                <a:solidFill>
                  <a:schemeClr val="accent1">
                    <a:lumMod val="50000"/>
                  </a:schemeClr>
                </a:solidFill>
                <a:latin typeface="+mn-ea"/>
              </a:rPr>
              <a:t> </a:t>
            </a:r>
            <a:r>
              <a:rPr lang="en-US" altLang="zh-CN" sz="2200" dirty="0" smtClean="0">
                <a:solidFill>
                  <a:schemeClr val="accent1">
                    <a:lumMod val="50000"/>
                  </a:schemeClr>
                </a:solidFill>
                <a:latin typeface="+mn-ea"/>
              </a:rPr>
              <a:t>《</a:t>
            </a:r>
            <a:r>
              <a:rPr lang="zh-CN" altLang="en-US" sz="2200" dirty="0">
                <a:solidFill>
                  <a:schemeClr val="accent1">
                    <a:lumMod val="50000"/>
                  </a:schemeClr>
                </a:solidFill>
                <a:latin typeface="+mn-ea"/>
              </a:rPr>
              <a:t>数据挖掘导论</a:t>
            </a:r>
            <a:r>
              <a:rPr lang="en-US" altLang="zh-CN" sz="2200" dirty="0" smtClean="0">
                <a:solidFill>
                  <a:schemeClr val="accent1">
                    <a:lumMod val="50000"/>
                  </a:schemeClr>
                </a:solidFill>
                <a:latin typeface="+mn-ea"/>
              </a:rPr>
              <a:t>》.</a:t>
            </a:r>
            <a:r>
              <a:rPr lang="zh-CN" altLang="en-US" sz="2200" dirty="0" smtClean="0">
                <a:solidFill>
                  <a:schemeClr val="accent1">
                    <a:lumMod val="50000"/>
                  </a:schemeClr>
                </a:solidFill>
                <a:latin typeface="+mn-ea"/>
              </a:rPr>
              <a:t> 人民</a:t>
            </a:r>
            <a:r>
              <a:rPr lang="zh-CN" altLang="en-US" sz="2200" dirty="0">
                <a:solidFill>
                  <a:schemeClr val="accent1">
                    <a:lumMod val="50000"/>
                  </a:schemeClr>
                </a:solidFill>
                <a:latin typeface="+mn-ea"/>
              </a:rPr>
              <a:t>邮电</a:t>
            </a:r>
            <a:r>
              <a:rPr lang="zh-CN" altLang="en-US" sz="2200" dirty="0" smtClean="0">
                <a:solidFill>
                  <a:schemeClr val="accent1">
                    <a:lumMod val="50000"/>
                  </a:schemeClr>
                </a:solidFill>
                <a:latin typeface="+mn-ea"/>
              </a:rPr>
              <a:t>出版社</a:t>
            </a:r>
            <a:endParaRPr lang="en-US" altLang="zh-CN" sz="2200" dirty="0">
              <a:solidFill>
                <a:schemeClr val="accent1">
                  <a:lumMod val="50000"/>
                </a:schemeClr>
              </a:solidFill>
              <a:latin typeface="+mn-ea"/>
            </a:endParaRPr>
          </a:p>
          <a:p>
            <a:pPr marL="342900" indent="-342900">
              <a:lnSpc>
                <a:spcPct val="130000"/>
              </a:lnSpc>
              <a:spcBef>
                <a:spcPts val="600"/>
              </a:spcBef>
              <a:buFont typeface="Arial" charset="0"/>
              <a:buChar char="•"/>
            </a:pPr>
            <a:r>
              <a:rPr lang="en-US" altLang="zh-CN" sz="2200" dirty="0" smtClean="0">
                <a:solidFill>
                  <a:schemeClr val="accent1">
                    <a:lumMod val="50000"/>
                  </a:schemeClr>
                </a:solidFill>
                <a:latin typeface="+mn-ea"/>
              </a:rPr>
              <a:t>[</a:t>
            </a:r>
            <a:r>
              <a:rPr lang="en-US" altLang="zh-CN" sz="2200" dirty="0">
                <a:solidFill>
                  <a:schemeClr val="accent1">
                    <a:lumMod val="50000"/>
                  </a:schemeClr>
                </a:solidFill>
                <a:latin typeface="+mn-ea"/>
              </a:rPr>
              <a:t>3</a:t>
            </a:r>
            <a:r>
              <a:rPr lang="en-US" altLang="zh-CN" sz="2200" dirty="0" smtClean="0">
                <a:solidFill>
                  <a:schemeClr val="accent1">
                    <a:lumMod val="50000"/>
                  </a:schemeClr>
                </a:solidFill>
                <a:latin typeface="+mn-ea"/>
              </a:rPr>
              <a:t>]</a:t>
            </a:r>
            <a:r>
              <a:rPr lang="en-US" altLang="zh-CN" sz="2200" dirty="0">
                <a:solidFill>
                  <a:schemeClr val="accent1">
                    <a:lumMod val="50000"/>
                  </a:schemeClr>
                </a:solidFill>
                <a:latin typeface="+mn-ea"/>
              </a:rPr>
              <a:t> (</a:t>
            </a:r>
            <a:r>
              <a:rPr lang="zh-CN" altLang="en-US" sz="2200" dirty="0">
                <a:solidFill>
                  <a:schemeClr val="accent1">
                    <a:lumMod val="50000"/>
                  </a:schemeClr>
                </a:solidFill>
                <a:latin typeface="+mn-ea"/>
              </a:rPr>
              <a:t>美</a:t>
            </a:r>
            <a:r>
              <a:rPr lang="en-US" altLang="zh-CN" sz="2200" dirty="0">
                <a:solidFill>
                  <a:schemeClr val="accent1">
                    <a:lumMod val="50000"/>
                  </a:schemeClr>
                </a:solidFill>
                <a:latin typeface="+mn-ea"/>
              </a:rPr>
              <a:t>)</a:t>
            </a:r>
            <a:r>
              <a:rPr lang="zh-CN" altLang="en-US" sz="2200" dirty="0">
                <a:solidFill>
                  <a:schemeClr val="accent1">
                    <a:lumMod val="50000"/>
                  </a:schemeClr>
                </a:solidFill>
                <a:latin typeface="+mn-ea"/>
              </a:rPr>
              <a:t>卡巴科弗</a:t>
            </a:r>
            <a:r>
              <a:rPr lang="en-US" altLang="zh-CN" sz="2200" dirty="0">
                <a:solidFill>
                  <a:schemeClr val="accent1">
                    <a:lumMod val="50000"/>
                  </a:schemeClr>
                </a:solidFill>
                <a:latin typeface="+mn-ea"/>
              </a:rPr>
              <a:t>(Robert </a:t>
            </a:r>
            <a:r>
              <a:rPr lang="en-US" altLang="zh-CN" sz="2200" dirty="0" err="1">
                <a:solidFill>
                  <a:schemeClr val="accent1">
                    <a:lumMod val="50000"/>
                  </a:schemeClr>
                </a:solidFill>
                <a:latin typeface="+mn-ea"/>
              </a:rPr>
              <a:t>I.Kabacoff</a:t>
            </a:r>
            <a:r>
              <a:rPr lang="en-US" altLang="zh-CN" sz="2200" dirty="0">
                <a:solidFill>
                  <a:schemeClr val="accent1">
                    <a:lumMod val="50000"/>
                  </a:schemeClr>
                </a:solidFill>
                <a:latin typeface="+mn-ea"/>
              </a:rPr>
              <a:t>) </a:t>
            </a:r>
            <a:r>
              <a:rPr lang="zh-CN" altLang="en-US" sz="2200" dirty="0" smtClean="0">
                <a:solidFill>
                  <a:schemeClr val="accent1">
                    <a:lumMod val="50000"/>
                  </a:schemeClr>
                </a:solidFill>
                <a:latin typeface="+mn-ea"/>
              </a:rPr>
              <a:t>著</a:t>
            </a:r>
            <a:r>
              <a:rPr lang="zh-CN" altLang="en-US" sz="2200" dirty="0">
                <a:solidFill>
                  <a:schemeClr val="accent1">
                    <a:lumMod val="50000"/>
                  </a:schemeClr>
                </a:solidFill>
                <a:latin typeface="+mn-ea"/>
              </a:rPr>
              <a:t>，</a:t>
            </a:r>
            <a:r>
              <a:rPr lang="zh-CN" altLang="en-US" sz="2200" dirty="0" smtClean="0">
                <a:solidFill>
                  <a:schemeClr val="accent1">
                    <a:lumMod val="50000"/>
                  </a:schemeClr>
                </a:solidFill>
                <a:latin typeface="+mn-ea"/>
              </a:rPr>
              <a:t>王小宁等译</a:t>
            </a:r>
            <a:r>
              <a:rPr lang="en-US" altLang="zh-CN" sz="2200" dirty="0" smtClean="0">
                <a:solidFill>
                  <a:schemeClr val="accent1">
                    <a:lumMod val="50000"/>
                  </a:schemeClr>
                </a:solidFill>
                <a:latin typeface="+mn-ea"/>
              </a:rPr>
              <a:t>.</a:t>
            </a:r>
            <a:r>
              <a:rPr lang="zh-CN" altLang="en-US" sz="2200" dirty="0">
                <a:solidFill>
                  <a:schemeClr val="accent1">
                    <a:lumMod val="50000"/>
                  </a:schemeClr>
                </a:solidFill>
                <a:latin typeface="+mn-ea"/>
              </a:rPr>
              <a:t> </a:t>
            </a:r>
            <a:r>
              <a:rPr lang="en-US" altLang="zh-CN" sz="2200" dirty="0" smtClean="0">
                <a:solidFill>
                  <a:schemeClr val="accent1">
                    <a:lumMod val="50000"/>
                  </a:schemeClr>
                </a:solidFill>
                <a:latin typeface="+mn-ea"/>
              </a:rPr>
              <a:t>《R</a:t>
            </a:r>
            <a:r>
              <a:rPr lang="zh-CN" altLang="en-US" sz="2200" dirty="0">
                <a:solidFill>
                  <a:schemeClr val="accent1">
                    <a:lumMod val="50000"/>
                  </a:schemeClr>
                </a:solidFill>
                <a:latin typeface="+mn-ea"/>
              </a:rPr>
              <a:t>语言</a:t>
            </a:r>
            <a:r>
              <a:rPr lang="zh-CN" altLang="en-US" sz="2200" dirty="0" smtClean="0">
                <a:solidFill>
                  <a:schemeClr val="accent1">
                    <a:lumMod val="50000"/>
                  </a:schemeClr>
                </a:solidFill>
                <a:latin typeface="+mn-ea"/>
              </a:rPr>
              <a:t>实战</a:t>
            </a:r>
            <a:r>
              <a:rPr lang="en-US" altLang="zh-CN" sz="2200" dirty="0" smtClean="0">
                <a:solidFill>
                  <a:schemeClr val="accent1">
                    <a:lumMod val="50000"/>
                  </a:schemeClr>
                </a:solidFill>
                <a:latin typeface="+mn-ea"/>
              </a:rPr>
              <a:t>》.</a:t>
            </a:r>
            <a:r>
              <a:rPr lang="zh-CN" altLang="en-US" sz="2200" dirty="0" smtClean="0">
                <a:solidFill>
                  <a:schemeClr val="accent1">
                    <a:lumMod val="50000"/>
                  </a:schemeClr>
                </a:solidFill>
                <a:latin typeface="+mn-ea"/>
              </a:rPr>
              <a:t> 人民</a:t>
            </a:r>
            <a:r>
              <a:rPr lang="zh-CN" altLang="en-US" sz="2200" dirty="0">
                <a:solidFill>
                  <a:schemeClr val="accent1">
                    <a:lumMod val="50000"/>
                  </a:schemeClr>
                </a:solidFill>
                <a:latin typeface="+mn-ea"/>
              </a:rPr>
              <a:t>邮电</a:t>
            </a:r>
            <a:r>
              <a:rPr lang="zh-CN" altLang="en-US" sz="2200" dirty="0" smtClean="0">
                <a:solidFill>
                  <a:schemeClr val="accent1">
                    <a:lumMod val="50000"/>
                  </a:schemeClr>
                </a:solidFill>
                <a:latin typeface="+mn-ea"/>
              </a:rPr>
              <a:t>出版社</a:t>
            </a:r>
            <a:endParaRPr kumimoji="1" lang="en-US" altLang="zh-CN" sz="2200" kern="0" dirty="0">
              <a:solidFill>
                <a:schemeClr val="accent1">
                  <a:lumMod val="50000"/>
                </a:schemeClr>
              </a:solidFill>
              <a:latin typeface="+mn-ea"/>
              <a:cs typeface="+mn-ea"/>
              <a:sym typeface="+mn-lt"/>
            </a:endParaRPr>
          </a:p>
          <a:p>
            <a:pPr marL="342900" indent="-342900">
              <a:lnSpc>
                <a:spcPct val="130000"/>
              </a:lnSpc>
              <a:spcBef>
                <a:spcPts val="600"/>
              </a:spcBef>
              <a:buFont typeface="Arial" charset="0"/>
              <a:buChar char="•"/>
            </a:pPr>
            <a:r>
              <a:rPr lang="en-US" altLang="zh-CN" sz="2200" dirty="0" smtClean="0">
                <a:solidFill>
                  <a:schemeClr val="accent1">
                    <a:lumMod val="50000"/>
                  </a:schemeClr>
                </a:solidFill>
                <a:latin typeface="+mn-ea"/>
              </a:rPr>
              <a:t>[</a:t>
            </a:r>
            <a:r>
              <a:rPr lang="en-US" altLang="zh-CN" sz="2200" dirty="0">
                <a:solidFill>
                  <a:schemeClr val="accent1">
                    <a:lumMod val="50000"/>
                  </a:schemeClr>
                </a:solidFill>
                <a:latin typeface="+mn-ea"/>
              </a:rPr>
              <a:t>4</a:t>
            </a:r>
            <a:r>
              <a:rPr lang="en-US" altLang="zh-CN" sz="2200" dirty="0" smtClean="0">
                <a:solidFill>
                  <a:schemeClr val="accent1">
                    <a:lumMod val="50000"/>
                  </a:schemeClr>
                </a:solidFill>
                <a:latin typeface="+mn-ea"/>
              </a:rPr>
              <a:t>]</a:t>
            </a:r>
            <a:r>
              <a:rPr lang="zh-CN" altLang="en-US" sz="2200" dirty="0" smtClean="0">
                <a:solidFill>
                  <a:schemeClr val="accent1">
                    <a:lumMod val="50000"/>
                  </a:schemeClr>
                </a:solidFill>
                <a:latin typeface="+mn-ea"/>
              </a:rPr>
              <a:t> 张令令 </a:t>
            </a:r>
            <a:r>
              <a:rPr lang="zh-CN" altLang="en-US" sz="2200" dirty="0">
                <a:solidFill>
                  <a:schemeClr val="accent1">
                    <a:lumMod val="50000"/>
                  </a:schemeClr>
                </a:solidFill>
                <a:latin typeface="+mn-ea"/>
              </a:rPr>
              <a:t>孙金金 黄世祥 </a:t>
            </a:r>
            <a:r>
              <a:rPr lang="en-US" altLang="zh-CN" sz="2200" dirty="0" smtClean="0">
                <a:solidFill>
                  <a:schemeClr val="accent1">
                    <a:lumMod val="50000"/>
                  </a:schemeClr>
                </a:solidFill>
                <a:latin typeface="+mn-ea"/>
              </a:rPr>
              <a:t>.</a:t>
            </a:r>
            <a:r>
              <a:rPr lang="zh-CN" altLang="en-US" sz="2200" dirty="0">
                <a:solidFill>
                  <a:schemeClr val="accent1">
                    <a:lumMod val="50000"/>
                  </a:schemeClr>
                </a:solidFill>
                <a:latin typeface="+mn-ea"/>
              </a:rPr>
              <a:t>大数据背景下基于网络搜索数据</a:t>
            </a:r>
            <a:r>
              <a:rPr lang="zh-CN" altLang="en-US" sz="2200" dirty="0" smtClean="0">
                <a:solidFill>
                  <a:schemeClr val="accent1">
                    <a:lumMod val="50000"/>
                  </a:schemeClr>
                </a:solidFill>
                <a:latin typeface="+mn-ea"/>
              </a:rPr>
              <a:t>的商品房</a:t>
            </a:r>
            <a:r>
              <a:rPr lang="zh-CN" altLang="en-US" sz="2200" dirty="0">
                <a:solidFill>
                  <a:schemeClr val="accent1">
                    <a:lumMod val="50000"/>
                  </a:schemeClr>
                </a:solidFill>
                <a:latin typeface="+mn-ea"/>
              </a:rPr>
              <a:t>价格</a:t>
            </a:r>
            <a:r>
              <a:rPr lang="zh-CN" altLang="en-US" sz="2200" dirty="0" smtClean="0">
                <a:solidFill>
                  <a:schemeClr val="accent1">
                    <a:lumMod val="50000"/>
                  </a:schemeClr>
                </a:solidFill>
                <a:latin typeface="+mn-ea"/>
              </a:rPr>
              <a:t>预测</a:t>
            </a:r>
            <a:r>
              <a:rPr lang="en-US" altLang="zh-CN" sz="2200" dirty="0" smtClean="0">
                <a:solidFill>
                  <a:schemeClr val="accent1">
                    <a:lumMod val="50000"/>
                  </a:schemeClr>
                </a:solidFill>
                <a:latin typeface="+mn-ea"/>
              </a:rPr>
              <a:t>.</a:t>
            </a:r>
            <a:r>
              <a:rPr lang="zh-CN" altLang="en-US" sz="2200" dirty="0">
                <a:solidFill>
                  <a:schemeClr val="accent1">
                    <a:lumMod val="50000"/>
                  </a:schemeClr>
                </a:solidFill>
                <a:latin typeface="+mn-ea"/>
              </a:rPr>
              <a:t>中南财经政法</a:t>
            </a:r>
            <a:r>
              <a:rPr lang="zh-CN" altLang="en-US" sz="2200" dirty="0" smtClean="0">
                <a:solidFill>
                  <a:schemeClr val="accent1">
                    <a:lumMod val="50000"/>
                  </a:schemeClr>
                </a:solidFill>
                <a:latin typeface="+mn-ea"/>
              </a:rPr>
              <a:t>大学</a:t>
            </a:r>
            <a:endParaRPr lang="en-US" altLang="zh-CN" sz="2200" dirty="0">
              <a:solidFill>
                <a:schemeClr val="accent1">
                  <a:lumMod val="50000"/>
                </a:schemeClr>
              </a:solidFill>
              <a:latin typeface="+mn-ea"/>
            </a:endParaRPr>
          </a:p>
          <a:p>
            <a:pPr marL="342900" indent="-342900">
              <a:lnSpc>
                <a:spcPct val="130000"/>
              </a:lnSpc>
              <a:spcBef>
                <a:spcPts val="600"/>
              </a:spcBef>
              <a:buFont typeface="Arial" charset="0"/>
              <a:buChar char="•"/>
            </a:pPr>
            <a:r>
              <a:rPr lang="en-US" altLang="zh-CN" sz="2200" dirty="0" smtClean="0">
                <a:solidFill>
                  <a:schemeClr val="accent1">
                    <a:lumMod val="50000"/>
                  </a:schemeClr>
                </a:solidFill>
                <a:latin typeface="+mn-ea"/>
              </a:rPr>
              <a:t>[</a:t>
            </a:r>
            <a:r>
              <a:rPr lang="en-US" altLang="zh-CN" sz="2200" dirty="0">
                <a:solidFill>
                  <a:schemeClr val="accent1">
                    <a:lumMod val="50000"/>
                  </a:schemeClr>
                </a:solidFill>
                <a:latin typeface="+mn-ea"/>
              </a:rPr>
              <a:t>5</a:t>
            </a:r>
            <a:r>
              <a:rPr lang="en-US" altLang="zh-CN" sz="2200" dirty="0" smtClean="0">
                <a:solidFill>
                  <a:schemeClr val="accent1">
                    <a:lumMod val="50000"/>
                  </a:schemeClr>
                </a:solidFill>
                <a:latin typeface="+mn-ea"/>
              </a:rPr>
              <a:t>]</a:t>
            </a:r>
            <a:r>
              <a:rPr lang="zh-CN" altLang="en-US" sz="2200" dirty="0" smtClean="0">
                <a:solidFill>
                  <a:schemeClr val="accent1">
                    <a:lumMod val="50000"/>
                  </a:schemeClr>
                </a:solidFill>
                <a:latin typeface="+mn-ea"/>
              </a:rPr>
              <a:t> 杨树新 </a:t>
            </a:r>
            <a:r>
              <a:rPr lang="zh-CN" altLang="en-US" sz="2200" dirty="0">
                <a:solidFill>
                  <a:schemeClr val="accent1">
                    <a:lumMod val="50000"/>
                  </a:schemeClr>
                </a:solidFill>
                <a:latin typeface="+mn-ea"/>
              </a:rPr>
              <a:t>董纪昌 李秀婷 </a:t>
            </a:r>
            <a:r>
              <a:rPr lang="en-US" altLang="zh-CN" sz="2200" dirty="0" smtClean="0">
                <a:solidFill>
                  <a:schemeClr val="accent1">
                    <a:lumMod val="50000"/>
                  </a:schemeClr>
                </a:solidFill>
                <a:latin typeface="+mn-ea"/>
              </a:rPr>
              <a:t>.</a:t>
            </a:r>
            <a:r>
              <a:rPr lang="zh-CN" altLang="en-US" sz="2200" dirty="0">
                <a:solidFill>
                  <a:schemeClr val="accent1">
                    <a:lumMod val="50000"/>
                  </a:schemeClr>
                </a:solidFill>
                <a:latin typeface="+mn-ea"/>
              </a:rPr>
              <a:t>基于网络关键词搜索的房地产价格影响因素</a:t>
            </a:r>
            <a:r>
              <a:rPr lang="zh-CN" altLang="en-US" sz="2200" dirty="0" smtClean="0">
                <a:solidFill>
                  <a:schemeClr val="accent1">
                    <a:lumMod val="50000"/>
                  </a:schemeClr>
                </a:solidFill>
                <a:latin typeface="+mn-ea"/>
              </a:rPr>
              <a:t>研究</a:t>
            </a:r>
            <a:r>
              <a:rPr lang="en-US" altLang="zh-CN" sz="2200" dirty="0" smtClean="0">
                <a:solidFill>
                  <a:schemeClr val="accent1">
                    <a:lumMod val="50000"/>
                  </a:schemeClr>
                </a:solidFill>
                <a:latin typeface="+mn-ea"/>
              </a:rPr>
              <a:t>.</a:t>
            </a:r>
            <a:r>
              <a:rPr lang="zh-CN" altLang="en-US" sz="2200" dirty="0" smtClean="0">
                <a:solidFill>
                  <a:schemeClr val="accent1">
                    <a:lumMod val="50000"/>
                  </a:schemeClr>
                </a:solidFill>
                <a:latin typeface="+mn-ea"/>
              </a:rPr>
              <a:t> 新疆</a:t>
            </a:r>
            <a:r>
              <a:rPr lang="zh-CN" altLang="en-US" sz="2200" dirty="0">
                <a:solidFill>
                  <a:schemeClr val="accent1">
                    <a:lumMod val="50000"/>
                  </a:schemeClr>
                </a:solidFill>
                <a:latin typeface="+mn-ea"/>
              </a:rPr>
              <a:t>财经大学学报 </a:t>
            </a:r>
          </a:p>
        </p:txBody>
      </p:sp>
    </p:spTree>
    <p:extLst>
      <p:ext uri="{BB962C8B-B14F-4D97-AF65-F5344CB8AC3E}">
        <p14:creationId xmlns:p14="http://schemas.microsoft.com/office/powerpoint/2010/main" val="20006262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48665" y="3852285"/>
            <a:ext cx="11194472" cy="1714581"/>
          </a:xfrm>
        </p:spPr>
        <p:txBody>
          <a:bodyPr/>
          <a:lstStyle/>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感谢</a:t>
            </a:r>
            <a:r>
              <a:rPr lang="zh-CN" altLang="en-US" dirty="0">
                <a:latin typeface="微软雅黑" panose="020B0503020204020204" pitchFamily="34" charset="-122"/>
                <a:ea typeface="微软雅黑" panose="020B0503020204020204" pitchFamily="34" charset="-122"/>
              </a:rPr>
              <a:t>各位老师评判指导</a:t>
            </a:r>
          </a:p>
        </p:txBody>
      </p:sp>
      <p:sp>
        <p:nvSpPr>
          <p:cNvPr id="3" name="文本占位符 2"/>
          <p:cNvSpPr>
            <a:spLocks noGrp="1"/>
          </p:cNvSpPr>
          <p:nvPr>
            <p:ph type="body" sz="quarter" idx="11"/>
          </p:nvPr>
        </p:nvSpPr>
        <p:spPr/>
        <p:txBody>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指导老师：赵甫哲</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  答辩人：蒲东齐</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6" name="图片占位符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5729" b="25729"/>
          <a:stretch>
            <a:fillRect/>
          </a:stretch>
        </p:blipFill>
        <p:spPr/>
      </p:pic>
      <p:sp>
        <p:nvSpPr>
          <p:cNvPr id="7" name="文本框 6"/>
          <p:cNvSpPr txBox="1"/>
          <p:nvPr/>
        </p:nvSpPr>
        <p:spPr>
          <a:xfrm>
            <a:off x="2597367" y="6137753"/>
            <a:ext cx="7197986" cy="649409"/>
          </a:xfrm>
          <a:prstGeom prst="rect">
            <a:avLst/>
          </a:prstGeom>
          <a:noFill/>
        </p:spPr>
        <p:txBody>
          <a:bodyPr wrap="square" rtlCol="0">
            <a:spAutoFit/>
          </a:bodyPr>
          <a:lstStyle/>
          <a:p>
            <a:pPr algn="ctr">
              <a:lnSpc>
                <a:spcPct val="130000"/>
              </a:lnSpc>
              <a:spcBef>
                <a:spcPts val="600"/>
              </a:spcBef>
            </a:pPr>
            <a:r>
              <a:rPr kumimoji="1" lang="zh-CN" altLang="en-US" sz="1200" b="1" kern="0" dirty="0" smtClean="0">
                <a:latin typeface="微软雅黑" panose="020B0503020204020204" pitchFamily="34" charset="-122"/>
                <a:ea typeface="微软雅黑" panose="020B0503020204020204" pitchFamily="34" charset="-122"/>
                <a:cs typeface="+mn-ea"/>
                <a:sym typeface="+mn-lt"/>
              </a:rPr>
              <a:t>华中师范大学计算机学院</a:t>
            </a:r>
            <a:endParaRPr kumimoji="1" lang="en-US" altLang="zh-CN" sz="1200" b="1" kern="0" dirty="0" smtClean="0">
              <a:latin typeface="微软雅黑" panose="020B0503020204020204" pitchFamily="34" charset="-122"/>
              <a:ea typeface="微软雅黑" panose="020B0503020204020204" pitchFamily="34" charset="-122"/>
              <a:cs typeface="+mn-ea"/>
              <a:sym typeface="+mn-lt"/>
            </a:endParaRPr>
          </a:p>
          <a:p>
            <a:pPr algn="ctr">
              <a:lnSpc>
                <a:spcPct val="130000"/>
              </a:lnSpc>
              <a:spcBef>
                <a:spcPts val="600"/>
              </a:spcBef>
            </a:pPr>
            <a:r>
              <a:rPr kumimoji="1" lang="zh-CN" altLang="en-US" sz="1200" b="1" kern="0" dirty="0" smtClean="0">
                <a:latin typeface="微软雅黑" panose="020B0503020204020204" pitchFamily="34" charset="-122"/>
                <a:ea typeface="微软雅黑" panose="020B0503020204020204" pitchFamily="34" charset="-122"/>
                <a:cs typeface="+mn-ea"/>
                <a:sym typeface="+mn-lt"/>
              </a:rPr>
              <a:t>华中师范大学经济与工商管理学院</a:t>
            </a:r>
            <a:endParaRPr kumimoji="1" lang="zh-CN" altLang="en-US" sz="1200" b="1"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sz="2000" b="1" dirty="0" smtClean="0"/>
              <a:t>项目</a:t>
            </a:r>
            <a:r>
              <a:rPr kumimoji="1" lang="zh-CN" altLang="en-US" sz="2000" b="1" dirty="0"/>
              <a:t>计划</a:t>
            </a:r>
          </a:p>
          <a:p>
            <a:endParaRPr lang="zh-CN" altLang="en-US" sz="2000" b="1" dirty="0"/>
          </a:p>
        </p:txBody>
      </p:sp>
      <p:sp>
        <p:nvSpPr>
          <p:cNvPr id="344" name="矩形 343"/>
          <p:cNvSpPr/>
          <p:nvPr/>
        </p:nvSpPr>
        <p:spPr>
          <a:xfrm>
            <a:off x="7381691" y="1067291"/>
            <a:ext cx="4475347" cy="82760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kumimoji="1" lang="en-US" altLang="zh-CN" sz="4000" dirty="0" smtClean="0"/>
          </a:p>
          <a:p>
            <a:r>
              <a:rPr kumimoji="1" lang="zh-CN" altLang="en-US" sz="4000" dirty="0" smtClean="0"/>
              <a:t>项目</a:t>
            </a:r>
            <a:r>
              <a:rPr kumimoji="1" lang="zh-CN" altLang="en-US" sz="4000" dirty="0"/>
              <a:t>计划</a:t>
            </a:r>
          </a:p>
          <a:p>
            <a:endParaRPr lang="zh-CN" altLang="en-US" sz="4000" b="1" dirty="0">
              <a:solidFill>
                <a:schemeClr val="bg1"/>
              </a:solidFill>
            </a:endParaRPr>
          </a:p>
        </p:txBody>
      </p:sp>
      <p:sp>
        <p:nvSpPr>
          <p:cNvPr id="345" name="矩形 344"/>
          <p:cNvSpPr/>
          <p:nvPr/>
        </p:nvSpPr>
        <p:spPr>
          <a:xfrm>
            <a:off x="7381690" y="2420318"/>
            <a:ext cx="4475347" cy="2019014"/>
          </a:xfrm>
          <a:prstGeom prst="rect">
            <a:avLst/>
          </a:prstGeom>
        </p:spPr>
        <p:txBody>
          <a:bodyPr wrap="square">
            <a:spAutoFit/>
          </a:bodyPr>
          <a:lstStyle/>
          <a:p>
            <a:pPr marL="285750" indent="-285750">
              <a:lnSpc>
                <a:spcPct val="120000"/>
              </a:lnSpc>
              <a:spcBef>
                <a:spcPts val="600"/>
              </a:spcBef>
              <a:buFont typeface="Arial" panose="020B0604020202020204" pitchFamily="34" charset="0"/>
              <a:buChar char="•"/>
            </a:pPr>
            <a:r>
              <a:rPr lang="zh-CN" altLang="en-US" sz="3200" dirty="0" smtClean="0">
                <a:solidFill>
                  <a:srgbClr val="404040"/>
                </a:solidFill>
              </a:rPr>
              <a:t>算法学习</a:t>
            </a:r>
            <a:endParaRPr lang="en-US" altLang="zh-CN" sz="3200" dirty="0" smtClean="0">
              <a:solidFill>
                <a:srgbClr val="404040"/>
              </a:solidFill>
            </a:endParaRPr>
          </a:p>
          <a:p>
            <a:pPr marL="285750" indent="-285750">
              <a:lnSpc>
                <a:spcPct val="120000"/>
              </a:lnSpc>
              <a:spcBef>
                <a:spcPts val="600"/>
              </a:spcBef>
              <a:buFont typeface="Arial" panose="020B0604020202020204" pitchFamily="34" charset="0"/>
              <a:buChar char="•"/>
            </a:pPr>
            <a:r>
              <a:rPr lang="zh-CN" altLang="en-US" sz="3200" dirty="0">
                <a:solidFill>
                  <a:srgbClr val="404040"/>
                </a:solidFill>
              </a:rPr>
              <a:t>数据</a:t>
            </a:r>
            <a:r>
              <a:rPr lang="zh-CN" altLang="en-US" sz="3200" dirty="0" smtClean="0">
                <a:solidFill>
                  <a:srgbClr val="404040"/>
                </a:solidFill>
              </a:rPr>
              <a:t>收集与变量选取</a:t>
            </a:r>
            <a:endParaRPr lang="en-US" altLang="zh-CN" sz="3200" dirty="0" smtClean="0">
              <a:solidFill>
                <a:srgbClr val="404040"/>
              </a:solidFill>
            </a:endParaRPr>
          </a:p>
          <a:p>
            <a:pPr marL="285750" indent="-285750">
              <a:lnSpc>
                <a:spcPct val="120000"/>
              </a:lnSpc>
              <a:spcBef>
                <a:spcPts val="600"/>
              </a:spcBef>
              <a:buFont typeface="Arial" panose="020B0604020202020204" pitchFamily="34" charset="0"/>
              <a:buChar char="•"/>
            </a:pPr>
            <a:r>
              <a:rPr lang="zh-CN" altLang="en-US" sz="3200" dirty="0" smtClean="0">
                <a:solidFill>
                  <a:srgbClr val="404040"/>
                </a:solidFill>
              </a:rPr>
              <a:t>模型选择及验证</a:t>
            </a:r>
            <a:endParaRPr lang="en-US" altLang="zh-CN" sz="3200" dirty="0" smtClean="0">
              <a:solidFill>
                <a:srgbClr val="404040"/>
              </a:solidFill>
            </a:endParaRP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21890" t="5394" r="11234" b="5394"/>
          <a:stretch>
            <a:fillRect/>
          </a:stretch>
        </p:blipFill>
        <p:spPr>
          <a:xfrm>
            <a:off x="509367" y="1067291"/>
            <a:ext cx="6611913" cy="4958935"/>
          </a:xfrm>
          <a:prstGeom prst="rect">
            <a:avLst/>
          </a:prstGeom>
        </p:spPr>
      </p:pic>
      <p:sp>
        <p:nvSpPr>
          <p:cNvPr id="4" name="文本框 3"/>
          <p:cNvSpPr txBox="1"/>
          <p:nvPr/>
        </p:nvSpPr>
        <p:spPr>
          <a:xfrm>
            <a:off x="2319454" y="-1360449"/>
            <a:ext cx="184731" cy="332399"/>
          </a:xfrm>
          <a:prstGeom prst="rect">
            <a:avLst/>
          </a:prstGeom>
          <a:noFill/>
        </p:spPr>
        <p:txBody>
          <a:bodyPr wrap="none" rtlCol="0">
            <a:spAutoFit/>
          </a:bodyPr>
          <a:lstStyle/>
          <a:p>
            <a:pPr>
              <a:lnSpc>
                <a:spcPct val="130000"/>
              </a:lnSpc>
              <a:spcBef>
                <a:spcPts val="600"/>
              </a:spcBef>
            </a:pPr>
            <a:endParaRPr kumimoji="1" lang="zh-CN" altLang="en-US" sz="1200" kern="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sz="2000" b="1" dirty="0" smtClean="0">
                <a:latin typeface="+mn-ea"/>
              </a:rPr>
              <a:t>01</a:t>
            </a:r>
            <a:r>
              <a:rPr lang="zh-CN" altLang="en-US" sz="2000" b="1" dirty="0" smtClean="0">
                <a:latin typeface="+mn-ea"/>
              </a:rPr>
              <a:t> </a:t>
            </a:r>
            <a:r>
              <a:rPr kumimoji="1" lang="zh-CN" altLang="en-US" sz="2000" b="1" dirty="0" smtClean="0"/>
              <a:t>算法学习</a:t>
            </a:r>
            <a:endParaRPr kumimoji="1" lang="zh-CN" altLang="en-US" sz="2000" b="1" dirty="0"/>
          </a:p>
          <a:p>
            <a:endParaRPr lang="zh-CN" altLang="en-US" sz="2000" b="1" dirty="0">
              <a:latin typeface="+mn-ea"/>
            </a:endParaRPr>
          </a:p>
        </p:txBody>
      </p:sp>
      <p:sp>
        <p:nvSpPr>
          <p:cNvPr id="3" name="文本框 2"/>
          <p:cNvSpPr txBox="1"/>
          <p:nvPr/>
        </p:nvSpPr>
        <p:spPr>
          <a:xfrm>
            <a:off x="457636" y="1804253"/>
            <a:ext cx="11297150" cy="3444020"/>
          </a:xfrm>
          <a:prstGeom prst="rect">
            <a:avLst/>
          </a:prstGeom>
          <a:noFill/>
        </p:spPr>
        <p:txBody>
          <a:bodyPr wrap="square" rtlCol="0">
            <a:spAutoFit/>
          </a:bodyPr>
          <a:lstStyle/>
          <a:p>
            <a:pPr>
              <a:lnSpc>
                <a:spcPct val="130000"/>
              </a:lnSpc>
              <a:spcBef>
                <a:spcPts val="600"/>
              </a:spcBef>
            </a:pPr>
            <a:r>
              <a:rPr kumimoji="1" lang="zh-CN" altLang="en-US" sz="2800" kern="0" dirty="0" smtClean="0">
                <a:solidFill>
                  <a:schemeClr val="accent1">
                    <a:lumMod val="50000"/>
                  </a:schemeClr>
                </a:solidFill>
                <a:latin typeface="+mn-ea"/>
                <a:cs typeface="+mn-ea"/>
                <a:sym typeface="+mn-lt"/>
              </a:rPr>
              <a:t>时间：</a:t>
            </a:r>
            <a:r>
              <a:rPr kumimoji="1" lang="en-US" altLang="zh-CN" sz="2800" kern="0" dirty="0" smtClean="0">
                <a:solidFill>
                  <a:schemeClr val="accent1">
                    <a:lumMod val="50000"/>
                  </a:schemeClr>
                </a:solidFill>
                <a:latin typeface="+mn-ea"/>
                <a:cs typeface="+mn-ea"/>
                <a:sym typeface="+mn-lt"/>
              </a:rPr>
              <a:t>2017.03.01—2017.07.20</a:t>
            </a:r>
          </a:p>
          <a:p>
            <a:pPr>
              <a:lnSpc>
                <a:spcPct val="130000"/>
              </a:lnSpc>
              <a:spcBef>
                <a:spcPts val="600"/>
              </a:spcBef>
            </a:pPr>
            <a:r>
              <a:rPr kumimoji="1" lang="zh-CN" altLang="en-US" sz="2800" kern="0" dirty="0" smtClean="0">
                <a:solidFill>
                  <a:schemeClr val="accent1">
                    <a:lumMod val="50000"/>
                  </a:schemeClr>
                </a:solidFill>
                <a:latin typeface="+mn-ea"/>
                <a:cs typeface="+mn-ea"/>
                <a:sym typeface="+mn-lt"/>
              </a:rPr>
              <a:t>方式：老师指导；书籍材料，视频材料，同类论文材料自学</a:t>
            </a:r>
            <a:endParaRPr kumimoji="1" lang="en-US" altLang="zh-CN" sz="2800" kern="0" dirty="0" smtClean="0">
              <a:solidFill>
                <a:schemeClr val="accent1">
                  <a:lumMod val="50000"/>
                </a:schemeClr>
              </a:solidFill>
              <a:latin typeface="+mn-ea"/>
              <a:cs typeface="+mn-ea"/>
              <a:sym typeface="+mn-lt"/>
            </a:endParaRPr>
          </a:p>
          <a:p>
            <a:pPr>
              <a:lnSpc>
                <a:spcPct val="130000"/>
              </a:lnSpc>
              <a:spcBef>
                <a:spcPts val="600"/>
              </a:spcBef>
            </a:pPr>
            <a:r>
              <a:rPr kumimoji="1" lang="zh-CN" altLang="en-US" sz="2800" kern="0" dirty="0" smtClean="0">
                <a:solidFill>
                  <a:schemeClr val="accent1">
                    <a:lumMod val="50000"/>
                  </a:schemeClr>
                </a:solidFill>
                <a:latin typeface="+mn-ea"/>
                <a:cs typeface="+mn-ea"/>
                <a:sym typeface="+mn-lt"/>
              </a:rPr>
              <a:t>内容：</a:t>
            </a:r>
            <a:r>
              <a:rPr kumimoji="1" lang="en-US" altLang="zh-CN" sz="2800" kern="0" dirty="0" smtClean="0">
                <a:solidFill>
                  <a:schemeClr val="accent1">
                    <a:lumMod val="50000"/>
                  </a:schemeClr>
                </a:solidFill>
                <a:latin typeface="+mn-ea"/>
                <a:cs typeface="+mn-ea"/>
                <a:sym typeface="+mn-lt"/>
              </a:rPr>
              <a:t>R</a:t>
            </a:r>
            <a:r>
              <a:rPr kumimoji="1" lang="zh-CN" altLang="en-US" sz="2800" kern="0" dirty="0" smtClean="0">
                <a:solidFill>
                  <a:schemeClr val="accent1">
                    <a:lumMod val="50000"/>
                  </a:schemeClr>
                </a:solidFill>
                <a:latin typeface="+mn-ea"/>
                <a:cs typeface="+mn-ea"/>
                <a:sym typeface="+mn-lt"/>
              </a:rPr>
              <a:t>语言的简单使用（语法及</a:t>
            </a:r>
            <a:r>
              <a:rPr kumimoji="1" lang="en-US" altLang="zh-CN" sz="2800" kern="0" dirty="0" smtClean="0">
                <a:solidFill>
                  <a:schemeClr val="accent1">
                    <a:lumMod val="50000"/>
                  </a:schemeClr>
                </a:solidFill>
                <a:latin typeface="+mn-ea"/>
                <a:cs typeface="+mn-ea"/>
                <a:sym typeface="+mn-lt"/>
              </a:rPr>
              <a:t>R</a:t>
            </a:r>
            <a:r>
              <a:rPr kumimoji="1" lang="zh-CN" altLang="en-US" sz="2800" kern="0" dirty="0" smtClean="0">
                <a:solidFill>
                  <a:schemeClr val="accent1">
                    <a:lumMod val="50000"/>
                  </a:schemeClr>
                </a:solidFill>
                <a:latin typeface="+mn-ea"/>
                <a:cs typeface="+mn-ea"/>
                <a:sym typeface="+mn-lt"/>
              </a:rPr>
              <a:t>包），机器学习有关的算法（逐步线性回归，岭回归，</a:t>
            </a:r>
            <a:r>
              <a:rPr kumimoji="1" lang="en-US" altLang="zh-CN" sz="2800" kern="0" dirty="0" smtClean="0">
                <a:solidFill>
                  <a:schemeClr val="accent1">
                    <a:lumMod val="50000"/>
                  </a:schemeClr>
                </a:solidFill>
                <a:latin typeface="+mn-ea"/>
                <a:cs typeface="+mn-ea"/>
                <a:sym typeface="+mn-lt"/>
              </a:rPr>
              <a:t>Lasso</a:t>
            </a:r>
            <a:r>
              <a:rPr kumimoji="1" lang="zh-CN" altLang="en-US" sz="2800" kern="0" dirty="0" smtClean="0">
                <a:solidFill>
                  <a:schemeClr val="accent1">
                    <a:lumMod val="50000"/>
                  </a:schemeClr>
                </a:solidFill>
                <a:latin typeface="+mn-ea"/>
                <a:cs typeface="+mn-ea"/>
                <a:sym typeface="+mn-lt"/>
              </a:rPr>
              <a:t>，回归树，</a:t>
            </a:r>
            <a:r>
              <a:rPr kumimoji="1" lang="en-US" altLang="zh-CN" sz="2800" kern="0" dirty="0">
                <a:solidFill>
                  <a:schemeClr val="accent1">
                    <a:lumMod val="50000"/>
                  </a:schemeClr>
                </a:solidFill>
                <a:latin typeface="+mn-ea"/>
                <a:cs typeface="+mn-ea"/>
                <a:sym typeface="+mn-lt"/>
              </a:rPr>
              <a:t> bagging </a:t>
            </a:r>
            <a:r>
              <a:rPr kumimoji="1" lang="zh-CN" altLang="en-US" sz="2800" kern="0" dirty="0" smtClean="0">
                <a:solidFill>
                  <a:schemeClr val="accent1">
                    <a:lumMod val="50000"/>
                  </a:schemeClr>
                </a:solidFill>
                <a:latin typeface="+mn-ea"/>
                <a:cs typeface="+mn-ea"/>
                <a:sym typeface="+mn-lt"/>
              </a:rPr>
              <a:t>，</a:t>
            </a:r>
            <a:r>
              <a:rPr kumimoji="1" lang="en-US" altLang="zh-CN" sz="2800" kern="0" dirty="0" err="1" smtClean="0">
                <a:solidFill>
                  <a:schemeClr val="accent1">
                    <a:lumMod val="50000"/>
                  </a:schemeClr>
                </a:solidFill>
                <a:latin typeface="+mn-ea"/>
                <a:cs typeface="+mn-ea"/>
                <a:sym typeface="+mn-lt"/>
              </a:rPr>
              <a:t>adaboost</a:t>
            </a:r>
            <a:r>
              <a:rPr kumimoji="1" lang="zh-CN" altLang="en-US" sz="2800" kern="0" dirty="0" smtClean="0">
                <a:solidFill>
                  <a:schemeClr val="accent1">
                    <a:lumMod val="50000"/>
                  </a:schemeClr>
                </a:solidFill>
                <a:latin typeface="+mn-ea"/>
                <a:cs typeface="+mn-ea"/>
                <a:sym typeface="+mn-lt"/>
              </a:rPr>
              <a:t>，随机森林）</a:t>
            </a:r>
            <a:endParaRPr kumimoji="1" lang="en-US" altLang="zh-CN" sz="2800" kern="0" dirty="0" smtClean="0">
              <a:solidFill>
                <a:schemeClr val="accent1">
                  <a:lumMod val="50000"/>
                </a:schemeClr>
              </a:solidFill>
              <a:latin typeface="+mn-ea"/>
              <a:cs typeface="+mn-ea"/>
              <a:sym typeface="+mn-lt"/>
            </a:endParaRPr>
          </a:p>
          <a:p>
            <a:pPr>
              <a:lnSpc>
                <a:spcPct val="130000"/>
              </a:lnSpc>
              <a:spcBef>
                <a:spcPts val="600"/>
              </a:spcBef>
            </a:pPr>
            <a:endParaRPr kumimoji="1" lang="en-US" altLang="zh-CN" sz="1600" kern="0" dirty="0" smtClean="0">
              <a:solidFill>
                <a:schemeClr val="accent1">
                  <a:lumMod val="50000"/>
                </a:schemeClr>
              </a:solidFill>
              <a:latin typeface="+mn-ea"/>
              <a:cs typeface="+mn-ea"/>
              <a:sym typeface="+mn-lt"/>
            </a:endParaRPr>
          </a:p>
        </p:txBody>
      </p:sp>
    </p:spTree>
    <p:extLst>
      <p:ext uri="{BB962C8B-B14F-4D97-AF65-F5344CB8AC3E}">
        <p14:creationId xmlns:p14="http://schemas.microsoft.com/office/powerpoint/2010/main" val="42340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sz="2000" b="1" dirty="0" smtClean="0">
                <a:latin typeface="+mn-ea"/>
              </a:rPr>
              <a:t>02</a:t>
            </a:r>
            <a:r>
              <a:rPr lang="zh-CN" altLang="en-US" sz="2000" b="1" dirty="0" smtClean="0">
                <a:latin typeface="+mn-ea"/>
              </a:rPr>
              <a:t> </a:t>
            </a:r>
            <a:r>
              <a:rPr kumimoji="1" lang="zh-CN" altLang="en-US" sz="2000" b="1" dirty="0" smtClean="0"/>
              <a:t>数据收集</a:t>
            </a:r>
            <a:r>
              <a:rPr kumimoji="1" lang="zh-CN" altLang="en-US" sz="2000" b="1" dirty="0"/>
              <a:t>与</a:t>
            </a:r>
            <a:r>
              <a:rPr kumimoji="1" lang="zh-CN" altLang="en-US" sz="2000" b="1" dirty="0" smtClean="0"/>
              <a:t>变量</a:t>
            </a:r>
            <a:r>
              <a:rPr kumimoji="1" lang="zh-CN" altLang="en-US" sz="2000" b="1" dirty="0"/>
              <a:t>选取</a:t>
            </a:r>
          </a:p>
          <a:p>
            <a:endParaRPr lang="zh-CN" altLang="en-US" sz="2000" b="1" dirty="0">
              <a:latin typeface="+mn-ea"/>
            </a:endParaRPr>
          </a:p>
        </p:txBody>
      </p:sp>
      <p:sp>
        <p:nvSpPr>
          <p:cNvPr id="3" name="文本框 2"/>
          <p:cNvSpPr txBox="1"/>
          <p:nvPr/>
        </p:nvSpPr>
        <p:spPr>
          <a:xfrm>
            <a:off x="653308" y="1819243"/>
            <a:ext cx="10448144" cy="2723823"/>
          </a:xfrm>
          <a:prstGeom prst="rect">
            <a:avLst/>
          </a:prstGeom>
          <a:noFill/>
        </p:spPr>
        <p:txBody>
          <a:bodyPr wrap="square" rtlCol="0">
            <a:spAutoFit/>
          </a:bodyPr>
          <a:lstStyle/>
          <a:p>
            <a:pPr marL="285750" indent="-285750">
              <a:lnSpc>
                <a:spcPct val="130000"/>
              </a:lnSpc>
              <a:spcBef>
                <a:spcPts val="600"/>
              </a:spcBef>
              <a:buFont typeface="Arial" charset="0"/>
              <a:buChar char="•"/>
            </a:pPr>
            <a:r>
              <a:rPr kumimoji="1" lang="en-US" altLang="zh-CN" sz="2000" kern="0" dirty="0">
                <a:solidFill>
                  <a:schemeClr val="accent1">
                    <a:lumMod val="50000"/>
                  </a:schemeClr>
                </a:solidFill>
                <a:latin typeface="+mn-ea"/>
                <a:cs typeface="+mn-ea"/>
                <a:sym typeface="+mn-lt"/>
              </a:rPr>
              <a:t>4</a:t>
            </a:r>
            <a:r>
              <a:rPr kumimoji="1" lang="en-US" altLang="zh-CN" sz="2000" kern="0" dirty="0" smtClean="0">
                <a:solidFill>
                  <a:schemeClr val="accent1">
                    <a:lumMod val="50000"/>
                  </a:schemeClr>
                </a:solidFill>
                <a:latin typeface="+mn-ea"/>
                <a:cs typeface="+mn-ea"/>
                <a:sym typeface="+mn-lt"/>
              </a:rPr>
              <a:t>0</a:t>
            </a:r>
            <a:r>
              <a:rPr kumimoji="1" lang="zh-CN" altLang="en-US" sz="2000" kern="0" dirty="0" smtClean="0">
                <a:solidFill>
                  <a:schemeClr val="accent1">
                    <a:lumMod val="50000"/>
                  </a:schemeClr>
                </a:solidFill>
                <a:latin typeface="+mn-ea"/>
                <a:cs typeface="+mn-ea"/>
                <a:sym typeface="+mn-lt"/>
              </a:rPr>
              <a:t>个关键词（分别涉及二手房，房贷利率，公积金，户型，建材，房地产，物业，装修，租房，相关网站等</a:t>
            </a:r>
            <a:r>
              <a:rPr kumimoji="1" lang="en-US" altLang="zh-CN" sz="2000" kern="0" dirty="0" smtClean="0">
                <a:solidFill>
                  <a:schemeClr val="accent1">
                    <a:lumMod val="50000"/>
                  </a:schemeClr>
                </a:solidFill>
                <a:latin typeface="+mn-ea"/>
                <a:cs typeface="+mn-ea"/>
                <a:sym typeface="+mn-lt"/>
              </a:rPr>
              <a:t>10</a:t>
            </a:r>
            <a:r>
              <a:rPr kumimoji="1" lang="zh-CN" altLang="en-US" sz="2000" kern="0" dirty="0" smtClean="0">
                <a:solidFill>
                  <a:schemeClr val="accent1">
                    <a:lumMod val="50000"/>
                  </a:schemeClr>
                </a:solidFill>
                <a:latin typeface="+mn-ea"/>
                <a:cs typeface="+mn-ea"/>
                <a:sym typeface="+mn-lt"/>
              </a:rPr>
              <a:t>个方面）</a:t>
            </a:r>
            <a:endParaRPr kumimoji="1" lang="en-US" altLang="zh-CN" sz="2000" kern="0" dirty="0" smtClean="0">
              <a:solidFill>
                <a:schemeClr val="accent1">
                  <a:lumMod val="50000"/>
                </a:schemeClr>
              </a:solidFill>
              <a:latin typeface="+mn-ea"/>
              <a:cs typeface="+mn-ea"/>
              <a:sym typeface="+mn-lt"/>
            </a:endParaRPr>
          </a:p>
          <a:p>
            <a:pPr marL="285750" indent="-285750">
              <a:lnSpc>
                <a:spcPct val="130000"/>
              </a:lnSpc>
              <a:spcBef>
                <a:spcPts val="600"/>
              </a:spcBef>
              <a:buFont typeface="Arial" charset="0"/>
              <a:buChar char="•"/>
            </a:pPr>
            <a:r>
              <a:rPr kumimoji="1" lang="zh-CN" altLang="en-US" sz="2000" kern="0" dirty="0" smtClean="0">
                <a:solidFill>
                  <a:schemeClr val="accent1">
                    <a:lumMod val="50000"/>
                  </a:schemeClr>
                </a:solidFill>
                <a:latin typeface="+mn-ea"/>
                <a:cs typeface="+mn-ea"/>
                <a:sym typeface="+mn-lt"/>
              </a:rPr>
              <a:t>数据来源：百度指数</a:t>
            </a:r>
            <a:r>
              <a:rPr kumimoji="1" lang="zh-CN" altLang="en-US" sz="2000" kern="0" dirty="0">
                <a:solidFill>
                  <a:schemeClr val="accent1">
                    <a:lumMod val="50000"/>
                  </a:schemeClr>
                </a:solidFill>
                <a:latin typeface="+mn-ea"/>
                <a:cs typeface="+mn-ea"/>
                <a:sym typeface="+mn-lt"/>
              </a:rPr>
              <a:t>，</a:t>
            </a:r>
            <a:r>
              <a:rPr kumimoji="1" lang="zh-CN" altLang="en-US" sz="2000" kern="0" dirty="0" smtClean="0">
                <a:solidFill>
                  <a:schemeClr val="accent1">
                    <a:lumMod val="50000"/>
                  </a:schemeClr>
                </a:solidFill>
                <a:latin typeface="+mn-ea"/>
                <a:cs typeface="+mn-ea"/>
                <a:sym typeface="+mn-lt"/>
              </a:rPr>
              <a:t>可以将百度用户的搜索行为记录下来</a:t>
            </a:r>
            <a:endParaRPr kumimoji="1" lang="en-US" altLang="zh-CN" sz="2000" kern="0" dirty="0" smtClean="0">
              <a:solidFill>
                <a:schemeClr val="accent1">
                  <a:lumMod val="50000"/>
                </a:schemeClr>
              </a:solidFill>
              <a:latin typeface="+mn-ea"/>
              <a:cs typeface="+mn-ea"/>
              <a:sym typeface="+mn-lt"/>
            </a:endParaRPr>
          </a:p>
          <a:p>
            <a:pPr marL="285750" indent="-285750">
              <a:lnSpc>
                <a:spcPct val="130000"/>
              </a:lnSpc>
              <a:spcBef>
                <a:spcPts val="600"/>
              </a:spcBef>
              <a:buFont typeface="Arial" charset="0"/>
              <a:buChar char="•"/>
            </a:pPr>
            <a:r>
              <a:rPr kumimoji="1" lang="zh-CN" altLang="en-US" sz="2000" kern="0" dirty="0" smtClean="0">
                <a:solidFill>
                  <a:schemeClr val="accent1">
                    <a:lumMod val="50000"/>
                  </a:schemeClr>
                </a:solidFill>
                <a:latin typeface="+mn-ea"/>
                <a:cs typeface="+mn-ea"/>
                <a:sym typeface="+mn-lt"/>
              </a:rPr>
              <a:t>时间跨度：</a:t>
            </a:r>
            <a:r>
              <a:rPr kumimoji="1" lang="en-US" altLang="zh-CN" sz="2000" kern="0" dirty="0" smtClean="0">
                <a:solidFill>
                  <a:schemeClr val="accent1">
                    <a:lumMod val="50000"/>
                  </a:schemeClr>
                </a:solidFill>
                <a:latin typeface="+mn-ea"/>
                <a:cs typeface="+mn-ea"/>
                <a:sym typeface="+mn-lt"/>
              </a:rPr>
              <a:t>2011</a:t>
            </a:r>
            <a:r>
              <a:rPr kumimoji="1" lang="zh-CN" altLang="en-US" sz="2000" kern="0" dirty="0" smtClean="0">
                <a:solidFill>
                  <a:schemeClr val="accent1">
                    <a:lumMod val="50000"/>
                  </a:schemeClr>
                </a:solidFill>
                <a:latin typeface="+mn-ea"/>
                <a:cs typeface="+mn-ea"/>
                <a:sym typeface="+mn-lt"/>
              </a:rPr>
              <a:t>年</a:t>
            </a:r>
            <a:r>
              <a:rPr kumimoji="1" lang="en-US" altLang="zh-CN" sz="2000" kern="0" dirty="0" smtClean="0">
                <a:solidFill>
                  <a:schemeClr val="accent1">
                    <a:lumMod val="50000"/>
                  </a:schemeClr>
                </a:solidFill>
                <a:latin typeface="+mn-ea"/>
                <a:cs typeface="+mn-ea"/>
                <a:sym typeface="+mn-lt"/>
              </a:rPr>
              <a:t>1</a:t>
            </a:r>
            <a:r>
              <a:rPr kumimoji="1" lang="zh-CN" altLang="en-US" sz="2000" kern="0" dirty="0" smtClean="0">
                <a:solidFill>
                  <a:schemeClr val="accent1">
                    <a:lumMod val="50000"/>
                  </a:schemeClr>
                </a:solidFill>
                <a:latin typeface="+mn-ea"/>
                <a:cs typeface="+mn-ea"/>
                <a:sym typeface="+mn-lt"/>
              </a:rPr>
              <a:t>月</a:t>
            </a:r>
            <a:r>
              <a:rPr kumimoji="1" lang="en-US" altLang="zh-CN" sz="2000" kern="0" dirty="0" smtClean="0">
                <a:solidFill>
                  <a:schemeClr val="accent1">
                    <a:lumMod val="50000"/>
                  </a:schemeClr>
                </a:solidFill>
                <a:latin typeface="+mn-ea"/>
                <a:cs typeface="+mn-ea"/>
                <a:sym typeface="+mn-lt"/>
              </a:rPr>
              <a:t>1</a:t>
            </a:r>
            <a:r>
              <a:rPr kumimoji="1" lang="zh-CN" altLang="en-US" sz="2000" kern="0" dirty="0" smtClean="0">
                <a:solidFill>
                  <a:schemeClr val="accent1">
                    <a:lumMod val="50000"/>
                  </a:schemeClr>
                </a:solidFill>
                <a:latin typeface="+mn-ea"/>
                <a:cs typeface="+mn-ea"/>
                <a:sym typeface="+mn-lt"/>
              </a:rPr>
              <a:t>日</a:t>
            </a:r>
            <a:r>
              <a:rPr kumimoji="1" lang="en-US" altLang="zh-CN" sz="2000" kern="0" dirty="0" smtClean="0">
                <a:solidFill>
                  <a:schemeClr val="accent1">
                    <a:lumMod val="50000"/>
                  </a:schemeClr>
                </a:solidFill>
                <a:latin typeface="+mn-ea"/>
                <a:cs typeface="+mn-ea"/>
                <a:sym typeface="+mn-lt"/>
              </a:rPr>
              <a:t>——2017</a:t>
            </a:r>
            <a:r>
              <a:rPr kumimoji="1" lang="zh-CN" altLang="en-US" sz="2000" kern="0" dirty="0" smtClean="0">
                <a:solidFill>
                  <a:schemeClr val="accent1">
                    <a:lumMod val="50000"/>
                  </a:schemeClr>
                </a:solidFill>
                <a:latin typeface="+mn-ea"/>
                <a:cs typeface="+mn-ea"/>
                <a:sym typeface="+mn-lt"/>
              </a:rPr>
              <a:t>年</a:t>
            </a:r>
            <a:r>
              <a:rPr kumimoji="1" lang="en-US" altLang="zh-CN" sz="2000" kern="0" dirty="0" smtClean="0">
                <a:solidFill>
                  <a:schemeClr val="accent1">
                    <a:lumMod val="50000"/>
                  </a:schemeClr>
                </a:solidFill>
                <a:latin typeface="+mn-ea"/>
                <a:cs typeface="+mn-ea"/>
                <a:sym typeface="+mn-lt"/>
              </a:rPr>
              <a:t>8</a:t>
            </a:r>
            <a:r>
              <a:rPr kumimoji="1" lang="zh-CN" altLang="en-US" sz="2000" kern="0" dirty="0" smtClean="0">
                <a:solidFill>
                  <a:schemeClr val="accent1">
                    <a:lumMod val="50000"/>
                  </a:schemeClr>
                </a:solidFill>
                <a:latin typeface="+mn-ea"/>
                <a:cs typeface="+mn-ea"/>
                <a:sym typeface="+mn-lt"/>
              </a:rPr>
              <a:t>月</a:t>
            </a:r>
            <a:r>
              <a:rPr kumimoji="1" lang="en-US" altLang="zh-CN" sz="2000" kern="0" dirty="0" smtClean="0">
                <a:solidFill>
                  <a:schemeClr val="accent1">
                    <a:lumMod val="50000"/>
                  </a:schemeClr>
                </a:solidFill>
                <a:latin typeface="+mn-ea"/>
                <a:cs typeface="+mn-ea"/>
                <a:sym typeface="+mn-lt"/>
              </a:rPr>
              <a:t>23</a:t>
            </a:r>
            <a:r>
              <a:rPr kumimoji="1" lang="zh-CN" altLang="en-US" sz="2000" kern="0" dirty="0" smtClean="0">
                <a:solidFill>
                  <a:schemeClr val="accent1">
                    <a:lumMod val="50000"/>
                  </a:schemeClr>
                </a:solidFill>
                <a:latin typeface="+mn-ea"/>
                <a:cs typeface="+mn-ea"/>
                <a:sym typeface="+mn-lt"/>
              </a:rPr>
              <a:t>日</a:t>
            </a:r>
            <a:endParaRPr kumimoji="1" lang="en-US" altLang="zh-CN" sz="2000" kern="0" dirty="0" smtClean="0">
              <a:solidFill>
                <a:schemeClr val="accent1">
                  <a:lumMod val="50000"/>
                </a:schemeClr>
              </a:solidFill>
              <a:latin typeface="+mn-ea"/>
              <a:cs typeface="+mn-ea"/>
              <a:sym typeface="+mn-lt"/>
            </a:endParaRPr>
          </a:p>
          <a:p>
            <a:pPr marL="285750" indent="-285750">
              <a:lnSpc>
                <a:spcPct val="130000"/>
              </a:lnSpc>
              <a:spcBef>
                <a:spcPts val="600"/>
              </a:spcBef>
              <a:buFont typeface="Arial" charset="0"/>
              <a:buChar char="•"/>
            </a:pPr>
            <a:r>
              <a:rPr kumimoji="1" lang="zh-CN" altLang="en-US" sz="2000" kern="0" dirty="0" smtClean="0">
                <a:solidFill>
                  <a:schemeClr val="accent1">
                    <a:lumMod val="50000"/>
                  </a:schemeClr>
                </a:solidFill>
                <a:latin typeface="+mn-ea"/>
                <a:cs typeface="+mn-ea"/>
                <a:sym typeface="+mn-lt"/>
              </a:rPr>
              <a:t>由于我们研究的是月度数据，要将关键词的日度数据转化为月度数据，即按照日历中各月的天数进行简单汇总即可。</a:t>
            </a:r>
            <a:endParaRPr kumimoji="1" lang="en-US" altLang="zh-CN" sz="2000" kern="0" dirty="0" smtClean="0">
              <a:solidFill>
                <a:schemeClr val="accent1">
                  <a:lumMod val="50000"/>
                </a:schemeClr>
              </a:solidFill>
              <a:latin typeface="+mn-ea"/>
              <a:cs typeface="+mn-ea"/>
              <a:sym typeface="+mn-lt"/>
            </a:endParaRPr>
          </a:p>
        </p:txBody>
      </p:sp>
    </p:spTree>
    <p:extLst>
      <p:ext uri="{BB962C8B-B14F-4D97-AF65-F5344CB8AC3E}">
        <p14:creationId xmlns:p14="http://schemas.microsoft.com/office/powerpoint/2010/main" val="5401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latin typeface="+mn-ea"/>
              </a:rPr>
              <a:t>02</a:t>
            </a:r>
            <a:r>
              <a:rPr lang="zh-CN" altLang="en-US" b="1" dirty="0">
                <a:latin typeface="+mn-ea"/>
              </a:rPr>
              <a:t> </a:t>
            </a:r>
            <a:r>
              <a:rPr kumimoji="1" lang="zh-CN" altLang="en-US" b="1" dirty="0"/>
              <a:t>变量选取与数据收集</a:t>
            </a:r>
          </a:p>
          <a:p>
            <a:endParaRPr lang="zh-CN" altLang="en-US" b="1" dirty="0">
              <a:latin typeface="+mn-ea"/>
            </a:endParaRPr>
          </a:p>
          <a:p>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882" y="625694"/>
            <a:ext cx="9971689" cy="6232306"/>
          </a:xfrm>
          <a:prstGeom prst="rect">
            <a:avLst/>
          </a:prstGeom>
        </p:spPr>
      </p:pic>
      <p:sp>
        <p:nvSpPr>
          <p:cNvPr id="6" name="矩形 5"/>
          <p:cNvSpPr/>
          <p:nvPr/>
        </p:nvSpPr>
        <p:spPr>
          <a:xfrm>
            <a:off x="1277007" y="1639614"/>
            <a:ext cx="3247696" cy="3153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1681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sz="2000" b="1" dirty="0">
                <a:latin typeface="+mn-ea"/>
              </a:rPr>
              <a:t>02</a:t>
            </a:r>
            <a:r>
              <a:rPr lang="zh-CN" altLang="en-US" sz="2000" b="1" dirty="0">
                <a:latin typeface="+mn-ea"/>
              </a:rPr>
              <a:t> </a:t>
            </a:r>
            <a:r>
              <a:rPr kumimoji="1" lang="zh-CN" altLang="en-US" sz="2000" b="1" dirty="0"/>
              <a:t>变量选取与数据收集</a:t>
            </a:r>
          </a:p>
          <a:p>
            <a:endParaRPr lang="zh-CN" altLang="en-US" sz="2000" b="1" dirty="0">
              <a:latin typeface="+mn-ea"/>
            </a:endParaRPr>
          </a:p>
          <a:p>
            <a:endParaRPr kumimoji="1" lang="zh-CN" altLang="en-US" sz="2000" dirty="0"/>
          </a:p>
        </p:txBody>
      </p:sp>
      <p:sp>
        <p:nvSpPr>
          <p:cNvPr id="3" name="文本框 2"/>
          <p:cNvSpPr txBox="1"/>
          <p:nvPr/>
        </p:nvSpPr>
        <p:spPr>
          <a:xfrm>
            <a:off x="242094" y="2481634"/>
            <a:ext cx="11949906" cy="1938992"/>
          </a:xfrm>
          <a:prstGeom prst="rect">
            <a:avLst/>
          </a:prstGeom>
          <a:noFill/>
        </p:spPr>
        <p:txBody>
          <a:bodyPr wrap="square" rtlCol="0">
            <a:spAutoFit/>
          </a:bodyPr>
          <a:lstStyle/>
          <a:p>
            <a:pPr>
              <a:lnSpc>
                <a:spcPct val="150000"/>
              </a:lnSpc>
            </a:pPr>
            <a:r>
              <a:rPr kumimoji="1" lang="en-US" altLang="zh-CN" sz="2000" kern="0" dirty="0" smtClean="0">
                <a:solidFill>
                  <a:schemeClr val="accent1">
                    <a:lumMod val="50000"/>
                  </a:schemeClr>
                </a:solidFill>
                <a:latin typeface="+mn-ea"/>
                <a:cs typeface="+mn-ea"/>
                <a:sym typeface="+mn-lt"/>
              </a:rPr>
              <a:t>1.</a:t>
            </a:r>
            <a:r>
              <a:rPr kumimoji="1" lang="zh-CN" altLang="en-US" sz="2000" kern="0" dirty="0" smtClean="0">
                <a:solidFill>
                  <a:schemeClr val="accent1">
                    <a:lumMod val="50000"/>
                  </a:schemeClr>
                </a:solidFill>
                <a:latin typeface="+mn-ea"/>
                <a:cs typeface="+mn-ea"/>
                <a:sym typeface="+mn-lt"/>
              </a:rPr>
              <a:t>简单手动筛选。首先先将数据为零的关键词，变化趋势不明显的关键词剔除。（最后剩余</a:t>
            </a:r>
            <a:r>
              <a:rPr kumimoji="1" lang="en-US" altLang="zh-CN" sz="2000" kern="0" dirty="0" smtClean="0">
                <a:solidFill>
                  <a:schemeClr val="accent1">
                    <a:lumMod val="50000"/>
                  </a:schemeClr>
                </a:solidFill>
                <a:latin typeface="+mn-ea"/>
                <a:cs typeface="+mn-ea"/>
                <a:sym typeface="+mn-lt"/>
              </a:rPr>
              <a:t>23</a:t>
            </a:r>
            <a:r>
              <a:rPr kumimoji="1" lang="zh-CN" altLang="en-US" sz="2000" kern="0" dirty="0" smtClean="0">
                <a:solidFill>
                  <a:schemeClr val="accent1">
                    <a:lumMod val="50000"/>
                  </a:schemeClr>
                </a:solidFill>
                <a:latin typeface="+mn-ea"/>
                <a:cs typeface="+mn-ea"/>
                <a:sym typeface="+mn-lt"/>
              </a:rPr>
              <a:t>个）</a:t>
            </a:r>
            <a:endParaRPr kumimoji="1" lang="en-US" altLang="zh-CN" sz="2000" kern="0" dirty="0" smtClean="0">
              <a:solidFill>
                <a:schemeClr val="accent1">
                  <a:lumMod val="50000"/>
                </a:schemeClr>
              </a:solidFill>
              <a:latin typeface="+mn-ea"/>
              <a:cs typeface="+mn-ea"/>
              <a:sym typeface="+mn-lt"/>
            </a:endParaRPr>
          </a:p>
          <a:p>
            <a:pPr>
              <a:lnSpc>
                <a:spcPct val="150000"/>
              </a:lnSpc>
            </a:pPr>
            <a:r>
              <a:rPr kumimoji="1" lang="en-US" altLang="zh-CN" sz="2000" kern="0" dirty="0">
                <a:solidFill>
                  <a:schemeClr val="accent1">
                    <a:lumMod val="50000"/>
                  </a:schemeClr>
                </a:solidFill>
                <a:latin typeface="+mn-ea"/>
                <a:cs typeface="+mn-ea"/>
                <a:sym typeface="+mn-lt"/>
              </a:rPr>
              <a:t>2</a:t>
            </a:r>
            <a:r>
              <a:rPr kumimoji="1" lang="en-US" altLang="zh-CN" sz="2000" kern="0" dirty="0" smtClean="0">
                <a:solidFill>
                  <a:schemeClr val="accent1">
                    <a:lumMod val="50000"/>
                  </a:schemeClr>
                </a:solidFill>
                <a:latin typeface="+mn-ea"/>
                <a:cs typeface="+mn-ea"/>
                <a:sym typeface="+mn-lt"/>
              </a:rPr>
              <a:t>.</a:t>
            </a:r>
            <a:r>
              <a:rPr kumimoji="1" lang="zh-CN" altLang="en-US" sz="2000" kern="0" dirty="0" smtClean="0">
                <a:solidFill>
                  <a:schemeClr val="accent1">
                    <a:lumMod val="50000"/>
                  </a:schemeClr>
                </a:solidFill>
                <a:latin typeface="+mn-ea"/>
                <a:cs typeface="+mn-ea"/>
                <a:sym typeface="+mn-lt"/>
              </a:rPr>
              <a:t>线性回归筛选。将前一步选出的全部变量作为自变量对因变量进行简单线性回归，对模型进行多重共线性诊断（</a:t>
            </a:r>
            <a:r>
              <a:rPr lang="it-IT" altLang="zh-CN" sz="2000" dirty="0">
                <a:solidFill>
                  <a:schemeClr val="accent1">
                    <a:lumMod val="50000"/>
                  </a:schemeClr>
                </a:solidFill>
              </a:rPr>
              <a:t>Kappa</a:t>
            </a:r>
            <a:r>
              <a:rPr lang="zh-CN" altLang="it-IT" sz="2000" dirty="0">
                <a:solidFill>
                  <a:schemeClr val="accent1">
                    <a:lumMod val="50000"/>
                  </a:schemeClr>
                </a:solidFill>
              </a:rPr>
              <a:t>（）</a:t>
            </a:r>
            <a:r>
              <a:rPr lang="zh-CN" altLang="it-IT" sz="2000" dirty="0" smtClean="0">
                <a:solidFill>
                  <a:schemeClr val="accent1">
                    <a:lumMod val="50000"/>
                  </a:schemeClr>
                </a:solidFill>
              </a:rPr>
              <a:t>函数</a:t>
            </a:r>
            <a:r>
              <a:rPr kumimoji="1" lang="zh-CN" altLang="en-US" sz="2000" kern="0" dirty="0" smtClean="0">
                <a:solidFill>
                  <a:schemeClr val="accent1">
                    <a:lumMod val="50000"/>
                  </a:schemeClr>
                </a:solidFill>
                <a:latin typeface="+mn-ea"/>
                <a:cs typeface="+mn-ea"/>
                <a:sym typeface="+mn-lt"/>
              </a:rPr>
              <a:t>），最后利用逐步回归及</a:t>
            </a:r>
            <a:r>
              <a:rPr kumimoji="1" lang="en-US" altLang="zh-CN" sz="2000" kern="0" dirty="0">
                <a:solidFill>
                  <a:schemeClr val="accent1">
                    <a:lumMod val="50000"/>
                  </a:schemeClr>
                </a:solidFill>
                <a:latin typeface="+mn-ea"/>
                <a:cs typeface="+mn-ea"/>
                <a:sym typeface="+mn-lt"/>
              </a:rPr>
              <a:t>A</a:t>
            </a:r>
            <a:r>
              <a:rPr kumimoji="1" lang="en-US" altLang="zh-CN" sz="2000" kern="0" dirty="0" smtClean="0">
                <a:solidFill>
                  <a:schemeClr val="accent1">
                    <a:lumMod val="50000"/>
                  </a:schemeClr>
                </a:solidFill>
                <a:latin typeface="+mn-ea"/>
                <a:cs typeface="+mn-ea"/>
                <a:sym typeface="+mn-lt"/>
              </a:rPr>
              <a:t>IC</a:t>
            </a:r>
            <a:r>
              <a:rPr kumimoji="1" lang="zh-CN" altLang="en-US" sz="2000" kern="0" dirty="0" smtClean="0">
                <a:solidFill>
                  <a:schemeClr val="accent1">
                    <a:lumMod val="50000"/>
                  </a:schemeClr>
                </a:solidFill>
                <a:latin typeface="+mn-ea"/>
                <a:cs typeface="+mn-ea"/>
                <a:sym typeface="+mn-lt"/>
              </a:rPr>
              <a:t>准则选择最终的关键词。</a:t>
            </a:r>
          </a:p>
          <a:p>
            <a:pPr>
              <a:lnSpc>
                <a:spcPct val="150000"/>
              </a:lnSpc>
            </a:pPr>
            <a:endParaRPr lang="zh-CN" altLang="en-US" sz="2000" dirty="0">
              <a:solidFill>
                <a:schemeClr val="accent1">
                  <a:lumMod val="50000"/>
                </a:schemeClr>
              </a:solidFill>
              <a:effectLst/>
            </a:endParaRPr>
          </a:p>
        </p:txBody>
      </p:sp>
      <p:sp>
        <p:nvSpPr>
          <p:cNvPr id="4" name="文本框 3"/>
          <p:cNvSpPr txBox="1"/>
          <p:nvPr/>
        </p:nvSpPr>
        <p:spPr>
          <a:xfrm>
            <a:off x="449705" y="824459"/>
            <a:ext cx="3717561" cy="525657"/>
          </a:xfrm>
          <a:prstGeom prst="rect">
            <a:avLst/>
          </a:prstGeom>
          <a:noFill/>
        </p:spPr>
        <p:txBody>
          <a:bodyPr wrap="square" rtlCol="0">
            <a:spAutoFit/>
          </a:bodyPr>
          <a:lstStyle/>
          <a:p>
            <a:pPr>
              <a:lnSpc>
                <a:spcPct val="130000"/>
              </a:lnSpc>
              <a:spcBef>
                <a:spcPts val="600"/>
              </a:spcBef>
            </a:pPr>
            <a:r>
              <a:rPr kumimoji="1" lang="zh-CN" altLang="en-US" sz="2400" b="1" kern="0" dirty="0" smtClean="0">
                <a:solidFill>
                  <a:schemeClr val="accent1">
                    <a:lumMod val="50000"/>
                  </a:schemeClr>
                </a:solidFill>
                <a:latin typeface="微软雅黑" panose="020B0503020204020204" pitchFamily="34" charset="-122"/>
                <a:ea typeface="微软雅黑" panose="020B0503020204020204" pitchFamily="34" charset="-122"/>
                <a:cs typeface="+mn-ea"/>
                <a:sym typeface="+mn-lt"/>
              </a:rPr>
              <a:t>变量的选择</a:t>
            </a:r>
            <a:endParaRPr kumimoji="1" lang="zh-CN" altLang="en-US" sz="2400" b="1" kern="0" dirty="0">
              <a:solidFill>
                <a:schemeClr val="accent1">
                  <a:lumMod val="50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13198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sz="2000" b="1" dirty="0" smtClean="0">
                <a:latin typeface="+mn-ea"/>
              </a:rPr>
              <a:t>02</a:t>
            </a:r>
            <a:r>
              <a:rPr lang="zh-CN" altLang="en-US" sz="2000" b="1" dirty="0" smtClean="0">
                <a:latin typeface="+mn-ea"/>
              </a:rPr>
              <a:t> </a:t>
            </a:r>
            <a:r>
              <a:rPr kumimoji="1" lang="zh-CN" altLang="en-US" sz="2000" b="1" dirty="0" smtClean="0"/>
              <a:t>误差评价和数据集划分</a:t>
            </a:r>
          </a:p>
          <a:p>
            <a:endParaRPr lang="zh-CN" altLang="en-US" sz="2000" b="1" dirty="0" smtClean="0">
              <a:latin typeface="+mn-ea"/>
            </a:endParaRPr>
          </a:p>
          <a:p>
            <a:endParaRPr kumimoji="1" lang="zh-CN" altLang="en-US" sz="2000" dirty="0"/>
          </a:p>
        </p:txBody>
      </p:sp>
      <p:sp>
        <p:nvSpPr>
          <p:cNvPr id="4" name="文本框 3"/>
          <p:cNvSpPr txBox="1"/>
          <p:nvPr/>
        </p:nvSpPr>
        <p:spPr>
          <a:xfrm>
            <a:off x="449705" y="824459"/>
            <a:ext cx="3717561" cy="525657"/>
          </a:xfrm>
          <a:prstGeom prst="rect">
            <a:avLst/>
          </a:prstGeom>
          <a:noFill/>
        </p:spPr>
        <p:txBody>
          <a:bodyPr wrap="square" rtlCol="0">
            <a:spAutoFit/>
          </a:bodyPr>
          <a:lstStyle/>
          <a:p>
            <a:pPr>
              <a:lnSpc>
                <a:spcPct val="130000"/>
              </a:lnSpc>
              <a:spcBef>
                <a:spcPts val="600"/>
              </a:spcBef>
            </a:pPr>
            <a:r>
              <a:rPr kumimoji="1" lang="zh-CN" altLang="en-US" sz="2400" b="1" kern="0" dirty="0" smtClean="0">
                <a:solidFill>
                  <a:schemeClr val="accent1">
                    <a:lumMod val="50000"/>
                  </a:schemeClr>
                </a:solidFill>
                <a:latin typeface="微软雅黑" panose="020B0503020204020204" pitchFamily="34" charset="-122"/>
                <a:ea typeface="微软雅黑" panose="020B0503020204020204" pitchFamily="34" charset="-122"/>
                <a:cs typeface="+mn-ea"/>
                <a:sym typeface="+mn-lt"/>
              </a:rPr>
              <a:t>误差评价函数</a:t>
            </a:r>
            <a:endParaRPr kumimoji="1" lang="zh-CN" altLang="en-US" sz="2400" b="1" kern="0" dirty="0">
              <a:solidFill>
                <a:schemeClr val="accent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851694" y="4897632"/>
            <a:ext cx="8444753" cy="707886"/>
          </a:xfrm>
          <a:prstGeom prst="rect">
            <a:avLst/>
          </a:prstGeom>
          <a:noFill/>
        </p:spPr>
        <p:txBody>
          <a:bodyPr wrap="square" rtlCol="0">
            <a:spAutoFit/>
          </a:bodyPr>
          <a:lstStyle/>
          <a:p>
            <a:r>
              <a:rPr lang="zh-CN" altLang="en-US" sz="2000" dirty="0" smtClean="0">
                <a:solidFill>
                  <a:schemeClr val="accent1">
                    <a:lumMod val="50000"/>
                  </a:schemeClr>
                </a:solidFill>
              </a:rPr>
              <a:t>我们</a:t>
            </a:r>
            <a:r>
              <a:rPr lang="zh-CN" altLang="zh-CN" sz="2000" dirty="0" smtClean="0">
                <a:solidFill>
                  <a:schemeClr val="accent1">
                    <a:lumMod val="50000"/>
                  </a:schemeClr>
                </a:solidFill>
              </a:rPr>
              <a:t>按照</a:t>
            </a:r>
            <a:r>
              <a:rPr lang="zh-CN" altLang="zh-CN" sz="2000" dirty="0">
                <a:solidFill>
                  <a:schemeClr val="accent1">
                    <a:lumMod val="50000"/>
                  </a:schemeClr>
                </a:solidFill>
              </a:rPr>
              <a:t>训练集占</a:t>
            </a:r>
            <a:r>
              <a:rPr lang="en-US" altLang="zh-CN" sz="2000" dirty="0">
                <a:solidFill>
                  <a:schemeClr val="accent1">
                    <a:lumMod val="50000"/>
                  </a:schemeClr>
                </a:solidFill>
              </a:rPr>
              <a:t>75%</a:t>
            </a:r>
            <a:r>
              <a:rPr lang="zh-CN" altLang="zh-CN" sz="2000" dirty="0">
                <a:solidFill>
                  <a:schemeClr val="accent1">
                    <a:lumMod val="50000"/>
                  </a:schemeClr>
                </a:solidFill>
              </a:rPr>
              <a:t>，测试集占</a:t>
            </a:r>
            <a:r>
              <a:rPr lang="en-US" altLang="zh-CN" sz="2000" dirty="0">
                <a:solidFill>
                  <a:schemeClr val="accent1">
                    <a:lumMod val="50000"/>
                  </a:schemeClr>
                </a:solidFill>
              </a:rPr>
              <a:t>25%</a:t>
            </a:r>
            <a:r>
              <a:rPr lang="zh-CN" altLang="zh-CN" sz="2000" dirty="0">
                <a:solidFill>
                  <a:schemeClr val="accent1">
                    <a:lumMod val="50000"/>
                  </a:schemeClr>
                </a:solidFill>
              </a:rPr>
              <a:t>的原则划分（随机抽样），来</a:t>
            </a:r>
            <a:r>
              <a:rPr lang="zh-CN" altLang="zh-CN" sz="2000" dirty="0" smtClean="0">
                <a:solidFill>
                  <a:schemeClr val="accent1">
                    <a:lumMod val="50000"/>
                  </a:schemeClr>
                </a:solidFill>
              </a:rPr>
              <a:t>避免系统性</a:t>
            </a:r>
            <a:r>
              <a:rPr lang="zh-CN" altLang="zh-CN" sz="2000" dirty="0">
                <a:solidFill>
                  <a:schemeClr val="accent1">
                    <a:lumMod val="50000"/>
                  </a:schemeClr>
                </a:solidFill>
              </a:rPr>
              <a:t>差异</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388" y="1786648"/>
            <a:ext cx="6451600" cy="2501641"/>
          </a:xfrm>
          <a:prstGeom prst="rect">
            <a:avLst/>
          </a:prstGeom>
        </p:spPr>
      </p:pic>
    </p:spTree>
    <p:extLst>
      <p:ext uri="{BB962C8B-B14F-4D97-AF65-F5344CB8AC3E}">
        <p14:creationId xmlns:p14="http://schemas.microsoft.com/office/powerpoint/2010/main" val="13140191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ID" val="diagram160589_5"/>
  <p:tag name="KSO_WM_SLIDE_INDEX" val="5"/>
  <p:tag name="KSO_WM_SLIDE_ITEM_CNT" val="5"/>
  <p:tag name="KSO_WM_SLIDE_LAYOUT" val="a_l"/>
  <p:tag name="KSO_WM_SLIDE_LAYOUT_CNT" val="1_1"/>
  <p:tag name="KSO_WM_SLIDE_TYPE" val="text"/>
  <p:tag name="KSO_WM_BEAUTIFY_FLAG" val="#wm#"/>
  <p:tag name="KSO_WM_SLIDE_POSITION" val="77*119"/>
  <p:tag name="KSO_WM_SLIDE_SIZE" val="806*375"/>
  <p:tag name="KSO_WM_TEMPLATE_CATEGORY" val="diagram"/>
  <p:tag name="KSO_WM_TEMPLATE_INDEX" val="160589"/>
  <p:tag name="KSO_WM_TAG_VERSION" val="1.0"/>
  <p:tag name="KSO_WM_DIAGRAM_GROUP_CODE" val="l1-1"/>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8"/>
  <p:tag name="KSO_WM_UNIT_ID" val="diagram160589_5*l_i*1_8"/>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h_f"/>
  <p:tag name="KSO_WM_UNIT_INDEX" val="1_2_1"/>
  <p:tag name="KSO_WM_UNIT_ID" val="diagram160589_5*l_h_f*1_2_1"/>
  <p:tag name="KSO_WM_UNIT_CLEAR" val="1"/>
  <p:tag name="KSO_WM_UNIT_LAYERLEVEL" val="1_1_1"/>
  <p:tag name="KSO_WM_UNIT_VALUE" val="20"/>
  <p:tag name="KSO_WM_UNIT_HIGHLIGHT" val="0"/>
  <p:tag name="KSO_WM_UNIT_COMPATIBLE" val="0"/>
  <p:tag name="KSO_WM_BEAUTIFY_FLAG" val="#wm#"/>
  <p:tag name="KSO_WM_TAG_VERSION" val="1.0"/>
  <p:tag name="KSO_WM_DIAGRAM_GROUP_CODE" val="l1-1"/>
  <p:tag name="KSO_WM_UNIT_PRESET_TEXT" val="AMET"/>
  <p:tag name="KSO_WM_UNIT_FILL_FORE_SCHEMECOLOR_INDEX" val="5"/>
  <p:tag name="KSO_WM_UNIT_FILL_TYPE" val="1"/>
  <p:tag name="KSO_WM_UNIT_TEXT_FILL_FORE_SCHEMECOLOR_INDEX" val="14"/>
  <p:tag name="KSO_WM_UNIT_TEXT_FILL_TYPE" val="1"/>
  <p:tag name="KSO_WM_UNIT_USESOURCEFORMAT_APPLY" val="0"/>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9"/>
  <p:tag name="KSO_WM_UNIT_ID" val="diagram160589_5*l_i*1_9"/>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10"/>
  <p:tag name="KSO_WM_UNIT_ID" val="diagram160589_5*l_i*1_10"/>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11"/>
  <p:tag name="KSO_WM_UNIT_ID" val="diagram160589_5*l_i*1_11"/>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12"/>
  <p:tag name="KSO_WM_UNIT_ID" val="diagram160589_5*l_i*1_12"/>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13"/>
  <p:tag name="KSO_WM_UNIT_ID" val="diagram160589_5*l_i*1_13"/>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14"/>
  <p:tag name="KSO_WM_UNIT_ID" val="diagram160589_5*l_i*1_14"/>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h_f"/>
  <p:tag name="KSO_WM_UNIT_INDEX" val="1_4_1"/>
  <p:tag name="KSO_WM_UNIT_ID" val="diagram160589_5*l_h_f*1_4_1"/>
  <p:tag name="KSO_WM_UNIT_CLEAR" val="1"/>
  <p:tag name="KSO_WM_UNIT_LAYERLEVEL" val="1_1_1"/>
  <p:tag name="KSO_WM_UNIT_VALUE" val="12"/>
  <p:tag name="KSO_WM_UNIT_HIGHLIGHT" val="0"/>
  <p:tag name="KSO_WM_UNIT_COMPATIBLE" val="0"/>
  <p:tag name="KSO_WM_BEAUTIFY_FLAG" val="#wm#"/>
  <p:tag name="KSO_WM_TAG_VERSION" val="1.0"/>
  <p:tag name="KSO_WM_DIAGRAM_GROUP_CODE" val="l1-1"/>
  <p:tag name="KSO_WM_UNIT_PRESET_TEXT" val="AMET"/>
  <p:tag name="KSO_WM_UNIT_FILL_FORE_SCHEMECOLOR_INDEX" val="5"/>
  <p:tag name="KSO_WM_UNIT_FILL_TYPE" val="1"/>
  <p:tag name="KSO_WM_UNIT_TEXT_FILL_FORE_SCHEMECOLOR_INDEX" val="14"/>
  <p:tag name="KSO_WM_UNIT_TEXT_FILL_TYPE" val="1"/>
  <p:tag name="KSO_WM_UNIT_USESOURCEFORMAT_APPLY" val="0"/>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15"/>
  <p:tag name="KSO_WM_UNIT_ID" val="diagram160589_5*l_i*1_15"/>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1"/>
  <p:tag name="KSO_WM_UNIT_ID" val="diagram160589_5*l_i*1_1"/>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16"/>
  <p:tag name="KSO_WM_UNIT_ID" val="diagram160589_5*l_i*1_16"/>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17"/>
  <p:tag name="KSO_WM_UNIT_ID" val="diagram160589_5*l_i*1_17"/>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18"/>
  <p:tag name="KSO_WM_UNIT_ID" val="diagram160589_5*l_i*1_18"/>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h_f"/>
  <p:tag name="KSO_WM_UNIT_INDEX" val="1_1_1"/>
  <p:tag name="KSO_WM_UNIT_ID" val="diagram160589_5*l_h_f*1_1_1"/>
  <p:tag name="KSO_WM_UNIT_CLEAR" val="1"/>
  <p:tag name="KSO_WM_UNIT_LAYERLEVEL" val="1_1_1"/>
  <p:tag name="KSO_WM_UNIT_VALUE" val="20"/>
  <p:tag name="KSO_WM_UNIT_HIGHLIGHT" val="0"/>
  <p:tag name="KSO_WM_UNIT_COMPATIBLE" val="0"/>
  <p:tag name="KSO_WM_BEAUTIFY_FLAG" val="#wm#"/>
  <p:tag name="KSO_WM_TAG_VERSION" val="1.0"/>
  <p:tag name="KSO_WM_DIAGRAM_GROUP_CODE" val="l1-1"/>
  <p:tag name="KSO_WM_UNIT_PRESET_TEXT" val="AMET"/>
  <p:tag name="KSO_WM_UNIT_FILL_FORE_SCHEMECOLOR_INDEX" val="5"/>
  <p:tag name="KSO_WM_UNIT_FILL_TYPE" val="1"/>
  <p:tag name="KSO_WM_UNIT_TEXT_FILL_FORE_SCHEMECOLOR_INDEX" val="14"/>
  <p:tag name="KSO_WM_UNIT_TEXT_FILL_TYPE" val="1"/>
  <p:tag name="KSO_WM_UNIT_USESOURCEFORMAT_APPLY" val="0"/>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19"/>
  <p:tag name="KSO_WM_UNIT_ID" val="diagram160589_5*l_i*1_19"/>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20"/>
  <p:tag name="KSO_WM_UNIT_ID" val="diagram160589_5*l_i*1_20"/>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21"/>
  <p:tag name="KSO_WM_UNIT_ID" val="diagram160589_5*l_i*1_21"/>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22"/>
  <p:tag name="KSO_WM_UNIT_ID" val="diagram160589_5*l_i*1_22"/>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23"/>
  <p:tag name="KSO_WM_UNIT_ID" val="diagram160589_5*l_i*1_23"/>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24"/>
  <p:tag name="KSO_WM_UNIT_ID" val="diagram160589_5*l_i*1_24"/>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2"/>
  <p:tag name="KSO_WM_UNIT_ID" val="diagram160589_5*l_i*1_2"/>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25"/>
  <p:tag name="KSO_WM_UNIT_ID" val="diagram160589_5*l_i*1_25"/>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h_f"/>
  <p:tag name="KSO_WM_UNIT_INDEX" val="1_3_1"/>
  <p:tag name="KSO_WM_UNIT_ID" val="diagram160589_5*l_h_f*1_3_1"/>
  <p:tag name="KSO_WM_UNIT_CLEAR" val="1"/>
  <p:tag name="KSO_WM_UNIT_LAYERLEVEL" val="1_1_1"/>
  <p:tag name="KSO_WM_UNIT_VALUE" val="12"/>
  <p:tag name="KSO_WM_UNIT_HIGHLIGHT" val="0"/>
  <p:tag name="KSO_WM_UNIT_COMPATIBLE" val="0"/>
  <p:tag name="KSO_WM_BEAUTIFY_FLAG" val="#wm#"/>
  <p:tag name="KSO_WM_TAG_VERSION" val="1.0"/>
  <p:tag name="KSO_WM_DIAGRAM_GROUP_CODE" val="l1-1"/>
  <p:tag name="KSO_WM_UNIT_PRESET_TEXT" val="AMET"/>
  <p:tag name="KSO_WM_UNIT_FILL_FORE_SCHEMECOLOR_INDEX" val="5"/>
  <p:tag name="KSO_WM_UNIT_FILL_TYPE" val="1"/>
  <p:tag name="KSO_WM_UNIT_TEXT_FILL_FORE_SCHEMECOLOR_INDEX" val="14"/>
  <p:tag name="KSO_WM_UNIT_TEXT_FILL_TYPE" val="1"/>
  <p:tag name="KSO_WM_UNIT_USESOURCEFORMAT_APPLY" val="0"/>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26"/>
  <p:tag name="KSO_WM_UNIT_ID" val="diagram160589_5*l_i*1_26"/>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27"/>
  <p:tag name="KSO_WM_UNIT_ID" val="diagram160589_5*l_i*1_27"/>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28"/>
  <p:tag name="KSO_WM_UNIT_ID" val="diagram160589_5*l_i*1_28"/>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29"/>
  <p:tag name="KSO_WM_UNIT_ID" val="diagram160589_5*l_i*1_29"/>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30"/>
  <p:tag name="KSO_WM_UNIT_ID" val="diagram160589_5*l_i*1_30"/>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31"/>
  <p:tag name="KSO_WM_UNIT_ID" val="diagram160589_5*l_i*1_31"/>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32"/>
  <p:tag name="KSO_WM_UNIT_ID" val="diagram160589_5*l_i*1_32"/>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33"/>
  <p:tag name="KSO_WM_UNIT_ID" val="diagram160589_5*l_i*1_33"/>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h_f"/>
  <p:tag name="KSO_WM_UNIT_INDEX" val="1_5_1"/>
  <p:tag name="KSO_WM_UNIT_ID" val="diagram160589_5*l_h_f*1_5_1"/>
  <p:tag name="KSO_WM_UNIT_CLEAR" val="1"/>
  <p:tag name="KSO_WM_UNIT_LAYERLEVEL" val="1_1_1"/>
  <p:tag name="KSO_WM_UNIT_VALUE" val="9"/>
  <p:tag name="KSO_WM_UNIT_HIGHLIGHT" val="0"/>
  <p:tag name="KSO_WM_UNIT_COMPATIBLE" val="0"/>
  <p:tag name="KSO_WM_BEAUTIFY_FLAG" val="#wm#"/>
  <p:tag name="KSO_WM_TAG_VERSION" val="1.0"/>
  <p:tag name="KSO_WM_DIAGRAM_GROUP_CODE" val="l1-1"/>
  <p:tag name="KSO_WM_UNIT_PRESET_TEXT" val="AMET"/>
  <p:tag name="KSO_WM_UNIT_FILL_FORE_SCHEMECOLOR_INDEX" val="5"/>
  <p:tag name="KSO_WM_UNIT_FILL_TYPE" val="1"/>
  <p:tag name="KSO_WM_UNIT_TEXT_FILL_FORE_SCHEMECOLOR_INDEX" val="14"/>
  <p:tag name="KSO_WM_UNIT_TEXT_FILL_TYPE" val="1"/>
  <p:tag name="KSO_WM_UNIT_USESOURCEFORMAT_APPLY" val="0"/>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34"/>
  <p:tag name="KSO_WM_UNIT_ID" val="diagram160589_5*l_i*1_34"/>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35"/>
  <p:tag name="KSO_WM_UNIT_ID" val="diagram160589_5*l_i*1_35"/>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36"/>
  <p:tag name="KSO_WM_UNIT_ID" val="diagram160589_5*l_i*1_36"/>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37"/>
  <p:tag name="KSO_WM_UNIT_ID" val="diagram160589_5*l_i*1_37"/>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38"/>
  <p:tag name="KSO_WM_UNIT_ID" val="diagram160589_5*l_i*1_38"/>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39"/>
  <p:tag name="KSO_WM_UNIT_ID" val="diagram160589_5*l_i*1_39"/>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40"/>
  <p:tag name="KSO_WM_UNIT_ID" val="diagram160589_5*l_i*1_40"/>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41"/>
  <p:tag name="KSO_WM_UNIT_ID" val="diagram160589_5*l_i*1_41"/>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42"/>
  <p:tag name="KSO_WM_UNIT_ID" val="diagram160589_5*l_i*1_42"/>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43"/>
  <p:tag name="KSO_WM_UNIT_ID" val="diagram160589_5*l_i*1_43"/>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3"/>
  <p:tag name="KSO_WM_UNIT_ID" val="diagram160589_5*l_i*1_3"/>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44"/>
  <p:tag name="KSO_WM_UNIT_ID" val="diagram160589_5*l_i*1_44"/>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a"/>
  <p:tag name="KSO_WM_UNIT_INDEX" val="1"/>
  <p:tag name="KSO_WM_UNIT_ID" val="diagram160589_5*a*1"/>
  <p:tag name="KSO_WM_UNIT_CLEAR" val="1"/>
  <p:tag name="KSO_WM_UNIT_LAYERLEVEL" val="1"/>
  <p:tag name="KSO_WM_UNIT_VALUE" val="48"/>
  <p:tag name="KSO_WM_UNIT_ISCONTENTSTITLE" val="0"/>
  <p:tag name="KSO_WM_UNIT_HIGHLIGHT" val="0"/>
  <p:tag name="KSO_WM_UNIT_COMPATIBLE" val="1"/>
  <p:tag name="KSO_WM_UNIT_PRESET_TEXT_INDEX" val="3"/>
  <p:tag name="KSO_WM_UNIT_PRESET_TEXT_LEN" val="17"/>
  <p:tag name="KSO_WM_BEAUTIFY_FLAG" val="#wm#"/>
  <p:tag name="KSO_WM_TAG_VERSION" val="1.0"/>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4"/>
  <p:tag name="KSO_WM_UNIT_ID" val="diagram160589_5*l_i*1_4"/>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5"/>
  <p:tag name="KSO_WM_UNIT_ID" val="diagram160589_5*l_i*1_5"/>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6"/>
  <p:tag name="KSO_WM_UNIT_ID" val="diagram160589_5*l_i*1_6"/>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589"/>
  <p:tag name="KSO_WM_UNIT_TYPE" val="l_i"/>
  <p:tag name="KSO_WM_UNIT_INDEX" val="1_7"/>
  <p:tag name="KSO_WM_UNIT_ID" val="diagram160589_5*l_i*1_7"/>
  <p:tag name="KSO_WM_UNIT_CLEAR" val="1"/>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heme/theme1.xml><?xml version="1.0" encoding="utf-8"?>
<a:theme xmlns:a="http://schemas.openxmlformats.org/drawingml/2006/main" name="模板页面">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900</TotalTime>
  <Words>2377</Words>
  <Application>Microsoft Macintosh PowerPoint</Application>
  <PresentationFormat>宽屏</PresentationFormat>
  <Paragraphs>306</Paragraphs>
  <Slides>33</Slides>
  <Notes>21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33</vt:i4>
      </vt:variant>
    </vt:vector>
  </HeadingPairs>
  <TitlesOfParts>
    <vt:vector size="41" baseType="lpstr">
      <vt:lpstr>Arial</vt:lpstr>
      <vt:lpstr>Calibri</vt:lpstr>
      <vt:lpstr>Century Gothic</vt:lpstr>
      <vt:lpstr>Segoe UI Light</vt:lpstr>
      <vt:lpstr>宋体</vt:lpstr>
      <vt:lpstr>微软雅黑</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luck1674</cp:lastModifiedBy>
  <cp:revision>743</cp:revision>
  <dcterms:created xsi:type="dcterms:W3CDTF">2015-08-18T02:51:00Z</dcterms:created>
  <dcterms:modified xsi:type="dcterms:W3CDTF">2017-09-19T02:37:50Z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