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3" r:id="rId4"/>
    <p:sldId id="294" r:id="rId5"/>
    <p:sldId id="258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259" r:id="rId14"/>
    <p:sldId id="260" r:id="rId15"/>
    <p:sldId id="302" r:id="rId16"/>
    <p:sldId id="26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2" r:id="rId28"/>
    <p:sldId id="314" r:id="rId29"/>
    <p:sldId id="315" r:id="rId30"/>
    <p:sldId id="316" r:id="rId31"/>
    <p:sldId id="317" r:id="rId32"/>
    <p:sldId id="318" r:id="rId33"/>
    <p:sldId id="319" r:id="rId34"/>
    <p:sldId id="321" r:id="rId35"/>
    <p:sldId id="320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98" autoAdjust="0"/>
  </p:normalViewPr>
  <p:slideViewPr>
    <p:cSldViewPr snapToGrid="0">
      <p:cViewPr varScale="1">
        <p:scale>
          <a:sx n="58" d="100"/>
          <a:sy n="58" d="100"/>
        </p:scale>
        <p:origin x="17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627D-97E8-465F-9974-BF0D43C53C7C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E715B-C7A7-4BCB-AEAE-73EEE91DC3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6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22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95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5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24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9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55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912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238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5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60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85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2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85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68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02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34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E715B-C7A7-4BCB-AEAE-73EEE91DC3E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0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/>
              <a:t>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a Machine </a:t>
            </a:r>
            <a:r>
              <a:rPr lang="es-MX" dirty="0" err="1"/>
              <a:t>Learning</a:t>
            </a:r>
            <a:endParaRPr lang="es-MX" dirty="0"/>
          </a:p>
        </p:txBody>
      </p:sp>
      <p:pic>
        <p:nvPicPr>
          <p:cNvPr id="1026" name="Picture 2" descr="Resultado de imagen para machine learning">
            <a:extLst>
              <a:ext uri="{FF2B5EF4-FFF2-40B4-BE49-F238E27FC236}">
                <a16:creationId xmlns:a16="http://schemas.microsoft.com/office/drawing/2014/main" id="{82AAE5F5-967A-4AD6-8248-D36F6B150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5" r="28728"/>
          <a:stretch/>
        </p:blipFill>
        <p:spPr bwMode="auto">
          <a:xfrm>
            <a:off x="1147156" y="4754879"/>
            <a:ext cx="1726105" cy="16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3153A2-0CCA-4FEC-B8C1-5DE05A26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995" y="4194250"/>
            <a:ext cx="1726104" cy="21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Aprendizaje Supervisado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B2688C-E260-48B1-9E09-E9E2280D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937" y="5347801"/>
            <a:ext cx="4899333" cy="635655"/>
          </a:xfrm>
        </p:spPr>
        <p:txBody>
          <a:bodyPr/>
          <a:lstStyle/>
          <a:p>
            <a:pPr algn="ctr"/>
            <a:r>
              <a:rPr lang="es-MX" dirty="0"/>
              <a:t>En este caso se tienen dos características.</a:t>
            </a:r>
          </a:p>
          <a:p>
            <a:endParaRPr lang="es-MX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A40D13-C0CC-4C0D-B606-E8F915BFFC7C}"/>
              </a:ext>
            </a:extLst>
          </p:cNvPr>
          <p:cNvSpPr txBox="1">
            <a:spLocks/>
          </p:cNvSpPr>
          <p:nvPr/>
        </p:nvSpPr>
        <p:spPr>
          <a:xfrm>
            <a:off x="2344791" y="1510199"/>
            <a:ext cx="5150421" cy="537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Problema de clasificación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A9715A-4B67-4F41-A61A-2143A707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51" y="2142611"/>
            <a:ext cx="4076700" cy="3076575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FDBE5578-1544-4D86-AD34-68890D0DB35D}"/>
              </a:ext>
            </a:extLst>
          </p:cNvPr>
          <p:cNvGrpSpPr/>
          <p:nvPr/>
        </p:nvGrpSpPr>
        <p:grpSpPr>
          <a:xfrm>
            <a:off x="4896470" y="2346515"/>
            <a:ext cx="1947369" cy="1849539"/>
            <a:chOff x="4896470" y="2346515"/>
            <a:chExt cx="1947369" cy="1849539"/>
          </a:xfrm>
        </p:grpSpPr>
        <p:sp>
          <p:nvSpPr>
            <p:cNvPr id="38" name="Signo de multiplicación 37">
              <a:extLst>
                <a:ext uri="{FF2B5EF4-FFF2-40B4-BE49-F238E27FC236}">
                  <a16:creationId xmlns:a16="http://schemas.microsoft.com/office/drawing/2014/main" id="{8782786D-AE42-49B7-B368-02DEA5655169}"/>
                </a:ext>
              </a:extLst>
            </p:cNvPr>
            <p:cNvSpPr/>
            <p:nvPr/>
          </p:nvSpPr>
          <p:spPr>
            <a:xfrm>
              <a:off x="6274916" y="2350826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07CAAED-FE44-4365-B5F9-57389CFF743D}"/>
                </a:ext>
              </a:extLst>
            </p:cNvPr>
            <p:cNvGrpSpPr/>
            <p:nvPr/>
          </p:nvGrpSpPr>
          <p:grpSpPr>
            <a:xfrm>
              <a:off x="4896470" y="2346515"/>
              <a:ext cx="1947369" cy="1849539"/>
              <a:chOff x="4896470" y="2346515"/>
              <a:chExt cx="1947369" cy="1849539"/>
            </a:xfrm>
          </p:grpSpPr>
          <p:sp>
            <p:nvSpPr>
              <p:cNvPr id="37" name="Signo de multiplicación 36">
                <a:extLst>
                  <a:ext uri="{FF2B5EF4-FFF2-40B4-BE49-F238E27FC236}">
                    <a16:creationId xmlns:a16="http://schemas.microsoft.com/office/drawing/2014/main" id="{733B35D0-3C3C-481A-BDEC-E11D77ADEFA4}"/>
                  </a:ext>
                </a:extLst>
              </p:cNvPr>
              <p:cNvSpPr/>
              <p:nvPr/>
            </p:nvSpPr>
            <p:spPr>
              <a:xfrm>
                <a:off x="6494705" y="3144331"/>
                <a:ext cx="349134" cy="33251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2CDF5A8F-5496-4511-89BF-3FA48130E3E2}"/>
                  </a:ext>
                </a:extLst>
              </p:cNvPr>
              <p:cNvGrpSpPr/>
              <p:nvPr/>
            </p:nvGrpSpPr>
            <p:grpSpPr>
              <a:xfrm>
                <a:off x="4896470" y="2346515"/>
                <a:ext cx="1779704" cy="1849539"/>
                <a:chOff x="4896470" y="2346515"/>
                <a:chExt cx="1779704" cy="1849539"/>
              </a:xfrm>
            </p:grpSpPr>
            <p:sp>
              <p:nvSpPr>
                <p:cNvPr id="36" name="Signo de multiplicación 35">
                  <a:extLst>
                    <a:ext uri="{FF2B5EF4-FFF2-40B4-BE49-F238E27FC236}">
                      <a16:creationId xmlns:a16="http://schemas.microsoft.com/office/drawing/2014/main" id="{E75DEAC3-34EF-4423-97A9-35A1BA5B2FEE}"/>
                    </a:ext>
                  </a:extLst>
                </p:cNvPr>
                <p:cNvSpPr/>
                <p:nvPr/>
              </p:nvSpPr>
              <p:spPr>
                <a:xfrm>
                  <a:off x="6274916" y="3447606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2" name="Grupo 11">
                  <a:extLst>
                    <a:ext uri="{FF2B5EF4-FFF2-40B4-BE49-F238E27FC236}">
                      <a16:creationId xmlns:a16="http://schemas.microsoft.com/office/drawing/2014/main" id="{61DC4A47-49C6-4C1C-939A-F8C6F7CC5D72}"/>
                    </a:ext>
                  </a:extLst>
                </p:cNvPr>
                <p:cNvGrpSpPr/>
                <p:nvPr/>
              </p:nvGrpSpPr>
              <p:grpSpPr>
                <a:xfrm>
                  <a:off x="4896470" y="2346515"/>
                  <a:ext cx="1779704" cy="1849539"/>
                  <a:chOff x="4896470" y="2346515"/>
                  <a:chExt cx="1779704" cy="1849539"/>
                </a:xfrm>
              </p:grpSpPr>
              <p:grpSp>
                <p:nvGrpSpPr>
                  <p:cNvPr id="10" name="Grupo 9">
                    <a:extLst>
                      <a:ext uri="{FF2B5EF4-FFF2-40B4-BE49-F238E27FC236}">
                        <a16:creationId xmlns:a16="http://schemas.microsoft.com/office/drawing/2014/main" id="{8DDEC201-B120-4A25-A053-22DC5F012A2D}"/>
                      </a:ext>
                    </a:extLst>
                  </p:cNvPr>
                  <p:cNvGrpSpPr/>
                  <p:nvPr/>
                </p:nvGrpSpPr>
                <p:grpSpPr>
                  <a:xfrm>
                    <a:off x="4896470" y="2346515"/>
                    <a:ext cx="1779704" cy="1377471"/>
                    <a:chOff x="4999081" y="1917610"/>
                    <a:chExt cx="1779704" cy="1377471"/>
                  </a:xfrm>
                </p:grpSpPr>
                <p:sp>
                  <p:nvSpPr>
                    <p:cNvPr id="21" name="Signo de multiplicación 20">
                      <a:extLst>
                        <a:ext uri="{FF2B5EF4-FFF2-40B4-BE49-F238E27FC236}">
                          <a16:creationId xmlns:a16="http://schemas.microsoft.com/office/drawing/2014/main" id="{E3FD7370-2501-49F6-AD32-C61F569FF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9081" y="2566455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2" name="Signo de multiplicación 21">
                      <a:extLst>
                        <a:ext uri="{FF2B5EF4-FFF2-40B4-BE49-F238E27FC236}">
                          <a16:creationId xmlns:a16="http://schemas.microsoft.com/office/drawing/2014/main" id="{4C19916A-2934-4C4B-9BD1-D469FC390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0163" y="2124203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3" name="Signo de multiplicación 22">
                      <a:extLst>
                        <a:ext uri="{FF2B5EF4-FFF2-40B4-BE49-F238E27FC236}">
                          <a16:creationId xmlns:a16="http://schemas.microsoft.com/office/drawing/2014/main" id="{70D9BEB0-26CA-4161-8985-DC0C63BCA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8461" y="2962571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4" name="Signo de multiplicación 23">
                      <a:extLst>
                        <a:ext uri="{FF2B5EF4-FFF2-40B4-BE49-F238E27FC236}">
                          <a16:creationId xmlns:a16="http://schemas.microsoft.com/office/drawing/2014/main" id="{EE00B79C-87CE-4091-B096-5F00BD5E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9875" y="2732922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5" name="Signo de multiplicación 24">
                      <a:extLst>
                        <a:ext uri="{FF2B5EF4-FFF2-40B4-BE49-F238E27FC236}">
                          <a16:creationId xmlns:a16="http://schemas.microsoft.com/office/drawing/2014/main" id="{4E6D19CA-11D3-436F-B22A-47B8C0189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3212" y="1917610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26" name="Signo de multiplicación 25">
                      <a:extLst>
                        <a:ext uri="{FF2B5EF4-FFF2-40B4-BE49-F238E27FC236}">
                          <a16:creationId xmlns:a16="http://schemas.microsoft.com/office/drawing/2014/main" id="{3B4F1BDB-EA9A-4D54-919B-809EB1F08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9651" y="2350903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sp>
                <p:nvSpPr>
                  <p:cNvPr id="39" name="Signo de multiplicación 38">
                    <a:extLst>
                      <a:ext uri="{FF2B5EF4-FFF2-40B4-BE49-F238E27FC236}">
                        <a16:creationId xmlns:a16="http://schemas.microsoft.com/office/drawing/2014/main" id="{BE93F994-4A65-43B1-8927-F4E24CFB8C0F}"/>
                      </a:ext>
                    </a:extLst>
                  </p:cNvPr>
                  <p:cNvSpPr/>
                  <p:nvPr/>
                </p:nvSpPr>
                <p:spPr>
                  <a:xfrm>
                    <a:off x="5214902" y="3863544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</p:grp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E75D247-F92C-4DF0-BD3B-99C30CFCDE65}"/>
              </a:ext>
            </a:extLst>
          </p:cNvPr>
          <p:cNvGrpSpPr/>
          <p:nvPr/>
        </p:nvGrpSpPr>
        <p:grpSpPr>
          <a:xfrm>
            <a:off x="3773978" y="3025176"/>
            <a:ext cx="2234583" cy="1513573"/>
            <a:chOff x="3773978" y="3025176"/>
            <a:chExt cx="2234583" cy="151357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E769345-2C1E-480B-96C0-0A75D9274116}"/>
                </a:ext>
              </a:extLst>
            </p:cNvPr>
            <p:cNvGrpSpPr/>
            <p:nvPr/>
          </p:nvGrpSpPr>
          <p:grpSpPr>
            <a:xfrm>
              <a:off x="3773978" y="3180418"/>
              <a:ext cx="933798" cy="1358331"/>
              <a:chOff x="3773978" y="3180418"/>
              <a:chExt cx="933798" cy="1358331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1D098574-E69C-425D-8CF4-516DD931D64A}"/>
                  </a:ext>
                </a:extLst>
              </p:cNvPr>
              <p:cNvSpPr/>
              <p:nvPr/>
            </p:nvSpPr>
            <p:spPr>
              <a:xfrm>
                <a:off x="3906981" y="3821084"/>
                <a:ext cx="266007" cy="2660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0E70B89-1D9F-4C98-A0D4-CE9226C17828}"/>
                  </a:ext>
                </a:extLst>
              </p:cNvPr>
              <p:cNvSpPr/>
              <p:nvPr/>
            </p:nvSpPr>
            <p:spPr>
              <a:xfrm>
                <a:off x="4438996" y="4087091"/>
                <a:ext cx="266007" cy="2660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34BDC758-A78E-463B-BCBF-DAC257306214}"/>
                  </a:ext>
                </a:extLst>
              </p:cNvPr>
              <p:cNvGrpSpPr/>
              <p:nvPr/>
            </p:nvGrpSpPr>
            <p:grpSpPr>
              <a:xfrm>
                <a:off x="3773978" y="3180418"/>
                <a:ext cx="933798" cy="1358331"/>
                <a:chOff x="3773978" y="3180418"/>
                <a:chExt cx="933798" cy="1358331"/>
              </a:xfrm>
            </p:grpSpPr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54BCE751-20D1-473B-869A-C8F28D518E72}"/>
                    </a:ext>
                  </a:extLst>
                </p:cNvPr>
                <p:cNvSpPr/>
                <p:nvPr/>
              </p:nvSpPr>
              <p:spPr>
                <a:xfrm>
                  <a:off x="3773978" y="4272742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377F4A93-AE7A-4C5B-AF66-9431CEE4C367}"/>
                    </a:ext>
                  </a:extLst>
                </p:cNvPr>
                <p:cNvSpPr/>
                <p:nvPr/>
              </p:nvSpPr>
              <p:spPr>
                <a:xfrm>
                  <a:off x="4305992" y="3680899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6705CD00-A0F3-45EE-A284-6BAA39FA0749}"/>
                    </a:ext>
                  </a:extLst>
                </p:cNvPr>
                <p:cNvSpPr/>
                <p:nvPr/>
              </p:nvSpPr>
              <p:spPr>
                <a:xfrm>
                  <a:off x="3971622" y="3180418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C5369E9-43F2-4C37-8E69-0BD96FEAB67E}"/>
                    </a:ext>
                  </a:extLst>
                </p:cNvPr>
                <p:cNvSpPr/>
                <p:nvPr/>
              </p:nvSpPr>
              <p:spPr>
                <a:xfrm>
                  <a:off x="4441769" y="3327870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8A84327-7E59-4325-B76C-8CFF24FEEA80}"/>
                </a:ext>
              </a:extLst>
            </p:cNvPr>
            <p:cNvSpPr/>
            <p:nvPr/>
          </p:nvSpPr>
          <p:spPr>
            <a:xfrm>
              <a:off x="4924635" y="3668170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CD8DF8F-BBAD-4DA5-A941-E2E581ADF25D}"/>
                </a:ext>
              </a:extLst>
            </p:cNvPr>
            <p:cNvSpPr/>
            <p:nvPr/>
          </p:nvSpPr>
          <p:spPr>
            <a:xfrm>
              <a:off x="4634368" y="3783680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1CE4367-FB9D-4B5E-92D1-9D625B970B46}"/>
                </a:ext>
              </a:extLst>
            </p:cNvPr>
            <p:cNvSpPr/>
            <p:nvPr/>
          </p:nvSpPr>
          <p:spPr>
            <a:xfrm>
              <a:off x="5462119" y="3025176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8A04D1B-FB1C-43DA-9A18-FBF30607E2A3}"/>
                </a:ext>
              </a:extLst>
            </p:cNvPr>
            <p:cNvSpPr/>
            <p:nvPr/>
          </p:nvSpPr>
          <p:spPr>
            <a:xfrm>
              <a:off x="5742554" y="3723986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Rombo 2">
            <a:extLst>
              <a:ext uri="{FF2B5EF4-FFF2-40B4-BE49-F238E27FC236}">
                <a16:creationId xmlns:a16="http://schemas.microsoft.com/office/drawing/2014/main" id="{EC6810B0-E4B4-42A3-8463-9A9CF4DF8408}"/>
              </a:ext>
            </a:extLst>
          </p:cNvPr>
          <p:cNvSpPr/>
          <p:nvPr/>
        </p:nvSpPr>
        <p:spPr>
          <a:xfrm>
            <a:off x="4656222" y="3480293"/>
            <a:ext cx="280394" cy="280394"/>
          </a:xfrm>
          <a:prstGeom prst="diamond">
            <a:avLst/>
          </a:prstGeom>
          <a:solidFill>
            <a:srgbClr val="EA4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A57D66F-6438-4237-A4E6-BA5DC5D7DD73}"/>
              </a:ext>
            </a:extLst>
          </p:cNvPr>
          <p:cNvCxnSpPr>
            <a:cxnSpLocks/>
          </p:cNvCxnSpPr>
          <p:nvPr/>
        </p:nvCxnSpPr>
        <p:spPr>
          <a:xfrm>
            <a:off x="4039985" y="2679025"/>
            <a:ext cx="2119750" cy="16740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Aprendizaje No Supervisado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B2688C-E260-48B1-9E09-E9E2280D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937" y="5347801"/>
            <a:ext cx="4899333" cy="961660"/>
          </a:xfrm>
        </p:spPr>
        <p:txBody>
          <a:bodyPr/>
          <a:lstStyle/>
          <a:p>
            <a:pPr algn="ctr"/>
            <a:r>
              <a:rPr lang="es-MX" dirty="0"/>
              <a:t>De este conjunto de datos, ¿puedes encontrar alguna estructura?</a:t>
            </a:r>
          </a:p>
          <a:p>
            <a:endParaRPr lang="es-MX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A40D13-C0CC-4C0D-B606-E8F915BFFC7C}"/>
              </a:ext>
            </a:extLst>
          </p:cNvPr>
          <p:cNvSpPr txBox="1">
            <a:spLocks/>
          </p:cNvSpPr>
          <p:nvPr/>
        </p:nvSpPr>
        <p:spPr>
          <a:xfrm>
            <a:off x="2344791" y="1510199"/>
            <a:ext cx="5150421" cy="537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Problema de agrupamiento</a:t>
            </a:r>
          </a:p>
          <a:p>
            <a:endParaRPr lang="es-MX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F167E03-D568-47F8-B4CD-BA240391777F}"/>
              </a:ext>
            </a:extLst>
          </p:cNvPr>
          <p:cNvGrpSpPr/>
          <p:nvPr/>
        </p:nvGrpSpPr>
        <p:grpSpPr>
          <a:xfrm>
            <a:off x="3019288" y="2081540"/>
            <a:ext cx="4076700" cy="3076575"/>
            <a:chOff x="2983253" y="2129882"/>
            <a:chExt cx="4076700" cy="30765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2A9715A-4B67-4F41-A61A-2143A7074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3253" y="2129882"/>
              <a:ext cx="4076700" cy="3076575"/>
            </a:xfrm>
            <a:prstGeom prst="rect">
              <a:avLst/>
            </a:prstGeom>
          </p:spPr>
        </p:pic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CBD443E9-B18B-4B06-A885-42FB467A765C}"/>
                </a:ext>
              </a:extLst>
            </p:cNvPr>
            <p:cNvSpPr txBox="1"/>
            <p:nvPr/>
          </p:nvSpPr>
          <p:spPr>
            <a:xfrm>
              <a:off x="3098142" y="3306182"/>
              <a:ext cx="6085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X1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A772A52A-737F-44A3-8E80-C95C0F9BBEC6}"/>
                </a:ext>
              </a:extLst>
            </p:cNvPr>
            <p:cNvSpPr txBox="1"/>
            <p:nvPr/>
          </p:nvSpPr>
          <p:spPr>
            <a:xfrm>
              <a:off x="4409166" y="4768638"/>
              <a:ext cx="16473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X2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DBE5578-1544-4D86-AD34-68890D0DB35D}"/>
              </a:ext>
            </a:extLst>
          </p:cNvPr>
          <p:cNvGrpSpPr/>
          <p:nvPr/>
        </p:nvGrpSpPr>
        <p:grpSpPr>
          <a:xfrm>
            <a:off x="5340794" y="2540379"/>
            <a:ext cx="1556287" cy="1332668"/>
            <a:chOff x="5287552" y="2346515"/>
            <a:chExt cx="1556287" cy="1332668"/>
          </a:xfrm>
        </p:grpSpPr>
        <p:sp>
          <p:nvSpPr>
            <p:cNvPr id="38" name="Signo de multiplicación 37">
              <a:extLst>
                <a:ext uri="{FF2B5EF4-FFF2-40B4-BE49-F238E27FC236}">
                  <a16:creationId xmlns:a16="http://schemas.microsoft.com/office/drawing/2014/main" id="{8782786D-AE42-49B7-B368-02DEA5655169}"/>
                </a:ext>
              </a:extLst>
            </p:cNvPr>
            <p:cNvSpPr/>
            <p:nvPr/>
          </p:nvSpPr>
          <p:spPr>
            <a:xfrm>
              <a:off x="6274916" y="2350826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07CAAED-FE44-4365-B5F9-57389CFF743D}"/>
                </a:ext>
              </a:extLst>
            </p:cNvPr>
            <p:cNvGrpSpPr/>
            <p:nvPr/>
          </p:nvGrpSpPr>
          <p:grpSpPr>
            <a:xfrm>
              <a:off x="5287552" y="2346515"/>
              <a:ext cx="1556287" cy="1332668"/>
              <a:chOff x="5287552" y="2346515"/>
              <a:chExt cx="1556287" cy="1332668"/>
            </a:xfrm>
          </p:grpSpPr>
          <p:sp>
            <p:nvSpPr>
              <p:cNvPr id="37" name="Signo de multiplicación 36">
                <a:extLst>
                  <a:ext uri="{FF2B5EF4-FFF2-40B4-BE49-F238E27FC236}">
                    <a16:creationId xmlns:a16="http://schemas.microsoft.com/office/drawing/2014/main" id="{733B35D0-3C3C-481A-BDEC-E11D77ADEFA4}"/>
                  </a:ext>
                </a:extLst>
              </p:cNvPr>
              <p:cNvSpPr/>
              <p:nvPr/>
            </p:nvSpPr>
            <p:spPr>
              <a:xfrm>
                <a:off x="6494705" y="3144331"/>
                <a:ext cx="349134" cy="33251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61DC4A47-49C6-4C1C-939A-F8C6F7CC5D72}"/>
                  </a:ext>
                </a:extLst>
              </p:cNvPr>
              <p:cNvGrpSpPr/>
              <p:nvPr/>
            </p:nvGrpSpPr>
            <p:grpSpPr>
              <a:xfrm>
                <a:off x="5287552" y="2346515"/>
                <a:ext cx="1388622" cy="1332668"/>
                <a:chOff x="5287552" y="2346515"/>
                <a:chExt cx="1388622" cy="1332668"/>
              </a:xfrm>
            </p:grpSpPr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8DDEC201-B120-4A25-A053-22DC5F012A2D}"/>
                    </a:ext>
                  </a:extLst>
                </p:cNvPr>
                <p:cNvGrpSpPr/>
                <p:nvPr/>
              </p:nvGrpSpPr>
              <p:grpSpPr>
                <a:xfrm>
                  <a:off x="5287552" y="2346515"/>
                  <a:ext cx="1388622" cy="1332668"/>
                  <a:chOff x="5390163" y="1917610"/>
                  <a:chExt cx="1388622" cy="1332668"/>
                </a:xfrm>
              </p:grpSpPr>
              <p:sp>
                <p:nvSpPr>
                  <p:cNvPr id="21" name="Signo de multiplicación 20">
                    <a:extLst>
                      <a:ext uri="{FF2B5EF4-FFF2-40B4-BE49-F238E27FC236}">
                        <a16:creationId xmlns:a16="http://schemas.microsoft.com/office/drawing/2014/main" id="{E3FD7370-2501-49F6-AD32-C61F569FFD46}"/>
                      </a:ext>
                    </a:extLst>
                  </p:cNvPr>
                  <p:cNvSpPr/>
                  <p:nvPr/>
                </p:nvSpPr>
                <p:spPr>
                  <a:xfrm>
                    <a:off x="6114450" y="2664088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2" name="Signo de multiplicación 21">
                    <a:extLst>
                      <a:ext uri="{FF2B5EF4-FFF2-40B4-BE49-F238E27FC236}">
                        <a16:creationId xmlns:a16="http://schemas.microsoft.com/office/drawing/2014/main" id="{4C19916A-2934-4C4B-9BD1-D469FC390D53}"/>
                      </a:ext>
                    </a:extLst>
                  </p:cNvPr>
                  <p:cNvSpPr/>
                  <p:nvPr/>
                </p:nvSpPr>
                <p:spPr>
                  <a:xfrm>
                    <a:off x="5390163" y="2124203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3" name="Signo de multiplicación 22">
                    <a:extLst>
                      <a:ext uri="{FF2B5EF4-FFF2-40B4-BE49-F238E27FC236}">
                        <a16:creationId xmlns:a16="http://schemas.microsoft.com/office/drawing/2014/main" id="{70D9BEB0-26CA-4161-8985-DC0C63BCA942}"/>
                      </a:ext>
                    </a:extLst>
                  </p:cNvPr>
                  <p:cNvSpPr/>
                  <p:nvPr/>
                </p:nvSpPr>
                <p:spPr>
                  <a:xfrm>
                    <a:off x="5913212" y="2290458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4" name="Signo de multiplicación 23">
                    <a:extLst>
                      <a:ext uri="{FF2B5EF4-FFF2-40B4-BE49-F238E27FC236}">
                        <a16:creationId xmlns:a16="http://schemas.microsoft.com/office/drawing/2014/main" id="{EE00B79C-87CE-4091-B096-5F00BD5E7CE0}"/>
                      </a:ext>
                    </a:extLst>
                  </p:cNvPr>
                  <p:cNvSpPr/>
                  <p:nvPr/>
                </p:nvSpPr>
                <p:spPr>
                  <a:xfrm>
                    <a:off x="5849497" y="2917768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5" name="Signo de multiplicación 24">
                    <a:extLst>
                      <a:ext uri="{FF2B5EF4-FFF2-40B4-BE49-F238E27FC236}">
                        <a16:creationId xmlns:a16="http://schemas.microsoft.com/office/drawing/2014/main" id="{4E6D19CA-11D3-436F-B22A-47B8C0189101}"/>
                      </a:ext>
                    </a:extLst>
                  </p:cNvPr>
                  <p:cNvSpPr/>
                  <p:nvPr/>
                </p:nvSpPr>
                <p:spPr>
                  <a:xfrm>
                    <a:off x="5913212" y="1917610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6" name="Signo de multiplicación 25">
                    <a:extLst>
                      <a:ext uri="{FF2B5EF4-FFF2-40B4-BE49-F238E27FC236}">
                        <a16:creationId xmlns:a16="http://schemas.microsoft.com/office/drawing/2014/main" id="{3B4F1BDB-EA9A-4D54-919B-809EB1F08C69}"/>
                      </a:ext>
                    </a:extLst>
                  </p:cNvPr>
                  <p:cNvSpPr/>
                  <p:nvPr/>
                </p:nvSpPr>
                <p:spPr>
                  <a:xfrm>
                    <a:off x="6429651" y="2350903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39" name="Signo de multiplicación 38">
                  <a:extLst>
                    <a:ext uri="{FF2B5EF4-FFF2-40B4-BE49-F238E27FC236}">
                      <a16:creationId xmlns:a16="http://schemas.microsoft.com/office/drawing/2014/main" id="{BE93F994-4A65-43B1-8927-F4E24CFB8C0F}"/>
                    </a:ext>
                  </a:extLst>
                </p:cNvPr>
                <p:cNvSpPr/>
                <p:nvPr/>
              </p:nvSpPr>
              <p:spPr>
                <a:xfrm>
                  <a:off x="5462119" y="2847908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E75D247-F92C-4DF0-BD3B-99C30CFCDE65}"/>
              </a:ext>
            </a:extLst>
          </p:cNvPr>
          <p:cNvGrpSpPr/>
          <p:nvPr/>
        </p:nvGrpSpPr>
        <p:grpSpPr>
          <a:xfrm>
            <a:off x="3906981" y="3180418"/>
            <a:ext cx="1283661" cy="1259617"/>
            <a:chOff x="3906981" y="3180418"/>
            <a:chExt cx="1283661" cy="125961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E769345-2C1E-480B-96C0-0A75D9274116}"/>
                </a:ext>
              </a:extLst>
            </p:cNvPr>
            <p:cNvGrpSpPr/>
            <p:nvPr/>
          </p:nvGrpSpPr>
          <p:grpSpPr>
            <a:xfrm>
              <a:off x="3906981" y="3180418"/>
              <a:ext cx="800795" cy="1259617"/>
              <a:chOff x="3906981" y="3180418"/>
              <a:chExt cx="800795" cy="1259617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1D098574-E69C-425D-8CF4-516DD931D64A}"/>
                  </a:ext>
                </a:extLst>
              </p:cNvPr>
              <p:cNvSpPr/>
              <p:nvPr/>
            </p:nvSpPr>
            <p:spPr>
              <a:xfrm>
                <a:off x="3906981" y="3821084"/>
                <a:ext cx="266007" cy="2660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0E70B89-1D9F-4C98-A0D4-CE9226C17828}"/>
                  </a:ext>
                </a:extLst>
              </p:cNvPr>
              <p:cNvSpPr/>
              <p:nvPr/>
            </p:nvSpPr>
            <p:spPr>
              <a:xfrm>
                <a:off x="4438996" y="4087091"/>
                <a:ext cx="266007" cy="266007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34BDC758-A78E-463B-BCBF-DAC257306214}"/>
                  </a:ext>
                </a:extLst>
              </p:cNvPr>
              <p:cNvGrpSpPr/>
              <p:nvPr/>
            </p:nvGrpSpPr>
            <p:grpSpPr>
              <a:xfrm>
                <a:off x="3971622" y="3180418"/>
                <a:ext cx="736154" cy="1259617"/>
                <a:chOff x="3971622" y="3180418"/>
                <a:chExt cx="736154" cy="1259617"/>
              </a:xfrm>
            </p:grpSpPr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54BCE751-20D1-473B-869A-C8F28D518E72}"/>
                    </a:ext>
                  </a:extLst>
                </p:cNvPr>
                <p:cNvSpPr/>
                <p:nvPr/>
              </p:nvSpPr>
              <p:spPr>
                <a:xfrm>
                  <a:off x="4051043" y="4174028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377F4A93-AE7A-4C5B-AF66-9431CEE4C367}"/>
                    </a:ext>
                  </a:extLst>
                </p:cNvPr>
                <p:cNvSpPr/>
                <p:nvPr/>
              </p:nvSpPr>
              <p:spPr>
                <a:xfrm>
                  <a:off x="4305992" y="3680899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6705CD00-A0F3-45EE-A284-6BAA39FA0749}"/>
                    </a:ext>
                  </a:extLst>
                </p:cNvPr>
                <p:cNvSpPr/>
                <p:nvPr/>
              </p:nvSpPr>
              <p:spPr>
                <a:xfrm>
                  <a:off x="3971622" y="3180418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C5369E9-43F2-4C37-8E69-0BD96FEAB67E}"/>
                    </a:ext>
                  </a:extLst>
                </p:cNvPr>
                <p:cNvSpPr/>
                <p:nvPr/>
              </p:nvSpPr>
              <p:spPr>
                <a:xfrm>
                  <a:off x="4441769" y="3327870"/>
                  <a:ext cx="266007" cy="26600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8A84327-7E59-4325-B76C-8CFF24FEEA80}"/>
                </a:ext>
              </a:extLst>
            </p:cNvPr>
            <p:cNvSpPr/>
            <p:nvPr/>
          </p:nvSpPr>
          <p:spPr>
            <a:xfrm>
              <a:off x="4924635" y="3668170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CD8DF8F-BBAD-4DA5-A941-E2E581ADF25D}"/>
                </a:ext>
              </a:extLst>
            </p:cNvPr>
            <p:cNvSpPr/>
            <p:nvPr/>
          </p:nvSpPr>
          <p:spPr>
            <a:xfrm>
              <a:off x="4634368" y="3783680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8A04D1B-FB1C-43DA-9A18-FBF30607E2A3}"/>
                </a:ext>
              </a:extLst>
            </p:cNvPr>
            <p:cNvSpPr/>
            <p:nvPr/>
          </p:nvSpPr>
          <p:spPr>
            <a:xfrm>
              <a:off x="4896470" y="4139738"/>
              <a:ext cx="266007" cy="26600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4A53180-C4E9-4207-8B40-A4A62962E064}"/>
              </a:ext>
            </a:extLst>
          </p:cNvPr>
          <p:cNvGrpSpPr/>
          <p:nvPr/>
        </p:nvGrpSpPr>
        <p:grpSpPr>
          <a:xfrm>
            <a:off x="5253011" y="2389971"/>
            <a:ext cx="1779077" cy="1636111"/>
            <a:chOff x="6691432" y="3022687"/>
            <a:chExt cx="1779077" cy="1636111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49C6319B-D09C-4F28-BF73-D133F737BA20}"/>
                </a:ext>
              </a:extLst>
            </p:cNvPr>
            <p:cNvSpPr/>
            <p:nvPr/>
          </p:nvSpPr>
          <p:spPr>
            <a:xfrm>
              <a:off x="6691432" y="3022687"/>
              <a:ext cx="1779077" cy="1636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B2DE2EAA-73DA-40C0-AE44-B9F2F4284485}"/>
                </a:ext>
              </a:extLst>
            </p:cNvPr>
            <p:cNvGrpSpPr/>
            <p:nvPr/>
          </p:nvGrpSpPr>
          <p:grpSpPr>
            <a:xfrm>
              <a:off x="6930471" y="3108058"/>
              <a:ext cx="1489874" cy="1297687"/>
              <a:chOff x="5407207" y="2567153"/>
              <a:chExt cx="1489874" cy="1297687"/>
            </a:xfrm>
            <a:solidFill>
              <a:schemeClr val="bg1"/>
            </a:solidFill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B30B7FD8-8DC4-49A0-87F3-61B2D95C36D0}"/>
                  </a:ext>
                </a:extLst>
              </p:cNvPr>
              <p:cNvSpPr/>
              <p:nvPr/>
            </p:nvSpPr>
            <p:spPr>
              <a:xfrm>
                <a:off x="6386892" y="2567153"/>
                <a:ext cx="266007" cy="266007"/>
              </a:xfrm>
              <a:prstGeom prst="ellipse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AA7E1BF9-06EE-4124-AEF8-4139A1FC5F35}"/>
                  </a:ext>
                </a:extLst>
              </p:cNvPr>
              <p:cNvSpPr/>
              <p:nvPr/>
            </p:nvSpPr>
            <p:spPr>
              <a:xfrm>
                <a:off x="5831785" y="3598833"/>
                <a:ext cx="266007" cy="266007"/>
              </a:xfrm>
              <a:prstGeom prst="ellipse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8AAC121-BA99-4609-BF45-7096525FDEC0}"/>
                  </a:ext>
                </a:extLst>
              </p:cNvPr>
              <p:cNvSpPr/>
              <p:nvPr/>
            </p:nvSpPr>
            <p:spPr>
              <a:xfrm>
                <a:off x="6118496" y="3332826"/>
                <a:ext cx="266007" cy="266007"/>
              </a:xfrm>
              <a:prstGeom prst="ellipse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3828083C-9FC6-4ED0-9B11-0871E6D6FEEF}"/>
                  </a:ext>
                </a:extLst>
              </p:cNvPr>
              <p:cNvGrpSpPr/>
              <p:nvPr/>
            </p:nvGrpSpPr>
            <p:grpSpPr>
              <a:xfrm>
                <a:off x="5407207" y="2567731"/>
                <a:ext cx="1489874" cy="1062363"/>
                <a:chOff x="5372545" y="2600719"/>
                <a:chExt cx="1489874" cy="1062363"/>
              </a:xfrm>
              <a:grpFill/>
            </p:grpSpPr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708FB04-DF45-4822-B976-BA3C6A05CC42}"/>
                    </a:ext>
                  </a:extLst>
                </p:cNvPr>
                <p:cNvSpPr/>
                <p:nvPr/>
              </p:nvSpPr>
              <p:spPr>
                <a:xfrm>
                  <a:off x="5372545" y="2801163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6CD1F564-DAE3-47BC-BE67-92CE0CC6C205}"/>
                    </a:ext>
                  </a:extLst>
                </p:cNvPr>
                <p:cNvSpPr/>
                <p:nvPr/>
              </p:nvSpPr>
              <p:spPr>
                <a:xfrm>
                  <a:off x="5883255" y="2600719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910B762E-DCCF-4EC3-9B9D-883188F3E3FC}"/>
                    </a:ext>
                  </a:extLst>
                </p:cNvPr>
                <p:cNvSpPr/>
                <p:nvPr/>
              </p:nvSpPr>
              <p:spPr>
                <a:xfrm>
                  <a:off x="5554574" y="3066819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85389E77-082A-4ECE-9044-D43C1A8F4A6C}"/>
                    </a:ext>
                  </a:extLst>
                </p:cNvPr>
                <p:cNvSpPr/>
                <p:nvPr/>
              </p:nvSpPr>
              <p:spPr>
                <a:xfrm>
                  <a:off x="5903708" y="2949009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1412E320-EB09-4373-A8B1-56FE7210531B}"/>
                    </a:ext>
                  </a:extLst>
                </p:cNvPr>
                <p:cNvSpPr/>
                <p:nvPr/>
              </p:nvSpPr>
              <p:spPr>
                <a:xfrm>
                  <a:off x="6435023" y="3052370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4122188-5EAF-4DE3-B0F6-45B200B200AF}"/>
                    </a:ext>
                  </a:extLst>
                </p:cNvPr>
                <p:cNvSpPr/>
                <p:nvPr/>
              </p:nvSpPr>
              <p:spPr>
                <a:xfrm>
                  <a:off x="6596412" y="3397075"/>
                  <a:ext cx="266007" cy="266007"/>
                </a:xfrm>
                <a:prstGeom prst="ellipse">
                  <a:avLst/>
                </a:prstGeom>
                <a:grp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6E7AEBB8-AB40-4F36-BA69-C561FAE52897}"/>
              </a:ext>
            </a:extLst>
          </p:cNvPr>
          <p:cNvSpPr/>
          <p:nvPr/>
        </p:nvSpPr>
        <p:spPr>
          <a:xfrm>
            <a:off x="3624331" y="2826327"/>
            <a:ext cx="1896016" cy="2078182"/>
          </a:xfrm>
          <a:custGeom>
            <a:avLst/>
            <a:gdLst>
              <a:gd name="connsiteX0" fmla="*/ 149647 w 1896016"/>
              <a:gd name="connsiteY0" fmla="*/ 249382 h 2078182"/>
              <a:gd name="connsiteX1" fmla="*/ 232774 w 1896016"/>
              <a:gd name="connsiteY1" fmla="*/ 116378 h 2078182"/>
              <a:gd name="connsiteX2" fmla="*/ 332527 w 1896016"/>
              <a:gd name="connsiteY2" fmla="*/ 33251 h 2078182"/>
              <a:gd name="connsiteX3" fmla="*/ 448905 w 1896016"/>
              <a:gd name="connsiteY3" fmla="*/ 0 h 2078182"/>
              <a:gd name="connsiteX4" fmla="*/ 798040 w 1896016"/>
              <a:gd name="connsiteY4" fmla="*/ 16626 h 2078182"/>
              <a:gd name="connsiteX5" fmla="*/ 964294 w 1896016"/>
              <a:gd name="connsiteY5" fmla="*/ 66502 h 2078182"/>
              <a:gd name="connsiteX6" fmla="*/ 1014171 w 1896016"/>
              <a:gd name="connsiteY6" fmla="*/ 83128 h 2078182"/>
              <a:gd name="connsiteX7" fmla="*/ 1047422 w 1896016"/>
              <a:gd name="connsiteY7" fmla="*/ 133004 h 2078182"/>
              <a:gd name="connsiteX8" fmla="*/ 1113924 w 1896016"/>
              <a:gd name="connsiteY8" fmla="*/ 166255 h 2078182"/>
              <a:gd name="connsiteX9" fmla="*/ 1230302 w 1896016"/>
              <a:gd name="connsiteY9" fmla="*/ 249382 h 2078182"/>
              <a:gd name="connsiteX10" fmla="*/ 1330054 w 1896016"/>
              <a:gd name="connsiteY10" fmla="*/ 349135 h 2078182"/>
              <a:gd name="connsiteX11" fmla="*/ 1396556 w 1896016"/>
              <a:gd name="connsiteY11" fmla="*/ 465513 h 2078182"/>
              <a:gd name="connsiteX12" fmla="*/ 1496309 w 1896016"/>
              <a:gd name="connsiteY12" fmla="*/ 598517 h 2078182"/>
              <a:gd name="connsiteX13" fmla="*/ 1596062 w 1896016"/>
              <a:gd name="connsiteY13" fmla="*/ 731520 h 2078182"/>
              <a:gd name="connsiteX14" fmla="*/ 1612687 w 1896016"/>
              <a:gd name="connsiteY14" fmla="*/ 781397 h 2078182"/>
              <a:gd name="connsiteX15" fmla="*/ 1645938 w 1896016"/>
              <a:gd name="connsiteY15" fmla="*/ 831273 h 2078182"/>
              <a:gd name="connsiteX16" fmla="*/ 1679189 w 1896016"/>
              <a:gd name="connsiteY16" fmla="*/ 931026 h 2078182"/>
              <a:gd name="connsiteX17" fmla="*/ 1712440 w 1896016"/>
              <a:gd name="connsiteY17" fmla="*/ 997528 h 2078182"/>
              <a:gd name="connsiteX18" fmla="*/ 1745691 w 1896016"/>
              <a:gd name="connsiteY18" fmla="*/ 1130531 h 2078182"/>
              <a:gd name="connsiteX19" fmla="*/ 1795567 w 1896016"/>
              <a:gd name="connsiteY19" fmla="*/ 1180408 h 2078182"/>
              <a:gd name="connsiteX20" fmla="*/ 1862069 w 1896016"/>
              <a:gd name="connsiteY20" fmla="*/ 1346662 h 2078182"/>
              <a:gd name="connsiteX21" fmla="*/ 1862069 w 1896016"/>
              <a:gd name="connsiteY21" fmla="*/ 1862051 h 2078182"/>
              <a:gd name="connsiteX22" fmla="*/ 1795567 w 1896016"/>
              <a:gd name="connsiteY22" fmla="*/ 1895302 h 2078182"/>
              <a:gd name="connsiteX23" fmla="*/ 1679189 w 1896016"/>
              <a:gd name="connsiteY23" fmla="*/ 1928553 h 2078182"/>
              <a:gd name="connsiteX24" fmla="*/ 1629313 w 1896016"/>
              <a:gd name="connsiteY24" fmla="*/ 1945178 h 2078182"/>
              <a:gd name="connsiteX25" fmla="*/ 1379931 w 1896016"/>
              <a:gd name="connsiteY25" fmla="*/ 1995055 h 2078182"/>
              <a:gd name="connsiteX26" fmla="*/ 1230302 w 1896016"/>
              <a:gd name="connsiteY26" fmla="*/ 2044931 h 2078182"/>
              <a:gd name="connsiteX27" fmla="*/ 1130549 w 1896016"/>
              <a:gd name="connsiteY27" fmla="*/ 2078182 h 2078182"/>
              <a:gd name="connsiteX28" fmla="*/ 897793 w 1896016"/>
              <a:gd name="connsiteY28" fmla="*/ 2061557 h 2078182"/>
              <a:gd name="connsiteX29" fmla="*/ 847916 w 1896016"/>
              <a:gd name="connsiteY29" fmla="*/ 2044931 h 2078182"/>
              <a:gd name="connsiteX30" fmla="*/ 714913 w 1896016"/>
              <a:gd name="connsiteY30" fmla="*/ 1961804 h 2078182"/>
              <a:gd name="connsiteX31" fmla="*/ 598534 w 1896016"/>
              <a:gd name="connsiteY31" fmla="*/ 1911928 h 2078182"/>
              <a:gd name="connsiteX32" fmla="*/ 548658 w 1896016"/>
              <a:gd name="connsiteY32" fmla="*/ 1845426 h 2078182"/>
              <a:gd name="connsiteX33" fmla="*/ 498782 w 1896016"/>
              <a:gd name="connsiteY33" fmla="*/ 1828800 h 2078182"/>
              <a:gd name="connsiteX34" fmla="*/ 399029 w 1896016"/>
              <a:gd name="connsiteY34" fmla="*/ 1762298 h 2078182"/>
              <a:gd name="connsiteX35" fmla="*/ 282651 w 1896016"/>
              <a:gd name="connsiteY35" fmla="*/ 1712422 h 2078182"/>
              <a:gd name="connsiteX36" fmla="*/ 199524 w 1896016"/>
              <a:gd name="connsiteY36" fmla="*/ 1612669 h 2078182"/>
              <a:gd name="connsiteX37" fmla="*/ 166273 w 1896016"/>
              <a:gd name="connsiteY37" fmla="*/ 1512917 h 2078182"/>
              <a:gd name="connsiteX38" fmla="*/ 133022 w 1896016"/>
              <a:gd name="connsiteY38" fmla="*/ 1429789 h 2078182"/>
              <a:gd name="connsiteX39" fmla="*/ 116396 w 1896016"/>
              <a:gd name="connsiteY39" fmla="*/ 1363288 h 2078182"/>
              <a:gd name="connsiteX40" fmla="*/ 99771 w 1896016"/>
              <a:gd name="connsiteY40" fmla="*/ 1313411 h 2078182"/>
              <a:gd name="connsiteX41" fmla="*/ 83145 w 1896016"/>
              <a:gd name="connsiteY41" fmla="*/ 1147157 h 2078182"/>
              <a:gd name="connsiteX42" fmla="*/ 66520 w 1896016"/>
              <a:gd name="connsiteY42" fmla="*/ 1080655 h 2078182"/>
              <a:gd name="connsiteX43" fmla="*/ 33269 w 1896016"/>
              <a:gd name="connsiteY43" fmla="*/ 914400 h 2078182"/>
              <a:gd name="connsiteX44" fmla="*/ 16644 w 1896016"/>
              <a:gd name="connsiteY44" fmla="*/ 764771 h 2078182"/>
              <a:gd name="connsiteX45" fmla="*/ 18 w 1896016"/>
              <a:gd name="connsiteY45" fmla="*/ 714895 h 2078182"/>
              <a:gd name="connsiteX46" fmla="*/ 33269 w 1896016"/>
              <a:gd name="connsiteY46" fmla="*/ 282633 h 2078182"/>
              <a:gd name="connsiteX47" fmla="*/ 83145 w 1896016"/>
              <a:gd name="connsiteY47" fmla="*/ 266008 h 2078182"/>
              <a:gd name="connsiteX48" fmla="*/ 133022 w 1896016"/>
              <a:gd name="connsiteY48" fmla="*/ 232757 h 2078182"/>
              <a:gd name="connsiteX49" fmla="*/ 216149 w 1896016"/>
              <a:gd name="connsiteY49" fmla="*/ 182880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896016" h="2078182">
                <a:moveTo>
                  <a:pt x="149647" y="249382"/>
                </a:moveTo>
                <a:cubicBezTo>
                  <a:pt x="177356" y="205047"/>
                  <a:pt x="202023" y="158660"/>
                  <a:pt x="232774" y="116378"/>
                </a:cubicBezTo>
                <a:cubicBezTo>
                  <a:pt x="253783" y="87491"/>
                  <a:pt x="299628" y="49700"/>
                  <a:pt x="332527" y="33251"/>
                </a:cubicBezTo>
                <a:cubicBezTo>
                  <a:pt x="356373" y="21328"/>
                  <a:pt x="427605" y="5325"/>
                  <a:pt x="448905" y="0"/>
                </a:cubicBezTo>
                <a:cubicBezTo>
                  <a:pt x="565283" y="5542"/>
                  <a:pt x="681901" y="7335"/>
                  <a:pt x="798040" y="16626"/>
                </a:cubicBezTo>
                <a:cubicBezTo>
                  <a:pt x="831105" y="19271"/>
                  <a:pt x="946313" y="60508"/>
                  <a:pt x="964294" y="66502"/>
                </a:cubicBezTo>
                <a:lnTo>
                  <a:pt x="1014171" y="83128"/>
                </a:lnTo>
                <a:cubicBezTo>
                  <a:pt x="1025255" y="99753"/>
                  <a:pt x="1032072" y="120212"/>
                  <a:pt x="1047422" y="133004"/>
                </a:cubicBezTo>
                <a:cubicBezTo>
                  <a:pt x="1066462" y="148870"/>
                  <a:pt x="1092406" y="153959"/>
                  <a:pt x="1113924" y="166255"/>
                </a:cubicBezTo>
                <a:cubicBezTo>
                  <a:pt x="1138558" y="180332"/>
                  <a:pt x="1214791" y="235422"/>
                  <a:pt x="1230302" y="249382"/>
                </a:cubicBezTo>
                <a:cubicBezTo>
                  <a:pt x="1265254" y="280839"/>
                  <a:pt x="1330054" y="349135"/>
                  <a:pt x="1330054" y="349135"/>
                </a:cubicBezTo>
                <a:cubicBezTo>
                  <a:pt x="1359686" y="438029"/>
                  <a:pt x="1329455" y="364862"/>
                  <a:pt x="1396556" y="465513"/>
                </a:cubicBezTo>
                <a:cubicBezTo>
                  <a:pt x="1479186" y="589458"/>
                  <a:pt x="1408554" y="510760"/>
                  <a:pt x="1496309" y="598517"/>
                </a:cubicBezTo>
                <a:cubicBezTo>
                  <a:pt x="1573547" y="791610"/>
                  <a:pt x="1474399" y="585524"/>
                  <a:pt x="1596062" y="731520"/>
                </a:cubicBezTo>
                <a:cubicBezTo>
                  <a:pt x="1607281" y="744983"/>
                  <a:pt x="1604850" y="765722"/>
                  <a:pt x="1612687" y="781397"/>
                </a:cubicBezTo>
                <a:cubicBezTo>
                  <a:pt x="1621623" y="799269"/>
                  <a:pt x="1637823" y="813014"/>
                  <a:pt x="1645938" y="831273"/>
                </a:cubicBezTo>
                <a:cubicBezTo>
                  <a:pt x="1660173" y="863302"/>
                  <a:pt x="1663514" y="899677"/>
                  <a:pt x="1679189" y="931026"/>
                </a:cubicBezTo>
                <a:lnTo>
                  <a:pt x="1712440" y="997528"/>
                </a:lnTo>
                <a:cubicBezTo>
                  <a:pt x="1714839" y="1009524"/>
                  <a:pt x="1731083" y="1108619"/>
                  <a:pt x="1745691" y="1130531"/>
                </a:cubicBezTo>
                <a:cubicBezTo>
                  <a:pt x="1758733" y="1150094"/>
                  <a:pt x="1778942" y="1163782"/>
                  <a:pt x="1795567" y="1180408"/>
                </a:cubicBezTo>
                <a:cubicBezTo>
                  <a:pt x="1836655" y="1303672"/>
                  <a:pt x="1813143" y="1248811"/>
                  <a:pt x="1862069" y="1346662"/>
                </a:cubicBezTo>
                <a:cubicBezTo>
                  <a:pt x="1900292" y="1537783"/>
                  <a:pt x="1913866" y="1571986"/>
                  <a:pt x="1862069" y="1862051"/>
                </a:cubicBezTo>
                <a:cubicBezTo>
                  <a:pt x="1857712" y="1886449"/>
                  <a:pt x="1818347" y="1885539"/>
                  <a:pt x="1795567" y="1895302"/>
                </a:cubicBezTo>
                <a:cubicBezTo>
                  <a:pt x="1755698" y="1912389"/>
                  <a:pt x="1721381" y="1916498"/>
                  <a:pt x="1679189" y="1928553"/>
                </a:cubicBezTo>
                <a:cubicBezTo>
                  <a:pt x="1662339" y="1933367"/>
                  <a:pt x="1646420" y="1941376"/>
                  <a:pt x="1629313" y="1945178"/>
                </a:cubicBezTo>
                <a:cubicBezTo>
                  <a:pt x="1546558" y="1963568"/>
                  <a:pt x="1379931" y="1995055"/>
                  <a:pt x="1379931" y="1995055"/>
                </a:cubicBezTo>
                <a:cubicBezTo>
                  <a:pt x="1258002" y="2056019"/>
                  <a:pt x="1372110" y="2006256"/>
                  <a:pt x="1230302" y="2044931"/>
                </a:cubicBezTo>
                <a:cubicBezTo>
                  <a:pt x="1196487" y="2054153"/>
                  <a:pt x="1130549" y="2078182"/>
                  <a:pt x="1130549" y="2078182"/>
                </a:cubicBezTo>
                <a:cubicBezTo>
                  <a:pt x="1052964" y="2072640"/>
                  <a:pt x="975043" y="2070645"/>
                  <a:pt x="897793" y="2061557"/>
                </a:cubicBezTo>
                <a:cubicBezTo>
                  <a:pt x="880388" y="2059509"/>
                  <a:pt x="863591" y="2052768"/>
                  <a:pt x="847916" y="2044931"/>
                </a:cubicBezTo>
                <a:cubicBezTo>
                  <a:pt x="722488" y="1982217"/>
                  <a:pt x="807238" y="2014561"/>
                  <a:pt x="714913" y="1961804"/>
                </a:cubicBezTo>
                <a:cubicBezTo>
                  <a:pt x="657388" y="1928933"/>
                  <a:pt x="654491" y="1930580"/>
                  <a:pt x="598534" y="1911928"/>
                </a:cubicBezTo>
                <a:cubicBezTo>
                  <a:pt x="581909" y="1889761"/>
                  <a:pt x="569945" y="1863165"/>
                  <a:pt x="548658" y="1845426"/>
                </a:cubicBezTo>
                <a:cubicBezTo>
                  <a:pt x="535195" y="1834207"/>
                  <a:pt x="514101" y="1837311"/>
                  <a:pt x="498782" y="1828800"/>
                </a:cubicBezTo>
                <a:cubicBezTo>
                  <a:pt x="463848" y="1809392"/>
                  <a:pt x="434773" y="1780169"/>
                  <a:pt x="399029" y="1762298"/>
                </a:cubicBezTo>
                <a:cubicBezTo>
                  <a:pt x="316852" y="1721211"/>
                  <a:pt x="356039" y="1736886"/>
                  <a:pt x="282651" y="1712422"/>
                </a:cubicBezTo>
                <a:cubicBezTo>
                  <a:pt x="251325" y="1681097"/>
                  <a:pt x="218043" y="1654337"/>
                  <a:pt x="199524" y="1612669"/>
                </a:cubicBezTo>
                <a:cubicBezTo>
                  <a:pt x="185289" y="1580640"/>
                  <a:pt x="179290" y="1545459"/>
                  <a:pt x="166273" y="1512917"/>
                </a:cubicBezTo>
                <a:cubicBezTo>
                  <a:pt x="155189" y="1485208"/>
                  <a:pt x="142460" y="1458101"/>
                  <a:pt x="133022" y="1429789"/>
                </a:cubicBezTo>
                <a:cubicBezTo>
                  <a:pt x="125796" y="1408112"/>
                  <a:pt x="122673" y="1385258"/>
                  <a:pt x="116396" y="1363288"/>
                </a:cubicBezTo>
                <a:cubicBezTo>
                  <a:pt x="111582" y="1346437"/>
                  <a:pt x="105313" y="1330037"/>
                  <a:pt x="99771" y="1313411"/>
                </a:cubicBezTo>
                <a:cubicBezTo>
                  <a:pt x="94229" y="1257993"/>
                  <a:pt x="91021" y="1202292"/>
                  <a:pt x="83145" y="1147157"/>
                </a:cubicBezTo>
                <a:cubicBezTo>
                  <a:pt x="79914" y="1124537"/>
                  <a:pt x="70607" y="1103136"/>
                  <a:pt x="66520" y="1080655"/>
                </a:cubicBezTo>
                <a:cubicBezTo>
                  <a:pt x="35954" y="912542"/>
                  <a:pt x="67411" y="1016831"/>
                  <a:pt x="33269" y="914400"/>
                </a:cubicBezTo>
                <a:cubicBezTo>
                  <a:pt x="27727" y="864524"/>
                  <a:pt x="24894" y="814271"/>
                  <a:pt x="16644" y="764771"/>
                </a:cubicBezTo>
                <a:cubicBezTo>
                  <a:pt x="13763" y="747485"/>
                  <a:pt x="-586" y="732409"/>
                  <a:pt x="18" y="714895"/>
                </a:cubicBezTo>
                <a:cubicBezTo>
                  <a:pt x="4998" y="570468"/>
                  <a:pt x="6955" y="424730"/>
                  <a:pt x="33269" y="282633"/>
                </a:cubicBezTo>
                <a:cubicBezTo>
                  <a:pt x="36460" y="265401"/>
                  <a:pt x="66520" y="271550"/>
                  <a:pt x="83145" y="266008"/>
                </a:cubicBezTo>
                <a:cubicBezTo>
                  <a:pt x="99771" y="254924"/>
                  <a:pt x="114656" y="240628"/>
                  <a:pt x="133022" y="232757"/>
                </a:cubicBezTo>
                <a:cubicBezTo>
                  <a:pt x="220468" y="195280"/>
                  <a:pt x="184467" y="246247"/>
                  <a:pt x="216149" y="18288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22B93F4F-5786-45D6-BDD3-3E4D4137C588}"/>
              </a:ext>
            </a:extLst>
          </p:cNvPr>
          <p:cNvSpPr/>
          <p:nvPr/>
        </p:nvSpPr>
        <p:spPr>
          <a:xfrm>
            <a:off x="5218282" y="2194560"/>
            <a:ext cx="1963914" cy="1862051"/>
          </a:xfrm>
          <a:custGeom>
            <a:avLst/>
            <a:gdLst>
              <a:gd name="connsiteX0" fmla="*/ 500874 w 1963914"/>
              <a:gd name="connsiteY0" fmla="*/ 99753 h 1862051"/>
              <a:gd name="connsiteX1" fmla="*/ 301369 w 1963914"/>
              <a:gd name="connsiteY1" fmla="*/ 149629 h 1862051"/>
              <a:gd name="connsiteX2" fmla="*/ 251493 w 1963914"/>
              <a:gd name="connsiteY2" fmla="*/ 199505 h 1862051"/>
              <a:gd name="connsiteX3" fmla="*/ 184991 w 1963914"/>
              <a:gd name="connsiteY3" fmla="*/ 249382 h 1862051"/>
              <a:gd name="connsiteX4" fmla="*/ 51987 w 1963914"/>
              <a:gd name="connsiteY4" fmla="*/ 332509 h 1862051"/>
              <a:gd name="connsiteX5" fmla="*/ 2111 w 1963914"/>
              <a:gd name="connsiteY5" fmla="*/ 399011 h 1862051"/>
              <a:gd name="connsiteX6" fmla="*/ 85238 w 1963914"/>
              <a:gd name="connsiteY6" fmla="*/ 764771 h 1862051"/>
              <a:gd name="connsiteX7" fmla="*/ 151740 w 1963914"/>
              <a:gd name="connsiteY7" fmla="*/ 781396 h 1862051"/>
              <a:gd name="connsiteX8" fmla="*/ 218242 w 1963914"/>
              <a:gd name="connsiteY8" fmla="*/ 831273 h 1862051"/>
              <a:gd name="connsiteX9" fmla="*/ 268118 w 1963914"/>
              <a:gd name="connsiteY9" fmla="*/ 864524 h 1862051"/>
              <a:gd name="connsiteX10" fmla="*/ 384496 w 1963914"/>
              <a:gd name="connsiteY10" fmla="*/ 1030778 h 1862051"/>
              <a:gd name="connsiteX11" fmla="*/ 417747 w 1963914"/>
              <a:gd name="connsiteY11" fmla="*/ 1130531 h 1862051"/>
              <a:gd name="connsiteX12" fmla="*/ 434373 w 1963914"/>
              <a:gd name="connsiteY12" fmla="*/ 1180407 h 1862051"/>
              <a:gd name="connsiteX13" fmla="*/ 467623 w 1963914"/>
              <a:gd name="connsiteY13" fmla="*/ 1246909 h 1862051"/>
              <a:gd name="connsiteX14" fmla="*/ 500874 w 1963914"/>
              <a:gd name="connsiteY14" fmla="*/ 1379913 h 1862051"/>
              <a:gd name="connsiteX15" fmla="*/ 534125 w 1963914"/>
              <a:gd name="connsiteY15" fmla="*/ 1446415 h 1862051"/>
              <a:gd name="connsiteX16" fmla="*/ 600627 w 1963914"/>
              <a:gd name="connsiteY16" fmla="*/ 1596044 h 1862051"/>
              <a:gd name="connsiteX17" fmla="*/ 667129 w 1963914"/>
              <a:gd name="connsiteY17" fmla="*/ 1695796 h 1862051"/>
              <a:gd name="connsiteX18" fmla="*/ 717005 w 1963914"/>
              <a:gd name="connsiteY18" fmla="*/ 1729047 h 1862051"/>
              <a:gd name="connsiteX19" fmla="*/ 750256 w 1963914"/>
              <a:gd name="connsiteY19" fmla="*/ 1778924 h 1862051"/>
              <a:gd name="connsiteX20" fmla="*/ 916511 w 1963914"/>
              <a:gd name="connsiteY20" fmla="*/ 1845425 h 1862051"/>
              <a:gd name="connsiteX21" fmla="*/ 966387 w 1963914"/>
              <a:gd name="connsiteY21" fmla="*/ 1862051 h 1862051"/>
              <a:gd name="connsiteX22" fmla="*/ 1448525 w 1963914"/>
              <a:gd name="connsiteY22" fmla="*/ 1828800 h 1862051"/>
              <a:gd name="connsiteX23" fmla="*/ 1581529 w 1963914"/>
              <a:gd name="connsiteY23" fmla="*/ 1745673 h 1862051"/>
              <a:gd name="connsiteX24" fmla="*/ 1681282 w 1963914"/>
              <a:gd name="connsiteY24" fmla="*/ 1695796 h 1862051"/>
              <a:gd name="connsiteX25" fmla="*/ 1731158 w 1963914"/>
              <a:gd name="connsiteY25" fmla="*/ 1662545 h 1862051"/>
              <a:gd name="connsiteX26" fmla="*/ 1797660 w 1963914"/>
              <a:gd name="connsiteY26" fmla="*/ 1629295 h 1862051"/>
              <a:gd name="connsiteX27" fmla="*/ 1880787 w 1963914"/>
              <a:gd name="connsiteY27" fmla="*/ 1512916 h 1862051"/>
              <a:gd name="connsiteX28" fmla="*/ 1930663 w 1963914"/>
              <a:gd name="connsiteY28" fmla="*/ 1429789 h 1862051"/>
              <a:gd name="connsiteX29" fmla="*/ 1963914 w 1963914"/>
              <a:gd name="connsiteY29" fmla="*/ 1330036 h 1862051"/>
              <a:gd name="connsiteX30" fmla="*/ 1947289 w 1963914"/>
              <a:gd name="connsiteY30" fmla="*/ 482138 h 1862051"/>
              <a:gd name="connsiteX31" fmla="*/ 1814285 w 1963914"/>
              <a:gd name="connsiteY31" fmla="*/ 315884 h 1862051"/>
              <a:gd name="connsiteX32" fmla="*/ 1681282 w 1963914"/>
              <a:gd name="connsiteY32" fmla="*/ 166255 h 1862051"/>
              <a:gd name="connsiteX33" fmla="*/ 1614780 w 1963914"/>
              <a:gd name="connsiteY33" fmla="*/ 116378 h 1862051"/>
              <a:gd name="connsiteX34" fmla="*/ 1481776 w 1963914"/>
              <a:gd name="connsiteY34" fmla="*/ 33251 h 1862051"/>
              <a:gd name="connsiteX35" fmla="*/ 1298896 w 1963914"/>
              <a:gd name="connsiteY35" fmla="*/ 0 h 1862051"/>
              <a:gd name="connsiteX36" fmla="*/ 933136 w 1963914"/>
              <a:gd name="connsiteY36" fmla="*/ 16625 h 1862051"/>
              <a:gd name="connsiteX37" fmla="*/ 733631 w 1963914"/>
              <a:gd name="connsiteY37" fmla="*/ 66502 h 1862051"/>
              <a:gd name="connsiteX38" fmla="*/ 650503 w 1963914"/>
              <a:gd name="connsiteY38" fmla="*/ 83127 h 1862051"/>
              <a:gd name="connsiteX39" fmla="*/ 450998 w 1963914"/>
              <a:gd name="connsiteY39" fmla="*/ 83127 h 186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3914" h="1862051">
                <a:moveTo>
                  <a:pt x="500874" y="99753"/>
                </a:moveTo>
                <a:cubicBezTo>
                  <a:pt x="449999" y="109928"/>
                  <a:pt x="342385" y="129121"/>
                  <a:pt x="301369" y="149629"/>
                </a:cubicBezTo>
                <a:cubicBezTo>
                  <a:pt x="280339" y="160144"/>
                  <a:pt x="269344" y="184204"/>
                  <a:pt x="251493" y="199505"/>
                </a:cubicBezTo>
                <a:cubicBezTo>
                  <a:pt x="230455" y="217538"/>
                  <a:pt x="208488" y="234696"/>
                  <a:pt x="184991" y="249382"/>
                </a:cubicBezTo>
                <a:cubicBezTo>
                  <a:pt x="114754" y="293280"/>
                  <a:pt x="114783" y="269713"/>
                  <a:pt x="51987" y="332509"/>
                </a:cubicBezTo>
                <a:cubicBezTo>
                  <a:pt x="32394" y="352102"/>
                  <a:pt x="18736" y="376844"/>
                  <a:pt x="2111" y="399011"/>
                </a:cubicBezTo>
                <a:cubicBezTo>
                  <a:pt x="10554" y="542539"/>
                  <a:pt x="-36359" y="673574"/>
                  <a:pt x="85238" y="764771"/>
                </a:cubicBezTo>
                <a:cubicBezTo>
                  <a:pt x="103518" y="778481"/>
                  <a:pt x="129573" y="775854"/>
                  <a:pt x="151740" y="781396"/>
                </a:cubicBezTo>
                <a:cubicBezTo>
                  <a:pt x="173907" y="798022"/>
                  <a:pt x="195694" y="815167"/>
                  <a:pt x="218242" y="831273"/>
                </a:cubicBezTo>
                <a:cubicBezTo>
                  <a:pt x="234501" y="842887"/>
                  <a:pt x="253989" y="850395"/>
                  <a:pt x="268118" y="864524"/>
                </a:cubicBezTo>
                <a:cubicBezTo>
                  <a:pt x="288971" y="885377"/>
                  <a:pt x="379064" y="1019914"/>
                  <a:pt x="384496" y="1030778"/>
                </a:cubicBezTo>
                <a:cubicBezTo>
                  <a:pt x="400171" y="1062127"/>
                  <a:pt x="406663" y="1097280"/>
                  <a:pt x="417747" y="1130531"/>
                </a:cubicBezTo>
                <a:cubicBezTo>
                  <a:pt x="423289" y="1147156"/>
                  <a:pt x="426536" y="1164732"/>
                  <a:pt x="434373" y="1180407"/>
                </a:cubicBezTo>
                <a:cubicBezTo>
                  <a:pt x="445456" y="1202574"/>
                  <a:pt x="457860" y="1224129"/>
                  <a:pt x="467623" y="1246909"/>
                </a:cubicBezTo>
                <a:cubicBezTo>
                  <a:pt x="504955" y="1334018"/>
                  <a:pt x="461834" y="1262790"/>
                  <a:pt x="500874" y="1379913"/>
                </a:cubicBezTo>
                <a:cubicBezTo>
                  <a:pt x="508711" y="1403425"/>
                  <a:pt x="524059" y="1423767"/>
                  <a:pt x="534125" y="1446415"/>
                </a:cubicBezTo>
                <a:cubicBezTo>
                  <a:pt x="562711" y="1510734"/>
                  <a:pt x="565547" y="1537578"/>
                  <a:pt x="600627" y="1596044"/>
                </a:cubicBezTo>
                <a:cubicBezTo>
                  <a:pt x="621188" y="1630311"/>
                  <a:pt x="633878" y="1673629"/>
                  <a:pt x="667129" y="1695796"/>
                </a:cubicBezTo>
                <a:lnTo>
                  <a:pt x="717005" y="1729047"/>
                </a:lnTo>
                <a:cubicBezTo>
                  <a:pt x="728089" y="1745673"/>
                  <a:pt x="736127" y="1764795"/>
                  <a:pt x="750256" y="1778924"/>
                </a:cubicBezTo>
                <a:cubicBezTo>
                  <a:pt x="794774" y="1823442"/>
                  <a:pt x="859613" y="1829168"/>
                  <a:pt x="916511" y="1845425"/>
                </a:cubicBezTo>
                <a:cubicBezTo>
                  <a:pt x="933361" y="1850239"/>
                  <a:pt x="949762" y="1856509"/>
                  <a:pt x="966387" y="1862051"/>
                </a:cubicBezTo>
                <a:cubicBezTo>
                  <a:pt x="1127100" y="1850967"/>
                  <a:pt x="1288092" y="1843385"/>
                  <a:pt x="1448525" y="1828800"/>
                </a:cubicBezTo>
                <a:cubicBezTo>
                  <a:pt x="1536551" y="1820798"/>
                  <a:pt x="1511066" y="1806070"/>
                  <a:pt x="1581529" y="1745673"/>
                </a:cubicBezTo>
                <a:cubicBezTo>
                  <a:pt x="1648233" y="1688498"/>
                  <a:pt x="1610479" y="1731198"/>
                  <a:pt x="1681282" y="1695796"/>
                </a:cubicBezTo>
                <a:cubicBezTo>
                  <a:pt x="1699154" y="1686860"/>
                  <a:pt x="1713809" y="1672458"/>
                  <a:pt x="1731158" y="1662545"/>
                </a:cubicBezTo>
                <a:cubicBezTo>
                  <a:pt x="1752676" y="1650249"/>
                  <a:pt x="1775493" y="1640378"/>
                  <a:pt x="1797660" y="1629295"/>
                </a:cubicBezTo>
                <a:cubicBezTo>
                  <a:pt x="1834242" y="1580519"/>
                  <a:pt x="1850398" y="1561539"/>
                  <a:pt x="1880787" y="1512916"/>
                </a:cubicBezTo>
                <a:cubicBezTo>
                  <a:pt x="1897913" y="1485514"/>
                  <a:pt x="1917291" y="1459207"/>
                  <a:pt x="1930663" y="1429789"/>
                </a:cubicBezTo>
                <a:cubicBezTo>
                  <a:pt x="1945167" y="1397881"/>
                  <a:pt x="1952830" y="1363287"/>
                  <a:pt x="1963914" y="1330036"/>
                </a:cubicBezTo>
                <a:cubicBezTo>
                  <a:pt x="1958372" y="1047403"/>
                  <a:pt x="1962685" y="764405"/>
                  <a:pt x="1947289" y="482138"/>
                </a:cubicBezTo>
                <a:cubicBezTo>
                  <a:pt x="1944033" y="422443"/>
                  <a:pt x="1834751" y="340443"/>
                  <a:pt x="1814285" y="315884"/>
                </a:cubicBezTo>
                <a:cubicBezTo>
                  <a:pt x="1777837" y="272146"/>
                  <a:pt x="1728231" y="206497"/>
                  <a:pt x="1681282" y="166255"/>
                </a:cubicBezTo>
                <a:cubicBezTo>
                  <a:pt x="1660244" y="148222"/>
                  <a:pt x="1637836" y="131748"/>
                  <a:pt x="1614780" y="116378"/>
                </a:cubicBezTo>
                <a:cubicBezTo>
                  <a:pt x="1571279" y="87377"/>
                  <a:pt x="1531374" y="49784"/>
                  <a:pt x="1481776" y="33251"/>
                </a:cubicBezTo>
                <a:cubicBezTo>
                  <a:pt x="1389513" y="2496"/>
                  <a:pt x="1449289" y="18799"/>
                  <a:pt x="1298896" y="0"/>
                </a:cubicBezTo>
                <a:cubicBezTo>
                  <a:pt x="1176976" y="5542"/>
                  <a:pt x="1054848" y="7609"/>
                  <a:pt x="933136" y="16625"/>
                </a:cubicBezTo>
                <a:cubicBezTo>
                  <a:pt x="877860" y="20720"/>
                  <a:pt x="780932" y="54677"/>
                  <a:pt x="733631" y="66502"/>
                </a:cubicBezTo>
                <a:cubicBezTo>
                  <a:pt x="706217" y="73356"/>
                  <a:pt x="678712" y="81468"/>
                  <a:pt x="650503" y="83127"/>
                </a:cubicBezTo>
                <a:cubicBezTo>
                  <a:pt x="584116" y="87032"/>
                  <a:pt x="517500" y="83127"/>
                  <a:pt x="450998" y="83127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1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2B77-8848-4D0E-B1AC-8D89BFCE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Problemas de clasificación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684C78-CB8D-40DE-BA2D-E359AAFD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62" y="1956781"/>
            <a:ext cx="5620583" cy="38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Representación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111A2F-1C8F-4986-91B3-98E7A29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60" y="1615440"/>
            <a:ext cx="7553325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B02DF-09B5-4A86-902D-A8470211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15" y="4660669"/>
            <a:ext cx="2665081" cy="1798421"/>
          </a:xfrm>
        </p:spPr>
        <p:txBody>
          <a:bodyPr/>
          <a:lstStyle/>
          <a:p>
            <a:pPr algn="just"/>
            <a:r>
              <a:rPr lang="es-MX" b="1" dirty="0"/>
              <a:t>Aprendizaje supervisado</a:t>
            </a:r>
          </a:p>
          <a:p>
            <a:pPr algn="just"/>
            <a:r>
              <a:rPr lang="es-MX" dirty="0"/>
              <a:t>Se da la respuesta correcta para cada muestra.</a:t>
            </a:r>
          </a:p>
          <a:p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EAE0EC-B4FC-416E-88A5-B607AD1D97AE}"/>
              </a:ext>
            </a:extLst>
          </p:cNvPr>
          <p:cNvSpPr txBox="1">
            <a:spLocks/>
          </p:cNvSpPr>
          <p:nvPr/>
        </p:nvSpPr>
        <p:spPr>
          <a:xfrm>
            <a:off x="5187143" y="4660669"/>
            <a:ext cx="3244734" cy="179842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/>
              <a:t>Problema de regresión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Predice una salida que está en los reales.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87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dirty="0"/>
              <a:t>Representación del modelo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29D7E3-EB8E-4FEB-A37D-64145718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111" y="1440798"/>
            <a:ext cx="6938764" cy="2958673"/>
          </a:xfrm>
        </p:spPr>
        <p:txBody>
          <a:bodyPr/>
          <a:lstStyle/>
          <a:p>
            <a:pPr algn="just"/>
            <a:r>
              <a:rPr lang="es-MX" b="1" dirty="0"/>
              <a:t>Set de entrenamiento</a:t>
            </a:r>
            <a:endParaRPr lang="es-MX" dirty="0"/>
          </a:p>
          <a:p>
            <a:pPr algn="just"/>
            <a:r>
              <a:rPr lang="es-MX" dirty="0"/>
              <a:t>Información acerca del problema.</a:t>
            </a:r>
          </a:p>
          <a:p>
            <a:pPr algn="just"/>
            <a:endParaRPr lang="es-MX" dirty="0"/>
          </a:p>
          <a:p>
            <a:pPr algn="just"/>
            <a:r>
              <a:rPr lang="es-MX" i="1" dirty="0"/>
              <a:t>Notación:</a:t>
            </a:r>
          </a:p>
          <a:p>
            <a:pPr algn="just"/>
            <a:r>
              <a:rPr lang="es-MX" i="1" dirty="0"/>
              <a:t>	m = Número de muestras de entrenamiento</a:t>
            </a:r>
          </a:p>
          <a:p>
            <a:pPr algn="just"/>
            <a:r>
              <a:rPr lang="es-MX" i="1" dirty="0"/>
              <a:t>	</a:t>
            </a:r>
            <a:r>
              <a:rPr lang="es-MX" i="1" dirty="0" err="1"/>
              <a:t>x’s</a:t>
            </a:r>
            <a:r>
              <a:rPr lang="es-MX" i="1" dirty="0"/>
              <a:t> = variables o características de entrada</a:t>
            </a:r>
          </a:p>
          <a:p>
            <a:pPr algn="just"/>
            <a:r>
              <a:rPr lang="es-MX" i="1" dirty="0"/>
              <a:t>	</a:t>
            </a:r>
            <a:r>
              <a:rPr lang="es-MX" i="1" dirty="0" err="1"/>
              <a:t>y’s</a:t>
            </a:r>
            <a:r>
              <a:rPr lang="es-MX" i="1" dirty="0"/>
              <a:t> = variable de salida, variable objetivo</a:t>
            </a: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251BCF-B37A-433C-B9B2-74C87447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8" y="4293444"/>
            <a:ext cx="4725939" cy="22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dirty="0"/>
              <a:t>Representación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29D7E3-EB8E-4FEB-A37D-641457181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6111" y="1440799"/>
                <a:ext cx="6938764" cy="1423172"/>
              </a:xfrm>
            </p:spPr>
            <p:txBody>
              <a:bodyPr/>
              <a:lstStyle/>
              <a:p>
                <a:pPr algn="just"/>
                <a:r>
                  <a:rPr lang="es-MX" i="1" dirty="0"/>
                  <a:t>Notación:</a:t>
                </a:r>
              </a:p>
              <a:p>
                <a:pPr algn="just"/>
                <a:r>
                  <a:rPr lang="es-MX" i="1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s-MX" i="1" dirty="0"/>
                  <a:t>Una muestra de entrenamiento</a:t>
                </a:r>
              </a:p>
              <a:p>
                <a:pPr algn="just"/>
                <a:r>
                  <a:rPr lang="es-MX" i="1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MX" i="1" dirty="0"/>
                  <a:t> Muestra de entrenamiento i-</a:t>
                </a:r>
                <a:r>
                  <a:rPr lang="es-MX" i="1" dirty="0" err="1"/>
                  <a:t>ésima</a:t>
                </a:r>
                <a:endParaRPr lang="es-MX" i="1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29D7E3-EB8E-4FEB-A37D-641457181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6111" y="1440799"/>
                <a:ext cx="6938764" cy="1423172"/>
              </a:xfrm>
              <a:blipFill>
                <a:blip r:embed="rId2"/>
                <a:stretch>
                  <a:fillRect l="-1054" t="-47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6251BCF-B37A-433C-B9B2-74C87447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95" y="3429000"/>
            <a:ext cx="5633288" cy="2679023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D2C04DA3-E065-4990-B463-E9D8DAAFE0C2}"/>
              </a:ext>
            </a:extLst>
          </p:cNvPr>
          <p:cNvGrpSpPr/>
          <p:nvPr/>
        </p:nvGrpSpPr>
        <p:grpSpPr>
          <a:xfrm>
            <a:off x="1676933" y="4377671"/>
            <a:ext cx="1371119" cy="369332"/>
            <a:chOff x="346896" y="5472563"/>
            <a:chExt cx="1371119" cy="3693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1C3A72-CA22-4325-BA1F-5E23A6EBFCA5}"/>
                </a:ext>
              </a:extLst>
            </p:cNvPr>
            <p:cNvSpPr txBox="1"/>
            <p:nvPr/>
          </p:nvSpPr>
          <p:spPr>
            <a:xfrm>
              <a:off x="346896" y="5472563"/>
              <a:ext cx="781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x</a:t>
              </a:r>
              <a:r>
                <a:rPr lang="es-MX" baseline="30000" dirty="0"/>
                <a:t>2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D0D18F5E-CD09-4A51-A560-06834B934EF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128292" y="5657229"/>
              <a:ext cx="589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C1E7057-24B0-4D06-9582-9166EA0AA851}"/>
              </a:ext>
            </a:extLst>
          </p:cNvPr>
          <p:cNvGrpSpPr/>
          <p:nvPr/>
        </p:nvGrpSpPr>
        <p:grpSpPr>
          <a:xfrm>
            <a:off x="6650182" y="5149410"/>
            <a:ext cx="1330237" cy="369332"/>
            <a:chOff x="-201945" y="5472563"/>
            <a:chExt cx="1330237" cy="369332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A0EA60B-BDBB-49F5-80F3-5F8C646E6908}"/>
                </a:ext>
              </a:extLst>
            </p:cNvPr>
            <p:cNvSpPr txBox="1"/>
            <p:nvPr/>
          </p:nvSpPr>
          <p:spPr>
            <a:xfrm>
              <a:off x="346896" y="5472563"/>
              <a:ext cx="781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y</a:t>
              </a:r>
              <a:r>
                <a:rPr lang="es-MX" baseline="30000" dirty="0"/>
                <a:t>4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58C0A54-082F-4925-9534-22E19BF8DFF8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1945" y="5657229"/>
              <a:ext cx="548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5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Representación del modelo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7465B7A-86D2-49DB-823A-66DA4E4D84E9}"/>
              </a:ext>
            </a:extLst>
          </p:cNvPr>
          <p:cNvGrpSpPr/>
          <p:nvPr/>
        </p:nvGrpSpPr>
        <p:grpSpPr>
          <a:xfrm>
            <a:off x="2458329" y="1805765"/>
            <a:ext cx="4874121" cy="3246469"/>
            <a:chOff x="438190" y="1498059"/>
            <a:chExt cx="4874121" cy="324646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584830" y="1498059"/>
              <a:ext cx="2433474" cy="79656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accent2"/>
                  </a:solidFill>
                </a:rPr>
                <a:t>Set de entrenamiento</a:t>
              </a:r>
            </a:p>
          </p:txBody>
        </p:sp>
        <p:cxnSp>
          <p:nvCxnSpPr>
            <p:cNvPr id="8" name="Straight Arrow Connector 7"/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2801567" y="2294625"/>
              <a:ext cx="0" cy="56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  <a:stCxn id="19" idx="3"/>
              <a:endCxn id="14" idx="1"/>
            </p:cNvCxnSpPr>
            <p:nvPr/>
          </p:nvCxnSpPr>
          <p:spPr>
            <a:xfrm>
              <a:off x="1846053" y="4482770"/>
              <a:ext cx="66445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3">
              <a:extLst>
                <a:ext uri="{FF2B5EF4-FFF2-40B4-BE49-F238E27FC236}">
                  <a16:creationId xmlns:a16="http://schemas.microsoft.com/office/drawing/2014/main" id="{F2C33C88-DAD2-4C9C-8152-3EEB5FFAFF8F}"/>
                </a:ext>
              </a:extLst>
            </p:cNvPr>
            <p:cNvSpPr/>
            <p:nvPr/>
          </p:nvSpPr>
          <p:spPr>
            <a:xfrm>
              <a:off x="1584830" y="2859535"/>
              <a:ext cx="2433474" cy="796566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accent2"/>
                  </a:solidFill>
                </a:rPr>
                <a:t>Algoritmo de aprendizaje</a:t>
              </a:r>
            </a:p>
          </p:txBody>
        </p:sp>
        <p:sp>
          <p:nvSpPr>
            <p:cNvPr id="14" name="Rectangle: Rounded Corners 3">
              <a:extLst>
                <a:ext uri="{FF2B5EF4-FFF2-40B4-BE49-F238E27FC236}">
                  <a16:creationId xmlns:a16="http://schemas.microsoft.com/office/drawing/2014/main" id="{C546FF3F-FCCD-4B37-97E4-45B3D9B4D356}"/>
                </a:ext>
              </a:extLst>
            </p:cNvPr>
            <p:cNvSpPr/>
            <p:nvPr/>
          </p:nvSpPr>
          <p:spPr>
            <a:xfrm>
              <a:off x="2510509" y="4221011"/>
              <a:ext cx="582115" cy="523517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accent2"/>
                  </a:solidFill>
                </a:rPr>
                <a:t>h</a:t>
              </a:r>
            </a:p>
          </p:txBody>
        </p:sp>
        <p:cxnSp>
          <p:nvCxnSpPr>
            <p:cNvPr id="15" name="Straight Arrow Connector 7">
              <a:extLst>
                <a:ext uri="{FF2B5EF4-FFF2-40B4-BE49-F238E27FC236}">
                  <a16:creationId xmlns:a16="http://schemas.microsoft.com/office/drawing/2014/main" id="{9896275D-2A0A-4464-BCE1-E052A25470C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01567" y="3656101"/>
              <a:ext cx="0" cy="56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3">
              <a:extLst>
                <a:ext uri="{FF2B5EF4-FFF2-40B4-BE49-F238E27FC236}">
                  <a16:creationId xmlns:a16="http://schemas.microsoft.com/office/drawing/2014/main" id="{2356B7C2-0125-44B6-BE5C-861D43733CBE}"/>
                </a:ext>
              </a:extLst>
            </p:cNvPr>
            <p:cNvSpPr/>
            <p:nvPr/>
          </p:nvSpPr>
          <p:spPr>
            <a:xfrm>
              <a:off x="438190" y="4221011"/>
              <a:ext cx="1407863" cy="52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tx1"/>
                  </a:solidFill>
                </a:rPr>
                <a:t>Tamaño de casa (x)</a:t>
              </a:r>
            </a:p>
          </p:txBody>
        </p:sp>
        <p:sp>
          <p:nvSpPr>
            <p:cNvPr id="25" name="Rectangle: Rounded Corners 3">
              <a:extLst>
                <a:ext uri="{FF2B5EF4-FFF2-40B4-BE49-F238E27FC236}">
                  <a16:creationId xmlns:a16="http://schemas.microsoft.com/office/drawing/2014/main" id="{E6306DF1-64EF-4881-8C29-817A4389F85D}"/>
                </a:ext>
              </a:extLst>
            </p:cNvPr>
            <p:cNvSpPr/>
            <p:nvPr/>
          </p:nvSpPr>
          <p:spPr>
            <a:xfrm>
              <a:off x="3757080" y="4221010"/>
              <a:ext cx="1555231" cy="52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tx1"/>
                  </a:solidFill>
                </a:rPr>
                <a:t>Precio estimado (y)</a:t>
              </a:r>
            </a:p>
          </p:txBody>
        </p:sp>
        <p:cxnSp>
          <p:nvCxnSpPr>
            <p:cNvPr id="26" name="Straight Arrow Connector 8">
              <a:extLst>
                <a:ext uri="{FF2B5EF4-FFF2-40B4-BE49-F238E27FC236}">
                  <a16:creationId xmlns:a16="http://schemas.microsoft.com/office/drawing/2014/main" id="{08FFA3CA-8716-4C54-99C8-29683D6C0DA3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 flipV="1">
              <a:off x="3092624" y="4482769"/>
              <a:ext cx="66445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2323" y="5223813"/>
                <a:ext cx="6938764" cy="1423172"/>
              </a:xfrm>
            </p:spPr>
            <p:txBody>
              <a:bodyPr/>
              <a:lstStyle/>
              <a:p>
                <a:pPr algn="just"/>
                <a:r>
                  <a:rPr lang="es-MX" i="1" dirty="0"/>
                  <a:t>Notación:</a:t>
                </a:r>
              </a:p>
              <a:p>
                <a:pPr algn="just"/>
                <a:r>
                  <a:rPr lang="es-MX" i="1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MX" i="1" dirty="0"/>
                  <a:t>Hipótesis</a:t>
                </a:r>
              </a:p>
              <a:p>
                <a:pPr algn="just"/>
                <a:r>
                  <a:rPr lang="es-MX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s-MX" i="1" dirty="0"/>
                  <a:t> Hipótesis de una muestra x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323" y="5223813"/>
                <a:ext cx="6938764" cy="1423172"/>
              </a:xfrm>
              <a:blipFill>
                <a:blip r:embed="rId2"/>
                <a:stretch>
                  <a:fillRect l="-1054" t="-47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Representación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2323" y="5223813"/>
                <a:ext cx="6938764" cy="1423172"/>
              </a:xfrm>
            </p:spPr>
            <p:txBody>
              <a:bodyPr/>
              <a:lstStyle/>
              <a:p>
                <a:pPr algn="ctr"/>
                <a:r>
                  <a:rPr lang="es-MX" i="1" dirty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323" y="5223813"/>
                <a:ext cx="6938764" cy="14231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055C6464-0F88-40EB-8CE1-B1ECA3E1781B}"/>
              </a:ext>
            </a:extLst>
          </p:cNvPr>
          <p:cNvGrpSpPr/>
          <p:nvPr/>
        </p:nvGrpSpPr>
        <p:grpSpPr>
          <a:xfrm>
            <a:off x="2645331" y="1608855"/>
            <a:ext cx="4480087" cy="3381000"/>
            <a:chOff x="2645331" y="1608855"/>
            <a:chExt cx="4480087" cy="338100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AEEEA1F-2BF3-4EC5-83B4-947509628683}"/>
                </a:ext>
              </a:extLst>
            </p:cNvPr>
            <p:cNvGrpSpPr/>
            <p:nvPr/>
          </p:nvGrpSpPr>
          <p:grpSpPr>
            <a:xfrm>
              <a:off x="2645331" y="1608855"/>
              <a:ext cx="4480087" cy="3381000"/>
              <a:chOff x="2645331" y="1608855"/>
              <a:chExt cx="4480087" cy="3381000"/>
            </a:xfrm>
          </p:grpSpPr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73B96F9B-76E2-42A4-9A35-8D5FE24DA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331" y="1608855"/>
                <a:ext cx="4480087" cy="3381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C99BBEA6-2C72-4F36-A6FE-E1F18C4F9557}"/>
                      </a:ext>
                    </a:extLst>
                  </p:cNvPr>
                  <p:cNvSpPr/>
                  <p:nvPr/>
                </p:nvSpPr>
                <p:spPr>
                  <a:xfrm>
                    <a:off x="2645331" y="2795982"/>
                    <a:ext cx="713184" cy="6330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C99BBEA6-2C72-4F36-A6FE-E1F18C4F95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331" y="2795982"/>
                    <a:ext cx="713184" cy="633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02" r="-840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F5740AA4-EA40-4E88-B320-C0EB420C6D69}"/>
                      </a:ext>
                    </a:extLst>
                  </p:cNvPr>
                  <p:cNvSpPr/>
                  <p:nvPr/>
                </p:nvSpPr>
                <p:spPr>
                  <a:xfrm>
                    <a:off x="3962404" y="4426616"/>
                    <a:ext cx="2076351" cy="4418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MX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F5740AA4-EA40-4E88-B320-C0EB420C6D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4" y="4426616"/>
                    <a:ext cx="2076351" cy="441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EB0F4F9-DE93-4A9D-9DB6-537FE811446F}"/>
                </a:ext>
              </a:extLst>
            </p:cNvPr>
            <p:cNvGrpSpPr/>
            <p:nvPr/>
          </p:nvGrpSpPr>
          <p:grpSpPr>
            <a:xfrm>
              <a:off x="3724491" y="2261190"/>
              <a:ext cx="2314265" cy="1845228"/>
              <a:chOff x="4892016" y="2350826"/>
              <a:chExt cx="2314265" cy="1845228"/>
            </a:xfrm>
          </p:grpSpPr>
          <p:sp>
            <p:nvSpPr>
              <p:cNvPr id="18" name="Signo de multiplicación 17">
                <a:extLst>
                  <a:ext uri="{FF2B5EF4-FFF2-40B4-BE49-F238E27FC236}">
                    <a16:creationId xmlns:a16="http://schemas.microsoft.com/office/drawing/2014/main" id="{03E29FD9-A557-4CE4-BA02-22B0A664E667}"/>
                  </a:ext>
                </a:extLst>
              </p:cNvPr>
              <p:cNvSpPr/>
              <p:nvPr/>
            </p:nvSpPr>
            <p:spPr>
              <a:xfrm>
                <a:off x="6274916" y="2350826"/>
                <a:ext cx="349134" cy="33251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15531D24-8245-4ACC-A0AE-BA96DF4EB272}"/>
                  </a:ext>
                </a:extLst>
              </p:cNvPr>
              <p:cNvGrpSpPr/>
              <p:nvPr/>
            </p:nvGrpSpPr>
            <p:grpSpPr>
              <a:xfrm>
                <a:off x="4892016" y="2553108"/>
                <a:ext cx="2314265" cy="1642946"/>
                <a:chOff x="4892016" y="2553108"/>
                <a:chExt cx="2314265" cy="1642946"/>
              </a:xfrm>
            </p:grpSpPr>
            <p:sp>
              <p:nvSpPr>
                <p:cNvPr id="21" name="Signo de multiplicación 20">
                  <a:extLst>
                    <a:ext uri="{FF2B5EF4-FFF2-40B4-BE49-F238E27FC236}">
                      <a16:creationId xmlns:a16="http://schemas.microsoft.com/office/drawing/2014/main" id="{0990A7D3-6E58-444C-BE09-F0CAE19C8188}"/>
                    </a:ext>
                  </a:extLst>
                </p:cNvPr>
                <p:cNvSpPr/>
                <p:nvPr/>
              </p:nvSpPr>
              <p:spPr>
                <a:xfrm>
                  <a:off x="6548819" y="3162027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3D9DD4FE-5F28-49DF-8BEC-86B270B3C963}"/>
                    </a:ext>
                  </a:extLst>
                </p:cNvPr>
                <p:cNvGrpSpPr/>
                <p:nvPr/>
              </p:nvGrpSpPr>
              <p:grpSpPr>
                <a:xfrm>
                  <a:off x="4892016" y="2553108"/>
                  <a:ext cx="2314265" cy="1642946"/>
                  <a:chOff x="4892016" y="2553108"/>
                  <a:chExt cx="2314265" cy="1642946"/>
                </a:xfrm>
              </p:grpSpPr>
              <p:sp>
                <p:nvSpPr>
                  <p:cNvPr id="23" name="Signo de multiplicación 22">
                    <a:extLst>
                      <a:ext uri="{FF2B5EF4-FFF2-40B4-BE49-F238E27FC236}">
                        <a16:creationId xmlns:a16="http://schemas.microsoft.com/office/drawing/2014/main" id="{59ED16C9-F3A1-4C68-AFA8-3E09C7E3596D}"/>
                      </a:ext>
                    </a:extLst>
                  </p:cNvPr>
                  <p:cNvSpPr/>
                  <p:nvPr/>
                </p:nvSpPr>
                <p:spPr>
                  <a:xfrm>
                    <a:off x="6160960" y="3341016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24" name="Grupo 23">
                    <a:extLst>
                      <a:ext uri="{FF2B5EF4-FFF2-40B4-BE49-F238E27FC236}">
                        <a16:creationId xmlns:a16="http://schemas.microsoft.com/office/drawing/2014/main" id="{E7C18C92-118C-491B-BCDF-B3664E989894}"/>
                      </a:ext>
                    </a:extLst>
                  </p:cNvPr>
                  <p:cNvGrpSpPr/>
                  <p:nvPr/>
                </p:nvGrpSpPr>
                <p:grpSpPr>
                  <a:xfrm>
                    <a:off x="4892016" y="2553108"/>
                    <a:ext cx="2314265" cy="1642946"/>
                    <a:chOff x="4892016" y="2553108"/>
                    <a:chExt cx="2314265" cy="1642946"/>
                  </a:xfrm>
                </p:grpSpPr>
                <p:grpSp>
                  <p:nvGrpSpPr>
                    <p:cNvPr id="27" name="Grupo 26">
                      <a:extLst>
                        <a:ext uri="{FF2B5EF4-FFF2-40B4-BE49-F238E27FC236}">
                          <a16:creationId xmlns:a16="http://schemas.microsoft.com/office/drawing/2014/main" id="{680D370E-7F7C-4B1F-B517-A42C3275D6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2016" y="2553108"/>
                      <a:ext cx="2314265" cy="1170878"/>
                      <a:chOff x="4994627" y="2124203"/>
                      <a:chExt cx="2314265" cy="1170878"/>
                    </a:xfrm>
                  </p:grpSpPr>
                  <p:sp>
                    <p:nvSpPr>
                      <p:cNvPr id="29" name="Signo de multiplicación 28">
                        <a:extLst>
                          <a:ext uri="{FF2B5EF4-FFF2-40B4-BE49-F238E27FC236}">
                            <a16:creationId xmlns:a16="http://schemas.microsoft.com/office/drawing/2014/main" id="{E15E9332-9C9B-498A-A035-74B449A2B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4627" y="2962571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0" name="Signo de multiplicación 29">
                        <a:extLst>
                          <a:ext uri="{FF2B5EF4-FFF2-40B4-BE49-F238E27FC236}">
                            <a16:creationId xmlns:a16="http://schemas.microsoft.com/office/drawing/2014/main" id="{8968CF67-A53F-43F0-A3E7-96278AE02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2200" y="249050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3" name="Signo de multiplicación 32">
                        <a:extLst>
                          <a:ext uri="{FF2B5EF4-FFF2-40B4-BE49-F238E27FC236}">
                            <a16:creationId xmlns:a16="http://schemas.microsoft.com/office/drawing/2014/main" id="{BCB94DA2-62B3-43F7-A3ED-0AC1C3C0A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8461" y="2962571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4" name="Signo de multiplicación 33">
                        <a:extLst>
                          <a:ext uri="{FF2B5EF4-FFF2-40B4-BE49-F238E27FC236}">
                            <a16:creationId xmlns:a16="http://schemas.microsoft.com/office/drawing/2014/main" id="{01D808AE-D5A3-4084-8506-C9623FADCD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0005" y="2723802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5" name="Signo de multiplicación 34">
                        <a:extLst>
                          <a:ext uri="{FF2B5EF4-FFF2-40B4-BE49-F238E27FC236}">
                            <a16:creationId xmlns:a16="http://schemas.microsoft.com/office/drawing/2014/main" id="{D60FD0F2-68B6-461B-9455-B3487CE11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6769" y="227431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36" name="Signo de multiplicación 35">
                        <a:extLst>
                          <a:ext uri="{FF2B5EF4-FFF2-40B4-BE49-F238E27FC236}">
                            <a16:creationId xmlns:a16="http://schemas.microsoft.com/office/drawing/2014/main" id="{CC9FE997-8438-4B11-9B8B-237695AA5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9758" y="212420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28" name="Signo de multiplicación 27">
                      <a:extLst>
                        <a:ext uri="{FF2B5EF4-FFF2-40B4-BE49-F238E27FC236}">
                          <a16:creationId xmlns:a16="http://schemas.microsoft.com/office/drawing/2014/main" id="{1D6ED6E9-5929-4D2E-84B2-9FD570C0E0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4902" y="3863544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</p:grpSp>
          </p:grpSp>
        </p:grpSp>
      </p:grp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41F614-063D-4D89-9048-CAF35CC7D946}"/>
              </a:ext>
            </a:extLst>
          </p:cNvPr>
          <p:cNvCxnSpPr/>
          <p:nvPr/>
        </p:nvCxnSpPr>
        <p:spPr>
          <a:xfrm flipV="1">
            <a:off x="3724491" y="2261190"/>
            <a:ext cx="2160920" cy="184522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Función de 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2323" y="5096413"/>
                <a:ext cx="6938764" cy="1550571"/>
              </a:xfrm>
            </p:spPr>
            <p:txBody>
              <a:bodyPr/>
              <a:lstStyle/>
              <a:p>
                <a:endParaRPr lang="es-MX" i="1" dirty="0"/>
              </a:p>
              <a:p>
                <a:r>
                  <a:rPr lang="es-MX" i="1" dirty="0"/>
                  <a:t>Parámetros: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323" y="5096413"/>
                <a:ext cx="6938764" cy="1550571"/>
              </a:xfrm>
              <a:blipFill>
                <a:blip r:embed="rId3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1993E29-984F-476A-AFC5-E0AA6391A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66" y="1831322"/>
            <a:ext cx="7486877" cy="339249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41F614-063D-4D89-9048-CAF35CC7D946}"/>
              </a:ext>
            </a:extLst>
          </p:cNvPr>
          <p:cNvCxnSpPr>
            <a:cxnSpLocks/>
          </p:cNvCxnSpPr>
          <p:nvPr/>
        </p:nvCxnSpPr>
        <p:spPr>
          <a:xfrm flipV="1">
            <a:off x="1352323" y="3341747"/>
            <a:ext cx="1928759" cy="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AA7DE3A-D1CD-4FE0-B5BD-C62B03BAEF2D}"/>
              </a:ext>
            </a:extLst>
          </p:cNvPr>
          <p:cNvCxnSpPr>
            <a:cxnSpLocks/>
          </p:cNvCxnSpPr>
          <p:nvPr/>
        </p:nvCxnSpPr>
        <p:spPr>
          <a:xfrm flipV="1">
            <a:off x="4019909" y="3272770"/>
            <a:ext cx="1880559" cy="76439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ABEB735-5F4E-49D6-B7E5-03982536E2B8}"/>
              </a:ext>
            </a:extLst>
          </p:cNvPr>
          <p:cNvCxnSpPr>
            <a:cxnSpLocks/>
          </p:cNvCxnSpPr>
          <p:nvPr/>
        </p:nvCxnSpPr>
        <p:spPr>
          <a:xfrm flipV="1">
            <a:off x="6487064" y="2898475"/>
            <a:ext cx="1932317" cy="75649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19A8B4D-1A5E-4463-900D-07EC1DA99E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73" y="727736"/>
                <a:ext cx="3814458" cy="102052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1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MX" i="1" dirty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19A8B4D-1A5E-4463-900D-07EC1DA99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3" y="727736"/>
                <a:ext cx="3814458" cy="1020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1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Función de costo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9242" y="1727647"/>
                <a:ext cx="6938764" cy="1184368"/>
              </a:xfrm>
            </p:spPr>
            <p:txBody>
              <a:bodyPr/>
              <a:lstStyle/>
              <a:p>
                <a:r>
                  <a:rPr lang="es-MX" sz="2400" b="1" i="1" dirty="0"/>
                  <a:t>Idea: </a:t>
                </a:r>
                <a:r>
                  <a:rPr lang="es-MX" i="1" dirty="0"/>
                  <a:t>Encontrar 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i="1" dirty="0"/>
                  <a:t> tales que nuestra hipótesis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i="1" dirty="0"/>
                  <a:t> se acerque a la salida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i="1" dirty="0"/>
                  <a:t> para los datos de entrenamiento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MX" i="1" dirty="0"/>
                  <a:t>.</a:t>
                </a:r>
              </a:p>
              <a:p>
                <a:endParaRPr lang="es-MX" sz="32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20F0836-FACC-49FB-8D72-9AD3518B1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9242" y="1727647"/>
                <a:ext cx="6938764" cy="1184368"/>
              </a:xfrm>
              <a:blipFill>
                <a:blip r:embed="rId3"/>
                <a:stretch>
                  <a:fillRect l="-1317" t="-7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BED650DD-2BCB-46BA-BB8D-D4A3C00D65CA}"/>
              </a:ext>
            </a:extLst>
          </p:cNvPr>
          <p:cNvGrpSpPr/>
          <p:nvPr/>
        </p:nvGrpSpPr>
        <p:grpSpPr>
          <a:xfrm>
            <a:off x="2458329" y="2912015"/>
            <a:ext cx="4480087" cy="3381000"/>
            <a:chOff x="2645331" y="1608855"/>
            <a:chExt cx="4480087" cy="33810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3DCE34F-B7AB-4C5B-89ED-77BA1483761D}"/>
                </a:ext>
              </a:extLst>
            </p:cNvPr>
            <p:cNvGrpSpPr/>
            <p:nvPr/>
          </p:nvGrpSpPr>
          <p:grpSpPr>
            <a:xfrm>
              <a:off x="2645331" y="1608855"/>
              <a:ext cx="4480087" cy="3381000"/>
              <a:chOff x="2645331" y="1608855"/>
              <a:chExt cx="4480087" cy="3381000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69C1C893-E796-4335-B2FF-FC1B9D68B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5331" y="1608855"/>
                <a:ext cx="4480087" cy="3381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0DBAECD4-9C23-4BDF-BE64-2A605E6C8850}"/>
                      </a:ext>
                    </a:extLst>
                  </p:cNvPr>
                  <p:cNvSpPr/>
                  <p:nvPr/>
                </p:nvSpPr>
                <p:spPr>
                  <a:xfrm>
                    <a:off x="2645331" y="2795982"/>
                    <a:ext cx="713184" cy="6330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0DBAECD4-9C23-4BDF-BE64-2A605E6C88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331" y="2795982"/>
                    <a:ext cx="713184" cy="633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02" r="-840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071499E1-D2AD-4399-8059-5347D2665003}"/>
                      </a:ext>
                    </a:extLst>
                  </p:cNvPr>
                  <p:cNvSpPr/>
                  <p:nvPr/>
                </p:nvSpPr>
                <p:spPr>
                  <a:xfrm>
                    <a:off x="3962404" y="4426616"/>
                    <a:ext cx="2076351" cy="4418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MX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071499E1-D2AD-4399-8059-5347D26650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4" y="4426616"/>
                    <a:ext cx="2076351" cy="4418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817C971-D0E5-4EE6-81CA-D0AAA40B97C9}"/>
                </a:ext>
              </a:extLst>
            </p:cNvPr>
            <p:cNvGrpSpPr/>
            <p:nvPr/>
          </p:nvGrpSpPr>
          <p:grpSpPr>
            <a:xfrm>
              <a:off x="3724491" y="2261190"/>
              <a:ext cx="2314265" cy="1845228"/>
              <a:chOff x="4892016" y="2350826"/>
              <a:chExt cx="2314265" cy="1845228"/>
            </a:xfrm>
          </p:grpSpPr>
          <p:sp>
            <p:nvSpPr>
              <p:cNvPr id="13" name="Signo de multiplicación 12">
                <a:extLst>
                  <a:ext uri="{FF2B5EF4-FFF2-40B4-BE49-F238E27FC236}">
                    <a16:creationId xmlns:a16="http://schemas.microsoft.com/office/drawing/2014/main" id="{0F10CC02-07F1-41D3-BFB5-A4CCC63E1D99}"/>
                  </a:ext>
                </a:extLst>
              </p:cNvPr>
              <p:cNvSpPr/>
              <p:nvPr/>
            </p:nvSpPr>
            <p:spPr>
              <a:xfrm>
                <a:off x="6274916" y="2350826"/>
                <a:ext cx="349134" cy="33251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D229AAD9-1CF4-4263-A928-0E8100963859}"/>
                  </a:ext>
                </a:extLst>
              </p:cNvPr>
              <p:cNvGrpSpPr/>
              <p:nvPr/>
            </p:nvGrpSpPr>
            <p:grpSpPr>
              <a:xfrm>
                <a:off x="4892016" y="2553108"/>
                <a:ext cx="2314265" cy="1642946"/>
                <a:chOff x="4892016" y="2553108"/>
                <a:chExt cx="2314265" cy="1642946"/>
              </a:xfrm>
            </p:grpSpPr>
            <p:sp>
              <p:nvSpPr>
                <p:cNvPr id="15" name="Signo de multiplicación 14">
                  <a:extLst>
                    <a:ext uri="{FF2B5EF4-FFF2-40B4-BE49-F238E27FC236}">
                      <a16:creationId xmlns:a16="http://schemas.microsoft.com/office/drawing/2014/main" id="{F5BEC4E1-F2EB-4363-8E34-7CA3BE150236}"/>
                    </a:ext>
                  </a:extLst>
                </p:cNvPr>
                <p:cNvSpPr/>
                <p:nvPr/>
              </p:nvSpPr>
              <p:spPr>
                <a:xfrm>
                  <a:off x="6548819" y="3162027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481E0654-A479-48DC-97BF-A2C099905F04}"/>
                    </a:ext>
                  </a:extLst>
                </p:cNvPr>
                <p:cNvGrpSpPr/>
                <p:nvPr/>
              </p:nvGrpSpPr>
              <p:grpSpPr>
                <a:xfrm>
                  <a:off x="4892016" y="2553108"/>
                  <a:ext cx="2314265" cy="1642946"/>
                  <a:chOff x="4892016" y="2553108"/>
                  <a:chExt cx="2314265" cy="1642946"/>
                </a:xfrm>
              </p:grpSpPr>
              <p:sp>
                <p:nvSpPr>
                  <p:cNvPr id="17" name="Signo de multiplicación 16">
                    <a:extLst>
                      <a:ext uri="{FF2B5EF4-FFF2-40B4-BE49-F238E27FC236}">
                        <a16:creationId xmlns:a16="http://schemas.microsoft.com/office/drawing/2014/main" id="{F7DD0967-6528-4528-8505-342177F5DE81}"/>
                      </a:ext>
                    </a:extLst>
                  </p:cNvPr>
                  <p:cNvSpPr/>
                  <p:nvPr/>
                </p:nvSpPr>
                <p:spPr>
                  <a:xfrm>
                    <a:off x="6160960" y="3341016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18" name="Grupo 17">
                    <a:extLst>
                      <a:ext uri="{FF2B5EF4-FFF2-40B4-BE49-F238E27FC236}">
                        <a16:creationId xmlns:a16="http://schemas.microsoft.com/office/drawing/2014/main" id="{F1A888CC-96B0-47B3-895D-1F209CA88106}"/>
                      </a:ext>
                    </a:extLst>
                  </p:cNvPr>
                  <p:cNvGrpSpPr/>
                  <p:nvPr/>
                </p:nvGrpSpPr>
                <p:grpSpPr>
                  <a:xfrm>
                    <a:off x="4892016" y="2553108"/>
                    <a:ext cx="2314265" cy="1642946"/>
                    <a:chOff x="4892016" y="2553108"/>
                    <a:chExt cx="2314265" cy="1642946"/>
                  </a:xfrm>
                </p:grpSpPr>
                <p:grpSp>
                  <p:nvGrpSpPr>
                    <p:cNvPr id="19" name="Grupo 18">
                      <a:extLst>
                        <a:ext uri="{FF2B5EF4-FFF2-40B4-BE49-F238E27FC236}">
                          <a16:creationId xmlns:a16="http://schemas.microsoft.com/office/drawing/2014/main" id="{049B66E2-F0B1-4885-8963-2C99FF485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2016" y="2553108"/>
                      <a:ext cx="2314265" cy="1170878"/>
                      <a:chOff x="4994627" y="2124203"/>
                      <a:chExt cx="2314265" cy="1170878"/>
                    </a:xfrm>
                  </p:grpSpPr>
                  <p:sp>
                    <p:nvSpPr>
                      <p:cNvPr id="21" name="Signo de multiplicación 20">
                        <a:extLst>
                          <a:ext uri="{FF2B5EF4-FFF2-40B4-BE49-F238E27FC236}">
                            <a16:creationId xmlns:a16="http://schemas.microsoft.com/office/drawing/2014/main" id="{87FEF4D1-5C5D-4798-9C77-0D664A710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4627" y="2962571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2" name="Signo de multiplicación 21">
                        <a:extLst>
                          <a:ext uri="{FF2B5EF4-FFF2-40B4-BE49-F238E27FC236}">
                            <a16:creationId xmlns:a16="http://schemas.microsoft.com/office/drawing/2014/main" id="{FCB6EDBA-6C0B-46E6-A38A-E320217DA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2200" y="249050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3" name="Signo de multiplicación 22">
                        <a:extLst>
                          <a:ext uri="{FF2B5EF4-FFF2-40B4-BE49-F238E27FC236}">
                            <a16:creationId xmlns:a16="http://schemas.microsoft.com/office/drawing/2014/main" id="{C1C526FC-FFBA-4D94-AD0F-2D53164D6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8461" y="2962571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4" name="Signo de multiplicación 23">
                        <a:extLst>
                          <a:ext uri="{FF2B5EF4-FFF2-40B4-BE49-F238E27FC236}">
                            <a16:creationId xmlns:a16="http://schemas.microsoft.com/office/drawing/2014/main" id="{2AE3ACC7-A824-432B-8A5B-28F494F99D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0005" y="2723802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5" name="Signo de multiplicación 24">
                        <a:extLst>
                          <a:ext uri="{FF2B5EF4-FFF2-40B4-BE49-F238E27FC236}">
                            <a16:creationId xmlns:a16="http://schemas.microsoft.com/office/drawing/2014/main" id="{AF6F9DC6-19FD-466F-9110-166ED91355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6769" y="227431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26" name="Signo de multiplicación 25">
                        <a:extLst>
                          <a:ext uri="{FF2B5EF4-FFF2-40B4-BE49-F238E27FC236}">
                            <a16:creationId xmlns:a16="http://schemas.microsoft.com/office/drawing/2014/main" id="{5B6F5952-295C-4BF3-8EEB-7190B6C6C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9758" y="2124203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20" name="Signo de multiplicación 19">
                      <a:extLst>
                        <a:ext uri="{FF2B5EF4-FFF2-40B4-BE49-F238E27FC236}">
                          <a16:creationId xmlns:a16="http://schemas.microsoft.com/office/drawing/2014/main" id="{36D5F224-6E67-458E-A20E-F4929036A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4902" y="3863544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</p:grpSp>
          </p:grpSp>
        </p:grp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62A2D9-A154-4598-95A0-96EE694BA973}"/>
              </a:ext>
            </a:extLst>
          </p:cNvPr>
          <p:cNvCxnSpPr/>
          <p:nvPr/>
        </p:nvCxnSpPr>
        <p:spPr>
          <a:xfrm flipV="1">
            <a:off x="3606974" y="3562270"/>
            <a:ext cx="2160920" cy="184522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FE330EF-F83D-4B00-8D94-CF3762B9C886}"/>
              </a:ext>
            </a:extLst>
          </p:cNvPr>
          <p:cNvGrpSpPr/>
          <p:nvPr/>
        </p:nvGrpSpPr>
        <p:grpSpPr>
          <a:xfrm>
            <a:off x="5483996" y="4204936"/>
            <a:ext cx="1417838" cy="527922"/>
            <a:chOff x="-451199" y="4757449"/>
            <a:chExt cx="1417838" cy="527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EB04BE67-6788-492B-95CC-3DDB8444A9B8}"/>
                    </a:ext>
                  </a:extLst>
                </p:cNvPr>
                <p:cNvSpPr txBox="1"/>
                <p:nvPr/>
              </p:nvSpPr>
              <p:spPr>
                <a:xfrm>
                  <a:off x="185243" y="4922387"/>
                  <a:ext cx="781396" cy="36298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baseline="30000" dirty="0"/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EB04BE67-6788-492B-95CC-3DDB8444A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43" y="4922387"/>
                  <a:ext cx="781396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39ED7AF2-8870-4FC0-872F-7BC5F40C49D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-451199" y="4757449"/>
              <a:ext cx="636442" cy="34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5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dirty="0"/>
              <a:t>¿Para qué sirve el Machine </a:t>
            </a:r>
            <a:r>
              <a:rPr lang="es-MX" dirty="0" err="1"/>
              <a:t>Learning</a:t>
            </a:r>
            <a:r>
              <a:rPr lang="es-MX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FAC870-62A5-4054-B2B5-B553DEA4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26914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Clasificación: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857250" lvl="1" indent="-342900" algn="just"/>
            <a:r>
              <a:rPr lang="es-MX" dirty="0"/>
              <a:t>Spam</a:t>
            </a:r>
          </a:p>
          <a:p>
            <a:pPr marL="857250" lvl="1" indent="-342900" algn="just"/>
            <a:r>
              <a:rPr lang="es-MX" dirty="0"/>
              <a:t>Recomendaciones  en Netflix</a:t>
            </a:r>
          </a:p>
          <a:p>
            <a:pPr marL="857250" lvl="1" indent="-342900" algn="just"/>
            <a:r>
              <a:rPr lang="es-MX" dirty="0"/>
              <a:t>Watson IBM</a:t>
            </a:r>
          </a:p>
          <a:p>
            <a:pPr marL="857250" lvl="1" indent="-342900" algn="just"/>
            <a:r>
              <a:rPr lang="es-MX" dirty="0"/>
              <a:t>Falsificación de identidad</a:t>
            </a:r>
          </a:p>
          <a:p>
            <a:pPr marL="857250" lvl="1" indent="-342900" algn="just"/>
            <a:r>
              <a:rPr lang="es-MX" dirty="0"/>
              <a:t>Reconocimiento de voz</a:t>
            </a:r>
          </a:p>
          <a:p>
            <a:pPr marL="857250" lvl="1" indent="-342900" algn="just"/>
            <a:r>
              <a:rPr lang="es-MX" dirty="0"/>
              <a:t>Segmentación de audiencia</a:t>
            </a:r>
          </a:p>
          <a:p>
            <a:pPr marL="857250" lvl="1" indent="-342900" algn="just"/>
            <a:r>
              <a:rPr lang="es-MX" dirty="0"/>
              <a:t>Autos autónomos</a:t>
            </a:r>
          </a:p>
          <a:p>
            <a:pPr marL="857250" lvl="1" indent="-342900" algn="just"/>
            <a:r>
              <a:rPr lang="es-MX" dirty="0"/>
              <a:t>Diagnóstico de enfermedades automático</a:t>
            </a:r>
          </a:p>
          <a:p>
            <a:pPr marL="857250" lvl="1" indent="-342900" algn="just"/>
            <a:r>
              <a:rPr lang="es-MX" dirty="0"/>
              <a:t>Motores de recomendación</a:t>
            </a:r>
          </a:p>
          <a:p>
            <a:pPr marL="857250" lvl="1" indent="-342900" algn="just"/>
            <a:endParaRPr lang="es-MX" dirty="0"/>
          </a:p>
        </p:txBody>
      </p:sp>
      <p:pic>
        <p:nvPicPr>
          <p:cNvPr id="1028" name="Picture 4" descr="Resultado de imagen para reconocimiento de voz machine learning">
            <a:extLst>
              <a:ext uri="{FF2B5EF4-FFF2-40B4-BE49-F238E27FC236}">
                <a16:creationId xmlns:a16="http://schemas.microsoft.com/office/drawing/2014/main" id="{495FF57E-6C29-48E3-B426-CAD6B8581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4" y="5005467"/>
            <a:ext cx="2582487" cy="14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achine learning carros autÃ³nomos">
            <a:extLst>
              <a:ext uri="{FF2B5EF4-FFF2-40B4-BE49-F238E27FC236}">
                <a16:creationId xmlns:a16="http://schemas.microsoft.com/office/drawing/2014/main" id="{F0401ABC-B096-437E-9CB7-0A8F521E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57" y="2000561"/>
            <a:ext cx="2582488" cy="14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6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Función de costo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20F0836-FACC-49FB-8D72-9AD3518B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42" y="1727647"/>
            <a:ext cx="6938764" cy="1184368"/>
          </a:xfrm>
        </p:spPr>
        <p:txBody>
          <a:bodyPr/>
          <a:lstStyle/>
          <a:p>
            <a:pPr algn="ctr"/>
            <a:r>
              <a:rPr lang="es-MX" i="1" dirty="0"/>
              <a:t>Error cuadrático cometido en la aproximación.</a:t>
            </a:r>
          </a:p>
          <a:p>
            <a:endParaRPr lang="es-MX" sz="32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9F1838-2CED-4BBF-AF7B-F1549552DBCF}"/>
              </a:ext>
            </a:extLst>
          </p:cNvPr>
          <p:cNvGrpSpPr/>
          <p:nvPr/>
        </p:nvGrpSpPr>
        <p:grpSpPr>
          <a:xfrm>
            <a:off x="3180491" y="3630103"/>
            <a:ext cx="3436264" cy="2609590"/>
            <a:chOff x="2458329" y="2912015"/>
            <a:chExt cx="4480087" cy="33810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ED650DD-2BCB-46BA-BB8D-D4A3C00D65CA}"/>
                </a:ext>
              </a:extLst>
            </p:cNvPr>
            <p:cNvGrpSpPr/>
            <p:nvPr/>
          </p:nvGrpSpPr>
          <p:grpSpPr>
            <a:xfrm>
              <a:off x="2458329" y="2912015"/>
              <a:ext cx="4480087" cy="3381000"/>
              <a:chOff x="2645331" y="1608855"/>
              <a:chExt cx="4480087" cy="3381000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3DCE34F-B7AB-4C5B-89ED-77BA1483761D}"/>
                  </a:ext>
                </a:extLst>
              </p:cNvPr>
              <p:cNvGrpSpPr/>
              <p:nvPr/>
            </p:nvGrpSpPr>
            <p:grpSpPr>
              <a:xfrm>
                <a:off x="2645331" y="1608855"/>
                <a:ext cx="4480087" cy="3381000"/>
                <a:chOff x="2645331" y="1608855"/>
                <a:chExt cx="4480087" cy="3381000"/>
              </a:xfrm>
            </p:grpSpPr>
            <p:pic>
              <p:nvPicPr>
                <p:cNvPr id="27" name="Imagen 26">
                  <a:extLst>
                    <a:ext uri="{FF2B5EF4-FFF2-40B4-BE49-F238E27FC236}">
                      <a16:creationId xmlns:a16="http://schemas.microsoft.com/office/drawing/2014/main" id="{69C1C893-E796-4335-B2FF-FC1B9D68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5331" y="1608855"/>
                  <a:ext cx="4480087" cy="3381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ángulo 27">
                      <a:extLst>
                        <a:ext uri="{FF2B5EF4-FFF2-40B4-BE49-F238E27FC236}">
                          <a16:creationId xmlns:a16="http://schemas.microsoft.com/office/drawing/2014/main" id="{0DBAECD4-9C23-4BDF-BE64-2A605E6C8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5331" y="2795982"/>
                      <a:ext cx="713184" cy="6330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8" name="Rectángulo 27">
                      <a:extLst>
                        <a:ext uri="{FF2B5EF4-FFF2-40B4-BE49-F238E27FC236}">
                          <a16:creationId xmlns:a16="http://schemas.microsoft.com/office/drawing/2014/main" id="{0DBAECD4-9C23-4BDF-BE64-2A605E6C88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5331" y="2795982"/>
                      <a:ext cx="713184" cy="6330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879" r="-1648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ángulo 28">
                      <a:extLst>
                        <a:ext uri="{FF2B5EF4-FFF2-40B4-BE49-F238E27FC236}">
                          <a16:creationId xmlns:a16="http://schemas.microsoft.com/office/drawing/2014/main" id="{071499E1-D2AD-4399-8059-5347D2665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4" y="4426616"/>
                      <a:ext cx="2076351" cy="44182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Rectángulo 28">
                      <a:extLst>
                        <a:ext uri="{FF2B5EF4-FFF2-40B4-BE49-F238E27FC236}">
                          <a16:creationId xmlns:a16="http://schemas.microsoft.com/office/drawing/2014/main" id="{071499E1-D2AD-4399-8059-5347D26650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4" y="4426616"/>
                      <a:ext cx="2076351" cy="44182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C817C971-D0E5-4EE6-81CA-D0AAA40B97C9}"/>
                  </a:ext>
                </a:extLst>
              </p:cNvPr>
              <p:cNvGrpSpPr/>
              <p:nvPr/>
            </p:nvGrpSpPr>
            <p:grpSpPr>
              <a:xfrm>
                <a:off x="3724491" y="2261190"/>
                <a:ext cx="2314265" cy="1845228"/>
                <a:chOff x="4892016" y="2350826"/>
                <a:chExt cx="2314265" cy="1845228"/>
              </a:xfrm>
            </p:grpSpPr>
            <p:sp>
              <p:nvSpPr>
                <p:cNvPr id="13" name="Signo de multiplicación 12">
                  <a:extLst>
                    <a:ext uri="{FF2B5EF4-FFF2-40B4-BE49-F238E27FC236}">
                      <a16:creationId xmlns:a16="http://schemas.microsoft.com/office/drawing/2014/main" id="{0F10CC02-07F1-41D3-BFB5-A4CCC63E1D99}"/>
                    </a:ext>
                  </a:extLst>
                </p:cNvPr>
                <p:cNvSpPr/>
                <p:nvPr/>
              </p:nvSpPr>
              <p:spPr>
                <a:xfrm>
                  <a:off x="6274916" y="2350826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D229AAD9-1CF4-4263-A928-0E8100963859}"/>
                    </a:ext>
                  </a:extLst>
                </p:cNvPr>
                <p:cNvGrpSpPr/>
                <p:nvPr/>
              </p:nvGrpSpPr>
              <p:grpSpPr>
                <a:xfrm>
                  <a:off x="4892016" y="2553108"/>
                  <a:ext cx="2314265" cy="1642946"/>
                  <a:chOff x="4892016" y="2553108"/>
                  <a:chExt cx="2314265" cy="1642946"/>
                </a:xfrm>
              </p:grpSpPr>
              <p:sp>
                <p:nvSpPr>
                  <p:cNvPr id="15" name="Signo de multiplicación 14">
                    <a:extLst>
                      <a:ext uri="{FF2B5EF4-FFF2-40B4-BE49-F238E27FC236}">
                        <a16:creationId xmlns:a16="http://schemas.microsoft.com/office/drawing/2014/main" id="{F5BEC4E1-F2EB-4363-8E34-7CA3BE150236}"/>
                      </a:ext>
                    </a:extLst>
                  </p:cNvPr>
                  <p:cNvSpPr/>
                  <p:nvPr/>
                </p:nvSpPr>
                <p:spPr>
                  <a:xfrm>
                    <a:off x="6548819" y="3162027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481E0654-A479-48DC-97BF-A2C099905F04}"/>
                      </a:ext>
                    </a:extLst>
                  </p:cNvPr>
                  <p:cNvGrpSpPr/>
                  <p:nvPr/>
                </p:nvGrpSpPr>
                <p:grpSpPr>
                  <a:xfrm>
                    <a:off x="4892016" y="2553108"/>
                    <a:ext cx="2314265" cy="1642946"/>
                    <a:chOff x="4892016" y="2553108"/>
                    <a:chExt cx="2314265" cy="1642946"/>
                  </a:xfrm>
                </p:grpSpPr>
                <p:sp>
                  <p:nvSpPr>
                    <p:cNvPr id="17" name="Signo de multiplicación 16">
                      <a:extLst>
                        <a:ext uri="{FF2B5EF4-FFF2-40B4-BE49-F238E27FC236}">
                          <a16:creationId xmlns:a16="http://schemas.microsoft.com/office/drawing/2014/main" id="{F7DD0967-6528-4528-8505-342177F5D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960" y="3341016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grpSp>
                  <p:nvGrpSpPr>
                    <p:cNvPr id="18" name="Grupo 17">
                      <a:extLst>
                        <a:ext uri="{FF2B5EF4-FFF2-40B4-BE49-F238E27FC236}">
                          <a16:creationId xmlns:a16="http://schemas.microsoft.com/office/drawing/2014/main" id="{F1A888CC-96B0-47B3-895D-1F209CA881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2016" y="2553108"/>
                      <a:ext cx="2314265" cy="1642946"/>
                      <a:chOff x="4892016" y="2553108"/>
                      <a:chExt cx="2314265" cy="1642946"/>
                    </a:xfrm>
                  </p:grpSpPr>
                  <p:grpSp>
                    <p:nvGrpSpPr>
                      <p:cNvPr id="19" name="Grupo 18">
                        <a:extLst>
                          <a:ext uri="{FF2B5EF4-FFF2-40B4-BE49-F238E27FC236}">
                            <a16:creationId xmlns:a16="http://schemas.microsoft.com/office/drawing/2014/main" id="{049B66E2-F0B1-4885-8963-2C99FF485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92016" y="2553108"/>
                        <a:ext cx="2314265" cy="1170878"/>
                        <a:chOff x="4994627" y="2124203"/>
                        <a:chExt cx="2314265" cy="1170878"/>
                      </a:xfrm>
                    </p:grpSpPr>
                    <p:sp>
                      <p:nvSpPr>
                        <p:cNvPr id="21" name="Signo de multiplicación 20">
                          <a:extLst>
                            <a:ext uri="{FF2B5EF4-FFF2-40B4-BE49-F238E27FC236}">
                              <a16:creationId xmlns:a16="http://schemas.microsoft.com/office/drawing/2014/main" id="{87FEF4D1-5C5D-4798-9C77-0D664A710B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94627" y="2962571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2" name="Signo de multiplicación 21">
                          <a:extLst>
                            <a:ext uri="{FF2B5EF4-FFF2-40B4-BE49-F238E27FC236}">
                              <a16:creationId xmlns:a16="http://schemas.microsoft.com/office/drawing/2014/main" id="{FCB6EDBA-6C0B-46E6-A38A-E320217DA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2200" y="249050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3" name="Signo de multiplicación 22">
                          <a:extLst>
                            <a:ext uri="{FF2B5EF4-FFF2-40B4-BE49-F238E27FC236}">
                              <a16:creationId xmlns:a16="http://schemas.microsoft.com/office/drawing/2014/main" id="{C1C526FC-FFBA-4D94-AD0F-2D53164D6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8461" y="2962571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4" name="Signo de multiplicación 23">
                          <a:extLst>
                            <a:ext uri="{FF2B5EF4-FFF2-40B4-BE49-F238E27FC236}">
                              <a16:creationId xmlns:a16="http://schemas.microsoft.com/office/drawing/2014/main" id="{2AE3ACC7-A824-432B-8A5B-28F494F99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0005" y="2723802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5" name="Signo de multiplicación 24">
                          <a:extLst>
                            <a:ext uri="{FF2B5EF4-FFF2-40B4-BE49-F238E27FC236}">
                              <a16:creationId xmlns:a16="http://schemas.microsoft.com/office/drawing/2014/main" id="{AF6F9DC6-19FD-466F-9110-166ED913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6769" y="227431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6" name="Signo de multiplicación 25">
                          <a:extLst>
                            <a:ext uri="{FF2B5EF4-FFF2-40B4-BE49-F238E27FC236}">
                              <a16:creationId xmlns:a16="http://schemas.microsoft.com/office/drawing/2014/main" id="{5B6F5952-295C-4BF3-8EEB-7190B6C6C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59758" y="212420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  <p:sp>
                    <p:nvSpPr>
                      <p:cNvPr id="20" name="Signo de multiplicación 19">
                        <a:extLst>
                          <a:ext uri="{FF2B5EF4-FFF2-40B4-BE49-F238E27FC236}">
                            <a16:creationId xmlns:a16="http://schemas.microsoft.com/office/drawing/2014/main" id="{36D5F224-6E67-458E-A20E-F4929036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14902" y="3863544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</p:grpSp>
            </p:grpSp>
          </p:grpSp>
        </p:grp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262A2D9-A154-4598-95A0-96EE694BA973}"/>
                </a:ext>
              </a:extLst>
            </p:cNvPr>
            <p:cNvCxnSpPr/>
            <p:nvPr/>
          </p:nvCxnSpPr>
          <p:spPr>
            <a:xfrm flipV="1">
              <a:off x="3606974" y="3562270"/>
              <a:ext cx="2160920" cy="1845228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E330EF-F83D-4B00-8D94-CF3762B9C886}"/>
                </a:ext>
              </a:extLst>
            </p:cNvPr>
            <p:cNvGrpSpPr/>
            <p:nvPr/>
          </p:nvGrpSpPr>
          <p:grpSpPr>
            <a:xfrm>
              <a:off x="5483996" y="4204936"/>
              <a:ext cx="1417838" cy="527922"/>
              <a:chOff x="-451199" y="4757449"/>
              <a:chExt cx="1417838" cy="5279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B04BE67-6788-492B-95CC-3DDB8444A9B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3" y="4922387"/>
                    <a:ext cx="781396" cy="3629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MX" baseline="30000" dirty="0"/>
                  </a:p>
                </p:txBody>
              </p:sp>
            </mc:Choice>
            <mc:Fallback xmlns=""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B04BE67-6788-492B-95CC-3DDB8444A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43" y="4922387"/>
                    <a:ext cx="781396" cy="3629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245" b="-3260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39ED7AF2-8870-4FC0-872F-7BC5F40C49D3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-451199" y="4757449"/>
                <a:ext cx="636442" cy="3464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B2238EA2-4BCC-4406-AA77-DB13C866B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105" y="2154347"/>
            <a:ext cx="3669036" cy="12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dirty="0"/>
              <a:t>Función de costo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20F0836-FACC-49FB-8D72-9AD3518B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42" y="1727647"/>
            <a:ext cx="6938764" cy="928469"/>
          </a:xfrm>
        </p:spPr>
        <p:txBody>
          <a:bodyPr/>
          <a:lstStyle/>
          <a:p>
            <a:pPr algn="ctr"/>
            <a:r>
              <a:rPr lang="es-MX" b="1" i="1" dirty="0"/>
              <a:t>Idea:</a:t>
            </a:r>
            <a:r>
              <a:rPr lang="es-MX" i="1" dirty="0"/>
              <a:t> Minimizar el error cometido en la aproximación.</a:t>
            </a:r>
          </a:p>
          <a:p>
            <a:endParaRPr lang="es-MX" sz="32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9F1838-2CED-4BBF-AF7B-F1549552DBCF}"/>
              </a:ext>
            </a:extLst>
          </p:cNvPr>
          <p:cNvGrpSpPr/>
          <p:nvPr/>
        </p:nvGrpSpPr>
        <p:grpSpPr>
          <a:xfrm>
            <a:off x="5253445" y="4075543"/>
            <a:ext cx="3114561" cy="2350475"/>
            <a:chOff x="2458329" y="2912015"/>
            <a:chExt cx="4480087" cy="33810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ED650DD-2BCB-46BA-BB8D-D4A3C00D65CA}"/>
                </a:ext>
              </a:extLst>
            </p:cNvPr>
            <p:cNvGrpSpPr/>
            <p:nvPr/>
          </p:nvGrpSpPr>
          <p:grpSpPr>
            <a:xfrm>
              <a:off x="2458329" y="2912015"/>
              <a:ext cx="4480087" cy="3381000"/>
              <a:chOff x="2645331" y="1608855"/>
              <a:chExt cx="4480087" cy="3381000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3DCE34F-B7AB-4C5B-89ED-77BA1483761D}"/>
                  </a:ext>
                </a:extLst>
              </p:cNvPr>
              <p:cNvGrpSpPr/>
              <p:nvPr/>
            </p:nvGrpSpPr>
            <p:grpSpPr>
              <a:xfrm>
                <a:off x="2645331" y="1608855"/>
                <a:ext cx="4480087" cy="3381000"/>
                <a:chOff x="2645331" y="1608855"/>
                <a:chExt cx="4480087" cy="3381000"/>
              </a:xfrm>
            </p:grpSpPr>
            <p:pic>
              <p:nvPicPr>
                <p:cNvPr id="27" name="Imagen 26">
                  <a:extLst>
                    <a:ext uri="{FF2B5EF4-FFF2-40B4-BE49-F238E27FC236}">
                      <a16:creationId xmlns:a16="http://schemas.microsoft.com/office/drawing/2014/main" id="{69C1C893-E796-4335-B2FF-FC1B9D68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5331" y="1608855"/>
                  <a:ext cx="4480087" cy="3381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ángulo 27">
                      <a:extLst>
                        <a:ext uri="{FF2B5EF4-FFF2-40B4-BE49-F238E27FC236}">
                          <a16:creationId xmlns:a16="http://schemas.microsoft.com/office/drawing/2014/main" id="{0DBAECD4-9C23-4BDF-BE64-2A605E6C8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5331" y="2795982"/>
                      <a:ext cx="713184" cy="6330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8" name="Rectángulo 27">
                      <a:extLst>
                        <a:ext uri="{FF2B5EF4-FFF2-40B4-BE49-F238E27FC236}">
                          <a16:creationId xmlns:a16="http://schemas.microsoft.com/office/drawing/2014/main" id="{0DBAECD4-9C23-4BDF-BE64-2A605E6C88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5331" y="2795982"/>
                      <a:ext cx="713184" cy="6330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11" r="-22892" b="-270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ángulo 28">
                      <a:extLst>
                        <a:ext uri="{FF2B5EF4-FFF2-40B4-BE49-F238E27FC236}">
                          <a16:creationId xmlns:a16="http://schemas.microsoft.com/office/drawing/2014/main" id="{071499E1-D2AD-4399-8059-5347D2665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4" y="4426616"/>
                      <a:ext cx="2076351" cy="44182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Rectángulo 28">
                      <a:extLst>
                        <a:ext uri="{FF2B5EF4-FFF2-40B4-BE49-F238E27FC236}">
                          <a16:creationId xmlns:a16="http://schemas.microsoft.com/office/drawing/2014/main" id="{071499E1-D2AD-4399-8059-5347D26650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4" y="4426616"/>
                      <a:ext cx="2076351" cy="44182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C817C971-D0E5-4EE6-81CA-D0AAA40B97C9}"/>
                  </a:ext>
                </a:extLst>
              </p:cNvPr>
              <p:cNvGrpSpPr/>
              <p:nvPr/>
            </p:nvGrpSpPr>
            <p:grpSpPr>
              <a:xfrm>
                <a:off x="3724491" y="2261190"/>
                <a:ext cx="2314265" cy="1845228"/>
                <a:chOff x="4892016" y="2350826"/>
                <a:chExt cx="2314265" cy="1845228"/>
              </a:xfrm>
            </p:grpSpPr>
            <p:sp>
              <p:nvSpPr>
                <p:cNvPr id="13" name="Signo de multiplicación 12">
                  <a:extLst>
                    <a:ext uri="{FF2B5EF4-FFF2-40B4-BE49-F238E27FC236}">
                      <a16:creationId xmlns:a16="http://schemas.microsoft.com/office/drawing/2014/main" id="{0F10CC02-07F1-41D3-BFB5-A4CCC63E1D99}"/>
                    </a:ext>
                  </a:extLst>
                </p:cNvPr>
                <p:cNvSpPr/>
                <p:nvPr/>
              </p:nvSpPr>
              <p:spPr>
                <a:xfrm>
                  <a:off x="6274916" y="2350826"/>
                  <a:ext cx="349134" cy="332510"/>
                </a:xfrm>
                <a:prstGeom prst="mathMultiply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D229AAD9-1CF4-4263-A928-0E8100963859}"/>
                    </a:ext>
                  </a:extLst>
                </p:cNvPr>
                <p:cNvGrpSpPr/>
                <p:nvPr/>
              </p:nvGrpSpPr>
              <p:grpSpPr>
                <a:xfrm>
                  <a:off x="4892016" y="2553108"/>
                  <a:ext cx="2314265" cy="1642946"/>
                  <a:chOff x="4892016" y="2553108"/>
                  <a:chExt cx="2314265" cy="1642946"/>
                </a:xfrm>
              </p:grpSpPr>
              <p:sp>
                <p:nvSpPr>
                  <p:cNvPr id="15" name="Signo de multiplicación 14">
                    <a:extLst>
                      <a:ext uri="{FF2B5EF4-FFF2-40B4-BE49-F238E27FC236}">
                        <a16:creationId xmlns:a16="http://schemas.microsoft.com/office/drawing/2014/main" id="{F5BEC4E1-F2EB-4363-8E34-7CA3BE150236}"/>
                      </a:ext>
                    </a:extLst>
                  </p:cNvPr>
                  <p:cNvSpPr/>
                  <p:nvPr/>
                </p:nvSpPr>
                <p:spPr>
                  <a:xfrm>
                    <a:off x="6548819" y="3162027"/>
                    <a:ext cx="349134" cy="33251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481E0654-A479-48DC-97BF-A2C099905F04}"/>
                      </a:ext>
                    </a:extLst>
                  </p:cNvPr>
                  <p:cNvGrpSpPr/>
                  <p:nvPr/>
                </p:nvGrpSpPr>
                <p:grpSpPr>
                  <a:xfrm>
                    <a:off x="4892016" y="2553108"/>
                    <a:ext cx="2314265" cy="1642946"/>
                    <a:chOff x="4892016" y="2553108"/>
                    <a:chExt cx="2314265" cy="1642946"/>
                  </a:xfrm>
                </p:grpSpPr>
                <p:sp>
                  <p:nvSpPr>
                    <p:cNvPr id="17" name="Signo de multiplicación 16">
                      <a:extLst>
                        <a:ext uri="{FF2B5EF4-FFF2-40B4-BE49-F238E27FC236}">
                          <a16:creationId xmlns:a16="http://schemas.microsoft.com/office/drawing/2014/main" id="{F7DD0967-6528-4528-8505-342177F5D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960" y="3341016"/>
                      <a:ext cx="349134" cy="332510"/>
                    </a:xfrm>
                    <a:prstGeom prst="mathMultiply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grpSp>
                  <p:nvGrpSpPr>
                    <p:cNvPr id="18" name="Grupo 17">
                      <a:extLst>
                        <a:ext uri="{FF2B5EF4-FFF2-40B4-BE49-F238E27FC236}">
                          <a16:creationId xmlns:a16="http://schemas.microsoft.com/office/drawing/2014/main" id="{F1A888CC-96B0-47B3-895D-1F209CA881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2016" y="2553108"/>
                      <a:ext cx="2314265" cy="1642946"/>
                      <a:chOff x="4892016" y="2553108"/>
                      <a:chExt cx="2314265" cy="1642946"/>
                    </a:xfrm>
                  </p:grpSpPr>
                  <p:grpSp>
                    <p:nvGrpSpPr>
                      <p:cNvPr id="19" name="Grupo 18">
                        <a:extLst>
                          <a:ext uri="{FF2B5EF4-FFF2-40B4-BE49-F238E27FC236}">
                            <a16:creationId xmlns:a16="http://schemas.microsoft.com/office/drawing/2014/main" id="{049B66E2-F0B1-4885-8963-2C99FF485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92016" y="2553108"/>
                        <a:ext cx="2314265" cy="1170878"/>
                        <a:chOff x="4994627" y="2124203"/>
                        <a:chExt cx="2314265" cy="1170878"/>
                      </a:xfrm>
                    </p:grpSpPr>
                    <p:sp>
                      <p:nvSpPr>
                        <p:cNvPr id="21" name="Signo de multiplicación 20">
                          <a:extLst>
                            <a:ext uri="{FF2B5EF4-FFF2-40B4-BE49-F238E27FC236}">
                              <a16:creationId xmlns:a16="http://schemas.microsoft.com/office/drawing/2014/main" id="{87FEF4D1-5C5D-4798-9C77-0D664A710B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94627" y="2962571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2" name="Signo de multiplicación 21">
                          <a:extLst>
                            <a:ext uri="{FF2B5EF4-FFF2-40B4-BE49-F238E27FC236}">
                              <a16:creationId xmlns:a16="http://schemas.microsoft.com/office/drawing/2014/main" id="{FCB6EDBA-6C0B-46E6-A38A-E320217DA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2200" y="249050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3" name="Signo de multiplicación 22">
                          <a:extLst>
                            <a:ext uri="{FF2B5EF4-FFF2-40B4-BE49-F238E27FC236}">
                              <a16:creationId xmlns:a16="http://schemas.microsoft.com/office/drawing/2014/main" id="{C1C526FC-FFBA-4D94-AD0F-2D53164D6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8461" y="2962571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4" name="Signo de multiplicación 23">
                          <a:extLst>
                            <a:ext uri="{FF2B5EF4-FFF2-40B4-BE49-F238E27FC236}">
                              <a16:creationId xmlns:a16="http://schemas.microsoft.com/office/drawing/2014/main" id="{2AE3ACC7-A824-432B-8A5B-28F494F99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0005" y="2723802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5" name="Signo de multiplicación 24">
                          <a:extLst>
                            <a:ext uri="{FF2B5EF4-FFF2-40B4-BE49-F238E27FC236}">
                              <a16:creationId xmlns:a16="http://schemas.microsoft.com/office/drawing/2014/main" id="{AF6F9DC6-19FD-466F-9110-166ED913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6769" y="227431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26" name="Signo de multiplicación 25">
                          <a:extLst>
                            <a:ext uri="{FF2B5EF4-FFF2-40B4-BE49-F238E27FC236}">
                              <a16:creationId xmlns:a16="http://schemas.microsoft.com/office/drawing/2014/main" id="{5B6F5952-295C-4BF3-8EEB-7190B6C6C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59758" y="2124203"/>
                          <a:ext cx="349134" cy="332510"/>
                        </a:xfrm>
                        <a:prstGeom prst="mathMultiply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  <p:sp>
                    <p:nvSpPr>
                      <p:cNvPr id="20" name="Signo de multiplicación 19">
                        <a:extLst>
                          <a:ext uri="{FF2B5EF4-FFF2-40B4-BE49-F238E27FC236}">
                            <a16:creationId xmlns:a16="http://schemas.microsoft.com/office/drawing/2014/main" id="{36D5F224-6E67-458E-A20E-F4929036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14902" y="3863544"/>
                        <a:ext cx="349134" cy="332510"/>
                      </a:xfrm>
                      <a:prstGeom prst="mathMultiply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</p:grpSp>
            </p:grpSp>
          </p:grpSp>
        </p:grp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262A2D9-A154-4598-95A0-96EE694BA973}"/>
                </a:ext>
              </a:extLst>
            </p:cNvPr>
            <p:cNvCxnSpPr/>
            <p:nvPr/>
          </p:nvCxnSpPr>
          <p:spPr>
            <a:xfrm flipV="1">
              <a:off x="3606974" y="3562270"/>
              <a:ext cx="2160920" cy="1845228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E330EF-F83D-4B00-8D94-CF3762B9C886}"/>
                </a:ext>
              </a:extLst>
            </p:cNvPr>
            <p:cNvGrpSpPr/>
            <p:nvPr/>
          </p:nvGrpSpPr>
          <p:grpSpPr>
            <a:xfrm>
              <a:off x="5483996" y="4204936"/>
              <a:ext cx="1417838" cy="527922"/>
              <a:chOff x="-451199" y="4757449"/>
              <a:chExt cx="1417838" cy="5279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B04BE67-6788-492B-95CC-3DDB8444A9B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3" y="4922387"/>
                    <a:ext cx="781396" cy="36298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MX" baseline="30000" dirty="0"/>
                  </a:p>
                </p:txBody>
              </p:sp>
            </mc:Choice>
            <mc:Fallback xmlns=""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B04BE67-6788-492B-95CC-3DDB8444A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43" y="4922387"/>
                    <a:ext cx="781396" cy="3629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4444" b="-4878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39ED7AF2-8870-4FC0-872F-7BC5F40C49D3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-451199" y="4757449"/>
                <a:ext cx="636442" cy="3464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1211A30-E957-48D6-B8C9-B96F05D7DC3B}"/>
              </a:ext>
            </a:extLst>
          </p:cNvPr>
          <p:cNvGrpSpPr/>
          <p:nvPr/>
        </p:nvGrpSpPr>
        <p:grpSpPr>
          <a:xfrm>
            <a:off x="2046517" y="2521495"/>
            <a:ext cx="5752830" cy="1260837"/>
            <a:chOff x="1959794" y="2271258"/>
            <a:chExt cx="5752830" cy="126083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06880F-8B00-4D70-ABD7-85337CD2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9794" y="2319831"/>
              <a:ext cx="2093312" cy="111073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1F6999D-8F26-45C7-A143-672185D4E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3588" y="2271258"/>
              <a:ext cx="3669036" cy="1260837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E9382B8-B8A1-49EA-A558-E0BC1BE5F5D5}"/>
              </a:ext>
            </a:extLst>
          </p:cNvPr>
          <p:cNvGrpSpPr/>
          <p:nvPr/>
        </p:nvGrpSpPr>
        <p:grpSpPr>
          <a:xfrm>
            <a:off x="1447289" y="4392931"/>
            <a:ext cx="2923297" cy="1110737"/>
            <a:chOff x="1447289" y="4392931"/>
            <a:chExt cx="2923297" cy="1110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4B8666-46EC-4FB7-A0E7-2C26D1D97473}"/>
                    </a:ext>
                  </a:extLst>
                </p:cNvPr>
                <p:cNvSpPr txBox="1"/>
                <p:nvPr/>
              </p:nvSpPr>
              <p:spPr>
                <a:xfrm>
                  <a:off x="1447289" y="4725531"/>
                  <a:ext cx="1161792" cy="403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4B8666-46EC-4FB7-A0E7-2C26D1D97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289" y="4725531"/>
                  <a:ext cx="1161792" cy="403124"/>
                </a:xfrm>
                <a:prstGeom prst="rect">
                  <a:avLst/>
                </a:prstGeom>
                <a:blipFill>
                  <a:blip r:embed="rId9"/>
                  <a:stretch>
                    <a:fillRect l="-5759" b="-1212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CA0DDA4B-60BC-4E31-AD00-267A0B2A0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2448"/>
            <a:stretch/>
          </p:blipFill>
          <p:spPr>
            <a:xfrm>
              <a:off x="2747175" y="4392931"/>
              <a:ext cx="1623411" cy="1110737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9CDCEB7-7AEF-43CE-AC8E-08EADA9E3261}"/>
              </a:ext>
            </a:extLst>
          </p:cNvPr>
          <p:cNvGrpSpPr/>
          <p:nvPr/>
        </p:nvGrpSpPr>
        <p:grpSpPr>
          <a:xfrm>
            <a:off x="2404683" y="5503668"/>
            <a:ext cx="2320060" cy="711063"/>
            <a:chOff x="-74701" y="4674772"/>
            <a:chExt cx="2320060" cy="711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A8BBFC2F-8764-4A4B-8C4B-41AE84FA1511}"/>
                    </a:ext>
                  </a:extLst>
                </p:cNvPr>
                <p:cNvSpPr txBox="1"/>
                <p:nvPr/>
              </p:nvSpPr>
              <p:spPr>
                <a:xfrm>
                  <a:off x="-74701" y="5022851"/>
                  <a:ext cx="2320060" cy="36298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𝐹𝑢𝑛𝑐𝑖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𝑐𝑜𝑠𝑡𝑜</m:t>
                        </m:r>
                      </m:oMath>
                    </m:oMathPara>
                  </a14:m>
                  <a:endParaRPr lang="es-MX" baseline="30000" dirty="0"/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A8BBFC2F-8764-4A4B-8C4B-41AE84FA1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01" y="5022851"/>
                  <a:ext cx="2320060" cy="362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15125F6C-2E9A-427B-97A6-06FE5C72A44F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H="1" flipV="1">
              <a:off x="1079497" y="4674772"/>
              <a:ext cx="5832" cy="34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4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1211A30-E957-48D6-B8C9-B96F05D7DC3B}"/>
              </a:ext>
            </a:extLst>
          </p:cNvPr>
          <p:cNvGrpSpPr/>
          <p:nvPr/>
        </p:nvGrpSpPr>
        <p:grpSpPr>
          <a:xfrm>
            <a:off x="1927653" y="5061736"/>
            <a:ext cx="5993385" cy="1313559"/>
            <a:chOff x="1959794" y="2271258"/>
            <a:chExt cx="5752830" cy="126083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06880F-8B00-4D70-ABD7-85337CD2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794" y="2319831"/>
              <a:ext cx="2093312" cy="111073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1F6999D-8F26-45C7-A143-672185D4E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588" y="2271258"/>
              <a:ext cx="3669036" cy="1260837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20C08D2-3B9B-42CF-BB7B-70B78BBE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33" y="2063841"/>
            <a:ext cx="3527367" cy="273031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12CEE35-A9C8-40A9-8462-2C0E2056E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78" y="2063841"/>
            <a:ext cx="4034907" cy="2730318"/>
          </a:xfrm>
          <a:prstGeom prst="rect">
            <a:avLst/>
          </a:prstGeom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E290D1B-F72C-4B5C-8FAA-318BF70C63F5}"/>
              </a:ext>
            </a:extLst>
          </p:cNvPr>
          <p:cNvCxnSpPr>
            <a:cxnSpLocks/>
          </p:cNvCxnSpPr>
          <p:nvPr/>
        </p:nvCxnSpPr>
        <p:spPr>
          <a:xfrm flipV="1">
            <a:off x="1679171" y="2138553"/>
            <a:ext cx="2676698" cy="203443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Signo de multiplicación 44">
            <a:extLst>
              <a:ext uri="{FF2B5EF4-FFF2-40B4-BE49-F238E27FC236}">
                <a16:creationId xmlns:a16="http://schemas.microsoft.com/office/drawing/2014/main" id="{411D23C7-ED90-42CF-8ED8-19C26DC01AE2}"/>
              </a:ext>
            </a:extLst>
          </p:cNvPr>
          <p:cNvSpPr/>
          <p:nvPr/>
        </p:nvSpPr>
        <p:spPr>
          <a:xfrm>
            <a:off x="6814584" y="4089863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3AD5FA8-A90B-4331-BF38-3E28BB57F5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2714" y="1101724"/>
                <a:ext cx="1765602" cy="4999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1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3AD5FA8-A90B-4331-BF38-3E28BB57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14" y="1101724"/>
                <a:ext cx="1765602" cy="499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1211A30-E957-48D6-B8C9-B96F05D7DC3B}"/>
              </a:ext>
            </a:extLst>
          </p:cNvPr>
          <p:cNvGrpSpPr/>
          <p:nvPr/>
        </p:nvGrpSpPr>
        <p:grpSpPr>
          <a:xfrm>
            <a:off x="1927653" y="5061736"/>
            <a:ext cx="5993385" cy="1313559"/>
            <a:chOff x="1959794" y="2271258"/>
            <a:chExt cx="5752830" cy="126083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06880F-8B00-4D70-ABD7-85337CD2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794" y="2319831"/>
              <a:ext cx="2093312" cy="111073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1F6999D-8F26-45C7-A143-672185D4E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588" y="2271258"/>
              <a:ext cx="3669036" cy="1260837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20C08D2-3B9B-42CF-BB7B-70B78BBE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33" y="2063841"/>
            <a:ext cx="3527367" cy="273031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12CEE35-A9C8-40A9-8462-2C0E2056E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78" y="2063841"/>
            <a:ext cx="4034907" cy="2730318"/>
          </a:xfrm>
          <a:prstGeom prst="rect">
            <a:avLst/>
          </a:prstGeom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E290D1B-F72C-4B5C-8FAA-318BF70C63F5}"/>
              </a:ext>
            </a:extLst>
          </p:cNvPr>
          <p:cNvCxnSpPr>
            <a:cxnSpLocks/>
          </p:cNvCxnSpPr>
          <p:nvPr/>
        </p:nvCxnSpPr>
        <p:spPr>
          <a:xfrm flipV="1">
            <a:off x="1679171" y="3208713"/>
            <a:ext cx="2626822" cy="96427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Signo de multiplicación 44">
            <a:extLst>
              <a:ext uri="{FF2B5EF4-FFF2-40B4-BE49-F238E27FC236}">
                <a16:creationId xmlns:a16="http://schemas.microsoft.com/office/drawing/2014/main" id="{411D23C7-ED90-42CF-8ED8-19C26DC01AE2}"/>
              </a:ext>
            </a:extLst>
          </p:cNvPr>
          <p:cNvSpPr/>
          <p:nvPr/>
        </p:nvSpPr>
        <p:spPr>
          <a:xfrm>
            <a:off x="6814584" y="4089863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CFF3B4B-D2DF-4119-88E1-8F1A37B1E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2714" y="1207696"/>
                <a:ext cx="1765602" cy="4999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1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4CFF3B4B-D2DF-4119-88E1-8F1A37B1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14" y="1207696"/>
                <a:ext cx="1765602" cy="4999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3AA6759A-0F89-4819-A3AF-27E2A74A5950}"/>
              </a:ext>
            </a:extLst>
          </p:cNvPr>
          <p:cNvSpPr/>
          <p:nvPr/>
        </p:nvSpPr>
        <p:spPr>
          <a:xfrm>
            <a:off x="6301964" y="3633708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0C08D2-3B9B-42CF-BB7B-70B78BBE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33" y="2063841"/>
            <a:ext cx="3527367" cy="273031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12CEE35-A9C8-40A9-8462-2C0E2056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78" y="2063841"/>
            <a:ext cx="4034907" cy="2730318"/>
          </a:xfrm>
          <a:prstGeom prst="rect">
            <a:avLst/>
          </a:prstGeom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E290D1B-F72C-4B5C-8FAA-318BF70C63F5}"/>
              </a:ext>
            </a:extLst>
          </p:cNvPr>
          <p:cNvCxnSpPr>
            <a:cxnSpLocks/>
          </p:cNvCxnSpPr>
          <p:nvPr/>
        </p:nvCxnSpPr>
        <p:spPr>
          <a:xfrm>
            <a:off x="1679171" y="4139739"/>
            <a:ext cx="2429326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Signo de multiplicación 44">
            <a:extLst>
              <a:ext uri="{FF2B5EF4-FFF2-40B4-BE49-F238E27FC236}">
                <a16:creationId xmlns:a16="http://schemas.microsoft.com/office/drawing/2014/main" id="{411D23C7-ED90-42CF-8ED8-19C26DC01AE2}"/>
              </a:ext>
            </a:extLst>
          </p:cNvPr>
          <p:cNvSpPr/>
          <p:nvPr/>
        </p:nvSpPr>
        <p:spPr>
          <a:xfrm>
            <a:off x="6814584" y="4089863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3AA6759A-0F89-4819-A3AF-27E2A74A5950}"/>
              </a:ext>
            </a:extLst>
          </p:cNvPr>
          <p:cNvSpPr/>
          <p:nvPr/>
        </p:nvSpPr>
        <p:spPr>
          <a:xfrm>
            <a:off x="6301964" y="3633708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BF240CCB-1722-4141-892E-CE3A37A44D81}"/>
              </a:ext>
            </a:extLst>
          </p:cNvPr>
          <p:cNvSpPr/>
          <p:nvPr/>
        </p:nvSpPr>
        <p:spPr>
          <a:xfrm>
            <a:off x="5826039" y="2632515"/>
            <a:ext cx="267789" cy="25664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8F67E36-D425-449E-A909-F51F61EF9A9A}"/>
              </a:ext>
            </a:extLst>
          </p:cNvPr>
          <p:cNvCxnSpPr>
            <a:cxnSpLocks/>
          </p:cNvCxnSpPr>
          <p:nvPr/>
        </p:nvCxnSpPr>
        <p:spPr>
          <a:xfrm flipV="1">
            <a:off x="1679171" y="3208713"/>
            <a:ext cx="2626822" cy="96427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ECC7F2E-78D1-49B1-B677-3500F0BA7289}"/>
              </a:ext>
            </a:extLst>
          </p:cNvPr>
          <p:cNvCxnSpPr>
            <a:cxnSpLocks/>
          </p:cNvCxnSpPr>
          <p:nvPr/>
        </p:nvCxnSpPr>
        <p:spPr>
          <a:xfrm flipV="1">
            <a:off x="1679171" y="2138553"/>
            <a:ext cx="2676698" cy="203443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44D6048-6676-4F16-AAAC-61F94C18BCC7}"/>
              </a:ext>
            </a:extLst>
          </p:cNvPr>
          <p:cNvCxnSpPr>
            <a:cxnSpLocks/>
          </p:cNvCxnSpPr>
          <p:nvPr/>
        </p:nvCxnSpPr>
        <p:spPr>
          <a:xfrm flipV="1">
            <a:off x="1679171" y="2718261"/>
            <a:ext cx="2626822" cy="1421478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B9D4B12-E04F-46D1-8643-FF5F023A56B9}"/>
              </a:ext>
            </a:extLst>
          </p:cNvPr>
          <p:cNvCxnSpPr>
            <a:cxnSpLocks/>
          </p:cNvCxnSpPr>
          <p:nvPr/>
        </p:nvCxnSpPr>
        <p:spPr>
          <a:xfrm flipV="1">
            <a:off x="1679171" y="3633708"/>
            <a:ext cx="2626822" cy="50603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8F69E86-C701-4CA8-BA8E-412EFD8B861C}"/>
              </a:ext>
            </a:extLst>
          </p:cNvPr>
          <p:cNvCxnSpPr>
            <a:cxnSpLocks/>
          </p:cNvCxnSpPr>
          <p:nvPr/>
        </p:nvCxnSpPr>
        <p:spPr>
          <a:xfrm flipV="1">
            <a:off x="1679171" y="2138553"/>
            <a:ext cx="1945178" cy="203443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Arco 20">
            <a:extLst>
              <a:ext uri="{FF2B5EF4-FFF2-40B4-BE49-F238E27FC236}">
                <a16:creationId xmlns:a16="http://schemas.microsoft.com/office/drawing/2014/main" id="{76DA5F9F-2DAC-411C-A1F2-6CA0081F34F2}"/>
              </a:ext>
            </a:extLst>
          </p:cNvPr>
          <p:cNvSpPr/>
          <p:nvPr/>
        </p:nvSpPr>
        <p:spPr>
          <a:xfrm rot="10800000">
            <a:off x="5589762" y="-5909181"/>
            <a:ext cx="2752472" cy="10148670"/>
          </a:xfrm>
          <a:prstGeom prst="arc">
            <a:avLst>
              <a:gd name="adj1" fmla="val 14688985"/>
              <a:gd name="adj2" fmla="val 17730528"/>
            </a:avLst>
          </a:prstGeom>
          <a:ln w="57150">
            <a:solidFill>
              <a:srgbClr val="EA4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F000E53-97AC-4842-B4FE-7505EA735FA8}"/>
              </a:ext>
            </a:extLst>
          </p:cNvPr>
          <p:cNvGrpSpPr/>
          <p:nvPr/>
        </p:nvGrpSpPr>
        <p:grpSpPr>
          <a:xfrm>
            <a:off x="2075881" y="5065620"/>
            <a:ext cx="3388404" cy="1110737"/>
            <a:chOff x="2075881" y="5065620"/>
            <a:chExt cx="3388404" cy="111073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D60BC034-78E8-4EC0-B009-436DBA9CFD56}"/>
                </a:ext>
              </a:extLst>
            </p:cNvPr>
            <p:cNvGrpSpPr/>
            <p:nvPr/>
          </p:nvGrpSpPr>
          <p:grpSpPr>
            <a:xfrm>
              <a:off x="2075881" y="5065620"/>
              <a:ext cx="2923297" cy="1110737"/>
              <a:chOff x="1447289" y="4392931"/>
              <a:chExt cx="2923297" cy="11107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F89A115F-8163-4636-BFCA-0E129BCAEA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289" y="4725531"/>
                    <a:ext cx="1161792" cy="4031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F89A115F-8163-4636-BFCA-0E129BCAEA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289" y="4725531"/>
                    <a:ext cx="1161792" cy="4031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16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08D0D4AB-4FF6-4D60-A323-79C9195A10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22448"/>
              <a:stretch/>
            </p:blipFill>
            <p:spPr>
              <a:xfrm>
                <a:off x="2747175" y="4392931"/>
                <a:ext cx="1623411" cy="111073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5F3581-DE13-4015-919F-7E805AAEAFD6}"/>
                    </a:ext>
                  </a:extLst>
                </p:cNvPr>
                <p:cNvSpPr txBox="1"/>
                <p:nvPr/>
              </p:nvSpPr>
              <p:spPr>
                <a:xfrm>
                  <a:off x="5137272" y="5398220"/>
                  <a:ext cx="3270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5F3581-DE13-4015-919F-7E805AAEA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72" y="5398220"/>
                  <a:ext cx="32701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320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681C231C-8E8A-4A0A-BC34-B6F676205A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0132" y="5332917"/>
                <a:ext cx="1765602" cy="49993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/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1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MX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681C231C-8E8A-4A0A-BC34-B6F67620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32" y="5332917"/>
                <a:ext cx="1765602" cy="499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8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C302F7-3C4E-4544-8D3B-672AAC00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00" y="2531997"/>
            <a:ext cx="5713961" cy="370783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14F9AE3-119D-4E00-8FF4-88AAF7C8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42" y="1727647"/>
            <a:ext cx="6938764" cy="928469"/>
          </a:xfrm>
        </p:spPr>
        <p:txBody>
          <a:bodyPr/>
          <a:lstStyle/>
          <a:p>
            <a:pPr algn="ctr"/>
            <a:r>
              <a:rPr lang="es-MX" i="1" dirty="0"/>
              <a:t>¿Qué pasa si tenemos más de un parámetro para minimizar?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872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14F9AE3-119D-4E00-8FF4-88AAF7C8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633" y="2276570"/>
            <a:ext cx="1762845" cy="648394"/>
          </a:xfrm>
        </p:spPr>
        <p:txBody>
          <a:bodyPr/>
          <a:lstStyle/>
          <a:p>
            <a:pPr algn="ctr"/>
            <a:r>
              <a:rPr lang="es-MX" b="1" i="1" dirty="0"/>
              <a:t>Curvas de nivel</a:t>
            </a:r>
          </a:p>
          <a:p>
            <a:endParaRPr lang="es-MX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94C818-D873-4FC3-9A40-A8C55AE2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73" y="1787878"/>
            <a:ext cx="4331632" cy="281082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7E8628-5E35-47CD-B8EF-610A3F54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56" y="3429000"/>
            <a:ext cx="3905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E60689-9E7E-43DF-9EC8-4B48AF30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8" y="2143641"/>
            <a:ext cx="8168123" cy="34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983BA-7483-4AB8-A10B-C9E0D6C5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905051"/>
            <a:ext cx="8046720" cy="37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sobre la función de costo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76688D-5FF2-46D3-9D5F-14EA844D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1" y="2038032"/>
            <a:ext cx="7944457" cy="3072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410166-8142-41A3-B580-33011E348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2213" y="5318746"/>
                <a:ext cx="6938764" cy="928469"/>
              </a:xfrm>
            </p:spPr>
            <p:txBody>
              <a:bodyPr/>
              <a:lstStyle/>
              <a:p>
                <a:pPr algn="ctr"/>
                <a:r>
                  <a:rPr lang="es-MX" i="1" dirty="0"/>
                  <a:t>¿Cómo obtener los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i="1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i="1" dirty="0"/>
                  <a:t> tales que minimicen mi función de costo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i="1" dirty="0"/>
                  <a:t>?</a:t>
                </a:r>
              </a:p>
              <a:p>
                <a:endParaRPr lang="es-MX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410166-8142-41A3-B580-33011E348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213" y="5318746"/>
                <a:ext cx="6938764" cy="928469"/>
              </a:xfrm>
              <a:blipFill>
                <a:blip r:embed="rId4"/>
                <a:stretch>
                  <a:fillRect t="-45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¿Qué es Machine </a:t>
            </a:r>
            <a:r>
              <a:rPr lang="es-MX" dirty="0" err="1"/>
              <a:t>Learning</a:t>
            </a:r>
            <a:r>
              <a:rPr lang="es-MX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FAC870-62A5-4054-B2B5-B553DEA4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294" y="1786597"/>
            <a:ext cx="6773593" cy="1642403"/>
          </a:xfrm>
        </p:spPr>
        <p:txBody>
          <a:bodyPr/>
          <a:lstStyle/>
          <a:p>
            <a:pPr algn="just"/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es la ciencia de hacer que las computadoras aprenda, sin ser programas explícitamente.</a:t>
            </a:r>
          </a:p>
          <a:p>
            <a:pPr algn="r"/>
            <a:r>
              <a:rPr lang="es-MX" dirty="0"/>
              <a:t>- Andrew Ng</a:t>
            </a:r>
          </a:p>
        </p:txBody>
      </p:sp>
      <p:pic>
        <p:nvPicPr>
          <p:cNvPr id="2050" name="Picture 2" descr="Resultado de imagen para andrew ng">
            <a:extLst>
              <a:ext uri="{FF2B5EF4-FFF2-40B4-BE49-F238E27FC236}">
                <a16:creationId xmlns:a16="http://schemas.microsoft.com/office/drawing/2014/main" id="{6F300AF0-EE49-4469-8217-268BB79F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43" y="3014931"/>
            <a:ext cx="3344713" cy="33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C59267-C5C1-47AF-8FB3-8B21EA3F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37" y="4283194"/>
            <a:ext cx="1657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1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/>
              <a:t>Gradiente de descenso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410166-8142-41A3-B580-33011E348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2213" y="1679171"/>
                <a:ext cx="6938764" cy="4302037"/>
              </a:xfrm>
            </p:spPr>
            <p:txBody>
              <a:bodyPr/>
              <a:lstStyle/>
              <a:p>
                <a:pPr algn="just"/>
                <a:r>
                  <a:rPr lang="es-MX" sz="2400" b="0" dirty="0"/>
                  <a:t>Dada cierta función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i="1" dirty="0"/>
                  <a:t> queremos encontrar los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400" i="1" dirty="0"/>
                  <a:t> que la minimicen.</a:t>
                </a:r>
              </a:p>
              <a:p>
                <a:endParaRPr lang="es-MX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400" dirty="0"/>
                  <a:t>Comienza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400" i="1" dirty="0"/>
                  <a:t> cualquiera.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400" i="1" dirty="0"/>
                  <a:t>Cambia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i="1" dirty="0"/>
                  <a:t> iterativamente esperando que en algún momento se minimice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i="1" dirty="0"/>
                  <a:t> .</a:t>
                </a:r>
                <a:endParaRPr lang="es-MX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410166-8142-41A3-B580-33011E348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213" y="1679171"/>
                <a:ext cx="6938764" cy="4302037"/>
              </a:xfrm>
              <a:blipFill>
                <a:blip r:embed="rId3"/>
                <a:stretch>
                  <a:fillRect l="-1406" t="-1983" r="-13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E81A287A-34B6-4B26-8FA3-52DC143B3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88" y="4614457"/>
            <a:ext cx="6969789" cy="16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54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/>
              <a:t>Gradiente de descenso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C0992-EF13-4500-81DC-DD63C8BE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58" y="1923358"/>
            <a:ext cx="6915150" cy="3543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CE1462-B8FB-4961-B7BC-D527AED4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58" y="1923358"/>
            <a:ext cx="7143750" cy="3657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6ED53E-0622-40C8-B19A-D4C74D07E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58" y="1923358"/>
            <a:ext cx="6953250" cy="3657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C03D4B-F51B-4BC7-AC5A-DF21206B9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87" y="1951933"/>
            <a:ext cx="6953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/>
              <a:t>Gradiente de descenso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1D6B67-44ED-41C7-8FFD-7AAAD9E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95" y="1906559"/>
            <a:ext cx="7019925" cy="3676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2762A7-CB45-40E6-ADEA-E20FE479A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64" y="1906559"/>
            <a:ext cx="7134999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de Gradiente de descenso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86657-5093-452C-A12F-96EF16B5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250" y="1844565"/>
            <a:ext cx="6721663" cy="797955"/>
          </a:xfrm>
        </p:spPr>
        <p:txBody>
          <a:bodyPr/>
          <a:lstStyle/>
          <a:p>
            <a:pPr algn="ctr"/>
            <a:r>
              <a:rPr lang="es-MX" sz="2800" i="1" dirty="0"/>
              <a:t>¿Cómo funciona la actualización de Gradiente de descenso?</a:t>
            </a:r>
            <a:endParaRPr lang="es-MX" sz="4000" i="1" dirty="0"/>
          </a:p>
          <a:p>
            <a:endParaRPr lang="es-MX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F363E0-AFC5-45F2-AACA-D550528B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0" y="3337719"/>
            <a:ext cx="6546469" cy="15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5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Intuición de Gradiente de descenso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BEDB5C-2204-4730-B30A-909B34E4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06" y="1648086"/>
            <a:ext cx="3200834" cy="22495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1B2C43-5E52-4DB3-BE61-45B9288E1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7"/>
          <a:stretch/>
        </p:blipFill>
        <p:spPr>
          <a:xfrm>
            <a:off x="4799962" y="4103344"/>
            <a:ext cx="3034578" cy="2213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4086657-5093-452C-A12F-96EF16B55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999" y="2592172"/>
                <a:ext cx="3034578" cy="2395464"/>
              </a:xfrm>
            </p:spPr>
            <p:txBody>
              <a:bodyPr/>
              <a:lstStyle/>
              <a:p>
                <a:pPr algn="ctr"/>
                <a:r>
                  <a:rPr lang="es-MX" i="1" dirty="0"/>
                  <a:t>La convergencia es muy dependiente de la taza de aprendizaje (</a:t>
                </a:r>
                <a:r>
                  <a:rPr lang="es-MX" i="1" dirty="0" err="1"/>
                  <a:t>learning</a:t>
                </a:r>
                <a:r>
                  <a:rPr lang="es-MX" i="1" dirty="0"/>
                  <a:t> </a:t>
                </a:r>
                <a:r>
                  <a:rPr lang="es-MX" i="1" dirty="0" err="1"/>
                  <a:t>rate</a:t>
                </a:r>
                <a:r>
                  <a:rPr lang="es-MX" i="1" dirty="0"/>
                  <a:t>) </a:t>
                </a:r>
                <a14:m>
                  <m:oMath xmlns:m="http://schemas.openxmlformats.org/officeDocument/2006/math">
                    <m:r>
                      <a:rPr lang="es-MX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MX" sz="3200" i="1" dirty="0"/>
              </a:p>
              <a:p>
                <a:endParaRPr lang="es-MX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4086657-5093-452C-A12F-96EF16B55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999" y="2592172"/>
                <a:ext cx="3034578" cy="2395464"/>
              </a:xfrm>
              <a:blipFill>
                <a:blip r:embed="rId5"/>
                <a:stretch>
                  <a:fillRect l="-1205" t="-2799" r="-32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0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F7ED6-0EA8-4CAB-A428-55EE73F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dirty="0"/>
              <a:t>Regresión Lineal y Gradiente de descenso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D24F4-1150-4907-A2B6-ED4D582C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9" y="2144683"/>
            <a:ext cx="8065361" cy="3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¿Qué es Machine </a:t>
            </a:r>
            <a:r>
              <a:rPr lang="es-MX" dirty="0" err="1"/>
              <a:t>Learning</a:t>
            </a:r>
            <a:r>
              <a:rPr lang="es-MX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FAC870-62A5-4054-B2B5-B553DEA4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041" y="2234706"/>
            <a:ext cx="6773593" cy="2388588"/>
          </a:xfrm>
        </p:spPr>
        <p:txBody>
          <a:bodyPr/>
          <a:lstStyle/>
          <a:p>
            <a:pPr algn="just"/>
            <a:r>
              <a:rPr lang="es-MX" dirty="0"/>
              <a:t>Se dice que un programa de computadora aprende de la experiencia </a:t>
            </a:r>
            <a:r>
              <a:rPr lang="es-MX" b="1" dirty="0"/>
              <a:t>E</a:t>
            </a:r>
            <a:r>
              <a:rPr lang="es-MX" dirty="0"/>
              <a:t> con respecto a alguna clase de tareas</a:t>
            </a:r>
            <a:r>
              <a:rPr lang="es-MX" b="1" dirty="0"/>
              <a:t> T </a:t>
            </a:r>
            <a:r>
              <a:rPr lang="es-MX" dirty="0"/>
              <a:t>y medida de desempeño </a:t>
            </a:r>
            <a:r>
              <a:rPr lang="es-MX" b="1" dirty="0"/>
              <a:t>P</a:t>
            </a:r>
            <a:r>
              <a:rPr lang="es-MX" dirty="0"/>
              <a:t>, si su desempeño al realizar las tareas </a:t>
            </a:r>
            <a:r>
              <a:rPr lang="es-MX" b="1" dirty="0"/>
              <a:t>T</a:t>
            </a:r>
            <a:r>
              <a:rPr lang="es-MX" dirty="0"/>
              <a:t>, al ser medido mediante </a:t>
            </a:r>
            <a:r>
              <a:rPr lang="es-MX" b="1" dirty="0"/>
              <a:t>P</a:t>
            </a:r>
            <a:r>
              <a:rPr lang="es-MX" dirty="0"/>
              <a:t>, mejora con la experiencia </a:t>
            </a:r>
            <a:r>
              <a:rPr lang="es-MX" b="1" dirty="0"/>
              <a:t>E</a:t>
            </a:r>
            <a:r>
              <a:rPr lang="es-MX" dirty="0"/>
              <a:t>.</a:t>
            </a:r>
          </a:p>
          <a:p>
            <a:pPr algn="r"/>
            <a:endParaRPr lang="es-MX" dirty="0"/>
          </a:p>
          <a:p>
            <a:pPr algn="r"/>
            <a:r>
              <a:rPr lang="es-MX" dirty="0"/>
              <a:t>- Tom Mitchel</a:t>
            </a:r>
          </a:p>
        </p:txBody>
      </p:sp>
    </p:spTree>
    <p:extLst>
      <p:ext uri="{BB962C8B-B14F-4D97-AF65-F5344CB8AC3E}">
        <p14:creationId xmlns:p14="http://schemas.microsoft.com/office/powerpoint/2010/main" val="152983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Aprendizaje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316" y="1692280"/>
            <a:ext cx="6773593" cy="1736720"/>
          </a:xfrm>
        </p:spPr>
        <p:txBody>
          <a:bodyPr/>
          <a:lstStyle/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Aprendizaje supervisado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Aprendizaje no supervisado</a:t>
            </a:r>
          </a:p>
          <a:p>
            <a:endParaRPr lang="es-MX" dirty="0"/>
          </a:p>
        </p:txBody>
      </p:sp>
      <p:pic>
        <p:nvPicPr>
          <p:cNvPr id="3074" name="Picture 2" descr="Resultado de imagen para aprendizaje supervisado y no supervisado">
            <a:extLst>
              <a:ext uri="{FF2B5EF4-FFF2-40B4-BE49-F238E27FC236}">
                <a16:creationId xmlns:a16="http://schemas.microsoft.com/office/drawing/2014/main" id="{BCE412D4-50BA-43C7-A873-73FA7147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70" y="3429000"/>
            <a:ext cx="5943884" cy="25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2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Obteniendo costos de casas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F9990-CA06-49F0-A316-D337C788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02" y="2256706"/>
            <a:ext cx="6119203" cy="29363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D9976EB-0B8F-40AE-9601-26289C5498C9}"/>
              </a:ext>
            </a:extLst>
          </p:cNvPr>
          <p:cNvGrpSpPr/>
          <p:nvPr/>
        </p:nvGrpSpPr>
        <p:grpSpPr>
          <a:xfrm>
            <a:off x="4355870" y="4474635"/>
            <a:ext cx="781396" cy="718467"/>
            <a:chOff x="3025833" y="5569527"/>
            <a:chExt cx="781396" cy="71846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5F78308-205C-45B3-B054-05CAA7A3E8A9}"/>
                </a:ext>
              </a:extLst>
            </p:cNvPr>
            <p:cNvSpPr txBox="1"/>
            <p:nvPr/>
          </p:nvSpPr>
          <p:spPr>
            <a:xfrm>
              <a:off x="3025833" y="5918662"/>
              <a:ext cx="781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750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5DE4379-C591-4453-BB64-76DFCE601A49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3408218" y="5569527"/>
              <a:ext cx="8313" cy="349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487635-C273-4CB4-9516-64E4D715810B}"/>
              </a:ext>
            </a:extLst>
          </p:cNvPr>
          <p:cNvCxnSpPr/>
          <p:nvPr/>
        </p:nvCxnSpPr>
        <p:spPr>
          <a:xfrm flipV="1">
            <a:off x="3956858" y="2759825"/>
            <a:ext cx="3241964" cy="131341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2E52ED1-98A8-4C82-8148-625F8364CA6D}"/>
              </a:ext>
            </a:extLst>
          </p:cNvPr>
          <p:cNvGrpSpPr/>
          <p:nvPr/>
        </p:nvGrpSpPr>
        <p:grpSpPr>
          <a:xfrm>
            <a:off x="3474720" y="3773978"/>
            <a:ext cx="1271848" cy="700657"/>
            <a:chOff x="3474720" y="3773978"/>
            <a:chExt cx="1271848" cy="700657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E89CE00-7088-40EE-8703-A039DF757B45}"/>
                </a:ext>
              </a:extLst>
            </p:cNvPr>
            <p:cNvCxnSpPr/>
            <p:nvPr/>
          </p:nvCxnSpPr>
          <p:spPr>
            <a:xfrm flipV="1">
              <a:off x="4738255" y="3773978"/>
              <a:ext cx="8313" cy="70065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0CB976-427E-447F-843E-BFD81FDD3D05}"/>
                </a:ext>
              </a:extLst>
            </p:cNvPr>
            <p:cNvCxnSpPr/>
            <p:nvPr/>
          </p:nvCxnSpPr>
          <p:spPr>
            <a:xfrm flipH="1">
              <a:off x="3474720" y="3773978"/>
              <a:ext cx="127184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Obteniendo costos de casas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F9990-CA06-49F0-A316-D337C788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02" y="2256706"/>
            <a:ext cx="6119203" cy="29363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D9976EB-0B8F-40AE-9601-26289C5498C9}"/>
              </a:ext>
            </a:extLst>
          </p:cNvPr>
          <p:cNvGrpSpPr/>
          <p:nvPr/>
        </p:nvGrpSpPr>
        <p:grpSpPr>
          <a:xfrm>
            <a:off x="4355870" y="4474635"/>
            <a:ext cx="781396" cy="718467"/>
            <a:chOff x="3025833" y="5569527"/>
            <a:chExt cx="781396" cy="71846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5F78308-205C-45B3-B054-05CAA7A3E8A9}"/>
                </a:ext>
              </a:extLst>
            </p:cNvPr>
            <p:cNvSpPr txBox="1"/>
            <p:nvPr/>
          </p:nvSpPr>
          <p:spPr>
            <a:xfrm>
              <a:off x="3025833" y="5918662"/>
              <a:ext cx="781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750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5DE4379-C591-4453-BB64-76DFCE601A49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3408218" y="5569527"/>
              <a:ext cx="8313" cy="349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2E52ED1-98A8-4C82-8148-625F8364CA6D}"/>
              </a:ext>
            </a:extLst>
          </p:cNvPr>
          <p:cNvGrpSpPr/>
          <p:nvPr/>
        </p:nvGrpSpPr>
        <p:grpSpPr>
          <a:xfrm>
            <a:off x="3466407" y="3429000"/>
            <a:ext cx="1271848" cy="1045636"/>
            <a:chOff x="3466407" y="3429000"/>
            <a:chExt cx="1271848" cy="1045636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E89CE00-7088-40EE-8703-A039DF757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255" y="3429000"/>
              <a:ext cx="0" cy="10456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0CB976-427E-447F-843E-BFD81FDD3D05}"/>
                </a:ext>
              </a:extLst>
            </p:cNvPr>
            <p:cNvCxnSpPr/>
            <p:nvPr/>
          </p:nvCxnSpPr>
          <p:spPr>
            <a:xfrm flipH="1">
              <a:off x="3466407" y="3429000"/>
              <a:ext cx="127184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549B0AF-0385-4D62-A966-584A37419F3A}"/>
              </a:ext>
            </a:extLst>
          </p:cNvPr>
          <p:cNvSpPr/>
          <p:nvPr/>
        </p:nvSpPr>
        <p:spPr>
          <a:xfrm>
            <a:off x="4189615" y="2659915"/>
            <a:ext cx="3125585" cy="1247067"/>
          </a:xfrm>
          <a:custGeom>
            <a:avLst/>
            <a:gdLst>
              <a:gd name="connsiteX0" fmla="*/ 0 w 3125585"/>
              <a:gd name="connsiteY0" fmla="*/ 1247067 h 1247067"/>
              <a:gd name="connsiteX1" fmla="*/ 1014152 w 3125585"/>
              <a:gd name="connsiteY1" fmla="*/ 515547 h 1247067"/>
              <a:gd name="connsiteX2" fmla="*/ 1878676 w 3125585"/>
              <a:gd name="connsiteY2" fmla="*/ 116536 h 1247067"/>
              <a:gd name="connsiteX3" fmla="*/ 2709949 w 3125585"/>
              <a:gd name="connsiteY3" fmla="*/ 158 h 1247067"/>
              <a:gd name="connsiteX4" fmla="*/ 3125585 w 3125585"/>
              <a:gd name="connsiteY4" fmla="*/ 133161 h 124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85" h="1247067">
                <a:moveTo>
                  <a:pt x="0" y="1247067"/>
                </a:moveTo>
                <a:cubicBezTo>
                  <a:pt x="350519" y="975518"/>
                  <a:pt x="701039" y="703969"/>
                  <a:pt x="1014152" y="515547"/>
                </a:cubicBezTo>
                <a:cubicBezTo>
                  <a:pt x="1327265" y="327125"/>
                  <a:pt x="1596043" y="202434"/>
                  <a:pt x="1878676" y="116536"/>
                </a:cubicBezTo>
                <a:cubicBezTo>
                  <a:pt x="2161309" y="30638"/>
                  <a:pt x="2502131" y="-2613"/>
                  <a:pt x="2709949" y="158"/>
                </a:cubicBezTo>
                <a:cubicBezTo>
                  <a:pt x="2917767" y="2929"/>
                  <a:pt x="2962102" y="116536"/>
                  <a:pt x="3125585" y="133161"/>
                </a:cubicBezTo>
              </a:path>
            </a:pathLst>
          </a:cu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6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Aprendizaje Supervisado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F9990-CA06-49F0-A316-D337C788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02" y="2256706"/>
            <a:ext cx="6119203" cy="29363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4D9976EB-0B8F-40AE-9601-26289C5498C9}"/>
              </a:ext>
            </a:extLst>
          </p:cNvPr>
          <p:cNvGrpSpPr/>
          <p:nvPr/>
        </p:nvGrpSpPr>
        <p:grpSpPr>
          <a:xfrm>
            <a:off x="4355870" y="4474635"/>
            <a:ext cx="781396" cy="718467"/>
            <a:chOff x="3025833" y="5569527"/>
            <a:chExt cx="781396" cy="71846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5F78308-205C-45B3-B054-05CAA7A3E8A9}"/>
                </a:ext>
              </a:extLst>
            </p:cNvPr>
            <p:cNvSpPr txBox="1"/>
            <p:nvPr/>
          </p:nvSpPr>
          <p:spPr>
            <a:xfrm>
              <a:off x="3025833" y="5918662"/>
              <a:ext cx="781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750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5DE4379-C591-4453-BB64-76DFCE601A49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3408218" y="5569527"/>
              <a:ext cx="8313" cy="349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2E52ED1-98A8-4C82-8148-625F8364CA6D}"/>
              </a:ext>
            </a:extLst>
          </p:cNvPr>
          <p:cNvGrpSpPr/>
          <p:nvPr/>
        </p:nvGrpSpPr>
        <p:grpSpPr>
          <a:xfrm>
            <a:off x="3466407" y="3429000"/>
            <a:ext cx="1271848" cy="1045636"/>
            <a:chOff x="3466407" y="3429000"/>
            <a:chExt cx="1271848" cy="1045636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E89CE00-7088-40EE-8703-A039DF757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255" y="3429000"/>
              <a:ext cx="0" cy="10456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0CB976-427E-447F-843E-BFD81FDD3D05}"/>
                </a:ext>
              </a:extLst>
            </p:cNvPr>
            <p:cNvCxnSpPr/>
            <p:nvPr/>
          </p:nvCxnSpPr>
          <p:spPr>
            <a:xfrm flipH="1">
              <a:off x="3466407" y="3429000"/>
              <a:ext cx="127184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549B0AF-0385-4D62-A966-584A37419F3A}"/>
              </a:ext>
            </a:extLst>
          </p:cNvPr>
          <p:cNvSpPr/>
          <p:nvPr/>
        </p:nvSpPr>
        <p:spPr>
          <a:xfrm>
            <a:off x="4189615" y="2659915"/>
            <a:ext cx="3125585" cy="1247067"/>
          </a:xfrm>
          <a:custGeom>
            <a:avLst/>
            <a:gdLst>
              <a:gd name="connsiteX0" fmla="*/ 0 w 3125585"/>
              <a:gd name="connsiteY0" fmla="*/ 1247067 h 1247067"/>
              <a:gd name="connsiteX1" fmla="*/ 1014152 w 3125585"/>
              <a:gd name="connsiteY1" fmla="*/ 515547 h 1247067"/>
              <a:gd name="connsiteX2" fmla="*/ 1878676 w 3125585"/>
              <a:gd name="connsiteY2" fmla="*/ 116536 h 1247067"/>
              <a:gd name="connsiteX3" fmla="*/ 2709949 w 3125585"/>
              <a:gd name="connsiteY3" fmla="*/ 158 h 1247067"/>
              <a:gd name="connsiteX4" fmla="*/ 3125585 w 3125585"/>
              <a:gd name="connsiteY4" fmla="*/ 133161 h 124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85" h="1247067">
                <a:moveTo>
                  <a:pt x="0" y="1247067"/>
                </a:moveTo>
                <a:cubicBezTo>
                  <a:pt x="350519" y="975518"/>
                  <a:pt x="701039" y="703969"/>
                  <a:pt x="1014152" y="515547"/>
                </a:cubicBezTo>
                <a:cubicBezTo>
                  <a:pt x="1327265" y="327125"/>
                  <a:pt x="1596043" y="202434"/>
                  <a:pt x="1878676" y="116536"/>
                </a:cubicBezTo>
                <a:cubicBezTo>
                  <a:pt x="2161309" y="30638"/>
                  <a:pt x="2502131" y="-2613"/>
                  <a:pt x="2709949" y="158"/>
                </a:cubicBezTo>
                <a:cubicBezTo>
                  <a:pt x="2917767" y="2929"/>
                  <a:pt x="2962102" y="116536"/>
                  <a:pt x="3125585" y="133161"/>
                </a:cubicBezTo>
              </a:path>
            </a:pathLst>
          </a:cu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B2688C-E260-48B1-9E09-E9E2280D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878" y="5391424"/>
            <a:ext cx="5948249" cy="1062130"/>
          </a:xfrm>
        </p:spPr>
        <p:txBody>
          <a:bodyPr/>
          <a:lstStyle/>
          <a:p>
            <a:pPr algn="ctr"/>
            <a:r>
              <a:rPr lang="es-MX" dirty="0"/>
              <a:t>Al algoritmo se le han dado un conjunto de datos que son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respuestas correctas</a:t>
            </a:r>
            <a:r>
              <a:rPr lang="es-MX" dirty="0"/>
              <a:t>. A través de estas, se genera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modelo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A40D13-C0CC-4C0D-B606-E8F915BFFC7C}"/>
              </a:ext>
            </a:extLst>
          </p:cNvPr>
          <p:cNvSpPr txBox="1">
            <a:spLocks/>
          </p:cNvSpPr>
          <p:nvPr/>
        </p:nvSpPr>
        <p:spPr>
          <a:xfrm>
            <a:off x="2344791" y="1510199"/>
            <a:ext cx="5150421" cy="537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Problema de regresión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43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C8C1-4EB4-43FC-806A-61F4F13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Aprendizaje Supervisado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A40D13-C0CC-4C0D-B606-E8F915BFFC7C}"/>
              </a:ext>
            </a:extLst>
          </p:cNvPr>
          <p:cNvSpPr txBox="1">
            <a:spLocks/>
          </p:cNvSpPr>
          <p:nvPr/>
        </p:nvSpPr>
        <p:spPr>
          <a:xfrm>
            <a:off x="2344791" y="1510199"/>
            <a:ext cx="5150421" cy="5370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Problema de clasificación</a:t>
            </a:r>
          </a:p>
          <a:p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5E92BB-ABEB-4397-91E6-4BC84F20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05" y="2279678"/>
            <a:ext cx="7005649" cy="2531073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B852FA85-B049-485F-ABDA-7C058691DD69}"/>
              </a:ext>
            </a:extLst>
          </p:cNvPr>
          <p:cNvGrpSpPr/>
          <p:nvPr/>
        </p:nvGrpSpPr>
        <p:grpSpPr>
          <a:xfrm>
            <a:off x="3325091" y="3807229"/>
            <a:ext cx="2575559" cy="332511"/>
            <a:chOff x="3325091" y="3807229"/>
            <a:chExt cx="2575559" cy="332511"/>
          </a:xfrm>
        </p:grpSpPr>
        <p:sp>
          <p:nvSpPr>
            <p:cNvPr id="6" name="Signo de multiplicación 5">
              <a:extLst>
                <a:ext uri="{FF2B5EF4-FFF2-40B4-BE49-F238E27FC236}">
                  <a16:creationId xmlns:a16="http://schemas.microsoft.com/office/drawing/2014/main" id="{0B2E958D-0A21-40AA-8F1F-9CF2F36C29C8}"/>
                </a:ext>
              </a:extLst>
            </p:cNvPr>
            <p:cNvSpPr/>
            <p:nvPr/>
          </p:nvSpPr>
          <p:spPr>
            <a:xfrm>
              <a:off x="3325091" y="3807229"/>
              <a:ext cx="349134" cy="33251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1A0F6D42-19A4-4CB5-A666-09526EF112AE}"/>
                </a:ext>
              </a:extLst>
            </p:cNvPr>
            <p:cNvSpPr/>
            <p:nvPr/>
          </p:nvSpPr>
          <p:spPr>
            <a:xfrm>
              <a:off x="3943003" y="3807230"/>
              <a:ext cx="349134" cy="33251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Signo de multiplicación 17">
              <a:extLst>
                <a:ext uri="{FF2B5EF4-FFF2-40B4-BE49-F238E27FC236}">
                  <a16:creationId xmlns:a16="http://schemas.microsoft.com/office/drawing/2014/main" id="{E6A41B01-F102-4E67-ACF7-5FCA11372F2B}"/>
                </a:ext>
              </a:extLst>
            </p:cNvPr>
            <p:cNvSpPr/>
            <p:nvPr/>
          </p:nvSpPr>
          <p:spPr>
            <a:xfrm>
              <a:off x="4222866" y="3807229"/>
              <a:ext cx="349134" cy="33251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Signo de multiplicación 18">
              <a:extLst>
                <a:ext uri="{FF2B5EF4-FFF2-40B4-BE49-F238E27FC236}">
                  <a16:creationId xmlns:a16="http://schemas.microsoft.com/office/drawing/2014/main" id="{D5A0660D-2959-4A67-83DE-417E15A82B12}"/>
                </a:ext>
              </a:extLst>
            </p:cNvPr>
            <p:cNvSpPr/>
            <p:nvPr/>
          </p:nvSpPr>
          <p:spPr>
            <a:xfrm>
              <a:off x="4851863" y="3807229"/>
              <a:ext cx="349134" cy="33251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Signo de multiplicación 19">
              <a:extLst>
                <a:ext uri="{FF2B5EF4-FFF2-40B4-BE49-F238E27FC236}">
                  <a16:creationId xmlns:a16="http://schemas.microsoft.com/office/drawing/2014/main" id="{4CAFC142-82C8-424A-ADD5-AF5C27FDE16F}"/>
                </a:ext>
              </a:extLst>
            </p:cNvPr>
            <p:cNvSpPr/>
            <p:nvPr/>
          </p:nvSpPr>
          <p:spPr>
            <a:xfrm>
              <a:off x="5551516" y="3807229"/>
              <a:ext cx="349134" cy="33251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8DDEC201-B120-4A25-A053-22DC5F012A2D}"/>
              </a:ext>
            </a:extLst>
          </p:cNvPr>
          <p:cNvGrpSpPr/>
          <p:nvPr/>
        </p:nvGrpSpPr>
        <p:grpSpPr>
          <a:xfrm>
            <a:off x="5215597" y="2738367"/>
            <a:ext cx="2642652" cy="345656"/>
            <a:chOff x="5215597" y="2738367"/>
            <a:chExt cx="2642652" cy="345656"/>
          </a:xfrm>
        </p:grpSpPr>
        <p:sp>
          <p:nvSpPr>
            <p:cNvPr id="21" name="Signo de multiplicación 20">
              <a:extLst>
                <a:ext uri="{FF2B5EF4-FFF2-40B4-BE49-F238E27FC236}">
                  <a16:creationId xmlns:a16="http://schemas.microsoft.com/office/drawing/2014/main" id="{E3FD7370-2501-49F6-AD32-C61F569FFD46}"/>
                </a:ext>
              </a:extLst>
            </p:cNvPr>
            <p:cNvSpPr/>
            <p:nvPr/>
          </p:nvSpPr>
          <p:spPr>
            <a:xfrm>
              <a:off x="5215597" y="2751513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Signo de multiplicación 21">
              <a:extLst>
                <a:ext uri="{FF2B5EF4-FFF2-40B4-BE49-F238E27FC236}">
                  <a16:creationId xmlns:a16="http://schemas.microsoft.com/office/drawing/2014/main" id="{4C19916A-2934-4C4B-9BD1-D469FC390D53}"/>
                </a:ext>
              </a:extLst>
            </p:cNvPr>
            <p:cNvSpPr/>
            <p:nvPr/>
          </p:nvSpPr>
          <p:spPr>
            <a:xfrm>
              <a:off x="5895854" y="2738367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Signo de multiplicación 22">
              <a:extLst>
                <a:ext uri="{FF2B5EF4-FFF2-40B4-BE49-F238E27FC236}">
                  <a16:creationId xmlns:a16="http://schemas.microsoft.com/office/drawing/2014/main" id="{70D9BEB0-26CA-4161-8985-DC0C63BCA942}"/>
                </a:ext>
              </a:extLst>
            </p:cNvPr>
            <p:cNvSpPr/>
            <p:nvPr/>
          </p:nvSpPr>
          <p:spPr>
            <a:xfrm>
              <a:off x="6401544" y="2751513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Signo de multiplicación 23">
              <a:extLst>
                <a:ext uri="{FF2B5EF4-FFF2-40B4-BE49-F238E27FC236}">
                  <a16:creationId xmlns:a16="http://schemas.microsoft.com/office/drawing/2014/main" id="{EE00B79C-87CE-4091-B096-5F00BD5E7CE0}"/>
                </a:ext>
              </a:extLst>
            </p:cNvPr>
            <p:cNvSpPr/>
            <p:nvPr/>
          </p:nvSpPr>
          <p:spPr>
            <a:xfrm>
              <a:off x="6686527" y="2751513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igno de multiplicación 24">
              <a:extLst>
                <a:ext uri="{FF2B5EF4-FFF2-40B4-BE49-F238E27FC236}">
                  <a16:creationId xmlns:a16="http://schemas.microsoft.com/office/drawing/2014/main" id="{4E6D19CA-11D3-436F-B22A-47B8C0189101}"/>
                </a:ext>
              </a:extLst>
            </p:cNvPr>
            <p:cNvSpPr/>
            <p:nvPr/>
          </p:nvSpPr>
          <p:spPr>
            <a:xfrm>
              <a:off x="7320645" y="2751513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Signo de multiplicación 25">
              <a:extLst>
                <a:ext uri="{FF2B5EF4-FFF2-40B4-BE49-F238E27FC236}">
                  <a16:creationId xmlns:a16="http://schemas.microsoft.com/office/drawing/2014/main" id="{3B4F1BDB-EA9A-4D54-919B-809EB1F08C69}"/>
                </a:ext>
              </a:extLst>
            </p:cNvPr>
            <p:cNvSpPr/>
            <p:nvPr/>
          </p:nvSpPr>
          <p:spPr>
            <a:xfrm>
              <a:off x="7509115" y="2751513"/>
              <a:ext cx="349134" cy="33251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E4FFABC-420C-48E6-AA30-549774918042}"/>
              </a:ext>
            </a:extLst>
          </p:cNvPr>
          <p:cNvSpPr txBox="1">
            <a:spLocks/>
          </p:cNvSpPr>
          <p:nvPr/>
        </p:nvSpPr>
        <p:spPr>
          <a:xfrm>
            <a:off x="2576763" y="5434932"/>
            <a:ext cx="4899333" cy="55952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Salida de valor discreto. Se evalúan atributos o características.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90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theme/theme1.xml><?xml version="1.0" encoding="utf-8"?>
<a:theme xmlns:a="http://schemas.openxmlformats.org/drawingml/2006/main" name="Proteco2k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teco2k17" id="{44648703-11C3-423E-BFAC-DE198C84E593}" vid="{7AF8238D-6C81-41BA-A1F2-80AF92454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Proteco2k17</Template>
  <TotalTime>1767</TotalTime>
  <Words>600</Words>
  <Application>Microsoft Office PowerPoint</Application>
  <PresentationFormat>Presentación en pantalla (4:3)</PresentationFormat>
  <Paragraphs>148</Paragraphs>
  <Slides>35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Bauhaus 93</vt:lpstr>
      <vt:lpstr>Calibri</vt:lpstr>
      <vt:lpstr>Calibri Light</vt:lpstr>
      <vt:lpstr>Cambria Math</vt:lpstr>
      <vt:lpstr>Century Gothic</vt:lpstr>
      <vt:lpstr>Proteco2k17</vt:lpstr>
      <vt:lpstr>Inteligencia Artificial</vt:lpstr>
      <vt:lpstr>¿Para qué sirve el Machine Learning?</vt:lpstr>
      <vt:lpstr>¿Qué es Machine Learning?</vt:lpstr>
      <vt:lpstr>¿Qué es Machine Learning?</vt:lpstr>
      <vt:lpstr>Aprendizaje</vt:lpstr>
      <vt:lpstr>Obteniendo costos de casas</vt:lpstr>
      <vt:lpstr>Obteniendo costos de casas</vt:lpstr>
      <vt:lpstr>Aprendizaje Supervisado</vt:lpstr>
      <vt:lpstr>Aprendizaje Supervisado</vt:lpstr>
      <vt:lpstr>Aprendizaje Supervisado</vt:lpstr>
      <vt:lpstr>Aprendizaje No Supervisado</vt:lpstr>
      <vt:lpstr>Problemas de clasificación</vt:lpstr>
      <vt:lpstr>Representación del modelo</vt:lpstr>
      <vt:lpstr>Representación del modelo</vt:lpstr>
      <vt:lpstr>Representación del modelo</vt:lpstr>
      <vt:lpstr>Representación del modelo</vt:lpstr>
      <vt:lpstr>Representación del modelo</vt:lpstr>
      <vt:lpstr>Función de costo</vt:lpstr>
      <vt:lpstr>Función de costo</vt:lpstr>
      <vt:lpstr>Función de costo</vt:lpstr>
      <vt:lpstr>Función de costo</vt:lpstr>
      <vt:lpstr>Intuición sobre la función de costo</vt:lpstr>
      <vt:lpstr>Intuición sobre la función de costo</vt:lpstr>
      <vt:lpstr>Intuición sobre la función de costo</vt:lpstr>
      <vt:lpstr>Intuición sobre la función de costo</vt:lpstr>
      <vt:lpstr>Intuición sobre la función de costo</vt:lpstr>
      <vt:lpstr>Intuición sobre la función de costo</vt:lpstr>
      <vt:lpstr>Intuición sobre la función de costo</vt:lpstr>
      <vt:lpstr>Intuición sobre la función de costo</vt:lpstr>
      <vt:lpstr>Gradiente de descenso</vt:lpstr>
      <vt:lpstr>Gradiente de descenso</vt:lpstr>
      <vt:lpstr>Gradiente de descenso</vt:lpstr>
      <vt:lpstr>Intuición de Gradiente de descenso</vt:lpstr>
      <vt:lpstr>Intuición de Gradiente de descenso</vt:lpstr>
      <vt:lpstr>Regresión Lineal y Gradiente de descenso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García</dc:creator>
  <cp:lastModifiedBy>RODRIGO CASTILLO ALCANTARA</cp:lastModifiedBy>
  <cp:revision>95</cp:revision>
  <dcterms:created xsi:type="dcterms:W3CDTF">2017-06-12T12:42:15Z</dcterms:created>
  <dcterms:modified xsi:type="dcterms:W3CDTF">2019-06-28T18:56:56Z</dcterms:modified>
</cp:coreProperties>
</file>