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7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03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79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0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6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27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25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672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28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15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99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1C788-C4D0-47D5-ACF0-BB30B2FC69D8}" type="datetimeFigureOut">
              <a:rPr lang="fr-FR" smtClean="0"/>
              <a:t>09/08/2025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7AF5-E303-47AF-8296-BE03CDECE1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424936" cy="1752600"/>
          </a:xfr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STAGE PROFESSIONNEL EN VUE DE L’OBTENTION DU MASTER PROFESSIONNEL EN MASTER 2 OPTION SYSTÈME D’INFORMATION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84714" y="3043370"/>
            <a:ext cx="7772400" cy="1470025"/>
          </a:xfrm>
          <a:ln>
            <a:solidFill>
              <a:schemeClr val="accent1">
                <a:alpha val="67000"/>
              </a:schemeClr>
            </a:solidFill>
          </a:ln>
        </p:spPr>
        <p:txBody>
          <a:bodyPr>
            <a:normAutofit/>
          </a:bodyPr>
          <a:lstStyle/>
          <a:p>
            <a:r>
              <a:rPr lang="fr-FR" sz="2800" dirty="0" smtClean="0"/>
              <a:t>THEME: CONCEPTION ET REALISATION D’UNE APPLICATION DE GESTION DES INFRASTRUCTURES AU MINPROFF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9234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4844" y="98236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Jusqu’ici, le travail réalisé est le suivant:</a:t>
            </a:r>
          </a:p>
          <a:p>
            <a:pPr>
              <a:buFontTx/>
              <a:buChar char="-"/>
            </a:pPr>
            <a:r>
              <a:rPr lang="fr-FR" sz="1800" dirty="0" smtClean="0"/>
              <a:t>La création des subdivisions administratives</a:t>
            </a:r>
          </a:p>
          <a:p>
            <a:pPr>
              <a:buFontTx/>
              <a:buChar char="-"/>
            </a:pPr>
            <a:r>
              <a:rPr lang="fr-FR" sz="1800" dirty="0" smtClean="0"/>
              <a:t>La création des bâtiments</a:t>
            </a:r>
          </a:p>
          <a:p>
            <a:pPr>
              <a:buFontTx/>
              <a:buChar char="-"/>
            </a:pPr>
            <a:r>
              <a:rPr lang="fr-FR" sz="1800" dirty="0" smtClean="0"/>
              <a:t>L’enregistrement des factures</a:t>
            </a:r>
          </a:p>
          <a:p>
            <a:pPr>
              <a:buFontTx/>
              <a:buChar char="-"/>
            </a:pPr>
            <a:r>
              <a:rPr lang="fr-FR" sz="1800" dirty="0" smtClean="0"/>
              <a:t>La réception des lots d’équipements</a:t>
            </a:r>
          </a:p>
          <a:p>
            <a:pPr>
              <a:buFontTx/>
              <a:buChar char="-"/>
            </a:pPr>
            <a:r>
              <a:rPr lang="fr-FR" sz="1800" dirty="0" smtClean="0"/>
              <a:t>La création des espaces au sein de bâtiments (bureaux, parking, </a:t>
            </a:r>
            <a:r>
              <a:rPr lang="fr-FR" sz="1800" dirty="0" err="1" smtClean="0"/>
              <a:t>etc</a:t>
            </a:r>
            <a:r>
              <a:rPr lang="fr-FR" sz="1800" dirty="0" smtClean="0"/>
              <a:t>)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Ce qu’il reste encore à faire:</a:t>
            </a:r>
          </a:p>
          <a:p>
            <a:pPr>
              <a:buFontTx/>
              <a:buChar char="-"/>
            </a:pPr>
            <a:r>
              <a:rPr lang="fr-FR" sz="1800" dirty="0" smtClean="0"/>
              <a:t>La création des structures et des postes de responsabilité</a:t>
            </a:r>
          </a:p>
          <a:p>
            <a:pPr>
              <a:buFontTx/>
              <a:buChar char="-"/>
            </a:pPr>
            <a:r>
              <a:rPr lang="fr-FR" sz="1800" dirty="0" smtClean="0"/>
              <a:t>L’attribution des bureaux au personnel</a:t>
            </a:r>
          </a:p>
          <a:p>
            <a:pPr>
              <a:buFontTx/>
              <a:buChar char="-"/>
            </a:pPr>
            <a:r>
              <a:rPr lang="fr-FR" sz="1800" dirty="0" smtClean="0"/>
              <a:t>L’octroi du matériel</a:t>
            </a:r>
          </a:p>
          <a:p>
            <a:pPr>
              <a:buFontTx/>
              <a:buChar char="-"/>
            </a:pPr>
            <a:r>
              <a:rPr lang="fr-FR" sz="1800" dirty="0" smtClean="0"/>
              <a:t>L’enregistrement des incidents et des interventions</a:t>
            </a:r>
          </a:p>
          <a:p>
            <a:pPr>
              <a:buFontTx/>
              <a:buChar char="-"/>
            </a:pPr>
            <a:r>
              <a:rPr lang="fr-FR" sz="1800" dirty="0" smtClean="0"/>
              <a:t>La gestion de la sécurité par authentification et </a:t>
            </a:r>
            <a:r>
              <a:rPr lang="fr-FR" sz="1800" dirty="0" err="1" smtClean="0"/>
              <a:t>authorization</a:t>
            </a:r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2319244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8</a:t>
            </a:r>
            <a:r>
              <a:rPr lang="fr-FR" b="1" dirty="0" smtClean="0"/>
              <a:t>.    TESTS ET HEBERGEMENT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712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1520" y="1844824"/>
            <a:ext cx="8496944" cy="331236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800" b="1" dirty="0" smtClean="0">
                <a:solidFill>
                  <a:schemeClr val="tx1"/>
                </a:solidFill>
              </a:rPr>
              <a:t>CONTEXTE ET PERTINENCE DU THÈME</a:t>
            </a:r>
            <a:endParaRPr lang="fr-FR" sz="16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800" b="1" dirty="0" smtClean="0">
                <a:solidFill>
                  <a:schemeClr val="tx1"/>
                </a:solidFill>
              </a:rPr>
              <a:t>PRESENTATION DE LA STRUCTURE DE STAGE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b="1" dirty="0" smtClean="0">
                <a:solidFill>
                  <a:schemeClr val="tx1"/>
                </a:solidFill>
              </a:rPr>
              <a:t>REVUE DE LA LITTÉRATURE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b="1" dirty="0" smtClean="0">
                <a:solidFill>
                  <a:schemeClr val="tx1"/>
                </a:solidFill>
              </a:rPr>
              <a:t>SOLUTION PROPOSEE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b="1" dirty="0" smtClean="0">
                <a:solidFill>
                  <a:schemeClr val="tx1"/>
                </a:solidFill>
              </a:rPr>
              <a:t>ARCHITECTURE TECHNIQUE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b="1" dirty="0" smtClean="0">
                <a:solidFill>
                  <a:schemeClr val="tx1"/>
                </a:solidFill>
              </a:rPr>
              <a:t>FRONTEND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b="1" dirty="0" smtClean="0">
                <a:solidFill>
                  <a:schemeClr val="tx1"/>
                </a:solidFill>
              </a:rPr>
              <a:t>BACKEND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b="1" dirty="0" smtClean="0">
                <a:solidFill>
                  <a:schemeClr val="tx1"/>
                </a:solidFill>
              </a:rPr>
              <a:t>TESTS ET HEBERGEMENT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800" b="1" dirty="0" smtClean="0">
                <a:solidFill>
                  <a:schemeClr val="tx1"/>
                </a:solidFill>
              </a:rPr>
              <a:t>CONCLUSIONS ET PERSPECTIVES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55576" y="548679"/>
            <a:ext cx="7772400" cy="93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solidFill>
                  <a:srgbClr val="C00000"/>
                </a:solidFill>
              </a:rPr>
              <a:t>PRESENTATION DU TRAVAIL EFFECTUE A DATE</a:t>
            </a:r>
            <a:endParaRPr lang="fr-FR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99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dirty="0" smtClean="0"/>
              <a:t>La gestion du matériel et plus généralement des infrastructures est une préoccupation majeure pour toute organisation qui désire aligner les performances de son personnel en adéquation avec une infrastructure adéquate.</a:t>
            </a:r>
          </a:p>
          <a:p>
            <a:pPr marL="0" indent="0">
              <a:buNone/>
            </a:pPr>
            <a:r>
              <a:rPr lang="fr-FR" sz="1800" dirty="0" smtClean="0"/>
              <a:t>Le MINPROFF ne déroge pas à cette volonté.</a:t>
            </a:r>
          </a:p>
          <a:p>
            <a:pPr marL="0" indent="0">
              <a:buNone/>
            </a:pPr>
            <a:r>
              <a:rPr lang="fr-FR" sz="1800" dirty="0" smtClean="0"/>
              <a:t>Dans ce contexte, la Sous-Direction du Budget, du Matériel et de la Maintenance a chargé la Cellule Informatique, à travers  ce stage, de proposer une solution informatique qui permettrait de suivre la gestion des équipements depuis la livraison jusqu’à la mise au rebus.</a:t>
            </a:r>
          </a:p>
          <a:p>
            <a:pPr marL="0" indent="0">
              <a:buNone/>
            </a:pPr>
            <a:r>
              <a:rPr lang="fr-FR" sz="1800" dirty="0" smtClean="0"/>
              <a:t>Elle pourrait au préalable disposer des fonctionnalités suivantes:</a:t>
            </a:r>
          </a:p>
          <a:p>
            <a:pPr>
              <a:buFontTx/>
              <a:buChar char="-"/>
            </a:pPr>
            <a:r>
              <a:rPr lang="fr-FR" sz="1800" dirty="0" smtClean="0"/>
              <a:t>la réception des lots d’équipements</a:t>
            </a:r>
          </a:p>
          <a:p>
            <a:pPr>
              <a:buFontTx/>
              <a:buChar char="-"/>
            </a:pPr>
            <a:r>
              <a:rPr lang="fr-FR" sz="1800" dirty="0"/>
              <a:t>l</a:t>
            </a:r>
            <a:r>
              <a:rPr lang="fr-FR" sz="1800" dirty="0" smtClean="0"/>
              <a:t>a gestion des factures d’eau, d’électricité, de téléphone avec des alertes en cas de dépassement d’un seuil fixé au départ</a:t>
            </a:r>
          </a:p>
          <a:p>
            <a:pPr>
              <a:buFontTx/>
              <a:buChar char="-"/>
            </a:pPr>
            <a:r>
              <a:rPr lang="fr-FR" sz="1800" dirty="0" smtClean="0"/>
              <a:t>le repérage par GPS des démembrements du Ministère à travers l’étendue du territoire</a:t>
            </a:r>
          </a:p>
          <a:p>
            <a:pPr>
              <a:buFontTx/>
              <a:buChar char="-"/>
            </a:pPr>
            <a:r>
              <a:rPr lang="fr-FR" sz="1800" dirty="0" smtClean="0"/>
              <a:t>l’attribution des bureaux au personnel</a:t>
            </a:r>
          </a:p>
          <a:p>
            <a:pPr>
              <a:buFontTx/>
              <a:buChar char="-"/>
            </a:pPr>
            <a:r>
              <a:rPr lang="fr-FR" sz="1800" dirty="0" smtClean="0"/>
              <a:t>Le suivi des demandes de matériel, les incidents et les interventions</a:t>
            </a:r>
            <a:endParaRPr lang="fr-FR" sz="1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b="1" dirty="0" smtClean="0">
                <a:solidFill>
                  <a:schemeClr val="tx1"/>
                </a:solidFill>
              </a:rPr>
              <a:t>CONTEXTE ET PERTINENCE DU THÈME</a:t>
            </a:r>
            <a:endParaRPr lang="fr-F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53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Notre stage en entreprise s’est effectué à la Cellule Informatique du MINPROFF.</a:t>
            </a:r>
          </a:p>
          <a:p>
            <a:pPr marL="0" indent="0">
              <a:buNone/>
            </a:pPr>
            <a:r>
              <a:rPr lang="fr-FR" sz="1800" dirty="0" smtClean="0"/>
              <a:t>Avec des passages réguliers à la Sous-Direction du Budget, du Matériel et de la Maintenance pour interviewer le personnel afin de bien comprendre les besoins.</a:t>
            </a:r>
          </a:p>
          <a:p>
            <a:pPr marL="0" indent="0">
              <a:buNone/>
            </a:pPr>
            <a:r>
              <a:rPr lang="fr-FR" sz="1800" dirty="0" smtClean="0"/>
              <a:t>Au sortir de ces multiples échanges,</a:t>
            </a:r>
          </a:p>
          <a:p>
            <a:pPr>
              <a:buFontTx/>
              <a:buChar char="-"/>
            </a:pPr>
            <a:r>
              <a:rPr lang="fr-FR" sz="1800" dirty="0" smtClean="0"/>
              <a:t>le personnel de la Cellule Informatique développe et administre l’application avec l’emprise sur le volet réservé au Parc Informatique (réception, maintenance)</a:t>
            </a:r>
          </a:p>
          <a:p>
            <a:pPr>
              <a:buFontTx/>
              <a:buChar char="-"/>
            </a:pPr>
            <a:r>
              <a:rPr lang="fr-FR" sz="1800" dirty="0" smtClean="0"/>
              <a:t>le personnel de la Sous-Direction du Budget gère les demandes de matériel et la réception des autres équipements (autres que le matériel informatique): il existe même au Service du Budget un Bureau chargé de la Maintenance et des Infrastructures;</a:t>
            </a:r>
          </a:p>
          <a:p>
            <a:pPr>
              <a:buFontTx/>
              <a:buChar char="-"/>
            </a:pPr>
            <a:r>
              <a:rPr lang="fr-FR" sz="1800" dirty="0"/>
              <a:t>l</a:t>
            </a:r>
            <a:r>
              <a:rPr lang="fr-FR" sz="1800" dirty="0" smtClean="0"/>
              <a:t>es autres utilisateurs déclarent les incidents et font des appréciations au sujet de la qualité des interventions faites par les techniciens;</a:t>
            </a:r>
            <a:endParaRPr lang="fr-FR" sz="1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2.  PRESENTATION DE LA STRUCTURE DE STAGE</a:t>
            </a:r>
            <a:endParaRPr lang="fr-F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2000" b="1" dirty="0"/>
              <a:t>3</a:t>
            </a:r>
            <a:r>
              <a:rPr lang="fr-FR" sz="2000" b="1" dirty="0" smtClean="0">
                <a:solidFill>
                  <a:schemeClr val="tx1"/>
                </a:solidFill>
              </a:rPr>
              <a:t>.  REVUE DE LA LITTERATURE</a:t>
            </a:r>
            <a:endParaRPr lang="fr-FR" sz="2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fr-FR" sz="1800" b="1" dirty="0" smtClean="0">
                <a:solidFill>
                  <a:schemeClr val="tx1"/>
                </a:solidFill>
              </a:rPr>
              <a:t>4.    SOLUTION PROPOSEE</a:t>
            </a:r>
            <a:br>
              <a:rPr lang="fr-FR" sz="1800" b="1" dirty="0" smtClean="0">
                <a:solidFill>
                  <a:schemeClr val="tx1"/>
                </a:solidFill>
              </a:rPr>
            </a:b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Nous avons opté pour une solution numérique permettant de tracer le parcours de tout équipement réceptionné par le Ministère et ce jusque dans les services déconcentrés.</a:t>
            </a:r>
          </a:p>
          <a:p>
            <a:pPr marL="0" indent="0">
              <a:buNone/>
            </a:pPr>
            <a:r>
              <a:rPr lang="fr-FR" sz="1800" dirty="0" smtClean="0"/>
              <a:t>Ceci sera réalisé grâce à une base de données relationnelles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5686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Partant de la solution proposée précédemment, nous avons opté pour une architecture client/serveur découplée ainsi qu’il suit:</a:t>
            </a:r>
          </a:p>
          <a:p>
            <a:pPr>
              <a:buFontTx/>
              <a:buChar char="-"/>
            </a:pPr>
            <a:r>
              <a:rPr lang="fr-FR" sz="1800" dirty="0" smtClean="0"/>
              <a:t>une partie s’occupant de l’interface graphique (</a:t>
            </a:r>
            <a:r>
              <a:rPr lang="fr-FR" sz="1800" dirty="0" err="1" smtClean="0"/>
              <a:t>Frontend</a:t>
            </a:r>
            <a:r>
              <a:rPr lang="fr-FR" sz="1800" dirty="0" smtClean="0"/>
              <a:t>)</a:t>
            </a:r>
          </a:p>
          <a:p>
            <a:pPr>
              <a:buFontTx/>
              <a:buChar char="-"/>
            </a:pPr>
            <a:r>
              <a:rPr lang="fr-FR" sz="1800" dirty="0" smtClean="0"/>
              <a:t>une partie s’occupant de la partie logique (</a:t>
            </a:r>
            <a:r>
              <a:rPr lang="fr-FR" sz="1800" dirty="0" err="1" smtClean="0"/>
              <a:t>Backend</a:t>
            </a:r>
            <a:r>
              <a:rPr lang="fr-FR" sz="1800" dirty="0" smtClean="0"/>
              <a:t>)</a:t>
            </a:r>
          </a:p>
          <a:p>
            <a:pPr>
              <a:buFontTx/>
              <a:buChar char="-"/>
            </a:pPr>
            <a:r>
              <a:rPr lang="fr-FR" sz="1800" dirty="0" smtClean="0"/>
              <a:t>un middleware permettant la communication entre les 2 parties précédentes à travers des API</a:t>
            </a:r>
          </a:p>
          <a:p>
            <a:pPr>
              <a:buFontTx/>
              <a:buChar char="-"/>
            </a:pPr>
            <a:endParaRPr lang="fr-FR" sz="1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fr-FR" sz="1800" b="1" dirty="0"/>
              <a:t>5</a:t>
            </a:r>
            <a:r>
              <a:rPr lang="fr-FR" sz="1800" b="1" dirty="0" smtClean="0">
                <a:solidFill>
                  <a:schemeClr val="tx1"/>
                </a:solidFill>
              </a:rPr>
              <a:t>.    </a:t>
            </a:r>
            <a:r>
              <a:rPr lang="fr-FR" sz="1800" b="1" dirty="0" smtClean="0"/>
              <a:t>ARCHITECTURE TECHNIQUE</a:t>
            </a:r>
            <a:r>
              <a:rPr lang="fr-FR" sz="1800" b="1" dirty="0" smtClean="0">
                <a:solidFill>
                  <a:schemeClr val="tx1"/>
                </a:solidFill>
              </a:rPr>
              <a:t/>
            </a:r>
            <a:br>
              <a:rPr lang="fr-FR" sz="1800" b="1" dirty="0" smtClean="0">
                <a:solidFill>
                  <a:schemeClr val="tx1"/>
                </a:solidFill>
              </a:rPr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2508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La partie </a:t>
            </a:r>
            <a:r>
              <a:rPr lang="fr-FR" sz="1800" dirty="0" err="1" smtClean="0"/>
              <a:t>Frontend</a:t>
            </a:r>
            <a:r>
              <a:rPr lang="fr-FR" sz="1800" dirty="0" smtClean="0"/>
              <a:t> a été réalisée à partir de la technologie </a:t>
            </a:r>
            <a:r>
              <a:rPr lang="fr-FR" sz="1800" dirty="0" err="1" smtClean="0"/>
              <a:t>ReactJs</a:t>
            </a:r>
            <a:r>
              <a:rPr lang="fr-FR" sz="1800" dirty="0" smtClean="0"/>
              <a:t> qui est une librairie utilisant </a:t>
            </a:r>
            <a:r>
              <a:rPr lang="fr-FR" sz="1800" dirty="0" err="1" smtClean="0"/>
              <a:t>Javascript</a:t>
            </a:r>
            <a:r>
              <a:rPr lang="fr-FR" sz="1800" dirty="0" smtClean="0"/>
              <a:t> pour construire des interfaces graphiques dynamiques, notamment  grâce à l’imbrication de composants</a:t>
            </a:r>
            <a:endParaRPr lang="fr-FR" sz="1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fr-FR" sz="1800" b="1" dirty="0" smtClean="0"/>
              <a:t>6</a:t>
            </a:r>
            <a:r>
              <a:rPr lang="fr-FR" sz="1800" b="1" dirty="0" smtClean="0">
                <a:solidFill>
                  <a:schemeClr val="tx1"/>
                </a:solidFill>
              </a:rPr>
              <a:t>.    </a:t>
            </a:r>
            <a:r>
              <a:rPr lang="fr-FR" sz="1800" b="1" dirty="0" smtClean="0"/>
              <a:t>FRONTEND</a:t>
            </a:r>
            <a:r>
              <a:rPr lang="fr-FR" sz="1800" b="1" dirty="0" smtClean="0">
                <a:solidFill>
                  <a:schemeClr val="tx1"/>
                </a:solidFill>
              </a:rPr>
              <a:t/>
            </a:r>
            <a:br>
              <a:rPr lang="fr-FR" sz="1800" b="1" dirty="0" smtClean="0">
                <a:solidFill>
                  <a:schemeClr val="tx1"/>
                </a:solidFill>
              </a:rPr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969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Pour ce qui est du </a:t>
            </a:r>
            <a:r>
              <a:rPr lang="fr-FR" sz="1800" dirty="0" err="1" smtClean="0"/>
              <a:t>backend</a:t>
            </a:r>
            <a:r>
              <a:rPr lang="fr-FR" sz="1800" dirty="0" smtClean="0"/>
              <a:t>, nous avons utilisé le langage Java en nous appuyant sur le tandem </a:t>
            </a:r>
            <a:r>
              <a:rPr lang="fr-FR" sz="1800" dirty="0" err="1" smtClean="0"/>
              <a:t>SpringBoot</a:t>
            </a:r>
            <a:r>
              <a:rPr lang="fr-FR" sz="1800" dirty="0" smtClean="0"/>
              <a:t> /JPA.</a:t>
            </a:r>
          </a:p>
          <a:p>
            <a:pPr marL="0" indent="0">
              <a:buNone/>
            </a:pPr>
            <a:r>
              <a:rPr lang="fr-FR" sz="1800" dirty="0" smtClean="0"/>
              <a:t>Cette association permet de communiquer avec n’importe quelle base de données en réduisant la complexité du </a:t>
            </a:r>
            <a:r>
              <a:rPr lang="fr-FR" sz="1800" dirty="0" err="1" smtClean="0"/>
              <a:t>language</a:t>
            </a:r>
            <a:r>
              <a:rPr lang="fr-FR" sz="1800" dirty="0" smtClean="0"/>
              <a:t> SQL</a:t>
            </a:r>
            <a:endParaRPr lang="fr-FR" sz="1800" dirty="0"/>
          </a:p>
        </p:txBody>
      </p:sp>
      <p:sp>
        <p:nvSpPr>
          <p:cNvPr id="4" name="Rectangle 3"/>
          <p:cNvSpPr/>
          <p:nvPr/>
        </p:nvSpPr>
        <p:spPr>
          <a:xfrm>
            <a:off x="2319244" y="404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smtClean="0"/>
              <a:t>7.    BACKEND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382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629</Words>
  <Application>Microsoft Office PowerPoint</Application>
  <PresentationFormat>Affichage à l'écran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THEME: CONCEPTION ET REALISATION D’UNE APPLICATION DE GESTION DES INFRASTRUCTURES AU MINPROFF</vt:lpstr>
      <vt:lpstr>Présentation PowerPoint</vt:lpstr>
      <vt:lpstr>CONTEXTE ET PERTINENCE DU THÈME</vt:lpstr>
      <vt:lpstr>2.  PRESENTATION DE LA STRUCTURE DE STAGE</vt:lpstr>
      <vt:lpstr>3.  REVUE DE LA LITTERATURE</vt:lpstr>
      <vt:lpstr>4.    SOLUTION PROPOSEE </vt:lpstr>
      <vt:lpstr>5.    ARCHITECTURE TECHNIQUE </vt:lpstr>
      <vt:lpstr>6.    FRONTEND 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THEME: CONCEPTION ET REALISATION D’UNE APPLICATION DE GESTION DES INFRASTRUCTURES AU MINPROFF</dc:title>
  <dc:creator>Utilisateur Windows</dc:creator>
  <cp:lastModifiedBy>Utilisateur Windows</cp:lastModifiedBy>
  <cp:revision>10</cp:revision>
  <dcterms:created xsi:type="dcterms:W3CDTF">2025-08-09T20:11:54Z</dcterms:created>
  <dcterms:modified xsi:type="dcterms:W3CDTF">2025-08-09T21:13:01Z</dcterms:modified>
</cp:coreProperties>
</file>