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0"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3" autoAdjust="0"/>
    <p:restoredTop sz="94660"/>
  </p:normalViewPr>
  <p:slideViewPr>
    <p:cSldViewPr snapToGrid="0">
      <p:cViewPr varScale="1">
        <p:scale>
          <a:sx n="76" d="100"/>
          <a:sy n="76" d="100"/>
        </p:scale>
        <p:origin x="132" y="408"/>
      </p:cViewPr>
      <p:guideLst/>
    </p:cSldViewPr>
  </p:slideViewPr>
  <p:notesTextViewPr>
    <p:cViewPr>
      <p:scale>
        <a:sx n="1" d="1"/>
        <a:sy n="1" d="1"/>
      </p:scale>
      <p:origin x="0" y="0"/>
    </p:cViewPr>
  </p:notesTextViewPr>
  <p:sorterViewPr>
    <p:cViewPr>
      <p:scale>
        <a:sx n="100" d="100"/>
        <a:sy n="100" d="100"/>
      </p:scale>
      <p:origin x="0" y="-23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randomBar dir="vert"/>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799125"/>
            <a:ext cx="5468653" cy="1104831"/>
          </a:xfrm>
        </p:spPr>
        <p:txBody>
          <a:bodyPr>
            <a:normAutofit/>
          </a:bodyPr>
          <a:lstStyle/>
          <a:p>
            <a:r>
              <a:rPr lang="es-ES" sz="2800" b="1" dirty="0" smtClean="0">
                <a:latin typeface="Century Gothic" panose="020B0502020202020204" pitchFamily="34" charset="0"/>
              </a:rPr>
              <a:t>BIOLUMINESCENCE AT</a:t>
            </a:r>
            <a:br>
              <a:rPr lang="es-ES" sz="2800" b="1" dirty="0" smtClean="0">
                <a:latin typeface="Century Gothic" panose="020B0502020202020204" pitchFamily="34" charset="0"/>
              </a:rPr>
            </a:br>
            <a:r>
              <a:rPr lang="es-ES" sz="2800" b="1" dirty="0" smtClean="0">
                <a:latin typeface="Century Gothic" panose="020B0502020202020204" pitchFamily="34" charset="0"/>
              </a:rPr>
              <a:t> MANIALTEPEC LAGOON</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295400" y="2556932"/>
            <a:ext cx="5806857" cy="3318936"/>
          </a:xfrm>
        </p:spPr>
        <p:txBody>
          <a:bodyPr>
            <a:normAutofit/>
          </a:bodyPr>
          <a:lstStyle/>
          <a:p>
            <a:pPr marL="0" indent="0" algn="ctr">
              <a:buNone/>
            </a:pPr>
            <a:r>
              <a:rPr lang="en-US" sz="1400" b="1" dirty="0" smtClean="0">
                <a:latin typeface="Century Gothic" panose="020B0502020202020204" pitchFamily="34" charset="0"/>
              </a:rPr>
              <a:t>TOUR DESCRIPTION</a:t>
            </a:r>
          </a:p>
          <a:p>
            <a:pPr algn="just"/>
            <a:r>
              <a:rPr lang="en-US" sz="1400" dirty="0" smtClean="0">
                <a:latin typeface="Century Gothic" panose="020B0502020202020204" pitchFamily="34" charset="0"/>
              </a:rPr>
              <a:t>We </a:t>
            </a:r>
            <a:r>
              <a:rPr lang="en-US" sz="1400" dirty="0">
                <a:latin typeface="Century Gothic" panose="020B0502020202020204" pitchFamily="34" charset="0"/>
              </a:rPr>
              <a:t>will take a 20-minute drive to Manialtepec Lagoon, there we will catch a boat and go out looking for this amazing phenomenon, during the boat ride, our guide will talk about these microorganisms, their luminescent ability and how they only live for a certain time in the lagoon. </a:t>
            </a:r>
          </a:p>
          <a:p>
            <a:pPr algn="just"/>
            <a:r>
              <a:rPr lang="en-US" sz="1400" dirty="0">
                <a:latin typeface="Century Gothic" panose="020B0502020202020204" pitchFamily="34" charset="0"/>
              </a:rPr>
              <a:t>We will have enough time to swim and enjoy the natural views that this beautiful place offers, very likely enjoy stars in the sky and warm water since the lagoon is connected to a thermal water river. </a:t>
            </a:r>
          </a:p>
          <a:p>
            <a:pPr marL="0" indent="0">
              <a:spcBef>
                <a:spcPts val="0"/>
              </a:spcBef>
              <a:spcAft>
                <a:spcPts val="0"/>
              </a:spcAft>
              <a:buNone/>
            </a:pPr>
            <a:endParaRPr lang="es-MX" sz="1000" b="1" dirty="0" smtClean="0">
              <a:solidFill>
                <a:srgbClr val="FF0000"/>
              </a:solidFill>
              <a:latin typeface="Century Gothic" panose="020B0502020202020204" pitchFamily="34" charset="0"/>
            </a:endParaRPr>
          </a:p>
          <a:p>
            <a:pPr marL="0" indent="0">
              <a:spcBef>
                <a:spcPts val="0"/>
              </a:spcBef>
              <a:spcAft>
                <a:spcPts val="0"/>
              </a:spcAft>
              <a:buNone/>
            </a:pPr>
            <a:r>
              <a:rPr lang="es-MX" sz="1000" b="1" dirty="0" smtClean="0">
                <a:solidFill>
                  <a:srgbClr val="FF0000"/>
                </a:solidFill>
                <a:latin typeface="Century Gothic" panose="020B0502020202020204" pitchFamily="34" charset="0"/>
              </a:rPr>
              <a:t>Note</a:t>
            </a:r>
            <a:r>
              <a:rPr lang="es-MX" sz="1000" b="1" dirty="0" smtClean="0">
                <a:latin typeface="Century Gothic" panose="020B0502020202020204" pitchFamily="34" charset="0"/>
              </a:rPr>
              <a:t>: 100% natural Tour, </a:t>
            </a:r>
          </a:p>
          <a:p>
            <a:pPr marL="0" indent="0">
              <a:spcBef>
                <a:spcPts val="0"/>
              </a:spcBef>
              <a:spcAft>
                <a:spcPts val="0"/>
              </a:spcAft>
              <a:buNone/>
            </a:pPr>
            <a:r>
              <a:rPr lang="es-MX" sz="1000" b="1" dirty="0" smtClean="0">
                <a:latin typeface="Century Gothic" panose="020B0502020202020204" pitchFamily="34" charset="0"/>
              </a:rPr>
              <a:t>          Is done seasonally.</a:t>
            </a:r>
            <a:endParaRPr lang="es-ES" sz="1000" b="1" dirty="0">
              <a:latin typeface="Century Gothic" panose="020B0502020202020204" pitchFamily="34" charset="0"/>
            </a:endParaRPr>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5" name="Objeto 4"/>
          <p:cNvGraphicFramePr>
            <a:graphicFrameLocks noChangeAspect="1"/>
          </p:cNvGraphicFramePr>
          <p:nvPr>
            <p:extLst>
              <p:ext uri="{D42A27DB-BD31-4B8C-83A1-F6EECF244321}">
                <p14:modId xmlns:p14="http://schemas.microsoft.com/office/powerpoint/2010/main" val="3139849037"/>
              </p:ext>
            </p:extLst>
          </p:nvPr>
        </p:nvGraphicFramePr>
        <p:xfrm>
          <a:off x="7102258" y="626531"/>
          <a:ext cx="4086772" cy="1759676"/>
        </p:xfrm>
        <a:graphic>
          <a:graphicData uri="http://schemas.openxmlformats.org/presentationml/2006/ole">
            <mc:AlternateContent xmlns:mc="http://schemas.openxmlformats.org/markup-compatibility/2006">
              <mc:Choice xmlns:v="urn:schemas-microsoft-com:vml" Requires="v">
                <p:oleObj spid="_x0000_s1071" name="Imagen de mapa de bits" r:id="rId3" imgW="9364382" imgH="3333333" progId="Paint.Picture">
                  <p:embed/>
                </p:oleObj>
              </mc:Choice>
              <mc:Fallback>
                <p:oleObj name="Imagen de mapa de bits" r:id="rId3" imgW="9364382" imgH="3333333"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258" y="626531"/>
                        <a:ext cx="4086772" cy="1759676"/>
                      </a:xfrm>
                      <a:prstGeom prst="rect">
                        <a:avLst/>
                      </a:prstGeom>
                      <a:noFill/>
                    </p:spPr>
                  </p:pic>
                </p:oleObj>
              </mc:Fallback>
            </mc:AlternateContent>
          </a:graphicData>
        </a:graphic>
      </p:graphicFrame>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latin typeface="Century Gothic" panose="020B0502020202020204" pitchFamily="34" charset="0"/>
              </a:rPr>
              <a:t>Schedules: </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Night time, around 7:00pm</a:t>
            </a:r>
            <a:endParaRPr lang="es-ES" sz="1200" b="1" dirty="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Includes:</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Land transportation     Boat transportation        </a:t>
            </a:r>
            <a:r>
              <a:rPr lang="en-US" sz="1200" b="1" dirty="0" smtClean="0">
                <a:latin typeface="Century Gothic" panose="020B0502020202020204" pitchFamily="34" charset="0"/>
              </a:rPr>
              <a:t>    Tour </a:t>
            </a:r>
            <a:r>
              <a:rPr lang="en-US" sz="1200" b="1" dirty="0">
                <a:latin typeface="Century Gothic" panose="020B0502020202020204" pitchFamily="34" charset="0"/>
              </a:rPr>
              <a:t>Guide                         Traveler insurance</a:t>
            </a:r>
            <a:endParaRPr lang="es-ES" sz="1200" b="1" dirty="0">
              <a:latin typeface="Century Gothic" panose="020B0502020202020204" pitchFamily="34" charset="0"/>
            </a:endParaRPr>
          </a:p>
          <a:p>
            <a:r>
              <a:rPr lang="en-US" sz="1200" b="1" dirty="0">
                <a:latin typeface="Century Gothic" panose="020B0502020202020204" pitchFamily="34" charset="0"/>
              </a:rPr>
              <a:t>Boat </a:t>
            </a:r>
            <a:endParaRPr lang="es-ES" sz="1200" b="1"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Price</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$400. °° per Person   </a:t>
            </a: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a:solidFill>
                  <a:srgbClr val="FF0000"/>
                </a:solidFill>
                <a:latin typeface="Century Gothic" panose="020B0502020202020204" pitchFamily="34" charset="0"/>
              </a:rPr>
              <a:t>What to bring?</a:t>
            </a:r>
            <a:endParaRPr lang="es-ES" sz="1200" dirty="0">
              <a:solidFill>
                <a:srgbClr val="FF0000"/>
              </a:solidFill>
              <a:latin typeface="Century Gothic" panose="020B0502020202020204" pitchFamily="34" charset="0"/>
            </a:endParaRPr>
          </a:p>
          <a:p>
            <a:r>
              <a:rPr lang="en-US" sz="1200" b="1" dirty="0">
                <a:latin typeface="Century Gothic" panose="020B0502020202020204" pitchFamily="34" charset="0"/>
              </a:rPr>
              <a:t>Bathing suit</a:t>
            </a:r>
            <a:endParaRPr lang="es-ES" sz="1200" b="1" dirty="0">
              <a:latin typeface="Century Gothic" panose="020B0502020202020204" pitchFamily="34" charset="0"/>
            </a:endParaRPr>
          </a:p>
          <a:p>
            <a:r>
              <a:rPr lang="en-US" sz="1200" b="1" dirty="0">
                <a:latin typeface="Century Gothic" panose="020B0502020202020204" pitchFamily="34" charset="0"/>
              </a:rPr>
              <a:t>Sandals</a:t>
            </a:r>
            <a:endParaRPr lang="es-ES" sz="1200" b="1" dirty="0">
              <a:latin typeface="Century Gothic" panose="020B0502020202020204" pitchFamily="34" charset="0"/>
            </a:endParaRPr>
          </a:p>
          <a:p>
            <a:r>
              <a:rPr lang="en-US" sz="1200" b="1" dirty="0">
                <a:latin typeface="Century Gothic" panose="020B0502020202020204" pitchFamily="34" charset="0"/>
              </a:rPr>
              <a:t>Towel </a:t>
            </a:r>
            <a:endParaRPr lang="es-ES" sz="1200" b="1" dirty="0">
              <a:latin typeface="Century Gothic" panose="020B0502020202020204" pitchFamily="34" charset="0"/>
            </a:endParaRPr>
          </a:p>
          <a:p>
            <a:r>
              <a:rPr lang="en-US" sz="1200" b="1" dirty="0">
                <a:latin typeface="Century Gothic" panose="020B0502020202020204" pitchFamily="34" charset="0"/>
              </a:rPr>
              <a:t>Natural mosquito repellent </a:t>
            </a:r>
            <a:endParaRPr lang="es-ES" sz="1200" b="1" dirty="0">
              <a:latin typeface="Century Gothic" panose="020B0502020202020204" pitchFamily="34" charset="0"/>
            </a:endParaRPr>
          </a:p>
          <a:p>
            <a:pPr algn="ctr"/>
            <a:endParaRPr lang="es-ES" sz="1200" b="1" dirty="0">
              <a:latin typeface="Century Gothic" panose="020B0502020202020204" pitchFamily="34" charset="0"/>
            </a:endParaRPr>
          </a:p>
        </p:txBody>
      </p:sp>
      <p:pic>
        <p:nvPicPr>
          <p:cNvPr id="6" name="Imagen 5"/>
          <p:cNvPicPr>
            <a:picLocks noChangeAspect="1"/>
          </p:cNvPicPr>
          <p:nvPr/>
        </p:nvPicPr>
        <p:blipFill>
          <a:blip r:embed="rId5"/>
          <a:stretch>
            <a:fillRect/>
          </a:stretch>
        </p:blipFill>
        <p:spPr>
          <a:xfrm>
            <a:off x="3038256" y="5022536"/>
            <a:ext cx="3949701" cy="1151057"/>
          </a:xfrm>
          <a:prstGeom prst="rect">
            <a:avLst/>
          </a:prstGeom>
        </p:spPr>
      </p:pic>
    </p:spTree>
    <p:extLst>
      <p:ext uri="{BB962C8B-B14F-4D97-AF65-F5344CB8AC3E}">
        <p14:creationId xmlns:p14="http://schemas.microsoft.com/office/powerpoint/2010/main" val="162480294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0" y="799125"/>
            <a:ext cx="5468653" cy="1104831"/>
          </a:xfrm>
        </p:spPr>
        <p:txBody>
          <a:bodyPr>
            <a:normAutofit/>
          </a:bodyPr>
          <a:lstStyle/>
          <a:p>
            <a:r>
              <a:rPr lang="es-MX" sz="2800" b="1" dirty="0" smtClean="0">
                <a:latin typeface="Century Gothic" panose="020B0502020202020204" pitchFamily="34" charset="0"/>
              </a:rPr>
              <a:t>LAGUNA DE MANIALTEPEC</a:t>
            </a:r>
            <a:br>
              <a:rPr lang="es-MX" sz="2800" b="1" dirty="0" smtClean="0">
                <a:latin typeface="Century Gothic" panose="020B0502020202020204" pitchFamily="34" charset="0"/>
              </a:rPr>
            </a:br>
            <a:r>
              <a:rPr lang="es-MX" sz="2800" b="1" dirty="0" smtClean="0">
                <a:latin typeface="Century Gothic" panose="020B0502020202020204" pitchFamily="34" charset="0"/>
              </a:rPr>
              <a:t>BIOLUMINISCENCIA</a:t>
            </a:r>
            <a:endParaRPr lang="es-ES" sz="2800" b="1" dirty="0">
              <a:latin typeface="Century Gothic" panose="020B0502020202020204" pitchFamily="34" charset="0"/>
            </a:endParaRPr>
          </a:p>
        </p:txBody>
      </p:sp>
      <p:sp>
        <p:nvSpPr>
          <p:cNvPr id="3" name="Marcador de contenido 2"/>
          <p:cNvSpPr>
            <a:spLocks noGrp="1"/>
          </p:cNvSpPr>
          <p:nvPr>
            <p:ph idx="1"/>
          </p:nvPr>
        </p:nvSpPr>
        <p:spPr>
          <a:xfrm>
            <a:off x="1130300" y="2422607"/>
            <a:ext cx="5806857" cy="3318936"/>
          </a:xfrm>
        </p:spPr>
        <p:txBody>
          <a:bodyPr>
            <a:normAutofit/>
          </a:bodyPr>
          <a:lstStyle/>
          <a:p>
            <a:pPr marL="0" indent="0" algn="ctr">
              <a:buNone/>
            </a:pPr>
            <a:r>
              <a:rPr lang="en-US" sz="1400" b="1" dirty="0" smtClean="0">
                <a:latin typeface="Century Gothic" panose="020B0502020202020204" pitchFamily="34" charset="0"/>
              </a:rPr>
              <a:t>DESCRIPCION DEL TOUR</a:t>
            </a:r>
          </a:p>
          <a:p>
            <a:r>
              <a:rPr lang="es-ES" sz="1400" dirty="0">
                <a:latin typeface="Century Gothic" panose="020B0502020202020204" pitchFamily="34" charset="0"/>
              </a:rPr>
              <a:t>Nos trasladaremos por un lapso de 20 minutos vía terrestre a la Laguna de Manialtepec, ahí saldremos en una embarcación  en busca del fenómeno, durante el recorrido el guía les explicara sobre la creación de los microrganismos bioluminicentes que habitan solo por temporadas en la laguna.</a:t>
            </a:r>
          </a:p>
          <a:p>
            <a:r>
              <a:rPr lang="es-ES" sz="1400" dirty="0">
                <a:latin typeface="Century Gothic" panose="020B0502020202020204" pitchFamily="34" charset="0"/>
              </a:rPr>
              <a:t>Tendremos tiempo para nadar y disfrutar de la naturaleza que nos ofrece  este paradisiaco lugar, posiblemente un cielo estrellado y agua cálida, ya que la laguna se conecta con un rio de aguas termales.</a:t>
            </a:r>
          </a:p>
          <a:p>
            <a:pPr marL="0" indent="0">
              <a:spcBef>
                <a:spcPts val="0"/>
              </a:spcBef>
              <a:spcAft>
                <a:spcPts val="0"/>
              </a:spcAft>
              <a:buNone/>
            </a:pPr>
            <a:r>
              <a:rPr lang="es-MX" sz="1050" dirty="0" smtClean="0">
                <a:solidFill>
                  <a:srgbClr val="FF0000"/>
                </a:solidFill>
                <a:latin typeface="Century Gothic" panose="020B0502020202020204" pitchFamily="34" charset="0"/>
              </a:rPr>
              <a:t>Nota</a:t>
            </a:r>
            <a:r>
              <a:rPr lang="es-MX" sz="1000" b="1" dirty="0" smtClean="0">
                <a:latin typeface="Century Gothic" panose="020B0502020202020204" pitchFamily="34" charset="0"/>
              </a:rPr>
              <a:t>: Tour 100% natural, se realiza</a:t>
            </a:r>
          </a:p>
          <a:p>
            <a:pPr marL="0" indent="0">
              <a:spcBef>
                <a:spcPts val="0"/>
              </a:spcBef>
              <a:spcAft>
                <a:spcPts val="0"/>
              </a:spcAft>
              <a:buNone/>
            </a:pPr>
            <a:r>
              <a:rPr lang="es-MX" sz="1000" b="1" dirty="0" smtClean="0">
                <a:latin typeface="Century Gothic" panose="020B0502020202020204" pitchFamily="34" charset="0"/>
              </a:rPr>
              <a:t>           por temporadas.</a:t>
            </a:r>
          </a:p>
        </p:txBody>
      </p:sp>
      <p:sp>
        <p:nvSpPr>
          <p:cNvPr id="4" name="Rectangle 2"/>
          <p:cNvSpPr>
            <a:spLocks noChangeArrowheads="1"/>
          </p:cNvSpPr>
          <p:nvPr/>
        </p:nvSpPr>
        <p:spPr bwMode="auto">
          <a:xfrm>
            <a:off x="7189940" y="2668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5" name="Objeto 4"/>
          <p:cNvGraphicFramePr>
            <a:graphicFrameLocks noChangeAspect="1"/>
          </p:cNvGraphicFramePr>
          <p:nvPr>
            <p:extLst/>
          </p:nvPr>
        </p:nvGraphicFramePr>
        <p:xfrm>
          <a:off x="7102258" y="626531"/>
          <a:ext cx="4086772" cy="1759676"/>
        </p:xfrm>
        <a:graphic>
          <a:graphicData uri="http://schemas.openxmlformats.org/presentationml/2006/ole">
            <mc:AlternateContent xmlns:mc="http://schemas.openxmlformats.org/markup-compatibility/2006">
              <mc:Choice xmlns:v="urn:schemas-microsoft-com:vml" Requires="v">
                <p:oleObj spid="_x0000_s8254" name="Imagen de mapa de bits" r:id="rId3" imgW="9364382" imgH="3333333" progId="Paint.Picture">
                  <p:embed/>
                </p:oleObj>
              </mc:Choice>
              <mc:Fallback>
                <p:oleObj name="Imagen de mapa de bits" r:id="rId3" imgW="9364382" imgH="33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258" y="626531"/>
                        <a:ext cx="4086772" cy="1759676"/>
                      </a:xfrm>
                      <a:prstGeom prst="rect">
                        <a:avLst/>
                      </a:prstGeom>
                      <a:noFill/>
                    </p:spPr>
                  </p:pic>
                </p:oleObj>
              </mc:Fallback>
            </mc:AlternateContent>
          </a:graphicData>
        </a:graphic>
      </p:graphicFrame>
      <p:sp>
        <p:nvSpPr>
          <p:cNvPr id="8" name="Rectángulo redondeado 7"/>
          <p:cNvSpPr/>
          <p:nvPr/>
        </p:nvSpPr>
        <p:spPr>
          <a:xfrm>
            <a:off x="7102257" y="2556932"/>
            <a:ext cx="4334006" cy="33189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latin typeface="Century Gothic" panose="020B0502020202020204" pitchFamily="34" charset="0"/>
              </a:rPr>
              <a:t>Horario</a:t>
            </a:r>
            <a:endParaRPr lang="es-ES" sz="1200" b="1" dirty="0">
              <a:solidFill>
                <a:srgbClr val="FF0000"/>
              </a:solidFill>
              <a:latin typeface="Century Gothic" panose="020B0502020202020204" pitchFamily="34" charset="0"/>
            </a:endParaRPr>
          </a:p>
          <a:p>
            <a:r>
              <a:rPr lang="en-US" sz="1200" b="1" dirty="0" smtClean="0">
                <a:latin typeface="Century Gothic" panose="020B0502020202020204" pitchFamily="34" charset="0"/>
              </a:rPr>
              <a:t>Salida alrededor de las 7:00pm</a:t>
            </a:r>
            <a:endParaRPr lang="es-ES" sz="1200" b="1" dirty="0" smtClean="0">
              <a:latin typeface="Century Gothic" panose="020B0502020202020204" pitchFamily="34" charset="0"/>
            </a:endParaRPr>
          </a:p>
          <a:p>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Incluye:</a:t>
            </a:r>
            <a:endParaRPr lang="es-ES" sz="1200" b="1" dirty="0" smtClean="0">
              <a:solidFill>
                <a:srgbClr val="FF0000"/>
              </a:solidFill>
              <a:latin typeface="Century Gothic" panose="020B0502020202020204" pitchFamily="34" charset="0"/>
            </a:endParaRPr>
          </a:p>
          <a:p>
            <a:r>
              <a:rPr lang="en-US" sz="1200" b="1" dirty="0" smtClean="0">
                <a:latin typeface="Century Gothic" panose="020B0502020202020204" pitchFamily="34" charset="0"/>
              </a:rPr>
              <a:t>Transportación Terrestre     Embarcación              Guía de Turistas                   Seguro de Viajero  </a:t>
            </a:r>
            <a:endParaRPr lang="es-ES" sz="1200" b="1" dirty="0" smtClean="0">
              <a:latin typeface="Century Gothic" panose="020B0502020202020204" pitchFamily="34" charset="0"/>
            </a:endParaRPr>
          </a:p>
          <a:p>
            <a:endParaRPr lang="es-ES" sz="1200" b="1"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Precio</a:t>
            </a:r>
            <a:endParaRPr lang="es-ES" sz="1200" b="1" dirty="0">
              <a:solidFill>
                <a:srgbClr val="FF0000"/>
              </a:solidFill>
              <a:latin typeface="Century Gothic" panose="020B0502020202020204" pitchFamily="34" charset="0"/>
            </a:endParaRPr>
          </a:p>
          <a:p>
            <a:r>
              <a:rPr lang="en-US" sz="1200" b="1" dirty="0">
                <a:latin typeface="Century Gothic" panose="020B0502020202020204" pitchFamily="34" charset="0"/>
              </a:rPr>
              <a:t>$400. °° </a:t>
            </a:r>
            <a:r>
              <a:rPr lang="en-US" sz="1200" b="1" dirty="0" smtClean="0">
                <a:latin typeface="Century Gothic" panose="020B0502020202020204" pitchFamily="34" charset="0"/>
              </a:rPr>
              <a:t>Por Persona</a:t>
            </a:r>
            <a:endParaRPr lang="en-US" sz="1200" b="1" dirty="0">
              <a:latin typeface="Century Gothic" panose="020B0502020202020204" pitchFamily="34" charset="0"/>
            </a:endParaRPr>
          </a:p>
          <a:p>
            <a:r>
              <a:rPr lang="en-US" sz="1200" b="1" dirty="0">
                <a:latin typeface="Century Gothic" panose="020B0502020202020204" pitchFamily="34" charset="0"/>
              </a:rPr>
              <a:t>       </a:t>
            </a:r>
            <a:r>
              <a:rPr lang="en-US" sz="1200" dirty="0">
                <a:latin typeface="Century Gothic" panose="020B0502020202020204" pitchFamily="34" charset="0"/>
              </a:rPr>
              <a:t> </a:t>
            </a:r>
            <a:endParaRPr lang="es-ES" sz="1200" dirty="0">
              <a:latin typeface="Century Gothic" panose="020B0502020202020204" pitchFamily="34" charset="0"/>
            </a:endParaRPr>
          </a:p>
          <a:p>
            <a:pPr algn="ctr"/>
            <a:r>
              <a:rPr lang="en-US" sz="1200" b="1" dirty="0" smtClean="0">
                <a:solidFill>
                  <a:srgbClr val="FF0000"/>
                </a:solidFill>
                <a:latin typeface="Century Gothic" panose="020B0502020202020204" pitchFamily="34" charset="0"/>
              </a:rPr>
              <a:t>Recomendaciones</a:t>
            </a:r>
            <a:endParaRPr lang="es-ES" sz="1200" dirty="0">
              <a:solidFill>
                <a:srgbClr val="FF0000"/>
              </a:solidFill>
              <a:latin typeface="Century Gothic" panose="020B0502020202020204" pitchFamily="34" charset="0"/>
            </a:endParaRPr>
          </a:p>
          <a:p>
            <a:r>
              <a:rPr lang="en-US" sz="1200" b="1" dirty="0" smtClean="0">
                <a:latin typeface="Century Gothic" panose="020B0502020202020204" pitchFamily="34" charset="0"/>
              </a:rPr>
              <a:t>Traje de Baño</a:t>
            </a:r>
            <a:endParaRPr lang="es-ES" sz="1200" b="1" dirty="0">
              <a:latin typeface="Century Gothic" panose="020B0502020202020204" pitchFamily="34" charset="0"/>
            </a:endParaRPr>
          </a:p>
          <a:p>
            <a:r>
              <a:rPr lang="en-US" sz="1200" b="1" dirty="0" smtClean="0">
                <a:latin typeface="Century Gothic" panose="020B0502020202020204" pitchFamily="34" charset="0"/>
              </a:rPr>
              <a:t>Sandalias</a:t>
            </a:r>
            <a:endParaRPr lang="es-ES" sz="1200" b="1" dirty="0">
              <a:latin typeface="Century Gothic" panose="020B0502020202020204" pitchFamily="34" charset="0"/>
            </a:endParaRPr>
          </a:p>
          <a:p>
            <a:r>
              <a:rPr lang="en-US" sz="1200" b="1" dirty="0" smtClean="0">
                <a:latin typeface="Century Gothic" panose="020B0502020202020204" pitchFamily="34" charset="0"/>
              </a:rPr>
              <a:t>Toalla</a:t>
            </a:r>
            <a:endParaRPr lang="es-ES" sz="1200" b="1" dirty="0">
              <a:latin typeface="Century Gothic" panose="020B0502020202020204" pitchFamily="34" charset="0"/>
            </a:endParaRPr>
          </a:p>
          <a:p>
            <a:r>
              <a:rPr lang="en-US" sz="1200" b="1" dirty="0" smtClean="0">
                <a:latin typeface="Century Gothic" panose="020B0502020202020204" pitchFamily="34" charset="0"/>
              </a:rPr>
              <a:t>Repelente para mosquitos (Orgánico)</a:t>
            </a:r>
            <a:endParaRPr lang="es-ES" sz="1200" b="1" dirty="0">
              <a:latin typeface="Century Gothic" panose="020B0502020202020204" pitchFamily="34" charset="0"/>
            </a:endParaRPr>
          </a:p>
          <a:p>
            <a:pPr algn="ctr"/>
            <a:endParaRPr lang="es-ES" sz="1200" b="1" dirty="0">
              <a:latin typeface="Century Gothic" panose="020B0502020202020204" pitchFamily="34" charset="0"/>
            </a:endParaRPr>
          </a:p>
        </p:txBody>
      </p:sp>
      <p:sp>
        <p:nvSpPr>
          <p:cNvPr id="10" name="Rectangle 6"/>
          <p:cNvSpPr>
            <a:spLocks noChangeArrowheads="1"/>
          </p:cNvSpPr>
          <p:nvPr/>
        </p:nvSpPr>
        <p:spPr bwMode="auto">
          <a:xfrm>
            <a:off x="-165100" y="-134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Rectangle 8"/>
          <p:cNvSpPr>
            <a:spLocks noChangeArrowheads="1"/>
          </p:cNvSpPr>
          <p:nvPr/>
        </p:nvSpPr>
        <p:spPr bwMode="auto">
          <a:xfrm>
            <a:off x="3535078" y="5143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3" name="Objeto 12"/>
          <p:cNvGraphicFramePr>
            <a:graphicFrameLocks noChangeAspect="1"/>
          </p:cNvGraphicFramePr>
          <p:nvPr>
            <p:extLst>
              <p:ext uri="{D42A27DB-BD31-4B8C-83A1-F6EECF244321}">
                <p14:modId xmlns:p14="http://schemas.microsoft.com/office/powerpoint/2010/main" val="232255620"/>
              </p:ext>
            </p:extLst>
          </p:nvPr>
        </p:nvGraphicFramePr>
        <p:xfrm>
          <a:off x="3535078" y="5107114"/>
          <a:ext cx="3228975" cy="933450"/>
        </p:xfrm>
        <a:graphic>
          <a:graphicData uri="http://schemas.openxmlformats.org/presentationml/2006/ole">
            <mc:AlternateContent xmlns:mc="http://schemas.openxmlformats.org/markup-compatibility/2006">
              <mc:Choice xmlns:v="urn:schemas-microsoft-com:vml" Requires="v">
                <p:oleObj spid="_x0000_s8255" name="Imagen de mapa de bits" r:id="rId5" imgW="5285714" imgH="1533739" progId="Paint.Picture">
                  <p:embed/>
                </p:oleObj>
              </mc:Choice>
              <mc:Fallback>
                <p:oleObj name="Imagen de mapa de bits" r:id="rId5" imgW="5285714" imgH="1533739"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5078" y="5107114"/>
                        <a:ext cx="3228975"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5379208"/>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2606</TotalTime>
  <Words>227</Words>
  <Application>Microsoft Office PowerPoint</Application>
  <PresentationFormat>Panorámica</PresentationFormat>
  <Paragraphs>41</Paragraphs>
  <Slides>2</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vt:i4>
      </vt:variant>
    </vt:vector>
  </HeadingPairs>
  <TitlesOfParts>
    <vt:vector size="7" baseType="lpstr">
      <vt:lpstr>Arial</vt:lpstr>
      <vt:lpstr>Century Gothic</vt:lpstr>
      <vt:lpstr>Garamond</vt:lpstr>
      <vt:lpstr>Orgánico</vt:lpstr>
      <vt:lpstr>Imagen de mapa de bits</vt:lpstr>
      <vt:lpstr>BIOLUMINESCENCE AT  MANIALTEPEC LAGOON</vt:lpstr>
      <vt:lpstr>LAGUNA DE MANIALTEPEC BIOLUMINISCENCIA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dc:title>
  <dc:creator>Mike Fierro</dc:creator>
  <cp:lastModifiedBy>Mike Fierro</cp:lastModifiedBy>
  <cp:revision>86</cp:revision>
  <dcterms:created xsi:type="dcterms:W3CDTF">2019-04-11T00:54:13Z</dcterms:created>
  <dcterms:modified xsi:type="dcterms:W3CDTF">2019-05-07T01:35:49Z</dcterms:modified>
</cp:coreProperties>
</file>