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FFB779-270B-4192-84BA-A697F48306DC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5DC19C-03DA-4066-9FF7-D0BF1BC6D6F6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ikiart.org/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Calibri Light"/>
              </a:rPr>
              <a:t>Обучение </a:t>
            </a:r>
            <a:r>
              <a:rPr lang="ru-RU">
                <a:latin typeface="Times New Roman"/>
                <a:cs typeface="Calibri Light"/>
              </a:rPr>
              <a:t>и тестирование нейронной модели</a:t>
            </a:r>
            <a:endParaRPr lang="ru-RU">
              <a:latin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/>
          <a:lstStyle/>
          <a:p>
            <a:pPr marL="0" indent="0">
              <a:buNone/>
              <a:defRPr/>
            </a:pPr>
            <a:r>
              <a:rPr lang="ru-RU">
                <a:latin typeface="Times New Roman"/>
                <a:cs typeface="Calibri"/>
              </a:rPr>
              <a:t>Для распознавания цветов будет использоваться данная обучающая выборка: </a:t>
            </a:r>
            <a:r>
              <a:rPr lang="ru-RU">
                <a:ea typeface="+mn-lt"/>
                <a:cs typeface="+mn-lt"/>
              </a:rPr>
              <a:t>https</a:t>
            </a:r>
            <a:r>
              <a:rPr lang="ru-RU">
                <a:ea typeface="+mn-lt"/>
                <a:cs typeface="+mn-lt"/>
              </a:rPr>
              <a:t>://www.kaggle.com/</a:t>
            </a:r>
            <a:r>
              <a:rPr lang="ru-RU">
                <a:ea typeface="+mn-lt"/>
                <a:cs typeface="+mn-lt"/>
              </a:rPr>
              <a:t>datasets</a:t>
            </a:r>
            <a:r>
              <a:rPr lang="ru-RU">
                <a:ea typeface="+mn-lt"/>
                <a:cs typeface="+mn-lt"/>
              </a:rPr>
              <a:t>/</a:t>
            </a:r>
            <a:r>
              <a:rPr lang="ru-RU">
                <a:ea typeface="+mn-lt"/>
                <a:cs typeface="+mn-lt"/>
              </a:rPr>
              <a:t>adikurniawan</a:t>
            </a:r>
            <a:r>
              <a:rPr lang="ru-RU">
                <a:ea typeface="+mn-lt"/>
                <a:cs typeface="+mn-lt"/>
              </a:rPr>
              <a:t>/</a:t>
            </a:r>
            <a:r>
              <a:rPr lang="ru-RU">
                <a:ea typeface="+mn-lt"/>
                <a:cs typeface="+mn-lt"/>
              </a:rPr>
              <a:t>color-dataset-for-color-recognition</a:t>
            </a:r>
            <a:r>
              <a:rPr lang="ru-RU">
                <a:ea typeface="+mn-lt"/>
                <a:cs typeface="+mn-lt"/>
              </a:rPr>
              <a:t>.</a:t>
            </a:r>
            <a:endParaRPr lang="ru-RU"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ru-RU"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Calibri"/>
              </a:rPr>
              <a:t>Изображения картин взяты с сайта </a:t>
            </a:r>
            <a:r>
              <a:rPr lang="ru-RU" sz="2800" b="0" i="0" u="sng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  <a:hlinkClick r:id="rId2" tooltip=""/>
              </a:rPr>
              <a:t>https://www.wikiart.org</a:t>
            </a:r>
            <a:endParaRPr lang="ru-RU" sz="2800" b="0" i="0" u="none" strike="noStrike" cap="none" spc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Для сохранения изображений на компьютер было использовано расширение для веб-браузера Opera –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Download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all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Images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334026" y="16634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 sz="3600">
                <a:latin typeface="Times New Roman"/>
                <a:cs typeface="Calibri Light"/>
              </a:rPr>
              <a:t>Характеристики цветов: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5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65643" y="1307025"/>
            <a:ext cx="3922734" cy="5374672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681471" y="1581285"/>
            <a:ext cx="7229340" cy="2729511"/>
          </a:xfrm>
          <a:prstGeom prst="rect">
            <a:avLst/>
          </a:prstGeom>
        </p:spPr>
      </p:pic>
      <p:sp>
        <p:nvSpPr>
          <p:cNvPr id="7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5637189" y="4496874"/>
            <a:ext cx="61308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Calibri"/>
              </a:rPr>
              <a:t>Пример классификации цветов по эмоциям из представленной монографии</a:t>
            </a:r>
            <a:endParaRPr lang="ru-RU"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59069" y="-198092"/>
            <a:ext cx="10515600" cy="1325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4800">
                <a:latin typeface="Times New Roman"/>
                <a:cs typeface="Calibri Light"/>
              </a:rPr>
              <a:t>Определение эмоциональной окраски</a:t>
            </a:r>
            <a:endParaRPr lang="ru-RU" sz="540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рисунок, дерево, рисует&#10;&#10;Автоматически созданное описание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461618" y="1471756"/>
            <a:ext cx="4057373" cy="5195532"/>
          </a:xfrm>
          <a:prstGeom prst="rect">
            <a:avLst/>
          </a:prstGeom>
        </p:spPr>
      </p:pic>
      <p:pic>
        <p:nvPicPr>
          <p:cNvPr id="6" name="Рукописный ввод 7" hidden="0"/>
          <p:cNvPicPr/>
          <p:nvPr isPhoto="0" userDrawn="0"/>
        </p:nvPicPr>
        <p:blipFill>
          <a:blip r:embed="rId3"/>
          <a:stretch/>
        </p:blipFill>
        <p:spPr bwMode="auto">
          <a:xfrm>
            <a:off x="5022787" y="1957956"/>
            <a:ext cx="797512" cy="743133"/>
          </a:xfrm>
          <a:prstGeom prst="rect">
            <a:avLst/>
          </a:prstGeom>
        </p:spPr>
      </p:pic>
      <p:pic>
        <p:nvPicPr>
          <p:cNvPr id="7" name="Рукописный ввод 8" hidden="0"/>
          <p:cNvPicPr/>
          <p:nvPr isPhoto="0" userDrawn="0"/>
        </p:nvPicPr>
        <p:blipFill>
          <a:blip r:embed="rId4"/>
          <a:stretch/>
        </p:blipFill>
        <p:spPr bwMode="auto">
          <a:xfrm>
            <a:off x="5078720" y="3029435"/>
            <a:ext cx="733318" cy="811725"/>
          </a:xfrm>
          <a:prstGeom prst="rect">
            <a:avLst/>
          </a:prstGeom>
        </p:spPr>
      </p:pic>
      <p:pic>
        <p:nvPicPr>
          <p:cNvPr id="8" name="Рукописный ввод 9" hidden="0"/>
          <p:cNvPicPr/>
          <p:nvPr isPhoto="0" userDrawn="0"/>
        </p:nvPicPr>
        <p:blipFill>
          <a:blip r:embed="rId5"/>
          <a:stretch/>
        </p:blipFill>
        <p:spPr bwMode="auto">
          <a:xfrm>
            <a:off x="5077231" y="4202448"/>
            <a:ext cx="873441" cy="774065"/>
          </a:xfrm>
          <a:prstGeom prst="rect">
            <a:avLst/>
          </a:prstGeom>
        </p:spPr>
      </p:pic>
      <p:pic>
        <p:nvPicPr>
          <p:cNvPr id="9" name="Рукописный ввод 10" hidden="0"/>
          <p:cNvPicPr/>
          <p:nvPr isPhoto="0" userDrawn="0"/>
        </p:nvPicPr>
        <p:blipFill>
          <a:blip r:embed="rId6"/>
          <a:stretch/>
        </p:blipFill>
        <p:spPr bwMode="auto">
          <a:xfrm>
            <a:off x="5232895" y="5384024"/>
            <a:ext cx="838390" cy="816979"/>
          </a:xfrm>
          <a:prstGeom prst="rect">
            <a:avLst/>
          </a:prstGeom>
        </p:spPr>
      </p:pic>
      <p:sp>
        <p:nvSpPr>
          <p:cNvPr id="10" name="Стрелка: вправо 11" hidden="0"/>
          <p:cNvSpPr/>
          <p:nvPr isPhoto="0" userDrawn="0"/>
        </p:nvSpPr>
        <p:spPr bwMode="auto">
          <a:xfrm>
            <a:off x="6098761" y="2200412"/>
            <a:ext cx="828260" cy="2539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Стрелка: вправо 13" hidden="0"/>
          <p:cNvSpPr/>
          <p:nvPr isPhoto="0" userDrawn="0"/>
        </p:nvSpPr>
        <p:spPr bwMode="auto">
          <a:xfrm>
            <a:off x="6153978" y="3304759"/>
            <a:ext cx="828260" cy="2539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Стрелка: вправо 15" hidden="0"/>
          <p:cNvSpPr/>
          <p:nvPr isPhoto="0" userDrawn="0"/>
        </p:nvSpPr>
        <p:spPr bwMode="auto">
          <a:xfrm>
            <a:off x="6242325" y="4342848"/>
            <a:ext cx="960781" cy="3644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TextBox 17" hidden="0"/>
          <p:cNvSpPr>
            <a:spLocks noAdjustHandles="0" noChangeArrowheads="0"/>
          </p:cNvSpPr>
          <p:nvPr isPhoto="0" userDrawn="0"/>
        </p:nvSpPr>
        <p:spPr bwMode="auto">
          <a:xfrm>
            <a:off x="7578588" y="2020956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удивление</a:t>
            </a:r>
            <a:endParaRPr/>
          </a:p>
        </p:txBody>
      </p:sp>
      <p:sp>
        <p:nvSpPr>
          <p:cNvPr id="14" name="TextBox 18" hidden="0"/>
          <p:cNvSpPr>
            <a:spLocks noAdjustHandles="0" noChangeArrowheads="0"/>
          </p:cNvSpPr>
          <p:nvPr isPhoto="0" userDrawn="0"/>
        </p:nvSpPr>
        <p:spPr bwMode="auto">
          <a:xfrm>
            <a:off x="7578588" y="3202608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гнев</a:t>
            </a:r>
            <a:endParaRPr/>
          </a:p>
        </p:txBody>
      </p:sp>
      <p:sp>
        <p:nvSpPr>
          <p:cNvPr id="15" name="TextBox 19" hidden="0"/>
          <p:cNvSpPr>
            <a:spLocks noAdjustHandles="0" noChangeArrowheads="0"/>
          </p:cNvSpPr>
          <p:nvPr isPhoto="0" userDrawn="0"/>
        </p:nvSpPr>
        <p:spPr bwMode="auto">
          <a:xfrm>
            <a:off x="7666936" y="4295911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утомление</a:t>
            </a:r>
            <a:endParaRPr/>
          </a:p>
        </p:txBody>
      </p:sp>
      <p:sp>
        <p:nvSpPr>
          <p:cNvPr id="16" name="Стрелка: вправо 21" hidden="0"/>
          <p:cNvSpPr/>
          <p:nvPr isPhoto="0" userDrawn="0"/>
        </p:nvSpPr>
        <p:spPr bwMode="auto">
          <a:xfrm>
            <a:off x="6319630" y="5612848"/>
            <a:ext cx="960781" cy="3644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23" hidden="0"/>
          <p:cNvSpPr>
            <a:spLocks noAdjustHandles="0" noChangeArrowheads="0"/>
          </p:cNvSpPr>
          <p:nvPr isPhoto="0" userDrawn="0"/>
        </p:nvSpPr>
        <p:spPr bwMode="auto">
          <a:xfrm>
            <a:off x="7666936" y="5444433"/>
            <a:ext cx="3285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algn="l">
              <a:defRPr/>
            </a:pPr>
            <a:r>
              <a:rPr lang="ru-RU" sz="2400" b="1">
                <a:latin typeface="Times New Roman"/>
                <a:cs typeface="Calibri"/>
              </a:rPr>
              <a:t>страх</a:t>
            </a:r>
            <a:endParaRPr/>
          </a:p>
        </p:txBody>
      </p:sp>
      <p:sp>
        <p:nvSpPr>
          <p:cNvPr id="18" name="TextBox 24" hidden="0"/>
          <p:cNvSpPr>
            <a:spLocks noAdjustHandles="0" noChangeArrowheads="0"/>
          </p:cNvSpPr>
          <p:nvPr isPhoto="0" userDrawn="0"/>
        </p:nvSpPr>
        <p:spPr bwMode="auto">
          <a:xfrm>
            <a:off x="5517190" y="843970"/>
            <a:ext cx="63776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ru-RU" sz="2800" b="1">
                <a:latin typeface="Times New Roman"/>
                <a:cs typeface="Calibri"/>
              </a:rPr>
              <a:t>Выделение основных цветов и</a:t>
            </a:r>
            <a:endParaRPr lang="ru-RU"/>
          </a:p>
          <a:p>
            <a:pPr>
              <a:defRPr/>
            </a:pPr>
            <a:r>
              <a:rPr lang="ru-RU" sz="2800" b="1">
                <a:latin typeface="Times New Roman"/>
                <a:cs typeface="Calibri"/>
              </a:rPr>
              <a:t>характеристик: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622287" y="18842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Определение эмоциональной окраски</a:t>
            </a:r>
            <a:endParaRPr lang="ru-RU"/>
          </a:p>
        </p:txBody>
      </p:sp>
      <p:sp>
        <p:nvSpPr>
          <p:cNvPr id="5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449468" y="1378915"/>
            <a:ext cx="11608904" cy="215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Таким образом буду выделены основные эмоции на картине, основываясь на цветах. О сочетаниях цветов и выделения более четкой эмоции нужно поискать больше информации.</a:t>
            </a:r>
            <a:endParaRPr/>
          </a:p>
        </p:txBody>
      </p:sp>
      <p:sp>
        <p:nvSpPr>
          <p:cNvPr id="6" name="Заголовок 1" hidden="0"/>
          <p:cNvSpPr>
            <a:spLocks noAdjustHandles="0" noChangeArrowheads="0"/>
          </p:cNvSpPr>
          <p:nvPr isPhoto="0" userDrawn="0"/>
        </p:nvSpPr>
        <p:spPr bwMode="auto">
          <a:xfrm>
            <a:off x="760707" y="3536126"/>
            <a:ext cx="11608904" cy="215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>
                <a:latin typeface="Times New Roman"/>
                <a:cs typeface="Times New Roman"/>
              </a:rPr>
              <a:t>Идеальный результат для картины "Крик" -&gt; Безумие.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651975" y="268533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Calibri Light"/>
              </a:rPr>
              <a:t>Модель нейронной сети</a:t>
            </a:r>
            <a:endParaRPr lang="ru-RU">
              <a:latin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="horz" lIns="91440" tIns="45720" rIns="91440" bIns="45720" rtlCol="0" anchor="t"/>
          <a:lstStyle/>
          <a:p>
            <a:pPr marL="0" indent="0">
              <a:buNone/>
              <a:defRPr/>
            </a:pPr>
            <a:r>
              <a:rPr lang="ru-RU">
                <a:latin typeface="Times New Roman"/>
                <a:cs typeface="Calibri"/>
              </a:rPr>
              <a:t>На основе изученных аналогов хорошие результаты может показать модель </a:t>
            </a:r>
            <a:r>
              <a:rPr lang="ru-RU">
                <a:latin typeface="Times New Roman"/>
                <a:ea typeface="+mn-lt"/>
                <a:cs typeface="+mn-lt"/>
              </a:rPr>
              <a:t>R</a:t>
            </a:r>
            <a:r>
              <a:rPr lang="en-US">
                <a:latin typeface="Times New Roman"/>
                <a:ea typeface="+mn-lt"/>
                <a:cs typeface="+mn-lt"/>
              </a:rPr>
              <a:t>e</a:t>
            </a:r>
            <a:r>
              <a:rPr lang="ru-RU">
                <a:latin typeface="Times New Roman"/>
                <a:ea typeface="+mn-lt"/>
                <a:cs typeface="+mn-lt"/>
              </a:rPr>
              <a:t>sNet34.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ONLYOFFICE/5.3.3.30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/>
  <cp:revision>271</cp:revision>
  <dcterms:created xsi:type="dcterms:W3CDTF">2022-11-10T15:03:28Z</dcterms:created>
  <dcterms:modified xsi:type="dcterms:W3CDTF">2023-01-11T16:28:36Z</dcterms:modified>
  <cp:category/>
  <cp:contentStatus/>
  <cp:version/>
</cp:coreProperties>
</file>