
<file path=[Content_Types].xml><?xml version="1.0" encoding="utf-8"?>
<Types xmlns="http://schemas.openxmlformats.org/package/2006/content-types">
  <Default Extension="jpg" ContentType="image/jpeg"/>
  <Default Extension="wmf" ContentType="image/x-wmf"/>
  <Default Extension="png" ContentType="image/png"/>
  <Default Extension="xml" ContentType="application/xml"/>
  <Default Extension="jpeg" ContentType="image/jpeg"/>
  <Default Extension="rels" ContentType="application/vnd.openxmlformats-package.relationships+xml"/>
  <Default Extension="bin" ContentType="application/vnd.openxmlformats-officedocument.oleObject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1.xml" ContentType="application/vnd.openxmlformats-officedocument.them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docProps/app.xml" ContentType="application/vnd.openxmlformats-officedocument.extended-properties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Override PartName="/ppt/viewProps.xml" ContentType="application/vnd.openxmlformats-officedocument.presentationml.viewProp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6858000" cy="12192000"/>
  <p:defaultTextStyle>
    <a:defPPr>
      <a:defRPr lang="ru-RU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presProps" Target="presProps.xml" /><Relationship Id="rId9" Type="http://schemas.openxmlformats.org/officeDocument/2006/relationships/tableStyles" Target="tableStyles.xml" /><Relationship Id="rId10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Титульный слайд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5" name="Подзаголовок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  <a:endParaRPr/>
          </a:p>
        </p:txBody>
      </p:sp>
      <p:sp>
        <p:nvSpPr>
          <p:cNvPr id="6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F2FFB779-270B-4192-84BA-A697F48306DC}" type="datetimeFigureOut">
              <a:rPr lang="ru-RU"/>
              <a:t/>
            </a:fld>
            <a:endParaRPr lang="ru-RU"/>
          </a:p>
        </p:txBody>
      </p:sp>
      <p:sp>
        <p:nvSpPr>
          <p:cNvPr id="7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285DC19C-03DA-4066-9FF7-D0BF1BC6D6F6}" type="slidenum">
              <a:rPr lang="ru-RU"/>
              <a:t/>
            </a:fld>
            <a:endParaRPr lang="ru-RU"/>
          </a:p>
        </p:txBody>
      </p:sp>
    </p:spTree>
  </p:cSld>
  <p:clrMapOvr>
    <a:masterClrMapping/>
  </p:clrMapOvr>
  <p:hf dt="1" ftr="1" hdr="1" sldNum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Заголовок и вертикальный текст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5" name="Вертикальный текст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6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F2FFB779-270B-4192-84BA-A697F48306DC}" type="datetimeFigureOut">
              <a:rPr lang="ru-RU"/>
              <a:t/>
            </a:fld>
            <a:endParaRPr lang="ru-RU"/>
          </a:p>
        </p:txBody>
      </p:sp>
      <p:sp>
        <p:nvSpPr>
          <p:cNvPr id="7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285DC19C-03DA-4066-9FF7-D0BF1BC6D6F6}" type="slidenum">
              <a:rPr lang="ru-RU"/>
              <a:t/>
            </a:fld>
            <a:endParaRPr lang="ru-RU"/>
          </a:p>
        </p:txBody>
      </p:sp>
    </p:spTree>
  </p:cSld>
  <p:clrMapOvr>
    <a:masterClrMapping/>
  </p:clrMapOvr>
  <p:hf dt="1" ftr="1" hdr="1" sldNum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Вертикальный заголовок и текст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Вертикальный заголовок 1" hidden="0"/>
          <p:cNvSpPr>
            <a:spLocks noGrp="1"/>
          </p:cNvSpPr>
          <p:nvPr isPhoto="0" userDrawn="0">
            <p:ph type="title" orient="vert" hasCustomPrompt="0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5" name="Вертикальный текст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6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F2FFB779-270B-4192-84BA-A697F48306DC}" type="datetimeFigureOut">
              <a:rPr lang="ru-RU"/>
              <a:t/>
            </a:fld>
            <a:endParaRPr lang="ru-RU"/>
          </a:p>
        </p:txBody>
      </p:sp>
      <p:sp>
        <p:nvSpPr>
          <p:cNvPr id="7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285DC19C-03DA-4066-9FF7-D0BF1BC6D6F6}" type="slidenum">
              <a:rPr lang="ru-RU"/>
              <a:t/>
            </a:fld>
            <a:endParaRPr lang="ru-RU"/>
          </a:p>
        </p:txBody>
      </p:sp>
    </p:spTree>
  </p:cSld>
  <p:clrMapOvr>
    <a:masterClrMapping/>
  </p:clrMapOvr>
  <p:hf dt="1" ftr="1" hdr="1" sldNum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Заголовок и объект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5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6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F2FFB779-270B-4192-84BA-A697F48306DC}" type="datetimeFigureOut">
              <a:rPr lang="ru-RU"/>
              <a:t/>
            </a:fld>
            <a:endParaRPr lang="ru-RU"/>
          </a:p>
        </p:txBody>
      </p:sp>
      <p:sp>
        <p:nvSpPr>
          <p:cNvPr id="7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285DC19C-03DA-4066-9FF7-D0BF1BC6D6F6}" type="slidenum">
              <a:rPr lang="ru-RU"/>
              <a:t/>
            </a:fld>
            <a:endParaRPr lang="ru-RU"/>
          </a:p>
        </p:txBody>
      </p:sp>
    </p:spTree>
  </p:cSld>
  <p:clrMapOvr>
    <a:masterClrMapping/>
  </p:clrMapOvr>
  <p:hf dt="1" ftr="1" hdr="1" sldNum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Заголовок раздела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5" name="Текст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F2FFB779-270B-4192-84BA-A697F48306DC}" type="datetimeFigureOut">
              <a:rPr lang="ru-RU"/>
              <a:t/>
            </a:fld>
            <a:endParaRPr lang="ru-RU"/>
          </a:p>
        </p:txBody>
      </p:sp>
      <p:sp>
        <p:nvSpPr>
          <p:cNvPr id="7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285DC19C-03DA-4066-9FF7-D0BF1BC6D6F6}" type="slidenum">
              <a:rPr lang="ru-RU"/>
              <a:t/>
            </a:fld>
            <a:endParaRPr lang="ru-RU"/>
          </a:p>
        </p:txBody>
      </p:sp>
    </p:spTree>
  </p:cSld>
  <p:clrMapOvr>
    <a:masterClrMapping/>
  </p:clrMapOvr>
  <p:hf dt="1" ftr="1" hdr="1" sldNum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Два объекта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5" name="Объект 2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6" name="Объект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7" name="Дата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F2FFB779-270B-4192-84BA-A697F48306DC}" type="datetimeFigureOut">
              <a:rPr lang="ru-RU"/>
              <a:t/>
            </a:fld>
            <a:endParaRPr lang="ru-RU"/>
          </a:p>
        </p:txBody>
      </p:sp>
      <p:sp>
        <p:nvSpPr>
          <p:cNvPr id="8" name="Нижний колонтитул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285DC19C-03DA-4066-9FF7-D0BF1BC6D6F6}" type="slidenum">
              <a:rPr lang="ru-RU"/>
              <a:t/>
            </a:fld>
            <a:endParaRPr lang="ru-RU"/>
          </a:p>
        </p:txBody>
      </p:sp>
    </p:spTree>
  </p:cSld>
  <p:clrMapOvr>
    <a:masterClrMapping/>
  </p:clrMapOvr>
  <p:hf dt="1" ftr="1" hdr="1" sldNum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Сравнение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5" name="Текст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Объект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7" name="Текст 4" hidden="0"/>
          <p:cNvSpPr>
            <a:spLocks noGrp="1"/>
          </p:cNvSpPr>
          <p:nvPr isPhoto="0" userDrawn="0">
            <p:ph type="body" sz="quarter" idx="3" hasCustomPrompt="0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8" name="Объект 5" hidden="0"/>
          <p:cNvSpPr>
            <a:spLocks noGrp="1"/>
          </p:cNvSpPr>
          <p:nvPr isPhoto="0" userDrawn="0">
            <p:ph sz="quarter" idx="4" hasCustomPrompt="0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9" name="Дата 6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F2FFB779-270B-4192-84BA-A697F48306DC}" type="datetimeFigureOut">
              <a:rPr lang="ru-RU"/>
              <a:t/>
            </a:fld>
            <a:endParaRPr lang="ru-RU"/>
          </a:p>
        </p:txBody>
      </p:sp>
      <p:sp>
        <p:nvSpPr>
          <p:cNvPr id="10" name="Нижний колонтитул 7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11" name="Номер слайда 8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285DC19C-03DA-4066-9FF7-D0BF1BC6D6F6}" type="slidenum">
              <a:rPr lang="ru-RU"/>
              <a:t/>
            </a:fld>
            <a:endParaRPr lang="ru-RU"/>
          </a:p>
        </p:txBody>
      </p:sp>
    </p:spTree>
  </p:cSld>
  <p:clrMapOvr>
    <a:masterClrMapping/>
  </p:clrMapOvr>
  <p:hf dt="1" ftr="1" hdr="1" sldNum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Только заголовок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5" name="Дата 2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F2FFB779-270B-4192-84BA-A697F48306DC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3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4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285DC19C-03DA-4066-9FF7-D0BF1BC6D6F6}" type="slidenum">
              <a:rPr lang="ru-RU"/>
              <a:t/>
            </a:fld>
            <a:endParaRPr lang="ru-RU"/>
          </a:p>
        </p:txBody>
      </p:sp>
    </p:spTree>
  </p:cSld>
  <p:clrMapOvr>
    <a:masterClrMapping/>
  </p:clrMapOvr>
  <p:hf dt="1" ftr="1" hdr="1" sldNum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Пустой слайд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Дата 1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F2FFB779-270B-4192-84BA-A697F48306DC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2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3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285DC19C-03DA-4066-9FF7-D0BF1BC6D6F6}" type="slidenum">
              <a:rPr lang="ru-RU"/>
              <a:t/>
            </a:fld>
            <a:endParaRPr lang="ru-RU"/>
          </a:p>
        </p:txBody>
      </p:sp>
    </p:spTree>
  </p:cSld>
  <p:clrMapOvr>
    <a:masterClrMapping/>
  </p:clrMapOvr>
  <p:hf dt="1" ftr="1" hdr="1" sldNum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Объект с подписью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5" name="Объект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6" name="Текст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7" name="Дата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F2FFB779-270B-4192-84BA-A697F48306DC}" type="datetimeFigureOut">
              <a:rPr lang="ru-RU"/>
              <a:t/>
            </a:fld>
            <a:endParaRPr lang="ru-RU"/>
          </a:p>
        </p:txBody>
      </p:sp>
      <p:sp>
        <p:nvSpPr>
          <p:cNvPr id="8" name="Нижний колонтитул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285DC19C-03DA-4066-9FF7-D0BF1BC6D6F6}" type="slidenum">
              <a:rPr lang="ru-RU"/>
              <a:t/>
            </a:fld>
            <a:endParaRPr lang="ru-RU"/>
          </a:p>
        </p:txBody>
      </p:sp>
    </p:spTree>
  </p:cSld>
  <p:clrMapOvr>
    <a:masterClrMapping/>
  </p:clrMapOvr>
  <p:hf dt="1" ftr="1" hdr="1" sldNum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Рисунок с подписью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5" name="Рисунок 2" hidden="0"/>
          <p:cNvSpPr>
            <a:spLocks noGrp="1"/>
          </p:cNvSpPr>
          <p:nvPr isPhoto="0" userDrawn="0">
            <p:ph type="pic"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ru-RU"/>
          </a:p>
        </p:txBody>
      </p:sp>
      <p:sp>
        <p:nvSpPr>
          <p:cNvPr id="6" name="Текст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7" name="Дата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F2FFB779-270B-4192-84BA-A697F48306DC}" type="datetimeFigureOut">
              <a:rPr lang="ru-RU"/>
              <a:t/>
            </a:fld>
            <a:endParaRPr lang="ru-RU"/>
          </a:p>
        </p:txBody>
      </p:sp>
      <p:sp>
        <p:nvSpPr>
          <p:cNvPr id="8" name="Нижний колонтитул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285DC19C-03DA-4066-9FF7-D0BF1BC6D6F6}" type="slidenum">
              <a:rPr lang="ru-RU"/>
              <a:t/>
            </a:fld>
            <a:endParaRPr lang="ru-RU"/>
          </a:p>
        </p:txBody>
      </p:sp>
    </p:spTree>
  </p:cSld>
  <p:clrMapOvr>
    <a:masterClrMapping/>
  </p:clrMapOvr>
  <p:hf dt="1" ftr="1" hdr="1" sldNum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5" name="Текст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6" name="Дата 3" hidden="0"/>
          <p:cNvSpPr>
            <a:spLocks noGrp="1"/>
          </p:cNvSpPr>
          <p:nvPr isPhoto="0" userDrawn="0">
            <p:ph type="dt" sz="half" idx="2" hasCustomPrompt="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2FFB779-270B-4192-84BA-A697F48306DC}" type="datetimeFigureOut">
              <a:rPr lang="ru-RU"/>
              <a:t/>
            </a:fld>
            <a:endParaRPr lang="ru-RU"/>
          </a:p>
        </p:txBody>
      </p:sp>
      <p:sp>
        <p:nvSpPr>
          <p:cNvPr id="7" name="Нижний колонтитул 4" hidden="0"/>
          <p:cNvSpPr>
            <a:spLocks noGrp="1"/>
          </p:cNvSpPr>
          <p:nvPr isPhoto="0" userDrawn="0">
            <p:ph type="ftr" sz="quarter" idx="3" hasCustomPrompt="0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Номер слайда 5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85DC19C-03DA-4066-9FF7-D0BF1BC6D6F6}" type="slidenum">
              <a:rPr lang="ru-RU"/>
              <a:t/>
            </a:fld>
            <a:endParaRPr lang="ru-RU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1" ftr="1" hdr="1" sldNum="1"/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wikiart.org/" TargetMode="Externa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>
                <a:latin typeface="Times New Roman"/>
                <a:cs typeface="Calibri Light"/>
              </a:rPr>
              <a:t>Обучение </a:t>
            </a:r>
            <a:r>
              <a:rPr lang="ru-RU">
                <a:latin typeface="Times New Roman"/>
                <a:cs typeface="Calibri Light"/>
              </a:rPr>
              <a:t>и тестирование нейронной модели</a:t>
            </a:r>
            <a:endParaRPr lang="ru-RU">
              <a:latin typeface="Times New Roman"/>
            </a:endParaRPr>
          </a:p>
        </p:txBody>
      </p:sp>
      <p:sp>
        <p:nvSpPr>
          <p:cNvPr id="5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 vert="horz" lIns="91440" tIns="45720" rIns="91440" bIns="45720" rtlCol="0" anchor="t"/>
          <a:lstStyle/>
          <a:p>
            <a:pPr marL="0" indent="0">
              <a:buNone/>
              <a:defRPr/>
            </a:pPr>
            <a:r>
              <a:rPr lang="ru-RU">
                <a:latin typeface="Times New Roman"/>
                <a:cs typeface="Calibri"/>
              </a:rPr>
              <a:t>Для распознавания цветов будет использоваться данная обучающая выборка: </a:t>
            </a:r>
            <a:r>
              <a:rPr lang="ru-RU">
                <a:ea typeface="+mn-lt"/>
                <a:cs typeface="+mn-lt"/>
              </a:rPr>
              <a:t>https</a:t>
            </a:r>
            <a:r>
              <a:rPr lang="ru-RU">
                <a:ea typeface="+mn-lt"/>
                <a:cs typeface="+mn-lt"/>
              </a:rPr>
              <a:t>://www.kaggle.com/</a:t>
            </a:r>
            <a:r>
              <a:rPr lang="ru-RU">
                <a:ea typeface="+mn-lt"/>
                <a:cs typeface="+mn-lt"/>
              </a:rPr>
              <a:t>datasets</a:t>
            </a:r>
            <a:r>
              <a:rPr lang="ru-RU">
                <a:ea typeface="+mn-lt"/>
                <a:cs typeface="+mn-lt"/>
              </a:rPr>
              <a:t>/</a:t>
            </a:r>
            <a:r>
              <a:rPr lang="ru-RU">
                <a:ea typeface="+mn-lt"/>
                <a:cs typeface="+mn-lt"/>
              </a:rPr>
              <a:t>adikurniawan</a:t>
            </a:r>
            <a:r>
              <a:rPr lang="ru-RU">
                <a:ea typeface="+mn-lt"/>
                <a:cs typeface="+mn-lt"/>
              </a:rPr>
              <a:t>/</a:t>
            </a:r>
            <a:r>
              <a:rPr lang="ru-RU">
                <a:ea typeface="+mn-lt"/>
                <a:cs typeface="+mn-lt"/>
              </a:rPr>
              <a:t>color-dataset-for-color-recognition</a:t>
            </a:r>
            <a:r>
              <a:rPr lang="ru-RU">
                <a:ea typeface="+mn-lt"/>
                <a:cs typeface="+mn-lt"/>
              </a:rPr>
              <a:t>.</a:t>
            </a:r>
            <a:endParaRPr lang="ru-RU">
              <a:ea typeface="+mn-lt"/>
              <a:cs typeface="+mn-lt"/>
            </a:endParaRPr>
          </a:p>
          <a:p>
            <a:pPr marL="0" indent="0">
              <a:buNone/>
              <a:defRPr/>
            </a:pPr>
            <a:endParaRPr lang="ru-RU">
              <a:ea typeface="+mn-lt"/>
              <a:cs typeface="+mn-lt"/>
            </a:endParaRPr>
          </a:p>
          <a:p>
            <a:pPr marL="0" indent="0">
              <a:buNone/>
              <a:defRPr/>
            </a:pPr>
            <a:r>
              <a:rPr lang="ru-RU" sz="28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Calibri"/>
              </a:rPr>
              <a:t>Изображения картин взяты с сайта </a:t>
            </a:r>
            <a:r>
              <a:rPr lang="ru-RU" sz="2800" b="0" i="0" u="sng" strike="noStrike" cap="none" spc="0">
                <a:solidFill>
                  <a:schemeClr val="tx1"/>
                </a:solidFill>
                <a:latin typeface="Times New Roman"/>
                <a:ea typeface="+mn-lt"/>
                <a:cs typeface="+mn-lt"/>
                <a:hlinkClick r:id="rId2" tooltip=""/>
              </a:rPr>
              <a:t>https://www.wikiart.org</a:t>
            </a:r>
            <a:endParaRPr lang="ru-RU" sz="2800" b="0" i="0" u="none" strike="noStrike" cap="none" spc="0">
              <a:solidFill>
                <a:schemeClr val="tx1"/>
              </a:solidFill>
              <a:latin typeface="Times New Roman"/>
              <a:ea typeface="+mn-lt"/>
              <a:cs typeface="+mn-lt"/>
            </a:endParaRPr>
          </a:p>
          <a:p>
            <a:pPr marL="0" indent="0">
              <a:buNone/>
              <a:defRPr/>
            </a:pPr>
            <a:endParaRPr lang="ru-RU" sz="2800" b="0" i="0" u="none" strike="noStrike" cap="none" spc="0">
              <a:solidFill>
                <a:schemeClr val="tx1"/>
              </a:solidFill>
              <a:latin typeface="Times New Roman"/>
              <a:ea typeface="+mn-lt"/>
              <a:cs typeface="+mn-lt"/>
            </a:endParaRPr>
          </a:p>
          <a:p>
            <a:pPr marL="0" indent="0">
              <a:buNone/>
              <a:defRPr/>
            </a:pPr>
            <a:r>
              <a:rPr lang="ru-RU" sz="2800" b="0" i="0" u="none" strike="noStrike" cap="none" spc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Для сохранения изображений на компьютер было использовано расширение для веб-браузера Opera – </a:t>
            </a:r>
            <a:r>
              <a:rPr lang="ru-RU" sz="2800" b="0" i="0" u="none" strike="noStrike" cap="none" spc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Download</a:t>
            </a:r>
            <a:r>
              <a:rPr lang="ru-RU" sz="2800" b="0" i="0" u="none" strike="noStrike" cap="none" spc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ru-RU" sz="2800" b="0" i="0" u="none" strike="noStrike" cap="none" spc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all</a:t>
            </a:r>
            <a:r>
              <a:rPr lang="ru-RU" sz="2800" b="0" i="0" u="none" strike="noStrike" cap="none" spc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ru-RU" sz="2800" b="0" i="0" u="none" strike="noStrike" cap="none" spc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Images</a:t>
            </a:r>
            <a:r>
              <a:rPr lang="ru-RU" sz="2800" b="0" i="0" u="none" strike="noStrike" cap="none" spc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.</a:t>
            </a:r>
            <a:endParaRPr lang="ru-RU">
              <a:latin typeface="Times New Roman"/>
              <a:cs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3334026" y="166343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ru-RU" sz="3600">
                <a:latin typeface="Times New Roman"/>
                <a:cs typeface="Calibri Light"/>
              </a:rPr>
              <a:t>Характеристики цветов:</a:t>
            </a:r>
            <a:endParaRPr lang="ru-RU">
              <a:latin typeface="Times New Roman"/>
              <a:cs typeface="Times New Roman"/>
            </a:endParaRPr>
          </a:p>
        </p:txBody>
      </p:sp>
      <p:pic>
        <p:nvPicPr>
          <p:cNvPr id="5" name="Рисунок 4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665643" y="1307025"/>
            <a:ext cx="3922734" cy="5374672"/>
          </a:xfrm>
          <a:prstGeom prst="rect">
            <a:avLst/>
          </a:prstGeom>
        </p:spPr>
      </p:pic>
      <p:pic>
        <p:nvPicPr>
          <p:cNvPr id="6" name="Рисунок 5" descr="Изображение выглядит как стол&#10;&#10;Автоматически созданное описание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>
            <a:off x="4681471" y="1581285"/>
            <a:ext cx="7229340" cy="2729511"/>
          </a:xfrm>
          <a:prstGeom prst="rect">
            <a:avLst/>
          </a:prstGeom>
        </p:spPr>
      </p:pic>
      <p:sp>
        <p:nvSpPr>
          <p:cNvPr id="7" name="TextBox 5" hidden="0"/>
          <p:cNvSpPr>
            <a:spLocks noAdjustHandles="0" noChangeArrowheads="0"/>
          </p:cNvSpPr>
          <p:nvPr isPhoto="0" userDrawn="0"/>
        </p:nvSpPr>
        <p:spPr bwMode="auto">
          <a:xfrm>
            <a:off x="5637189" y="4496874"/>
            <a:ext cx="6130880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/>
            <a:spAutoFit/>
          </a:bodyPr>
          <a:lstStyle/>
          <a:p>
            <a:pPr>
              <a:defRPr/>
            </a:pPr>
            <a:r>
              <a:rPr lang="ru-RU" sz="2400">
                <a:latin typeface="Times New Roman"/>
                <a:cs typeface="Calibri"/>
              </a:rPr>
              <a:t>Пример классификации цветов по эмоциям из представленной монографии</a:t>
            </a:r>
            <a:endParaRPr lang="ru-RU" sz="2400">
              <a:latin typeface="Calibri"/>
              <a:cs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1059069" y="-198092"/>
            <a:ext cx="10515600" cy="1325563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ru-RU" sz="4800">
                <a:latin typeface="Times New Roman"/>
                <a:cs typeface="Calibri Light"/>
              </a:rPr>
              <a:t>Определение эмоциональной окраски</a:t>
            </a:r>
            <a:endParaRPr lang="ru-RU" sz="5400">
              <a:latin typeface="Times New Roman"/>
              <a:cs typeface="Times New Roman"/>
            </a:endParaRPr>
          </a:p>
        </p:txBody>
      </p:sp>
      <p:pic>
        <p:nvPicPr>
          <p:cNvPr id="5" name="Рисунок 4" descr="Изображение выглядит как рисунок, дерево, рисует&#10;&#10;Автоматически созданное описание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461618" y="1471756"/>
            <a:ext cx="4057373" cy="5195532"/>
          </a:xfrm>
          <a:prstGeom prst="rect">
            <a:avLst/>
          </a:prstGeom>
        </p:spPr>
      </p:pic>
      <p:pic>
        <p:nvPicPr>
          <p:cNvPr id="6" name="Рукописный ввод 7" hidden="0"/>
          <p:cNvPicPr/>
          <p:nvPr isPhoto="0" userDrawn="0"/>
        </p:nvPicPr>
        <p:blipFill>
          <a:blip r:embed="rId3"/>
          <a:stretch/>
        </p:blipFill>
        <p:spPr bwMode="auto">
          <a:xfrm>
            <a:off x="5022787" y="1957956"/>
            <a:ext cx="797512" cy="743133"/>
          </a:xfrm>
          <a:prstGeom prst="rect">
            <a:avLst/>
          </a:prstGeom>
        </p:spPr>
      </p:pic>
      <p:pic>
        <p:nvPicPr>
          <p:cNvPr id="7" name="Рукописный ввод 8" hidden="0"/>
          <p:cNvPicPr/>
          <p:nvPr isPhoto="0" userDrawn="0"/>
        </p:nvPicPr>
        <p:blipFill>
          <a:blip r:embed="rId4"/>
          <a:stretch/>
        </p:blipFill>
        <p:spPr bwMode="auto">
          <a:xfrm>
            <a:off x="5078720" y="3029435"/>
            <a:ext cx="733318" cy="811725"/>
          </a:xfrm>
          <a:prstGeom prst="rect">
            <a:avLst/>
          </a:prstGeom>
        </p:spPr>
      </p:pic>
      <p:pic>
        <p:nvPicPr>
          <p:cNvPr id="8" name="Рукописный ввод 9" hidden="0"/>
          <p:cNvPicPr/>
          <p:nvPr isPhoto="0" userDrawn="0"/>
        </p:nvPicPr>
        <p:blipFill>
          <a:blip r:embed="rId5"/>
          <a:stretch/>
        </p:blipFill>
        <p:spPr bwMode="auto">
          <a:xfrm>
            <a:off x="5077231" y="4202448"/>
            <a:ext cx="873441" cy="774065"/>
          </a:xfrm>
          <a:prstGeom prst="rect">
            <a:avLst/>
          </a:prstGeom>
        </p:spPr>
      </p:pic>
      <p:pic>
        <p:nvPicPr>
          <p:cNvPr id="9" name="Рукописный ввод 10" hidden="0"/>
          <p:cNvPicPr/>
          <p:nvPr isPhoto="0" userDrawn="0"/>
        </p:nvPicPr>
        <p:blipFill>
          <a:blip r:embed="rId6"/>
          <a:stretch/>
        </p:blipFill>
        <p:spPr bwMode="auto">
          <a:xfrm>
            <a:off x="5232895" y="5384024"/>
            <a:ext cx="838390" cy="816979"/>
          </a:xfrm>
          <a:prstGeom prst="rect">
            <a:avLst/>
          </a:prstGeom>
        </p:spPr>
      </p:pic>
      <p:sp>
        <p:nvSpPr>
          <p:cNvPr id="10" name="Стрелка: вправо 11" hidden="0"/>
          <p:cNvSpPr/>
          <p:nvPr isPhoto="0" userDrawn="0"/>
        </p:nvSpPr>
        <p:spPr bwMode="auto">
          <a:xfrm>
            <a:off x="6098761" y="2200412"/>
            <a:ext cx="828260" cy="253999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1" name="Стрелка: вправо 13" hidden="0"/>
          <p:cNvSpPr/>
          <p:nvPr isPhoto="0" userDrawn="0"/>
        </p:nvSpPr>
        <p:spPr bwMode="auto">
          <a:xfrm>
            <a:off x="6153978" y="3304759"/>
            <a:ext cx="828260" cy="253999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2" name="Стрелка: вправо 15" hidden="0"/>
          <p:cNvSpPr/>
          <p:nvPr isPhoto="0" userDrawn="0"/>
        </p:nvSpPr>
        <p:spPr bwMode="auto">
          <a:xfrm>
            <a:off x="6242325" y="4342848"/>
            <a:ext cx="960781" cy="364433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3" name="TextBox 17" hidden="0"/>
          <p:cNvSpPr>
            <a:spLocks noAdjustHandles="0" noChangeArrowheads="0"/>
          </p:cNvSpPr>
          <p:nvPr isPhoto="0" userDrawn="0"/>
        </p:nvSpPr>
        <p:spPr bwMode="auto">
          <a:xfrm>
            <a:off x="7578588" y="2020956"/>
            <a:ext cx="328543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/>
            <a:spAutoFit/>
          </a:bodyPr>
          <a:lstStyle/>
          <a:p>
            <a:pPr algn="l">
              <a:defRPr/>
            </a:pPr>
            <a:r>
              <a:rPr lang="ru-RU" sz="2400" b="1">
                <a:latin typeface="Times New Roman"/>
                <a:cs typeface="Calibri"/>
              </a:rPr>
              <a:t>удивление</a:t>
            </a:r>
            <a:endParaRPr/>
          </a:p>
        </p:txBody>
      </p:sp>
      <p:sp>
        <p:nvSpPr>
          <p:cNvPr id="14" name="TextBox 18" hidden="0"/>
          <p:cNvSpPr>
            <a:spLocks noAdjustHandles="0" noChangeArrowheads="0"/>
          </p:cNvSpPr>
          <p:nvPr isPhoto="0" userDrawn="0"/>
        </p:nvSpPr>
        <p:spPr bwMode="auto">
          <a:xfrm>
            <a:off x="7578588" y="3202608"/>
            <a:ext cx="328543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/>
            <a:spAutoFit/>
          </a:bodyPr>
          <a:lstStyle/>
          <a:p>
            <a:pPr algn="l">
              <a:defRPr/>
            </a:pPr>
            <a:r>
              <a:rPr lang="ru-RU" sz="2400" b="1">
                <a:latin typeface="Times New Roman"/>
                <a:cs typeface="Calibri"/>
              </a:rPr>
              <a:t>гнев</a:t>
            </a:r>
            <a:endParaRPr/>
          </a:p>
        </p:txBody>
      </p:sp>
      <p:sp>
        <p:nvSpPr>
          <p:cNvPr id="15" name="TextBox 19" hidden="0"/>
          <p:cNvSpPr>
            <a:spLocks noAdjustHandles="0" noChangeArrowheads="0"/>
          </p:cNvSpPr>
          <p:nvPr isPhoto="0" userDrawn="0"/>
        </p:nvSpPr>
        <p:spPr bwMode="auto">
          <a:xfrm>
            <a:off x="7666936" y="4295911"/>
            <a:ext cx="328543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/>
            <a:spAutoFit/>
          </a:bodyPr>
          <a:lstStyle/>
          <a:p>
            <a:pPr algn="l">
              <a:defRPr/>
            </a:pPr>
            <a:r>
              <a:rPr lang="ru-RU" sz="2400" b="1">
                <a:latin typeface="Times New Roman"/>
                <a:cs typeface="Calibri"/>
              </a:rPr>
              <a:t>утомление</a:t>
            </a:r>
            <a:endParaRPr/>
          </a:p>
        </p:txBody>
      </p:sp>
      <p:sp>
        <p:nvSpPr>
          <p:cNvPr id="16" name="Стрелка: вправо 21" hidden="0"/>
          <p:cNvSpPr/>
          <p:nvPr isPhoto="0" userDrawn="0"/>
        </p:nvSpPr>
        <p:spPr bwMode="auto">
          <a:xfrm>
            <a:off x="6319630" y="5612848"/>
            <a:ext cx="960781" cy="364433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7" name="TextBox 23" hidden="0"/>
          <p:cNvSpPr>
            <a:spLocks noAdjustHandles="0" noChangeArrowheads="0"/>
          </p:cNvSpPr>
          <p:nvPr isPhoto="0" userDrawn="0"/>
        </p:nvSpPr>
        <p:spPr bwMode="auto">
          <a:xfrm>
            <a:off x="7666936" y="5444433"/>
            <a:ext cx="328543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/>
            <a:spAutoFit/>
          </a:bodyPr>
          <a:lstStyle/>
          <a:p>
            <a:pPr algn="l">
              <a:defRPr/>
            </a:pPr>
            <a:r>
              <a:rPr lang="ru-RU" sz="2400" b="1">
                <a:latin typeface="Times New Roman"/>
                <a:cs typeface="Calibri"/>
              </a:rPr>
              <a:t>страх</a:t>
            </a:r>
            <a:endParaRPr/>
          </a:p>
        </p:txBody>
      </p:sp>
      <p:sp>
        <p:nvSpPr>
          <p:cNvPr id="18" name="TextBox 24" hidden="0"/>
          <p:cNvSpPr>
            <a:spLocks noAdjustHandles="0" noChangeArrowheads="0"/>
          </p:cNvSpPr>
          <p:nvPr isPhoto="0" userDrawn="0"/>
        </p:nvSpPr>
        <p:spPr bwMode="auto">
          <a:xfrm>
            <a:off x="5517190" y="843970"/>
            <a:ext cx="6377607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/>
            <a:spAutoFit/>
          </a:bodyPr>
          <a:lstStyle/>
          <a:p>
            <a:pPr>
              <a:defRPr/>
            </a:pPr>
            <a:r>
              <a:rPr lang="ru-RU" sz="2800" b="1">
                <a:latin typeface="Times New Roman"/>
                <a:cs typeface="Calibri"/>
              </a:rPr>
              <a:t>Выделение основных цветов и</a:t>
            </a:r>
            <a:endParaRPr lang="ru-RU"/>
          </a:p>
          <a:p>
            <a:pPr>
              <a:defRPr/>
            </a:pPr>
            <a:r>
              <a:rPr lang="ru-RU" sz="2800" b="1">
                <a:latin typeface="Times New Roman"/>
                <a:cs typeface="Calibri"/>
              </a:rPr>
              <a:t>характеристик:</a:t>
            </a:r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1622287" y="188428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ru-RU">
                <a:latin typeface="Times New Roman"/>
                <a:cs typeface="Times New Roman"/>
              </a:rPr>
              <a:t>Определение эмоциональной окраски</a:t>
            </a:r>
            <a:endParaRPr lang="ru-RU"/>
          </a:p>
        </p:txBody>
      </p:sp>
      <p:sp>
        <p:nvSpPr>
          <p:cNvPr id="5" name="Заголовок 1" hidden="0"/>
          <p:cNvSpPr>
            <a:spLocks noAdjustHandles="0" noChangeArrowheads="0"/>
          </p:cNvSpPr>
          <p:nvPr isPhoto="0" userDrawn="0"/>
        </p:nvSpPr>
        <p:spPr bwMode="auto">
          <a:xfrm>
            <a:off x="449468" y="1378915"/>
            <a:ext cx="11608904" cy="21519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sz="3200">
                <a:latin typeface="Times New Roman"/>
                <a:cs typeface="Times New Roman"/>
              </a:rPr>
              <a:t>Таким образом буду выделены основные эмоции на картине, основываясь на цветах. О сочетаниях цветов и выделения более четкой эмоции нужно поискать больше информации.</a:t>
            </a:r>
            <a:endParaRPr/>
          </a:p>
        </p:txBody>
      </p:sp>
      <p:sp>
        <p:nvSpPr>
          <p:cNvPr id="6" name="Заголовок 1" hidden="0"/>
          <p:cNvSpPr>
            <a:spLocks noAdjustHandles="0" noChangeArrowheads="0"/>
          </p:cNvSpPr>
          <p:nvPr isPhoto="0" userDrawn="0"/>
        </p:nvSpPr>
        <p:spPr bwMode="auto">
          <a:xfrm>
            <a:off x="760707" y="3536126"/>
            <a:ext cx="11608904" cy="21519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sz="3200">
                <a:latin typeface="Times New Roman"/>
                <a:cs typeface="Times New Roman"/>
              </a:rPr>
              <a:t>Идеальный результат для картины "Крик" -&gt; Безумие.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2651975" y="268533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ru-RU">
                <a:latin typeface="Times New Roman"/>
                <a:cs typeface="Calibri Light"/>
              </a:rPr>
              <a:t>Модель нейронной сети</a:t>
            </a:r>
            <a:endParaRPr lang="ru-RU">
              <a:latin typeface="Times New Roman"/>
            </a:endParaRPr>
          </a:p>
        </p:txBody>
      </p:sp>
      <p:pic>
        <p:nvPicPr>
          <p:cNvPr id="5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875190" y="1362906"/>
            <a:ext cx="10468252" cy="3464326"/>
          </a:xfrm>
          <a:prstGeom prst="rect">
            <a:avLst/>
          </a:prstGeom>
        </p:spPr>
      </p:pic>
      <p:sp>
        <p:nvSpPr>
          <p:cNvPr id="6" name="Заголовок 1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665519" y="4671050"/>
            <a:ext cx="10746931" cy="16542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4999"/>
              </a:lnSpc>
              <a:defRPr/>
            </a:pPr>
            <a:r>
              <a:rPr lang="ru-RU" sz="2800">
                <a:latin typeface="Times New Roman"/>
                <a:cs typeface="Times New Roman"/>
              </a:rPr>
              <a:t>Результатом является распределение цветов на картине. Далее этот результат обрабатывается по алгоритму, результатом которого является набор слов, который описывает предположительные эмоции/ассоциации от просмотра картины.</a:t>
            </a:r>
            <a:endParaRPr sz="2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Стандартная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ONLYOFFICE/5.3.3.30</Application>
  <DocSecurity>0</DocSecurity>
  <PresentationFormat>Широкоэкранный</PresentationFormat>
  <Paragraphs>0</Paragraphs>
  <Slides>5</Slides>
  <Notes>5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Theme 1</vt:lpstr>
      <vt:lpstr>Slide 1</vt:lpstr>
      <vt:lpstr>Slide 2</vt:lpstr>
      <vt:lpstr>Slide 3</vt:lpstr>
      <vt:lpstr>Slide 4</vt:lpstr>
      <vt:lpstr>Slide 5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/>
  <dc:creator/>
  <cp:keywords/>
  <dc:description/>
  <dc:identifier/>
  <dc:language/>
  <cp:lastModifiedBy/>
  <cp:revision>272</cp:revision>
  <dcterms:created xsi:type="dcterms:W3CDTF">2022-11-10T15:03:28Z</dcterms:created>
  <dcterms:modified xsi:type="dcterms:W3CDTF">2023-01-25T14:48:45Z</dcterms:modified>
  <cp:category/>
  <cp:contentStatus/>
  <cp:version/>
</cp:coreProperties>
</file>