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18A3-3AC9-44AE-82B7-9BD59B5236B0}" type="datetimeFigureOut">
              <a:rPr lang="pt-BR" smtClean="0"/>
              <a:t>28/01/2016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11A-227A-4014-8A35-E364D1DE4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22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18A3-3AC9-44AE-82B7-9BD59B5236B0}" type="datetimeFigureOut">
              <a:rPr lang="pt-BR" smtClean="0"/>
              <a:t>28/01/2016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11A-227A-4014-8A35-E364D1DE4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25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18A3-3AC9-44AE-82B7-9BD59B5236B0}" type="datetimeFigureOut">
              <a:rPr lang="pt-BR" smtClean="0"/>
              <a:t>28/01/2016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11A-227A-4014-8A35-E364D1DE4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68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18A3-3AC9-44AE-82B7-9BD59B5236B0}" type="datetimeFigureOut">
              <a:rPr lang="pt-BR" smtClean="0"/>
              <a:t>28/01/2016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11A-227A-4014-8A35-E364D1DE4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47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18A3-3AC9-44AE-82B7-9BD59B5236B0}" type="datetimeFigureOut">
              <a:rPr lang="pt-BR" smtClean="0"/>
              <a:t>28/01/2016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11A-227A-4014-8A35-E364D1DE4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8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18A3-3AC9-44AE-82B7-9BD59B5236B0}" type="datetimeFigureOut">
              <a:rPr lang="pt-BR" smtClean="0"/>
              <a:t>28/01/2016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11A-227A-4014-8A35-E364D1DE4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1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18A3-3AC9-44AE-82B7-9BD59B5236B0}" type="datetimeFigureOut">
              <a:rPr lang="pt-BR" smtClean="0"/>
              <a:t>28/01/2016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11A-227A-4014-8A35-E364D1DE4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04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18A3-3AC9-44AE-82B7-9BD59B5236B0}" type="datetimeFigureOut">
              <a:rPr lang="pt-BR" smtClean="0"/>
              <a:t>28/01/2016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11A-227A-4014-8A35-E364D1DE4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17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18A3-3AC9-44AE-82B7-9BD59B5236B0}" type="datetimeFigureOut">
              <a:rPr lang="pt-BR" smtClean="0"/>
              <a:t>28/01/2016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11A-227A-4014-8A35-E364D1DE4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59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18A3-3AC9-44AE-82B7-9BD59B5236B0}" type="datetimeFigureOut">
              <a:rPr lang="pt-BR" smtClean="0"/>
              <a:t>28/01/2016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11A-227A-4014-8A35-E364D1DE4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0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18A3-3AC9-44AE-82B7-9BD59B5236B0}" type="datetimeFigureOut">
              <a:rPr lang="pt-BR" smtClean="0"/>
              <a:t>28/01/2016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11A-227A-4014-8A35-E364D1DE4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18A3-3AC9-44AE-82B7-9BD59B5236B0}" type="datetimeFigureOut">
              <a:rPr lang="pt-BR" smtClean="0"/>
              <a:t>28/01/2016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C11A-227A-4014-8A35-E364D1DE4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11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28944"/>
            <a:ext cx="9144000" cy="2387600"/>
          </a:xfrm>
        </p:spPr>
        <p:txBody>
          <a:bodyPr/>
          <a:lstStyle/>
          <a:p>
            <a:r>
              <a:rPr lang="pt-BR" dirty="0" smtClean="0"/>
              <a:t>Objetos no Python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08619"/>
            <a:ext cx="9144000" cy="1655762"/>
          </a:xfrm>
        </p:spPr>
        <p:txBody>
          <a:bodyPr/>
          <a:lstStyle/>
          <a:p>
            <a:r>
              <a:rPr lang="pt-BR" dirty="0" smtClean="0"/>
              <a:t>O que são e porque usá-los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17" y="1289529"/>
            <a:ext cx="1733215" cy="17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28944"/>
            <a:ext cx="9144000" cy="2387600"/>
          </a:xfrm>
        </p:spPr>
        <p:txBody>
          <a:bodyPr/>
          <a:lstStyle/>
          <a:p>
            <a:r>
              <a:rPr lang="pt-BR" dirty="0" smtClean="0"/>
              <a:t>www.aprendacodigo.com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08619"/>
            <a:ext cx="9144000" cy="1655762"/>
          </a:xfrm>
        </p:spPr>
        <p:txBody>
          <a:bodyPr>
            <a:normAutofit/>
          </a:bodyPr>
          <a:lstStyle/>
          <a:p>
            <a:r>
              <a:rPr lang="pt-BR" sz="3200" i="1" dirty="0" smtClean="0"/>
              <a:t>Obrigado!</a:t>
            </a:r>
            <a:endParaRPr lang="pt-BR" sz="3200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17" y="1289529"/>
            <a:ext cx="1733215" cy="17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8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Estruturada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Estruturas de Dados (variáveis, listas, dicionários)</a:t>
            </a:r>
          </a:p>
          <a:p>
            <a:r>
              <a:rPr lang="pt-BR" dirty="0" smtClean="0"/>
              <a:t>Estruturas de Decisão (</a:t>
            </a:r>
            <a:r>
              <a:rPr lang="pt-BR" b="1" i="1" dirty="0" err="1" smtClean="0">
                <a:solidFill>
                  <a:srgbClr val="C00000"/>
                </a:solidFill>
              </a:rPr>
              <a:t>if</a:t>
            </a:r>
            <a:r>
              <a:rPr lang="pt-BR" i="1" dirty="0" smtClean="0"/>
              <a:t>, </a:t>
            </a:r>
            <a:r>
              <a:rPr lang="pt-BR" b="1" i="1" dirty="0" err="1" smtClean="0">
                <a:solidFill>
                  <a:srgbClr val="C00000"/>
                </a:solidFill>
              </a:rPr>
              <a:t>else</a:t>
            </a:r>
            <a:r>
              <a:rPr lang="pt-BR" i="1" dirty="0" smtClean="0"/>
              <a:t>, </a:t>
            </a:r>
            <a:r>
              <a:rPr lang="pt-BR" b="1" i="1" dirty="0" err="1" smtClean="0">
                <a:solidFill>
                  <a:srgbClr val="C00000"/>
                </a:solidFill>
              </a:rPr>
              <a:t>elif</a:t>
            </a:r>
            <a:r>
              <a:rPr lang="pt-BR" dirty="0" smtClean="0"/>
              <a:t>)</a:t>
            </a:r>
          </a:p>
          <a:p>
            <a:r>
              <a:rPr lang="pt-BR" dirty="0" smtClean="0"/>
              <a:t>Estruturas de Repetição (</a:t>
            </a:r>
            <a:r>
              <a:rPr lang="pt-BR" b="1" i="1" dirty="0" smtClean="0">
                <a:solidFill>
                  <a:srgbClr val="C00000"/>
                </a:solidFill>
              </a:rPr>
              <a:t>for</a:t>
            </a:r>
            <a:r>
              <a:rPr lang="pt-BR" dirty="0" smtClean="0"/>
              <a:t>, </a:t>
            </a:r>
            <a:r>
              <a:rPr lang="pt-BR" b="1" i="1" dirty="0" err="1" smtClean="0">
                <a:solidFill>
                  <a:srgbClr val="C00000"/>
                </a:solidFill>
              </a:rPr>
              <a:t>while</a:t>
            </a:r>
            <a:r>
              <a:rPr lang="pt-BR" i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922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1267197"/>
              </p:ext>
            </p:extLst>
          </p:nvPr>
        </p:nvGraphicFramePr>
        <p:xfrm>
          <a:off x="838199" y="1825625"/>
          <a:ext cx="39083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789">
                  <a:extLst>
                    <a:ext uri="{9D8B030D-6E8A-4147-A177-3AD203B41FA5}">
                      <a16:colId xmlns:a16="http://schemas.microsoft.com/office/drawing/2014/main" val="2863176681"/>
                    </a:ext>
                  </a:extLst>
                </a:gridCol>
                <a:gridCol w="1302789">
                  <a:extLst>
                    <a:ext uri="{9D8B030D-6E8A-4147-A177-3AD203B41FA5}">
                      <a16:colId xmlns:a16="http://schemas.microsoft.com/office/drawing/2014/main" val="1484774633"/>
                    </a:ext>
                  </a:extLst>
                </a:gridCol>
                <a:gridCol w="1302789">
                  <a:extLst>
                    <a:ext uri="{9D8B030D-6E8A-4147-A177-3AD203B41FA5}">
                      <a16:colId xmlns:a16="http://schemas.microsoft.com/office/drawing/2014/main" val="2356304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 que nasceu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Idade (anos)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3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Revan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2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Maul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4782"/>
                  </a:ext>
                </a:extLst>
              </a:tr>
            </a:tbl>
          </a:graphicData>
        </a:graphic>
      </p:graphicFrame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896195" y="615142"/>
            <a:ext cx="7182197" cy="556182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import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latin typeface="Consolas" panose="020B0609020204030204" pitchFamily="49" charset="0"/>
              </a:rPr>
              <a:t>datetime</a:t>
            </a:r>
            <a:endParaRPr lang="pt-BR" sz="20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latin typeface="Consolas" panose="020B0609020204030204" pitchFamily="49" charset="0"/>
              </a:rPr>
              <a:t>lista_nome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pt-BR" sz="2000" dirty="0" smtClean="0">
                <a:latin typeface="Consolas" panose="020B0609020204030204" pitchFamily="49" charset="0"/>
              </a:rPr>
              <a:t>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latin typeface="Consolas" panose="020B0609020204030204" pitchFamily="49" charset="0"/>
              </a:rPr>
              <a:t>lista_ano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pt-BR" sz="2000" dirty="0" smtClean="0">
                <a:latin typeface="Consolas" panose="020B0609020204030204" pitchFamily="49" charset="0"/>
              </a:rPr>
              <a:t>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latin typeface="Consolas" panose="020B0609020204030204" pitchFamily="49" charset="0"/>
              </a:rPr>
              <a:t>lista_idade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pt-BR" sz="2000" dirty="0" smtClean="0">
                <a:latin typeface="Consolas" panose="020B0609020204030204" pitchFamily="49" charset="0"/>
              </a:rPr>
              <a:t>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latin typeface="Consolas" panose="020B0609020204030204" pitchFamily="49" charset="0"/>
              </a:rPr>
              <a:t>ano_atual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latin typeface="Consolas" panose="020B0609020204030204" pitchFamily="49" charset="0"/>
              </a:rPr>
              <a:t>datetime.date.today</a:t>
            </a:r>
            <a:r>
              <a:rPr lang="pt-BR" sz="2000" dirty="0" smtClean="0">
                <a:latin typeface="Consolas" panose="020B0609020204030204" pitchFamily="49" charset="0"/>
              </a:rPr>
              <a:t>().</a:t>
            </a:r>
            <a:r>
              <a:rPr lang="pt-BR" sz="2000" dirty="0" err="1" smtClean="0">
                <a:latin typeface="Consolas" panose="020B0609020204030204" pitchFamily="49" charset="0"/>
              </a:rPr>
              <a:t>year</a:t>
            </a:r>
            <a:endParaRPr lang="pt-BR" sz="20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pt-BR" sz="2000" dirty="0" smtClean="0">
                <a:latin typeface="Consolas" panose="020B0609020204030204" pitchFamily="49" charset="0"/>
              </a:rPr>
              <a:t> continua 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“sim”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pt-BR" sz="2000" dirty="0" smtClean="0">
                <a:latin typeface="Consolas" panose="020B0609020204030204" pitchFamily="49" charset="0"/>
              </a:rPr>
              <a:t> continua 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“sim”</a:t>
            </a:r>
            <a:r>
              <a:rPr lang="pt-BR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pt-BR" sz="2000" dirty="0" smtClean="0">
                <a:latin typeface="Consolas" panose="020B0609020204030204" pitchFamily="49" charset="0"/>
              </a:rPr>
              <a:t> 		continua 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input</a:t>
            </a:r>
            <a:r>
              <a:rPr lang="pt-BR" sz="2000" dirty="0" smtClean="0">
                <a:latin typeface="Consolas" panose="020B0609020204030204" pitchFamily="49" charset="0"/>
              </a:rPr>
              <a:t>(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“continua?”</a:t>
            </a:r>
            <a:r>
              <a:rPr lang="pt-BR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pt-BR" sz="2000" dirty="0" smtClean="0">
                <a:latin typeface="Consolas" panose="020B0609020204030204" pitchFamily="49" charset="0"/>
              </a:rPr>
              <a:t>		</a:t>
            </a:r>
            <a:r>
              <a:rPr lang="pt-BR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pt-BR" sz="2000" dirty="0" smtClean="0">
                <a:latin typeface="Consolas" panose="020B0609020204030204" pitchFamily="49" charset="0"/>
              </a:rPr>
              <a:t> continua 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“sim”</a:t>
            </a:r>
            <a:r>
              <a:rPr lang="pt-BR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pt-BR" sz="2000" dirty="0" smtClean="0">
                <a:latin typeface="Consolas" panose="020B0609020204030204" pitchFamily="49" charset="0"/>
              </a:rPr>
              <a:t>			</a:t>
            </a:r>
            <a:r>
              <a:rPr lang="pt-BR" sz="2000" dirty="0" err="1" smtClean="0">
                <a:latin typeface="Consolas" panose="020B0609020204030204" pitchFamily="49" charset="0"/>
              </a:rPr>
              <a:t>lista_nome.append</a:t>
            </a:r>
            <a:r>
              <a:rPr lang="pt-BR" sz="2000" dirty="0" smtClean="0">
                <a:latin typeface="Consolas" panose="020B0609020204030204" pitchFamily="49" charset="0"/>
              </a:rPr>
              <a:t>(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input</a:t>
            </a:r>
            <a:r>
              <a:rPr lang="pt-BR" sz="2000" dirty="0" smtClean="0">
                <a:latin typeface="Consolas" panose="020B0609020204030204" pitchFamily="49" charset="0"/>
              </a:rPr>
              <a:t>(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“Digite seu nome”</a:t>
            </a:r>
            <a:r>
              <a:rPr lang="pt-BR" sz="2000" dirty="0" smtClean="0"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</a:t>
            </a:r>
            <a:r>
              <a:rPr lang="pt-BR" sz="2000" dirty="0" smtClean="0">
                <a:latin typeface="Consolas" panose="020B0609020204030204" pitchFamily="49" charset="0"/>
              </a:rPr>
              <a:t> 		</a:t>
            </a:r>
            <a:r>
              <a:rPr lang="pt-BR" sz="2000" dirty="0" err="1" smtClean="0">
                <a:latin typeface="Consolas" panose="020B0609020204030204" pitchFamily="49" charset="0"/>
              </a:rPr>
              <a:t>lista_ano.append</a:t>
            </a:r>
            <a:r>
              <a:rPr lang="pt-BR" sz="2000" dirty="0" smtClean="0">
                <a:latin typeface="Consolas" panose="020B0609020204030204" pitchFamily="49" charset="0"/>
              </a:rPr>
              <a:t>(</a:t>
            </a: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 smtClean="0">
                <a:latin typeface="Consolas" panose="020B0609020204030204" pitchFamily="49" charset="0"/>
              </a:rPr>
              <a:t>(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input</a:t>
            </a:r>
            <a:r>
              <a:rPr lang="pt-BR" sz="2000" dirty="0" smtClean="0">
                <a:latin typeface="Consolas" panose="020B0609020204030204" pitchFamily="49" charset="0"/>
              </a:rPr>
              <a:t>(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“Ano inicial”</a:t>
            </a:r>
            <a:r>
              <a:rPr lang="pt-BR" sz="2000" dirty="0" smtClean="0">
                <a:latin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pt-BR" sz="2000" dirty="0" smtClean="0">
                <a:latin typeface="Consolas" panose="020B0609020204030204" pitchFamily="49" charset="0"/>
              </a:rPr>
              <a:t> 		</a:t>
            </a:r>
            <a:r>
              <a:rPr lang="pt-BR" sz="2000" dirty="0" err="1" smtClean="0">
                <a:latin typeface="Consolas" panose="020B0609020204030204" pitchFamily="49" charset="0"/>
              </a:rPr>
              <a:t>lista_idade.append</a:t>
            </a:r>
            <a:r>
              <a:rPr lang="pt-BR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pt-BR" sz="2000" dirty="0" smtClean="0">
                <a:latin typeface="Consolas" panose="020B0609020204030204" pitchFamily="49" charset="0"/>
              </a:rPr>
              <a:t>				</a:t>
            </a:r>
            <a:r>
              <a:rPr lang="pt-BR" sz="2000" dirty="0" err="1" smtClean="0">
                <a:latin typeface="Consolas" panose="020B0609020204030204" pitchFamily="49" charset="0"/>
              </a:rPr>
              <a:t>ano_atual</a:t>
            </a:r>
            <a:r>
              <a:rPr lang="pt-BR" sz="2000" dirty="0" smtClean="0">
                <a:latin typeface="Consolas" panose="020B0609020204030204" pitchFamily="49" charset="0"/>
              </a:rPr>
              <a:t> – </a:t>
            </a:r>
            <a:r>
              <a:rPr lang="pt-BR" sz="2000" dirty="0" err="1" smtClean="0">
                <a:latin typeface="Consolas" panose="020B0609020204030204" pitchFamily="49" charset="0"/>
              </a:rPr>
              <a:t>lista_ano</a:t>
            </a:r>
            <a:r>
              <a:rPr lang="pt-BR" sz="2000" dirty="0" smtClean="0">
                <a:latin typeface="Consolas" panose="020B0609020204030204" pitchFamily="49" charset="0"/>
              </a:rPr>
              <a:t>[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-</a:t>
            </a:r>
            <a:r>
              <a:rPr lang="pt-BR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1</a:t>
            </a:r>
            <a:r>
              <a:rPr lang="pt-BR" sz="2000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</a:t>
            </a:r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dirty="0" smtClean="0">
                <a:latin typeface="Consolas" panose="020B0609020204030204" pitchFamily="49" charset="0"/>
              </a:rPr>
              <a:t>		)</a:t>
            </a:r>
            <a:endParaRPr lang="pt-BR" sz="20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48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1"/>
          </p:nvPr>
        </p:nvGraphicFramePr>
        <p:xfrm>
          <a:off x="838199" y="1825625"/>
          <a:ext cx="39083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789">
                  <a:extLst>
                    <a:ext uri="{9D8B030D-6E8A-4147-A177-3AD203B41FA5}">
                      <a16:colId xmlns:a16="http://schemas.microsoft.com/office/drawing/2014/main" val="2863176681"/>
                    </a:ext>
                  </a:extLst>
                </a:gridCol>
                <a:gridCol w="1302789">
                  <a:extLst>
                    <a:ext uri="{9D8B030D-6E8A-4147-A177-3AD203B41FA5}">
                      <a16:colId xmlns:a16="http://schemas.microsoft.com/office/drawing/2014/main" val="1484774633"/>
                    </a:ext>
                  </a:extLst>
                </a:gridCol>
                <a:gridCol w="1302789">
                  <a:extLst>
                    <a:ext uri="{9D8B030D-6E8A-4147-A177-3AD203B41FA5}">
                      <a16:colId xmlns:a16="http://schemas.microsoft.com/office/drawing/2014/main" val="2356304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 que nasceu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Idade (anos)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3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Huginho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Zezinho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2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Luizinho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4782"/>
                  </a:ext>
                </a:extLst>
              </a:tr>
            </a:tbl>
          </a:graphicData>
        </a:graphic>
      </p:graphicFrame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896195" y="615142"/>
            <a:ext cx="7182197" cy="59685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import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latin typeface="Consolas" panose="020B0609020204030204" pitchFamily="49" charset="0"/>
              </a:rPr>
              <a:t>datetime</a:t>
            </a:r>
            <a:endParaRPr lang="pt-BR" sz="20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latin typeface="Consolas" panose="020B0609020204030204" pitchFamily="49" charset="0"/>
              </a:rPr>
              <a:t>lista_nome</a:t>
            </a:r>
            <a:r>
              <a:rPr lang="pt-BR" sz="2000" dirty="0" smtClean="0">
                <a:latin typeface="Consolas" panose="020B0609020204030204" pitchFamily="49" charset="0"/>
              </a:rPr>
              <a:t> =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latin typeface="Consolas" panose="020B0609020204030204" pitchFamily="49" charset="0"/>
              </a:rPr>
              <a:t>lista_ano</a:t>
            </a:r>
            <a:r>
              <a:rPr lang="pt-BR" sz="2000" dirty="0" smtClean="0">
                <a:latin typeface="Consolas" panose="020B0609020204030204" pitchFamily="49" charset="0"/>
              </a:rPr>
              <a:t> =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latin typeface="Consolas" panose="020B0609020204030204" pitchFamily="49" charset="0"/>
              </a:rPr>
              <a:t>lista_idade</a:t>
            </a:r>
            <a:r>
              <a:rPr lang="pt-BR" sz="2000" dirty="0" smtClean="0">
                <a:latin typeface="Consolas" panose="020B0609020204030204" pitchFamily="49" charset="0"/>
              </a:rPr>
              <a:t> =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latin typeface="Consolas" panose="020B0609020204030204" pitchFamily="49" charset="0"/>
              </a:rPr>
              <a:t>ano_atual</a:t>
            </a:r>
            <a:r>
              <a:rPr lang="pt-BR" sz="2000" dirty="0" smtClean="0">
                <a:latin typeface="Consolas" panose="020B0609020204030204" pitchFamily="49" charset="0"/>
              </a:rPr>
              <a:t> = </a:t>
            </a:r>
            <a:r>
              <a:rPr lang="pt-BR" sz="2000" dirty="0" err="1" smtClean="0">
                <a:latin typeface="Consolas" panose="020B0609020204030204" pitchFamily="49" charset="0"/>
              </a:rPr>
              <a:t>datetime.date.today</a:t>
            </a:r>
            <a:r>
              <a:rPr lang="pt-BR" sz="2000" dirty="0" smtClean="0">
                <a:latin typeface="Consolas" panose="020B0609020204030204" pitchFamily="49" charset="0"/>
              </a:rPr>
              <a:t>().</a:t>
            </a:r>
            <a:r>
              <a:rPr lang="pt-BR" sz="2000" dirty="0" err="1" smtClean="0">
                <a:latin typeface="Consolas" panose="020B0609020204030204" pitchFamily="49" charset="0"/>
              </a:rPr>
              <a:t>year</a:t>
            </a:r>
            <a:endParaRPr lang="pt-BR" sz="20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pt-BR" sz="2000" dirty="0" smtClean="0">
                <a:latin typeface="Consolas" panose="020B0609020204030204" pitchFamily="49" charset="0"/>
              </a:rPr>
              <a:t> continua 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“s”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pt-BR" sz="2000" dirty="0" smtClean="0">
                <a:latin typeface="Consolas" panose="020B0609020204030204" pitchFamily="49" charset="0"/>
              </a:rPr>
              <a:t> continua 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“s”</a:t>
            </a:r>
            <a:r>
              <a:rPr lang="pt-BR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pt-BR" sz="2000" dirty="0" smtClean="0">
                <a:latin typeface="Consolas" panose="020B0609020204030204" pitchFamily="49" charset="0"/>
              </a:rPr>
              <a:t> 		continua 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input</a:t>
            </a:r>
            <a:r>
              <a:rPr lang="pt-BR" sz="2000" dirty="0" smtClean="0">
                <a:latin typeface="Consolas" panose="020B0609020204030204" pitchFamily="49" charset="0"/>
              </a:rPr>
              <a:t>(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“continua?”</a:t>
            </a:r>
            <a:r>
              <a:rPr lang="pt-BR" sz="2000" dirty="0" smtClean="0">
                <a:latin typeface="Consolas" panose="020B0609020204030204" pitchFamily="49" charset="0"/>
              </a:rPr>
              <a:t>)[</a:t>
            </a:r>
            <a:r>
              <a:rPr lang="pt-BR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pt-BR" sz="2000" dirty="0" smtClean="0">
                <a:latin typeface="Consolas" panose="020B0609020204030204" pitchFamily="49" charset="0"/>
              </a:rPr>
              <a:t>].</a:t>
            </a:r>
            <a:r>
              <a:rPr lang="pt-BR" sz="2000" dirty="0" err="1" smtClean="0">
                <a:latin typeface="Consolas" panose="020B0609020204030204" pitchFamily="49" charset="0"/>
              </a:rPr>
              <a:t>lower</a:t>
            </a:r>
            <a:r>
              <a:rPr lang="pt-BR" sz="20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pt-BR" sz="2000" dirty="0" smtClean="0">
                <a:latin typeface="Consolas" panose="020B0609020204030204" pitchFamily="49" charset="0"/>
              </a:rPr>
              <a:t>		</a:t>
            </a:r>
            <a:r>
              <a:rPr lang="pt-BR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pt-BR" sz="2000" dirty="0" smtClean="0">
                <a:latin typeface="Consolas" panose="020B0609020204030204" pitchFamily="49" charset="0"/>
              </a:rPr>
              <a:t> continua 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“s”</a:t>
            </a:r>
            <a:r>
              <a:rPr lang="pt-BR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pt-BR" sz="2000" dirty="0" smtClean="0">
                <a:latin typeface="Consolas" panose="020B0609020204030204" pitchFamily="49" charset="0"/>
              </a:rPr>
              <a:t>			nome = 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input</a:t>
            </a:r>
            <a:r>
              <a:rPr lang="pt-BR" sz="2000" dirty="0" smtClean="0">
                <a:latin typeface="Consolas" panose="020B0609020204030204" pitchFamily="49" charset="0"/>
              </a:rPr>
              <a:t>(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“Digite seu nome”</a:t>
            </a:r>
            <a:r>
              <a:rPr lang="pt-BR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	</a:t>
            </a:r>
            <a:r>
              <a:rPr lang="pt-BR" sz="2000" dirty="0" smtClean="0">
                <a:latin typeface="Consolas" panose="020B0609020204030204" pitchFamily="49" charset="0"/>
              </a:rPr>
              <a:t>		ano = input(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“Ano de Nascimento”</a:t>
            </a:r>
            <a:r>
              <a:rPr lang="pt-BR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 		</a:t>
            </a:r>
            <a:r>
              <a:rPr lang="pt-BR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try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pt-BR" sz="2000" dirty="0" smtClean="0">
                <a:latin typeface="Consolas" panose="020B0609020204030204" pitchFamily="49" charset="0"/>
              </a:rPr>
              <a:t> 			ano 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 smtClean="0">
                <a:latin typeface="Consolas" panose="020B0609020204030204" pitchFamily="49" charset="0"/>
              </a:rPr>
              <a:t>(ano) </a:t>
            </a:r>
            <a:r>
              <a:rPr lang="pt-BR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pt-BR" sz="2000" dirty="0" smtClean="0">
                <a:latin typeface="Consolas" panose="020B0609020204030204" pitchFamily="49" charset="0"/>
              </a:rPr>
              <a:t> ano </a:t>
            </a:r>
            <a:r>
              <a:rPr lang="pt-BR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pt-BR" sz="2000" dirty="0" smtClean="0">
                <a:latin typeface="Consolas" panose="020B0609020204030204" pitchFamily="49" charset="0"/>
              </a:rPr>
              <a:t>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</a:t>
            </a:r>
            <a:r>
              <a:rPr lang="pt-BR" sz="2000" dirty="0" smtClean="0">
                <a:latin typeface="Consolas" panose="020B0609020204030204" pitchFamily="49" charset="0"/>
              </a:rPr>
              <a:t>			</a:t>
            </a:r>
            <a:r>
              <a:rPr lang="pt-BR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except</a:t>
            </a:r>
            <a:r>
              <a:rPr lang="pt-BR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</a:t>
            </a:r>
            <a:r>
              <a:rPr lang="pt-BR" sz="2000" dirty="0" smtClean="0">
                <a:latin typeface="Consolas" panose="020B0609020204030204" pitchFamily="49" charset="0"/>
              </a:rPr>
              <a:t>				ano 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0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pt-BR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		</a:t>
            </a:r>
            <a:r>
              <a:rPr lang="pt-BR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latin typeface="Consolas" panose="020B0609020204030204" pitchFamily="49" charset="0"/>
              </a:rPr>
              <a:t>nome </a:t>
            </a:r>
            <a:r>
              <a:rPr lang="pt-BR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</a:t>
            </a:r>
            <a:r>
              <a:rPr lang="pt-BR" sz="2000" dirty="0" smtClean="0">
                <a:latin typeface="Consolas" panose="020B0609020204030204" pitchFamily="49" charset="0"/>
              </a:rPr>
              <a:t> ano: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</a:t>
            </a:r>
            <a:r>
              <a:rPr lang="pt-BR" sz="2000" dirty="0" smtClean="0">
                <a:latin typeface="Consolas" panose="020B0609020204030204" pitchFamily="49" charset="0"/>
              </a:rPr>
              <a:t> 			</a:t>
            </a:r>
            <a:r>
              <a:rPr lang="pt-BR" sz="2000" dirty="0" err="1" smtClean="0">
                <a:latin typeface="Consolas" panose="020B0609020204030204" pitchFamily="49" charset="0"/>
              </a:rPr>
              <a:t>lista_nome.append</a:t>
            </a:r>
            <a:r>
              <a:rPr lang="pt-BR" sz="2000" dirty="0" smtClean="0">
                <a:latin typeface="Consolas" panose="020B0609020204030204" pitchFamily="49" charset="0"/>
              </a:rPr>
              <a:t>(nome)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</a:t>
            </a:r>
            <a:r>
              <a:rPr lang="pt-BR" sz="2000" dirty="0" smtClean="0">
                <a:latin typeface="Consolas" panose="020B0609020204030204" pitchFamily="49" charset="0"/>
              </a:rPr>
              <a:t> 			</a:t>
            </a:r>
            <a:r>
              <a:rPr lang="pt-BR" sz="2000" dirty="0" err="1" smtClean="0">
                <a:latin typeface="Consolas" panose="020B0609020204030204" pitchFamily="49" charset="0"/>
              </a:rPr>
              <a:t>lista_ano.append</a:t>
            </a:r>
            <a:r>
              <a:rPr lang="pt-BR" sz="2000" dirty="0" smtClean="0">
                <a:latin typeface="Consolas" panose="020B0609020204030204" pitchFamily="49" charset="0"/>
              </a:rPr>
              <a:t>(ano)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</a:t>
            </a:r>
            <a:r>
              <a:rPr lang="pt-BR" sz="2000" dirty="0" smtClean="0">
                <a:latin typeface="Consolas" panose="020B0609020204030204" pitchFamily="49" charset="0"/>
              </a:rPr>
              <a:t> 			</a:t>
            </a:r>
            <a:r>
              <a:rPr lang="pt-BR" sz="2000" dirty="0" err="1" smtClean="0">
                <a:latin typeface="Consolas" panose="020B0609020204030204" pitchFamily="49" charset="0"/>
              </a:rPr>
              <a:t>lista_idade.append</a:t>
            </a:r>
            <a:r>
              <a:rPr lang="pt-BR" sz="2000" dirty="0" smtClean="0">
                <a:latin typeface="Consolas" panose="020B0609020204030204" pitchFamily="49" charset="0"/>
              </a:rPr>
              <a:t>(</a:t>
            </a:r>
            <a:r>
              <a:rPr lang="pt-BR" sz="2000" dirty="0" err="1" smtClean="0">
                <a:latin typeface="Consolas" panose="020B0609020204030204" pitchFamily="49" charset="0"/>
              </a:rPr>
              <a:t>ano_atual</a:t>
            </a:r>
            <a:r>
              <a:rPr lang="pt-BR" sz="2000" dirty="0" smtClean="0">
                <a:latin typeface="Consolas" panose="020B0609020204030204" pitchFamily="49" charset="0"/>
              </a:rPr>
              <a:t> – ano)</a:t>
            </a:r>
            <a:endParaRPr lang="pt-BR" sz="20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3692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se...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Ao invés de converter a minha </a:t>
            </a:r>
            <a:r>
              <a:rPr lang="pt-BR" dirty="0" err="1" smtClean="0">
                <a:solidFill>
                  <a:srgbClr val="0070C0"/>
                </a:solidFill>
              </a:rPr>
              <a:t>idéia</a:t>
            </a:r>
            <a:r>
              <a:rPr lang="pt-BR" dirty="0" smtClean="0">
                <a:solidFill>
                  <a:srgbClr val="0070C0"/>
                </a:solidFill>
              </a:rPr>
              <a:t>, conceito ou objetivo para estruturas de programação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839788" y="3006725"/>
            <a:ext cx="5157787" cy="3182937"/>
          </a:xfrm>
        </p:spPr>
        <p:txBody>
          <a:bodyPr/>
          <a:lstStyle/>
          <a:p>
            <a:r>
              <a:rPr lang="pt-BR" dirty="0" smtClean="0"/>
              <a:t>Entrevista = várias listas</a:t>
            </a:r>
            <a:br>
              <a:rPr lang="pt-BR" dirty="0" smtClean="0"/>
            </a:br>
            <a:r>
              <a:rPr lang="pt-BR" dirty="0" smtClean="0"/>
              <a:t>(Nome, Ano, Idade)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Eu trabalhar a minha </a:t>
            </a:r>
            <a:r>
              <a:rPr lang="pt-BR" dirty="0" err="1" smtClean="0">
                <a:solidFill>
                  <a:srgbClr val="0070C0"/>
                </a:solidFill>
              </a:rPr>
              <a:t>idéia</a:t>
            </a:r>
            <a:r>
              <a:rPr lang="pt-BR" dirty="0" smtClean="0">
                <a:solidFill>
                  <a:srgbClr val="0070C0"/>
                </a:solidFill>
              </a:rPr>
              <a:t>, conceito ou objetivo como uma ideia, conceito ou objetivo realmente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4"/>
          </p:nvPr>
        </p:nvSpPr>
        <p:spPr>
          <a:xfrm>
            <a:off x="6542116" y="3973513"/>
            <a:ext cx="4965672" cy="17290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entrevista.nome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entrevista.ano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entrevista.idade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entrevista.perguntar_nome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10" name="Espaço Reservado para Conteúdo 8"/>
          <p:cNvSpPr txBox="1">
            <a:spLocks/>
          </p:cNvSpPr>
          <p:nvPr/>
        </p:nvSpPr>
        <p:spPr>
          <a:xfrm>
            <a:off x="6324600" y="3159126"/>
            <a:ext cx="5183188" cy="734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Entrevista = Entrevista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606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mais fácil entender?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66007" y="1504604"/>
            <a:ext cx="6991004" cy="52868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2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t-BR" sz="21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import</a:t>
            </a:r>
            <a:r>
              <a:rPr lang="pt-BR" sz="2100" dirty="0" smtClean="0">
                <a:latin typeface="Consolas" panose="020B0609020204030204" pitchFamily="49" charset="0"/>
              </a:rPr>
              <a:t> </a:t>
            </a:r>
            <a:r>
              <a:rPr lang="pt-BR" sz="2100" dirty="0" err="1" smtClean="0">
                <a:latin typeface="Consolas" panose="020B0609020204030204" pitchFamily="49" charset="0"/>
              </a:rPr>
              <a:t>datetime</a:t>
            </a:r>
            <a:endParaRPr lang="pt-BR" sz="21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2100" dirty="0" smtClean="0">
                <a:latin typeface="Consolas" panose="020B0609020204030204" pitchFamily="49" charset="0"/>
              </a:rPr>
              <a:t> </a:t>
            </a:r>
            <a:r>
              <a:rPr lang="pt-BR" sz="2100" dirty="0" err="1" smtClean="0">
                <a:latin typeface="Consolas" panose="020B0609020204030204" pitchFamily="49" charset="0"/>
              </a:rPr>
              <a:t>lista_nome</a:t>
            </a:r>
            <a:r>
              <a:rPr lang="pt-BR" sz="2100" dirty="0" smtClean="0">
                <a:latin typeface="Consolas" panose="020B0609020204030204" pitchFamily="49" charset="0"/>
              </a:rPr>
              <a:t> =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2100" dirty="0" smtClean="0">
                <a:latin typeface="Consolas" panose="020B0609020204030204" pitchFamily="49" charset="0"/>
              </a:rPr>
              <a:t> </a:t>
            </a:r>
            <a:r>
              <a:rPr lang="pt-BR" sz="2100" dirty="0" err="1" smtClean="0">
                <a:latin typeface="Consolas" panose="020B0609020204030204" pitchFamily="49" charset="0"/>
              </a:rPr>
              <a:t>lista_ano</a:t>
            </a:r>
            <a:r>
              <a:rPr lang="pt-BR" sz="2100" dirty="0" smtClean="0">
                <a:latin typeface="Consolas" panose="020B0609020204030204" pitchFamily="49" charset="0"/>
              </a:rPr>
              <a:t> =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2100" dirty="0" smtClean="0">
                <a:latin typeface="Consolas" panose="020B0609020204030204" pitchFamily="49" charset="0"/>
              </a:rPr>
              <a:t> </a:t>
            </a:r>
            <a:r>
              <a:rPr lang="pt-BR" sz="2100" dirty="0" err="1" smtClean="0">
                <a:latin typeface="Consolas" panose="020B0609020204030204" pitchFamily="49" charset="0"/>
              </a:rPr>
              <a:t>lista_idade</a:t>
            </a:r>
            <a:r>
              <a:rPr lang="pt-BR" sz="2100" dirty="0" smtClean="0">
                <a:latin typeface="Consolas" panose="020B0609020204030204" pitchFamily="49" charset="0"/>
              </a:rPr>
              <a:t> =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t-BR" sz="2100" dirty="0" smtClean="0">
                <a:latin typeface="Consolas" panose="020B0609020204030204" pitchFamily="49" charset="0"/>
              </a:rPr>
              <a:t> </a:t>
            </a:r>
            <a:r>
              <a:rPr lang="pt-BR" sz="2100" dirty="0" err="1" smtClean="0">
                <a:latin typeface="Consolas" panose="020B0609020204030204" pitchFamily="49" charset="0"/>
              </a:rPr>
              <a:t>ano_atual</a:t>
            </a:r>
            <a:r>
              <a:rPr lang="pt-BR" sz="2100" dirty="0" smtClean="0">
                <a:latin typeface="Consolas" panose="020B0609020204030204" pitchFamily="49" charset="0"/>
              </a:rPr>
              <a:t> = </a:t>
            </a:r>
            <a:r>
              <a:rPr lang="pt-BR" sz="2100" dirty="0" err="1" smtClean="0">
                <a:latin typeface="Consolas" panose="020B0609020204030204" pitchFamily="49" charset="0"/>
              </a:rPr>
              <a:t>datetime.date.today</a:t>
            </a:r>
            <a:r>
              <a:rPr lang="pt-BR" sz="2100" dirty="0" smtClean="0">
                <a:latin typeface="Consolas" panose="020B0609020204030204" pitchFamily="49" charset="0"/>
              </a:rPr>
              <a:t>().</a:t>
            </a:r>
            <a:r>
              <a:rPr lang="pt-BR" sz="2100" dirty="0" err="1" smtClean="0">
                <a:latin typeface="Consolas" panose="020B0609020204030204" pitchFamily="49" charset="0"/>
              </a:rPr>
              <a:t>year</a:t>
            </a:r>
            <a:endParaRPr lang="pt-BR" sz="21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pt-BR" sz="2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t-BR" sz="21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pt-BR" sz="2100" dirty="0" smtClean="0">
                <a:latin typeface="Consolas" panose="020B0609020204030204" pitchFamily="49" charset="0"/>
              </a:rPr>
              <a:t> continua </a:t>
            </a:r>
            <a:r>
              <a:rPr lang="pt-BR" sz="2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r>
              <a:rPr lang="pt-BR" sz="2100" dirty="0" smtClean="0">
                <a:latin typeface="Consolas" panose="020B0609020204030204" pitchFamily="49" charset="0"/>
              </a:rPr>
              <a:t> </a:t>
            </a:r>
            <a:r>
              <a:rPr lang="pt-BR" sz="21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“s”</a:t>
            </a:r>
            <a:r>
              <a:rPr lang="pt-BR" sz="21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pt-BR" sz="2100" dirty="0" smtClean="0">
                <a:latin typeface="Consolas" panose="020B0609020204030204" pitchFamily="49" charset="0"/>
              </a:rPr>
              <a:t> 	continua </a:t>
            </a:r>
            <a:r>
              <a:rPr lang="pt-BR" sz="2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pt-BR" sz="2100" dirty="0" smtClean="0">
                <a:latin typeface="Consolas" panose="020B0609020204030204" pitchFamily="49" charset="0"/>
              </a:rPr>
              <a:t> </a:t>
            </a:r>
            <a:r>
              <a:rPr lang="pt-BR" sz="2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input</a:t>
            </a:r>
            <a:r>
              <a:rPr lang="pt-BR" sz="2100" dirty="0" smtClean="0">
                <a:latin typeface="Consolas" panose="020B0609020204030204" pitchFamily="49" charset="0"/>
              </a:rPr>
              <a:t>(</a:t>
            </a:r>
            <a:r>
              <a:rPr lang="pt-BR" sz="21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“continua?”</a:t>
            </a:r>
            <a:r>
              <a:rPr lang="pt-BR" sz="2100" dirty="0" smtClean="0">
                <a:latin typeface="Consolas" panose="020B0609020204030204" pitchFamily="49" charset="0"/>
              </a:rPr>
              <a:t>)[</a:t>
            </a:r>
            <a:r>
              <a:rPr lang="pt-BR" sz="2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pt-BR" sz="2100" dirty="0" smtClean="0">
                <a:latin typeface="Consolas" panose="020B0609020204030204" pitchFamily="49" charset="0"/>
              </a:rPr>
              <a:t>].</a:t>
            </a:r>
            <a:r>
              <a:rPr lang="pt-BR" sz="2100" dirty="0" err="1" smtClean="0">
                <a:latin typeface="Consolas" panose="020B0609020204030204" pitchFamily="49" charset="0"/>
              </a:rPr>
              <a:t>lower</a:t>
            </a:r>
            <a:r>
              <a:rPr lang="pt-BR" sz="21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pt-BR" sz="2100" dirty="0" smtClean="0">
                <a:latin typeface="Consolas" panose="020B0609020204030204" pitchFamily="49" charset="0"/>
              </a:rPr>
              <a:t>		</a:t>
            </a:r>
            <a:r>
              <a:rPr lang="pt-BR" sz="21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pt-BR" sz="2100" dirty="0" smtClean="0">
                <a:latin typeface="Consolas" panose="020B0609020204030204" pitchFamily="49" charset="0"/>
              </a:rPr>
              <a:t> continua </a:t>
            </a:r>
            <a:r>
              <a:rPr lang="pt-BR" sz="2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r>
              <a:rPr lang="pt-BR" sz="2100" dirty="0" smtClean="0">
                <a:latin typeface="Consolas" panose="020B0609020204030204" pitchFamily="49" charset="0"/>
              </a:rPr>
              <a:t> </a:t>
            </a:r>
            <a:r>
              <a:rPr lang="pt-BR" sz="21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“s”</a:t>
            </a:r>
            <a:r>
              <a:rPr lang="pt-BR" sz="21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pt-BR" sz="2100" dirty="0" smtClean="0">
                <a:latin typeface="Consolas" panose="020B0609020204030204" pitchFamily="49" charset="0"/>
              </a:rPr>
              <a:t>			nome = </a:t>
            </a:r>
            <a:r>
              <a:rPr lang="pt-BR" sz="2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input</a:t>
            </a:r>
            <a:r>
              <a:rPr lang="pt-BR" sz="2100" dirty="0" smtClean="0">
                <a:latin typeface="Consolas" panose="020B0609020204030204" pitchFamily="49" charset="0"/>
              </a:rPr>
              <a:t>(</a:t>
            </a:r>
            <a:r>
              <a:rPr lang="pt-BR" sz="21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“Digite seu nome”</a:t>
            </a:r>
            <a:r>
              <a:rPr lang="pt-BR" sz="21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	</a:t>
            </a:r>
            <a:r>
              <a:rPr lang="pt-BR" sz="2100" dirty="0" smtClean="0">
                <a:latin typeface="Consolas" panose="020B0609020204030204" pitchFamily="49" charset="0"/>
              </a:rPr>
              <a:t>	ano = input(</a:t>
            </a:r>
            <a:r>
              <a:rPr lang="pt-BR" sz="21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“Ano de Nascimento”</a:t>
            </a:r>
            <a:r>
              <a:rPr lang="pt-BR" sz="21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		</a:t>
            </a:r>
            <a:r>
              <a:rPr lang="pt-BR" sz="2100" dirty="0" smtClean="0">
                <a:latin typeface="Consolas" panose="020B0609020204030204" pitchFamily="49" charset="0"/>
              </a:rPr>
              <a:t>ano = </a:t>
            </a:r>
            <a:r>
              <a:rPr lang="pt-BR" sz="21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t-BR" sz="2100" dirty="0" smtClean="0">
                <a:latin typeface="Consolas" panose="020B0609020204030204" pitchFamily="49" charset="0"/>
              </a:rPr>
              <a:t>(ano) </a:t>
            </a:r>
            <a:r>
              <a:rPr lang="pt-BR" sz="21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pt-BR" sz="2100" dirty="0" smtClean="0">
                <a:latin typeface="Consolas" panose="020B0609020204030204" pitchFamily="49" charset="0"/>
              </a:rPr>
              <a:t> ano </a:t>
            </a:r>
            <a:r>
              <a:rPr lang="pt-BR" sz="21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pt-BR" sz="2100" dirty="0" smtClean="0">
                <a:latin typeface="Consolas" panose="020B0609020204030204" pitchFamily="49" charset="0"/>
              </a:rPr>
              <a:t> </a:t>
            </a:r>
            <a:r>
              <a:rPr lang="pt-BR" sz="2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pt-BR" sz="2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		</a:t>
            </a:r>
            <a:r>
              <a:rPr lang="pt-BR" sz="21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2100" dirty="0" smtClean="0">
                <a:latin typeface="Consolas" panose="020B0609020204030204" pitchFamily="49" charset="0"/>
              </a:rPr>
              <a:t>nome </a:t>
            </a:r>
            <a:r>
              <a:rPr lang="pt-BR" sz="21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</a:t>
            </a:r>
            <a:r>
              <a:rPr lang="pt-BR" sz="2100" dirty="0" smtClean="0">
                <a:latin typeface="Consolas" panose="020B0609020204030204" pitchFamily="49" charset="0"/>
              </a:rPr>
              <a:t> ano: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pt-BR" sz="2100" dirty="0" smtClean="0">
                <a:latin typeface="Consolas" panose="020B0609020204030204" pitchFamily="49" charset="0"/>
              </a:rPr>
              <a:t> 			</a:t>
            </a:r>
            <a:r>
              <a:rPr lang="pt-BR" sz="2100" dirty="0" err="1" smtClean="0">
                <a:latin typeface="Consolas" panose="020B0609020204030204" pitchFamily="49" charset="0"/>
              </a:rPr>
              <a:t>lista_nome.append</a:t>
            </a:r>
            <a:r>
              <a:rPr lang="pt-BR" sz="2100" dirty="0" smtClean="0">
                <a:latin typeface="Consolas" panose="020B0609020204030204" pitchFamily="49" charset="0"/>
              </a:rPr>
              <a:t>(nome)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</a:t>
            </a:r>
            <a:r>
              <a:rPr lang="pt-BR" sz="2100" dirty="0" smtClean="0">
                <a:latin typeface="Consolas" panose="020B0609020204030204" pitchFamily="49" charset="0"/>
              </a:rPr>
              <a:t> 			</a:t>
            </a:r>
            <a:r>
              <a:rPr lang="pt-BR" sz="2100" dirty="0" err="1" smtClean="0">
                <a:latin typeface="Consolas" panose="020B0609020204030204" pitchFamily="49" charset="0"/>
              </a:rPr>
              <a:t>lista_ano.append</a:t>
            </a:r>
            <a:r>
              <a:rPr lang="pt-BR" sz="2100" dirty="0" smtClean="0">
                <a:latin typeface="Consolas" panose="020B0609020204030204" pitchFamily="49" charset="0"/>
              </a:rPr>
              <a:t>(ano)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  <a:tab pos="1152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</a:t>
            </a:r>
            <a:r>
              <a:rPr lang="pt-BR" sz="2100" dirty="0" smtClean="0">
                <a:latin typeface="Consolas" panose="020B0609020204030204" pitchFamily="49" charset="0"/>
              </a:rPr>
              <a:t> 			</a:t>
            </a:r>
            <a:r>
              <a:rPr lang="pt-BR" sz="2100" dirty="0" err="1" smtClean="0">
                <a:latin typeface="Consolas" panose="020B0609020204030204" pitchFamily="49" charset="0"/>
              </a:rPr>
              <a:t>lista_idade.append</a:t>
            </a:r>
            <a:r>
              <a:rPr lang="pt-BR" sz="2100" dirty="0" smtClean="0">
                <a:latin typeface="Consolas" panose="020B0609020204030204" pitchFamily="49" charset="0"/>
              </a:rPr>
              <a:t>(</a:t>
            </a:r>
            <a:r>
              <a:rPr lang="pt-BR" sz="2100" dirty="0" err="1" smtClean="0">
                <a:latin typeface="Consolas" panose="020B0609020204030204" pitchFamily="49" charset="0"/>
              </a:rPr>
              <a:t>ano_atual</a:t>
            </a:r>
            <a:r>
              <a:rPr lang="pt-BR" sz="2100" dirty="0" smtClean="0">
                <a:latin typeface="Consolas" panose="020B0609020204030204" pitchFamily="49" charset="0"/>
              </a:rPr>
              <a:t> – ano)</a:t>
            </a:r>
            <a:endParaRPr lang="pt-BR" sz="21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20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mais fácil entender?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6007" y="1521230"/>
            <a:ext cx="8811491" cy="51455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2100" dirty="0" smtClean="0">
                <a:latin typeface="Consolas" panose="020B0609020204030204" pitchFamily="49" charset="0"/>
              </a:rPr>
              <a:t> </a:t>
            </a:r>
            <a:r>
              <a:rPr lang="pt-BR" sz="21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from</a:t>
            </a:r>
            <a:r>
              <a:rPr lang="pt-BR" sz="2100" dirty="0" smtClean="0">
                <a:latin typeface="Consolas" panose="020B0609020204030204" pitchFamily="49" charset="0"/>
              </a:rPr>
              <a:t> </a:t>
            </a:r>
            <a:r>
              <a:rPr lang="pt-BR" sz="2100" dirty="0" err="1" smtClean="0">
                <a:latin typeface="Consolas" panose="020B0609020204030204" pitchFamily="49" charset="0"/>
              </a:rPr>
              <a:t>meumodulo</a:t>
            </a:r>
            <a:r>
              <a:rPr lang="pt-BR" sz="2100" dirty="0" smtClean="0">
                <a:latin typeface="Consolas" panose="020B0609020204030204" pitchFamily="49" charset="0"/>
              </a:rPr>
              <a:t> </a:t>
            </a:r>
            <a:r>
              <a:rPr lang="pt-BR" sz="21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import</a:t>
            </a:r>
            <a:r>
              <a:rPr lang="pt-BR" sz="2100" dirty="0" smtClean="0">
                <a:latin typeface="Consolas" panose="020B0609020204030204" pitchFamily="49" charset="0"/>
              </a:rPr>
              <a:t> continuar, Entrevista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3 </a:t>
            </a:r>
            <a:r>
              <a:rPr lang="pt-BR" sz="2100" dirty="0" smtClean="0">
                <a:latin typeface="Consolas" panose="020B0609020204030204" pitchFamily="49" charset="0"/>
              </a:rPr>
              <a:t>ok </a:t>
            </a:r>
            <a:r>
              <a:rPr lang="pt-BR" sz="2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pt-BR" sz="2100" dirty="0" smtClean="0">
                <a:latin typeface="Consolas" panose="020B0609020204030204" pitchFamily="49" charset="0"/>
              </a:rPr>
              <a:t> </a:t>
            </a:r>
            <a:r>
              <a:rPr lang="pt-BR" sz="2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pt-BR" sz="21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2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t-BR" sz="21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pt-BR" sz="2100" dirty="0" smtClean="0">
                <a:latin typeface="Consolas" panose="020B0609020204030204" pitchFamily="49" charset="0"/>
              </a:rPr>
              <a:t> ok: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2100" dirty="0" smtClean="0">
                <a:latin typeface="Consolas" panose="020B0609020204030204" pitchFamily="49" charset="0"/>
              </a:rPr>
              <a:t> 	ok </a:t>
            </a:r>
            <a:r>
              <a:rPr lang="pt-BR" sz="2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pt-BR" sz="2100" dirty="0" smtClean="0">
                <a:latin typeface="Consolas" panose="020B0609020204030204" pitchFamily="49" charset="0"/>
              </a:rPr>
              <a:t> continuar()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t-BR" sz="2100" dirty="0" smtClean="0">
                <a:latin typeface="Consolas" panose="020B0609020204030204" pitchFamily="49" charset="0"/>
              </a:rPr>
              <a:t>		</a:t>
            </a:r>
            <a:r>
              <a:rPr lang="pt-BR" sz="21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pt-BR" sz="2100" dirty="0" smtClean="0">
                <a:latin typeface="Consolas" panose="020B0609020204030204" pitchFamily="49" charset="0"/>
              </a:rPr>
              <a:t> ok: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pt-BR" sz="2100" dirty="0" smtClean="0">
                <a:latin typeface="Consolas" panose="020B0609020204030204" pitchFamily="49" charset="0"/>
              </a:rPr>
              <a:t>			entrevistado = Entrevista()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pt-BR" sz="2100" dirty="0" smtClean="0">
                <a:latin typeface="Consolas" panose="020B0609020204030204" pitchFamily="49" charset="0"/>
              </a:rPr>
              <a:t>			</a:t>
            </a:r>
            <a:r>
              <a:rPr lang="pt-BR" sz="2100" dirty="0" err="1" smtClean="0">
                <a:latin typeface="Consolas" panose="020B0609020204030204" pitchFamily="49" charset="0"/>
              </a:rPr>
              <a:t>entrevistado.pergunta_nome</a:t>
            </a:r>
            <a:r>
              <a:rPr lang="pt-BR" sz="21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88000" algn="l"/>
                <a:tab pos="576000" algn="l"/>
                <a:tab pos="864000" algn="l"/>
              </a:tabLst>
            </a:pPr>
            <a:r>
              <a:rPr lang="pt-BR" sz="2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8	</a:t>
            </a:r>
            <a:r>
              <a:rPr lang="pt-BR" sz="2100" dirty="0" smtClean="0">
                <a:latin typeface="Consolas" panose="020B0609020204030204" pitchFamily="49" charset="0"/>
              </a:rPr>
              <a:t> 		</a:t>
            </a:r>
            <a:r>
              <a:rPr lang="pt-BR" sz="2100" dirty="0" err="1" smtClean="0">
                <a:latin typeface="Consolas" panose="020B0609020204030204" pitchFamily="49" charset="0"/>
              </a:rPr>
              <a:t>entrevistado.pergunta_idade</a:t>
            </a:r>
            <a:r>
              <a:rPr lang="pt-BR" sz="2100" dirty="0" smtClean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662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Manipular todo o objeto</a:t>
            </a:r>
            <a:br>
              <a:rPr lang="pt-BR" dirty="0" smtClean="0"/>
            </a:br>
            <a:r>
              <a:rPr lang="pt-BR" dirty="0" smtClean="0"/>
              <a:t>ao invés dos dados individuais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sz="half" idx="1"/>
          </p:nvPr>
        </p:nvSpPr>
        <p:spPr>
          <a:xfrm>
            <a:off x="838200" y="2510443"/>
            <a:ext cx="10515600" cy="856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 </a:t>
            </a:r>
            <a:r>
              <a:rPr lang="pt-BR" sz="2400" dirty="0" err="1" smtClean="0">
                <a:latin typeface="Consolas" panose="020B0609020204030204" pitchFamily="49" charset="0"/>
              </a:rPr>
              <a:t>m</a:t>
            </a:r>
            <a:r>
              <a:rPr lang="pt-BR" sz="2400" b="0" dirty="0" err="1" smtClean="0">
                <a:latin typeface="Consolas" panose="020B0609020204030204" pitchFamily="49" charset="0"/>
              </a:rPr>
              <a:t>ini_entrevista</a:t>
            </a:r>
            <a:r>
              <a:rPr lang="pt-BR" sz="2400" b="0" dirty="0" smtClean="0">
                <a:latin typeface="Consolas" panose="020B0609020204030204" pitchFamily="49" charset="0"/>
              </a:rPr>
              <a:t> </a:t>
            </a:r>
            <a:r>
              <a:rPr lang="pt-BR" sz="2400" b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pt-BR" sz="2400" b="0" dirty="0" smtClean="0">
                <a:latin typeface="Consolas" panose="020B0609020204030204" pitchFamily="49" charset="0"/>
              </a:rPr>
              <a:t> entrevistado </a:t>
            </a:r>
            <a:r>
              <a:rPr lang="pt-BR" sz="2400" b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pt-BR" sz="2400" b="0" dirty="0" smtClean="0">
                <a:latin typeface="Consolas" panose="020B0609020204030204" pitchFamily="49" charset="0"/>
              </a:rPr>
              <a:t> </a:t>
            </a:r>
            <a:r>
              <a:rPr lang="pt-BR" sz="2400" b="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pt-BR" sz="2400" b="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6" name="Espaço Reservado para Conteúdo 15"/>
          <p:cNvSpPr>
            <a:spLocks noGrp="1"/>
          </p:cNvSpPr>
          <p:nvPr>
            <p:ph sz="half" idx="2"/>
          </p:nvPr>
        </p:nvSpPr>
        <p:spPr>
          <a:xfrm>
            <a:off x="838200" y="4131425"/>
            <a:ext cx="10515600" cy="204553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2400" dirty="0" smtClean="0">
                <a:latin typeface="Consolas" panose="020B0609020204030204" pitchFamily="49" charset="0"/>
              </a:rPr>
              <a:t> </a:t>
            </a:r>
            <a:r>
              <a:rPr lang="pt-BR" sz="2400" dirty="0" err="1" smtClean="0">
                <a:latin typeface="Consolas" panose="020B0609020204030204" pitchFamily="49" charset="0"/>
              </a:rPr>
              <a:t>lista_maiores</a:t>
            </a:r>
            <a:r>
              <a:rPr lang="pt-BR" sz="2400" dirty="0" smtClean="0"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 smtClean="0">
                <a:latin typeface="Consolas" panose="020B0609020204030204" pitchFamily="49" charset="0"/>
              </a:rPr>
              <a:t>[ 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latin typeface="Consolas" panose="020B0609020204030204" pitchFamily="49" charset="0"/>
              </a:rPr>
              <a:t>	</a:t>
            </a:r>
            <a:r>
              <a:rPr lang="pt-BR" sz="2400" dirty="0" smtClean="0">
                <a:latin typeface="Consolas" panose="020B0609020204030204" pitchFamily="49" charset="0"/>
              </a:rPr>
              <a:t>entrevistado </a:t>
            </a:r>
            <a:r>
              <a:rPr lang="pt-BR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for</a:t>
            </a:r>
            <a:r>
              <a:rPr lang="pt-BR" sz="2400" dirty="0" smtClean="0">
                <a:latin typeface="Consolas" panose="020B0609020204030204" pitchFamily="49" charset="0"/>
              </a:rPr>
              <a:t> entrevistado </a:t>
            </a:r>
            <a:r>
              <a:rPr lang="pt-BR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</a:t>
            </a:r>
            <a:r>
              <a:rPr lang="pt-BR" sz="2400" dirty="0" smtClean="0">
                <a:latin typeface="Consolas" panose="020B0609020204030204" pitchFamily="49" charset="0"/>
              </a:rPr>
              <a:t> </a:t>
            </a:r>
            <a:r>
              <a:rPr lang="pt-BR" sz="2400" dirty="0" err="1" smtClean="0">
                <a:latin typeface="Consolas" panose="020B0609020204030204" pitchFamily="49" charset="0"/>
              </a:rPr>
              <a:t>lista_entrevistas</a:t>
            </a:r>
            <a:endParaRPr lang="pt-B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pt-BR" sz="2400" dirty="0" smtClean="0">
                <a:latin typeface="Consolas" panose="020B0609020204030204" pitchFamily="49" charset="0"/>
              </a:rPr>
              <a:t> </a:t>
            </a:r>
            <a:r>
              <a:rPr lang="pt-BR" sz="2400" dirty="0" err="1" smtClean="0">
                <a:latin typeface="Consolas" panose="020B0609020204030204" pitchFamily="49" charset="0"/>
              </a:rPr>
              <a:t>entrevistado.idade</a:t>
            </a:r>
            <a:r>
              <a:rPr lang="pt-BR" sz="2400" dirty="0" smtClean="0">
                <a:latin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pt-BR" sz="2400" dirty="0" smtClean="0">
                <a:latin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r>
              <a:rPr lang="pt-BR" sz="2400" dirty="0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2400" dirty="0" smtClean="0">
                <a:latin typeface="Consolas" panose="020B0609020204030204" pitchFamily="49" charset="0"/>
              </a:rPr>
              <a:t> ]</a:t>
            </a:r>
            <a:endParaRPr lang="pt-BR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66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246910"/>
            <a:ext cx="10515600" cy="2934392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O Python é uma linguagem</a:t>
            </a:r>
            <a:br>
              <a:rPr lang="pt-BR" sz="4800" dirty="0" smtClean="0"/>
            </a:br>
            <a:r>
              <a:rPr lang="pt-BR" sz="4800" dirty="0" smtClean="0"/>
              <a:t>para criar e manipular objetos</a:t>
            </a:r>
            <a:endParaRPr lang="pt-BR" sz="4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45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9.3|18.1|14.5|5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32.4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275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Tema do Office</vt:lpstr>
      <vt:lpstr>Objetos no Python</vt:lpstr>
      <vt:lpstr>Programação Estruturada</vt:lpstr>
      <vt:lpstr>Exemplo</vt:lpstr>
      <vt:lpstr>Exemplo</vt:lpstr>
      <vt:lpstr>E se...</vt:lpstr>
      <vt:lpstr>O que é mais fácil entender?</vt:lpstr>
      <vt:lpstr>O que é mais fácil entender?</vt:lpstr>
      <vt:lpstr>Manipular todo o objeto ao invés dos dados individuais</vt:lpstr>
      <vt:lpstr>O Python é uma linguagem para criar e manipular objetos</vt:lpstr>
      <vt:lpstr>www.aprendacodigo.com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Objetos no Python</dc:title>
  <dc:creator>Chris Maillefaud</dc:creator>
  <cp:lastModifiedBy>Chris Maillefaud</cp:lastModifiedBy>
  <cp:revision>24</cp:revision>
  <dcterms:created xsi:type="dcterms:W3CDTF">2016-01-26T13:35:24Z</dcterms:created>
  <dcterms:modified xsi:type="dcterms:W3CDTF">2016-01-28T15:26:41Z</dcterms:modified>
</cp:coreProperties>
</file>