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роботи аналізатора</a:t>
            </a:r>
            <a:endParaRPr lang="ru-RU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Аркуш1!$A$1:$A$5</c:f>
              <c:strCache>
                <c:ptCount val="5"/>
                <c:pt idx="0">
                  <c:v>Емотікон</c:v>
                </c:pt>
                <c:pt idx="1">
                  <c:v>Словник</c:v>
                </c:pt>
                <c:pt idx="2">
                  <c:v>SVM</c:v>
                </c:pt>
                <c:pt idx="3">
                  <c:v>Наївний Баєс</c:v>
                </c:pt>
                <c:pt idx="4">
                  <c:v>Загальний</c:v>
                </c:pt>
              </c:strCache>
            </c:strRef>
          </c:cat>
          <c:val>
            <c:numRef>
              <c:f>Аркуш1!$B$1:$B$5</c:f>
              <c:numCache>
                <c:formatCode>General</c:formatCode>
                <c:ptCount val="5"/>
                <c:pt idx="0">
                  <c:v>27.4</c:v>
                </c:pt>
                <c:pt idx="1">
                  <c:v>66.099999999999994</c:v>
                </c:pt>
                <c:pt idx="2">
                  <c:v>61.8</c:v>
                </c:pt>
                <c:pt idx="3">
                  <c:v>58.5</c:v>
                </c:pt>
                <c:pt idx="4">
                  <c:v>70.400000000000006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B-43EC-9498-C7CA511E32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9020415"/>
        <c:axId val="949019999"/>
      </c:barChart>
      <c:catAx>
        <c:axId val="949020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19999"/>
        <c:crosses val="autoZero"/>
        <c:auto val="1"/>
        <c:lblAlgn val="ctr"/>
        <c:lblOffset val="100"/>
        <c:noMultiLvlLbl val="0"/>
      </c:catAx>
      <c:valAx>
        <c:axId val="9490199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2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текстів з емотіконами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Аркуш1!$A$11:$A$15</c:f>
              <c:strCache>
                <c:ptCount val="5"/>
                <c:pt idx="0">
                  <c:v>Емотікон</c:v>
                </c:pt>
                <c:pt idx="1">
                  <c:v>Словник</c:v>
                </c:pt>
                <c:pt idx="2">
                  <c:v>SVM</c:v>
                </c:pt>
                <c:pt idx="3">
                  <c:v>Наївний Баєс</c:v>
                </c:pt>
                <c:pt idx="4">
                  <c:v>Загальний</c:v>
                </c:pt>
              </c:strCache>
            </c:strRef>
          </c:cat>
          <c:val>
            <c:numRef>
              <c:f>Аркуш1!$B$11:$B$15</c:f>
              <c:numCache>
                <c:formatCode>General</c:formatCode>
                <c:ptCount val="5"/>
                <c:pt idx="0">
                  <c:v>74.400000000000006</c:v>
                </c:pt>
                <c:pt idx="1">
                  <c:v>64</c:v>
                </c:pt>
                <c:pt idx="2">
                  <c:v>62.6</c:v>
                </c:pt>
                <c:pt idx="3">
                  <c:v>57.8</c:v>
                </c:pt>
                <c:pt idx="4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2-4495-9B89-A1553DFE8F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9016255"/>
        <c:axId val="949016671"/>
      </c:barChart>
      <c:catAx>
        <c:axId val="94901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16671"/>
        <c:crosses val="autoZero"/>
        <c:auto val="1"/>
        <c:lblAlgn val="ctr"/>
        <c:lblOffset val="100"/>
        <c:noMultiLvlLbl val="0"/>
      </c:catAx>
      <c:valAx>
        <c:axId val="9490166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1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505797145113231E-2"/>
          <c:y val="0.14159394184536264"/>
          <c:w val="0.94589908893861507"/>
          <c:h val="0.65537843581737465"/>
        </c:manualLayout>
      </c:layout>
      <c:lineChart>
        <c:grouping val="standard"/>
        <c:varyColors val="0"/>
        <c:ser>
          <c:idx val="0"/>
          <c:order val="0"/>
          <c:tx>
            <c:strRef>
              <c:f>Аркуш1!$B$36</c:f>
              <c:strCache>
                <c:ptCount val="1"/>
                <c:pt idx="0">
                  <c:v>Реал Мадрид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2.548361771117363E-2"/>
                  <c:y val="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D5B-4F87-8CBB-0571479ACF04}"/>
                </c:ext>
              </c:extLst>
            </c:dLbl>
            <c:dLbl>
              <c:idx val="2"/>
              <c:layout>
                <c:manualLayout>
                  <c:x val="-2.8759146979962028E-2"/>
                  <c:y val="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5B-4F87-8CBB-0571479ACF04}"/>
                </c:ext>
              </c:extLst>
            </c:dLbl>
            <c:dLbl>
              <c:idx val="5"/>
              <c:layout>
                <c:manualLayout>
                  <c:x val="-2.548361771117363E-2"/>
                  <c:y val="3.6979565270951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5B-4F87-8CBB-0571479ACF04}"/>
                </c:ext>
              </c:extLst>
            </c:dLbl>
            <c:dLbl>
              <c:idx val="14"/>
              <c:layout>
                <c:manualLayout>
                  <c:x val="-2.3845853076779437E-2"/>
                  <c:y val="7.08563826639933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5B-4F87-8CBB-0571479AC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Аркуш1!$A$37:$A$58</c:f>
              <c:strCach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Перерва</c:v>
                </c:pt>
                <c:pt idx="11">
                  <c:v>46</c:v>
                </c:pt>
                <c:pt idx="12">
                  <c:v>50</c:v>
                </c:pt>
                <c:pt idx="13">
                  <c:v>55</c:v>
                </c:pt>
                <c:pt idx="14">
                  <c:v>60</c:v>
                </c:pt>
                <c:pt idx="15">
                  <c:v>65</c:v>
                </c:pt>
                <c:pt idx="16">
                  <c:v>70</c:v>
                </c:pt>
                <c:pt idx="17">
                  <c:v>75</c:v>
                </c:pt>
                <c:pt idx="18">
                  <c:v>80</c:v>
                </c:pt>
                <c:pt idx="19">
                  <c:v>85</c:v>
                </c:pt>
                <c:pt idx="20">
                  <c:v>90</c:v>
                </c:pt>
                <c:pt idx="21">
                  <c:v>Фінал</c:v>
                </c:pt>
              </c:strCache>
            </c:strRef>
          </c:cat>
          <c:val>
            <c:numRef>
              <c:f>Аркуш1!$B$37:$B$58</c:f>
              <c:numCache>
                <c:formatCode>General</c:formatCode>
                <c:ptCount val="22"/>
                <c:pt idx="0">
                  <c:v>65</c:v>
                </c:pt>
                <c:pt idx="1">
                  <c:v>67</c:v>
                </c:pt>
                <c:pt idx="2">
                  <c:v>59</c:v>
                </c:pt>
                <c:pt idx="3">
                  <c:v>62</c:v>
                </c:pt>
                <c:pt idx="4">
                  <c:v>57</c:v>
                </c:pt>
                <c:pt idx="5">
                  <c:v>55</c:v>
                </c:pt>
                <c:pt idx="6">
                  <c:v>51</c:v>
                </c:pt>
                <c:pt idx="7">
                  <c:v>47</c:v>
                </c:pt>
                <c:pt idx="8">
                  <c:v>51</c:v>
                </c:pt>
                <c:pt idx="9">
                  <c:v>56</c:v>
                </c:pt>
                <c:pt idx="10">
                  <c:v>55</c:v>
                </c:pt>
                <c:pt idx="11">
                  <c:v>53</c:v>
                </c:pt>
                <c:pt idx="12">
                  <c:v>75</c:v>
                </c:pt>
                <c:pt idx="13">
                  <c:v>61</c:v>
                </c:pt>
                <c:pt idx="14">
                  <c:v>60</c:v>
                </c:pt>
                <c:pt idx="15">
                  <c:v>75</c:v>
                </c:pt>
                <c:pt idx="16">
                  <c:v>80</c:v>
                </c:pt>
                <c:pt idx="17">
                  <c:v>63</c:v>
                </c:pt>
                <c:pt idx="18">
                  <c:v>65</c:v>
                </c:pt>
                <c:pt idx="19">
                  <c:v>77</c:v>
                </c:pt>
                <c:pt idx="20">
                  <c:v>71</c:v>
                </c:pt>
                <c:pt idx="2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5B-4F87-8CBB-0571479ACF04}"/>
            </c:ext>
          </c:extLst>
        </c:ser>
        <c:ser>
          <c:idx val="1"/>
          <c:order val="1"/>
          <c:tx>
            <c:strRef>
              <c:f>Аркуш1!$C$36</c:f>
              <c:strCache>
                <c:ptCount val="1"/>
                <c:pt idx="0">
                  <c:v>Ліверпуль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2.548361771117363E-2"/>
                  <c:y val="-4.62186972872356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D5B-4F87-8CBB-0571479ACF04}"/>
                </c:ext>
              </c:extLst>
            </c:dLbl>
            <c:dLbl>
              <c:idx val="2"/>
              <c:layout>
                <c:manualLayout>
                  <c:x val="-2.3845853076779437E-2"/>
                  <c:y val="-4.62186972872356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D5B-4F87-8CBB-0571479ACF04}"/>
                </c:ext>
              </c:extLst>
            </c:dLbl>
            <c:dLbl>
              <c:idx val="5"/>
              <c:layout>
                <c:manualLayout>
                  <c:x val="-2.3845853076779437E-2"/>
                  <c:y val="-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D5B-4F87-8CBB-0571479ACF04}"/>
                </c:ext>
              </c:extLst>
            </c:dLbl>
            <c:dLbl>
              <c:idx val="13"/>
              <c:layout>
                <c:manualLayout>
                  <c:x val="-2.3845853076779437E-2"/>
                  <c:y val="-3.6979565270951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D5B-4F87-8CBB-0571479ACF04}"/>
                </c:ext>
              </c:extLst>
            </c:dLbl>
            <c:dLbl>
              <c:idx val="14"/>
              <c:layout>
                <c:manualLayout>
                  <c:x val="-2.2208088442385244E-2"/>
                  <c:y val="-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D5B-4F87-8CBB-0571479AC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Аркуш1!$A$37:$A$58</c:f>
              <c:strCach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Перерва</c:v>
                </c:pt>
                <c:pt idx="11">
                  <c:v>46</c:v>
                </c:pt>
                <c:pt idx="12">
                  <c:v>50</c:v>
                </c:pt>
                <c:pt idx="13">
                  <c:v>55</c:v>
                </c:pt>
                <c:pt idx="14">
                  <c:v>60</c:v>
                </c:pt>
                <c:pt idx="15">
                  <c:v>65</c:v>
                </c:pt>
                <c:pt idx="16">
                  <c:v>70</c:v>
                </c:pt>
                <c:pt idx="17">
                  <c:v>75</c:v>
                </c:pt>
                <c:pt idx="18">
                  <c:v>80</c:v>
                </c:pt>
                <c:pt idx="19">
                  <c:v>85</c:v>
                </c:pt>
                <c:pt idx="20">
                  <c:v>90</c:v>
                </c:pt>
                <c:pt idx="21">
                  <c:v>Фінал</c:v>
                </c:pt>
              </c:strCache>
            </c:strRef>
          </c:cat>
          <c:val>
            <c:numRef>
              <c:f>Аркуш1!$C$37:$C$58</c:f>
              <c:numCache>
                <c:formatCode>General</c:formatCode>
                <c:ptCount val="22"/>
                <c:pt idx="0">
                  <c:v>61</c:v>
                </c:pt>
                <c:pt idx="1">
                  <c:v>69</c:v>
                </c:pt>
                <c:pt idx="2">
                  <c:v>66</c:v>
                </c:pt>
                <c:pt idx="3">
                  <c:v>61</c:v>
                </c:pt>
                <c:pt idx="4">
                  <c:v>56</c:v>
                </c:pt>
                <c:pt idx="5">
                  <c:v>57</c:v>
                </c:pt>
                <c:pt idx="6">
                  <c:v>43</c:v>
                </c:pt>
                <c:pt idx="7">
                  <c:v>40</c:v>
                </c:pt>
                <c:pt idx="8">
                  <c:v>45</c:v>
                </c:pt>
                <c:pt idx="9">
                  <c:v>52</c:v>
                </c:pt>
                <c:pt idx="10">
                  <c:v>53</c:v>
                </c:pt>
                <c:pt idx="11">
                  <c:v>51</c:v>
                </c:pt>
                <c:pt idx="12">
                  <c:v>32</c:v>
                </c:pt>
                <c:pt idx="13">
                  <c:v>79</c:v>
                </c:pt>
                <c:pt idx="14">
                  <c:v>65</c:v>
                </c:pt>
                <c:pt idx="15">
                  <c:v>47</c:v>
                </c:pt>
                <c:pt idx="16">
                  <c:v>53</c:v>
                </c:pt>
                <c:pt idx="17">
                  <c:v>55</c:v>
                </c:pt>
                <c:pt idx="18">
                  <c:v>51</c:v>
                </c:pt>
                <c:pt idx="19">
                  <c:v>30</c:v>
                </c:pt>
                <c:pt idx="20">
                  <c:v>46</c:v>
                </c:pt>
                <c:pt idx="2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D5B-4F87-8CBB-0571479ACF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2965551"/>
        <c:axId val="315660591"/>
      </c:lineChart>
      <c:catAx>
        <c:axId val="3329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rnd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5660591"/>
        <c:crosses val="autoZero"/>
        <c:auto val="1"/>
        <c:lblAlgn val="ctr"/>
        <c:lblOffset val="100"/>
        <c:noMultiLvlLbl val="0"/>
      </c:catAx>
      <c:valAx>
        <c:axId val="315660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96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132110597049068"/>
          <c:y val="4.0168157052634434E-2"/>
          <c:w val="0.35455243514919671"/>
          <c:h val="6.5753816924898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Відгук на фільм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841235274000456"/>
          <c:y val="0.14274760696445307"/>
          <c:w val="0.42166836652476769"/>
          <c:h val="0.68160429837973779"/>
        </c:manualLayout>
      </c:layout>
      <c:pieChart>
        <c:varyColors val="1"/>
        <c:ser>
          <c:idx val="0"/>
          <c:order val="0"/>
          <c:tx>
            <c:strRef>
              <c:f>Аркуш1!$A$63</c:f>
              <c:strCache>
                <c:ptCount val="1"/>
                <c:pt idx="0">
                  <c:v>156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85000"/>
                      <a:satMod val="130000"/>
                    </a:schemeClr>
                  </a:gs>
                  <a:gs pos="34000">
                    <a:schemeClr val="accent6">
                      <a:tint val="77000"/>
                      <a:shade val="87000"/>
                      <a:satMod val="125000"/>
                    </a:schemeClr>
                  </a:gs>
                  <a:gs pos="70000">
                    <a:schemeClr val="accent6">
                      <a:tint val="77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77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DD-44B1-9245-75830C2909F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85000"/>
                      <a:satMod val="130000"/>
                    </a:schemeClr>
                  </a:gs>
                  <a:gs pos="34000">
                    <a:schemeClr val="accent6">
                      <a:shade val="76000"/>
                      <a:shade val="87000"/>
                      <a:satMod val="125000"/>
                    </a:schemeClr>
                  </a:gs>
                  <a:gs pos="70000">
                    <a:schemeClr val="accent6">
                      <a:shade val="76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shade val="76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DD-44B1-9245-75830C2909F9}"/>
              </c:ext>
            </c:extLst>
          </c:dPt>
          <c:dLbls>
            <c:dLbl>
              <c:idx val="0"/>
              <c:layout>
                <c:manualLayout>
                  <c:x val="-0.10510009052979526"/>
                  <c:y val="-0.15972631337337348"/>
                </c:manualLayout>
              </c:layout>
              <c:tx>
                <c:rich>
                  <a:bodyPr/>
                  <a:lstStyle/>
                  <a:p>
                    <a:fld id="{5D589A43-DCC0-4D5F-B76D-2E56D1A59541}" type="PERCENTAGE">
                      <a:rPr lang="en-US" baseline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DD-44B1-9245-75830C2909F9}"/>
                </c:ext>
              </c:extLst>
            </c:dLbl>
            <c:dLbl>
              <c:idx val="1"/>
              <c:layout>
                <c:manualLayout>
                  <c:x val="9.1812066121178273E-2"/>
                  <c:y val="9.3466241854889984E-2"/>
                </c:manualLayout>
              </c:layout>
              <c:tx>
                <c:rich>
                  <a:bodyPr/>
                  <a:lstStyle/>
                  <a:p>
                    <a:fld id="{E12309AA-139D-4733-BD8F-F39CCA8D8806}" type="PERCENTAGE">
                      <a:rPr lang="en-US" b="1" baseline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DD-44B1-9245-75830C290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Аркуш1!$B$62:$C$62</c:f>
              <c:strCache>
                <c:ptCount val="2"/>
                <c:pt idx="0">
                  <c:v>Позитивні</c:v>
                </c:pt>
                <c:pt idx="1">
                  <c:v>Негативні</c:v>
                </c:pt>
              </c:strCache>
            </c:strRef>
          </c:cat>
          <c:val>
            <c:numRef>
              <c:f>Аркуш1!$B$63:$C$63</c:f>
              <c:numCache>
                <c:formatCode>General</c:formatCode>
                <c:ptCount val="2"/>
                <c:pt idx="0">
                  <c:v>113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DD-44B1-9245-75830C2909F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9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2B4AA2-429D-4D70-8557-5A3634180F0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54828" y="679900"/>
            <a:ext cx="10805652" cy="1679842"/>
          </a:xfrm>
        </p:spPr>
        <p:txBody>
          <a:bodyPr/>
          <a:lstStyle/>
          <a:p>
            <a:pPr algn="ctr"/>
            <a:r>
              <a:rPr lang="uk-UA" sz="4400" dirty="0">
                <a:solidFill>
                  <a:schemeClr val="tx1"/>
                </a:solidFill>
              </a:rPr>
              <a:t>Дослідження методів аналізу емоціонального окрасу тексту з емотіконами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112595" y="5220929"/>
            <a:ext cx="3347885" cy="1383693"/>
          </a:xfrm>
        </p:spPr>
        <p:txBody>
          <a:bodyPr>
            <a:normAutofit/>
          </a:bodyPr>
          <a:lstStyle/>
          <a:p>
            <a:pPr algn="r"/>
            <a:r>
              <a:rPr lang="ru-RU" sz="2800" dirty="0" err="1" smtClean="0"/>
              <a:t>Виконав</a:t>
            </a:r>
            <a:r>
              <a:rPr lang="ru-RU" sz="2800" dirty="0" smtClean="0"/>
              <a:t>:</a:t>
            </a:r>
          </a:p>
          <a:p>
            <a:pPr algn="r"/>
            <a:r>
              <a:rPr lang="ru-RU" sz="2800" dirty="0" smtClean="0"/>
              <a:t>ст. гр. ПЗСм-16-2</a:t>
            </a:r>
          </a:p>
          <a:p>
            <a:pPr algn="r"/>
            <a:r>
              <a:rPr lang="ru-RU" sz="2800" dirty="0" err="1" smtClean="0"/>
              <a:t>Пугачов</a:t>
            </a:r>
            <a:r>
              <a:rPr lang="ru-RU" sz="2800" dirty="0" smtClean="0"/>
              <a:t> Є.А.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4828" y="5219627"/>
            <a:ext cx="408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solidFill>
                  <a:schemeClr val="bg1"/>
                </a:solidFill>
              </a:rPr>
              <a:t>Науковий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керівник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800" dirty="0">
                <a:solidFill>
                  <a:schemeClr val="bg1"/>
                </a:solidFill>
              </a:rPr>
              <a:t>д</a:t>
            </a:r>
            <a:r>
              <a:rPr lang="ru-RU" sz="2800" dirty="0" smtClean="0">
                <a:solidFill>
                  <a:schemeClr val="bg1"/>
                </a:solidFill>
              </a:rPr>
              <a:t>оцент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chemeClr val="bg1"/>
                </a:solidFill>
              </a:rPr>
              <a:t>Вечур</a:t>
            </a:r>
            <a:r>
              <a:rPr lang="ru-RU" sz="2800" dirty="0" smtClean="0">
                <a:solidFill>
                  <a:schemeClr val="bg1"/>
                </a:solidFill>
              </a:rPr>
              <a:t> О.В.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Досліджувані</a:t>
            </a:r>
            <a:r>
              <a:rPr lang="ru-RU" dirty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(Емотікони)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Головна </a:t>
            </a:r>
            <a:r>
              <a:rPr lang="ru-RU" dirty="0" err="1" smtClean="0"/>
              <a:t>сторінка</a:t>
            </a:r>
            <a:r>
              <a:rPr lang="ru-RU" dirty="0" smtClean="0"/>
              <a:t> веб-</a:t>
            </a:r>
            <a:r>
              <a:rPr lang="ru-RU" dirty="0" err="1" smtClean="0"/>
              <a:t>системи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2064701"/>
            <a:ext cx="8435340" cy="40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Сторінка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r>
              <a:rPr lang="ru-RU" dirty="0" smtClean="0"/>
              <a:t>(3 шт.)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013381"/>
            <a:ext cx="5001862" cy="328129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20966" y="2013381"/>
            <a:ext cx="7361682" cy="38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Результати</a:t>
            </a:r>
            <a:r>
              <a:rPr lang="ru-RU" dirty="0" smtClean="0"/>
              <a:t>(</a:t>
            </a:r>
            <a:r>
              <a:rPr lang="ru-RU" dirty="0" err="1" smtClean="0"/>
              <a:t>точність</a:t>
            </a:r>
            <a:r>
              <a:rPr lang="ru-RU" dirty="0" smtClean="0"/>
              <a:t> х2)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05694469"/>
              </p:ext>
            </p:extLst>
          </p:nvPr>
        </p:nvGraphicFramePr>
        <p:xfrm>
          <a:off x="1255485" y="2375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727127929"/>
              </p:ext>
            </p:extLst>
          </p:nvPr>
        </p:nvGraphicFramePr>
        <p:xfrm>
          <a:off x="6583680" y="2375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77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Прикладне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36718448"/>
              </p:ext>
            </p:extLst>
          </p:nvPr>
        </p:nvGraphicFramePr>
        <p:xfrm>
          <a:off x="1097280" y="2102984"/>
          <a:ext cx="6580777" cy="3854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17163"/>
              </p:ext>
            </p:extLst>
          </p:nvPr>
        </p:nvGraphicFramePr>
        <p:xfrm>
          <a:off x="7416800" y="2465609"/>
          <a:ext cx="3738879" cy="280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54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Мета </a:t>
            </a:r>
            <a:r>
              <a:rPr lang="ru-RU" dirty="0" err="1" smtClean="0"/>
              <a:t>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ru-RU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err="1" smtClean="0"/>
              <a:t>Дослідити</a:t>
            </a:r>
            <a:r>
              <a:rPr lang="ru-RU" sz="2800" dirty="0" smtClean="0"/>
              <a:t> </a:t>
            </a:r>
            <a:r>
              <a:rPr lang="ru-RU" sz="2800" dirty="0" err="1" smtClean="0"/>
              <a:t>методи</a:t>
            </a:r>
            <a:r>
              <a:rPr lang="ru-RU" sz="2800" dirty="0" smtClean="0"/>
              <a:t> </a:t>
            </a:r>
            <a:r>
              <a:rPr lang="ru-RU" sz="2800" dirty="0" err="1" smtClean="0"/>
              <a:t>емоціонального</a:t>
            </a:r>
            <a:r>
              <a:rPr lang="ru-RU" sz="2800" dirty="0" smtClean="0"/>
              <a:t> окрасу тексту з емотіконами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err="1" smtClean="0"/>
              <a:t>Визначити</a:t>
            </a:r>
            <a:r>
              <a:rPr lang="ru-RU" sz="2800" dirty="0" smtClean="0"/>
              <a:t> метод для </a:t>
            </a:r>
            <a:r>
              <a:rPr lang="ru-RU" sz="2800" dirty="0" err="1" smtClean="0"/>
              <a:t>аналізу</a:t>
            </a:r>
            <a:r>
              <a:rPr lang="ru-RU" sz="2800" dirty="0" smtClean="0"/>
              <a:t> </a:t>
            </a:r>
            <a:r>
              <a:rPr lang="ru-RU" sz="2800" dirty="0" err="1" smtClean="0"/>
              <a:t>тональності</a:t>
            </a:r>
            <a:r>
              <a:rPr lang="ru-RU" sz="2800" dirty="0" smtClean="0"/>
              <a:t> тексту на </a:t>
            </a:r>
            <a:r>
              <a:rPr lang="ru-RU" sz="2800" dirty="0" err="1" smtClean="0"/>
              <a:t>основі</a:t>
            </a:r>
            <a:r>
              <a:rPr lang="ru-RU" sz="2800" dirty="0" smtClean="0"/>
              <a:t> емотиконів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u="sng" dirty="0" err="1" smtClean="0"/>
              <a:t>Знайти</a:t>
            </a:r>
            <a:r>
              <a:rPr lang="ru-RU" sz="2800" u="sng" dirty="0" smtClean="0"/>
              <a:t> </a:t>
            </a:r>
            <a:r>
              <a:rPr lang="ru-RU" sz="2800" u="sng" dirty="0" err="1" smtClean="0"/>
              <a:t>практичне</a:t>
            </a:r>
            <a:r>
              <a:rPr lang="ru-RU" sz="2800" u="sng" dirty="0" smtClean="0"/>
              <a:t> </a:t>
            </a:r>
            <a:r>
              <a:rPr lang="ru-RU" sz="2800" u="sng" dirty="0" err="1" smtClean="0"/>
              <a:t>використання</a:t>
            </a:r>
            <a:r>
              <a:rPr lang="ru-RU" sz="2800" u="sng" dirty="0" smtClean="0"/>
              <a:t> для </a:t>
            </a:r>
            <a:r>
              <a:rPr lang="ru-RU" sz="2800" u="sng" dirty="0" err="1" smtClean="0"/>
              <a:t>отриманих</a:t>
            </a:r>
            <a:r>
              <a:rPr lang="ru-RU" sz="2800" u="sng" dirty="0" smtClean="0"/>
              <a:t> результатам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90314" y="6503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Системи</a:t>
            </a:r>
            <a:r>
              <a:rPr lang="ru-RU" dirty="0"/>
              <a:t> з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тональності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1" r="1896" b="1458"/>
          <a:stretch/>
        </p:blipFill>
        <p:spPr bwMode="auto">
          <a:xfrm>
            <a:off x="472933" y="3360332"/>
            <a:ext cx="5516647" cy="2560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4"/>
          <a:srcRect t="13157" r="1236" b="1612"/>
          <a:stretch/>
        </p:blipFill>
        <p:spPr bwMode="auto">
          <a:xfrm>
            <a:off x="3015516" y="1878003"/>
            <a:ext cx="5102006" cy="2372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5"/>
          <a:srcRect t="12843" b="1939"/>
          <a:stretch/>
        </p:blipFill>
        <p:spPr bwMode="auto">
          <a:xfrm>
            <a:off x="6541949" y="3360331"/>
            <a:ext cx="5231347" cy="2560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03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</a:t>
            </a:r>
            <a:r>
              <a:rPr lang="ru-RU" dirty="0" err="1" smtClean="0"/>
              <a:t>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err="1" smtClean="0"/>
              <a:t>Проаналізувати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методи</a:t>
            </a:r>
            <a:r>
              <a:rPr lang="ru-RU" sz="2800" dirty="0" smtClean="0"/>
              <a:t> </a:t>
            </a:r>
            <a:r>
              <a:rPr lang="ru-RU" sz="2800" dirty="0" err="1" smtClean="0"/>
              <a:t>які</a:t>
            </a:r>
            <a:r>
              <a:rPr lang="ru-RU" sz="2800" dirty="0" smtClean="0"/>
              <a:t> </a:t>
            </a:r>
            <a:r>
              <a:rPr lang="ru-RU" sz="2800" dirty="0" err="1" smtClean="0"/>
              <a:t>використовуються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аналізу</a:t>
            </a:r>
            <a:r>
              <a:rPr lang="ru-RU" sz="2800" dirty="0" smtClean="0"/>
              <a:t> </a:t>
            </a:r>
            <a:r>
              <a:rPr lang="ru-RU" sz="2800" dirty="0" err="1" smtClean="0"/>
              <a:t>емоційного</a:t>
            </a:r>
            <a:r>
              <a:rPr lang="ru-RU" sz="2800" dirty="0" smtClean="0"/>
              <a:t> окрасу тексту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err="1"/>
              <a:t>Розробити</a:t>
            </a:r>
            <a:r>
              <a:rPr lang="ru-RU" sz="2800" dirty="0"/>
              <a:t> систему для </a:t>
            </a:r>
            <a:r>
              <a:rPr lang="ru-RU" sz="2800" dirty="0" err="1"/>
              <a:t>визначення</a:t>
            </a:r>
            <a:r>
              <a:rPr lang="ru-RU" sz="2800" dirty="0"/>
              <a:t> тонального </a:t>
            </a:r>
            <a:r>
              <a:rPr lang="ru-RU" sz="2800" dirty="0" err="1"/>
              <a:t>забарвлення</a:t>
            </a:r>
            <a:r>
              <a:rPr lang="ru-RU" sz="2800" dirty="0"/>
              <a:t> </a:t>
            </a:r>
            <a:r>
              <a:rPr lang="ru-RU" sz="2800" dirty="0" smtClean="0"/>
              <a:t>тексту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Веб-система </a:t>
            </a:r>
            <a:r>
              <a:rPr lang="ru-RU" sz="2800" dirty="0" err="1" smtClean="0"/>
              <a:t>повина</a:t>
            </a:r>
            <a:r>
              <a:rPr lang="ru-RU" sz="2800" dirty="0" smtClean="0"/>
              <a:t> </a:t>
            </a:r>
            <a:r>
              <a:rPr lang="ru-RU" sz="2800" dirty="0" err="1" smtClean="0"/>
              <a:t>надавати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змогу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аналізувати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повідомлення</a:t>
            </a:r>
            <a:r>
              <a:rPr lang="ru-RU" sz="2800" dirty="0" smtClean="0"/>
              <a:t> з </a:t>
            </a:r>
            <a:r>
              <a:rPr lang="ru-RU" sz="2800" dirty="0" err="1" smtClean="0"/>
              <a:t>соціальнох</a:t>
            </a:r>
            <a:r>
              <a:rPr lang="ru-RU" sz="2800" dirty="0" smtClean="0"/>
              <a:t> </a:t>
            </a:r>
            <a:r>
              <a:rPr lang="ru-RU" sz="2800" dirty="0" err="1" smtClean="0"/>
              <a:t>мережі</a:t>
            </a:r>
            <a:r>
              <a:rPr lang="ru-RU" sz="2800" dirty="0" smtClean="0"/>
              <a:t> </a:t>
            </a:r>
            <a:r>
              <a:rPr lang="en-US" sz="2800" dirty="0" smtClean="0"/>
              <a:t>Twitter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err="1" smtClean="0"/>
              <a:t>Твіті</a:t>
            </a:r>
            <a:r>
              <a:rPr lang="ru-RU" sz="2800" dirty="0" smtClean="0"/>
              <a:t> </a:t>
            </a:r>
            <a:r>
              <a:rPr lang="ru-RU" sz="2800" dirty="0" err="1" smtClean="0"/>
              <a:t>повині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аналізуватися</a:t>
            </a:r>
            <a:r>
              <a:rPr lang="ru-RU" sz="2800" dirty="0" smtClean="0"/>
              <a:t> за </a:t>
            </a:r>
            <a:r>
              <a:rPr lang="ru-RU" sz="2800" dirty="0" err="1" smtClean="0"/>
              <a:t>декількома</a:t>
            </a:r>
            <a:r>
              <a:rPr lang="ru-RU" sz="2800" dirty="0" smtClean="0"/>
              <a:t> методами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Сентімент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uk-UA" sz="3200" dirty="0" smtClean="0"/>
          </a:p>
          <a:p>
            <a:pPr algn="just"/>
            <a:r>
              <a:rPr lang="uk-UA" sz="3200" dirty="0" smtClean="0"/>
              <a:t>Під </a:t>
            </a:r>
            <a:r>
              <a:rPr lang="uk-UA" sz="3200" dirty="0"/>
              <a:t>словами аналіз тональності слід розуміти область комп'ютерної лінгвістики, що займається вивченням думок і емоцій в текстових документах. Аналіз тональності використовується для знаходжень думок і визначення їх властивостей, відносно вхідного тексту.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09200" y="5249803"/>
            <a:ext cx="11042025" cy="1078406"/>
          </a:xfrm>
        </p:spPr>
        <p:txBody>
          <a:bodyPr/>
          <a:lstStyle/>
          <a:p>
            <a:pPr algn="just"/>
            <a:r>
              <a:rPr lang="uk-UA" sz="2800" dirty="0">
                <a:solidFill>
                  <a:schemeClr val="bg1"/>
                </a:solidFill>
              </a:rPr>
              <a:t>Емотікони, </a:t>
            </a:r>
            <a:r>
              <a:rPr lang="uk-UA" sz="2800" dirty="0" err="1">
                <a:solidFill>
                  <a:schemeClr val="bg1"/>
                </a:solidFill>
              </a:rPr>
              <a:t>емограмма</a:t>
            </a:r>
            <a:r>
              <a:rPr lang="uk-UA" sz="2800" dirty="0">
                <a:solidFill>
                  <a:schemeClr val="bg1"/>
                </a:solidFill>
              </a:rPr>
              <a:t> або </a:t>
            </a:r>
            <a:r>
              <a:rPr lang="uk-UA" sz="2800" dirty="0" err="1">
                <a:solidFill>
                  <a:schemeClr val="bg1"/>
                </a:solidFill>
              </a:rPr>
              <a:t>смайлик</a:t>
            </a:r>
            <a:r>
              <a:rPr lang="uk-UA" sz="2800" dirty="0">
                <a:solidFill>
                  <a:schemeClr val="bg1"/>
                </a:solidFill>
              </a:rPr>
              <a:t> - це графічний символ, який використовується для вираження емоції.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10" name="Рисунок 9" descr="ÐÐ°ÑÑÐ¸Ð½ÐºÐ¸ Ð¿Ð¾ Ð·Ð°Ð¿ÑÐ¾ÑÑ ÑÐ¼Ð¾ÑÐ¸ÐºÐ¾Ð½Ñ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38" y="1455022"/>
            <a:ext cx="4962883" cy="308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1097280" y="286603"/>
            <a:ext cx="10058400" cy="80993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Сентімент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аналіз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Досліджувані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(словник)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Досліджувані</a:t>
            </a:r>
            <a:r>
              <a:rPr lang="ru-RU" dirty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(</a:t>
            </a:r>
            <a:r>
              <a:rPr lang="ru-RU" dirty="0" err="1" smtClean="0"/>
              <a:t>Наївний</a:t>
            </a:r>
            <a:r>
              <a:rPr lang="ru-RU" dirty="0" smtClean="0"/>
              <a:t> </a:t>
            </a:r>
            <a:r>
              <a:rPr lang="ru-RU" dirty="0" err="1" smtClean="0"/>
              <a:t>Баєс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Досліджувані</a:t>
            </a:r>
            <a:r>
              <a:rPr lang="ru-RU" dirty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(</a:t>
            </a:r>
            <a:r>
              <a:rPr lang="en-US" dirty="0" smtClean="0"/>
              <a:t>SVM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204</Words>
  <Application>Microsoft Office PowerPoint</Application>
  <PresentationFormat>Широкоэкранный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Ретро</vt:lpstr>
      <vt:lpstr>Дослідження методів аналізу емоціонального окрасу тексту з емотіконами</vt:lpstr>
      <vt:lpstr>Мета роботи</vt:lpstr>
      <vt:lpstr>Системи з аналізу тональності</vt:lpstr>
      <vt:lpstr>Постановка задачі</vt:lpstr>
      <vt:lpstr>Сентімент аналіз</vt:lpstr>
      <vt:lpstr>Презентация PowerPoint</vt:lpstr>
      <vt:lpstr>Досліджувані методи(словник)</vt:lpstr>
      <vt:lpstr>Досліджувані методи(Наївний Баєс)</vt:lpstr>
      <vt:lpstr>Досліджувані методи(SVM)</vt:lpstr>
      <vt:lpstr>Досліджувані методи(Емотікони)</vt:lpstr>
      <vt:lpstr>Головна сторінка веб-системи</vt:lpstr>
      <vt:lpstr>Сторінка результатів(3 шт.)</vt:lpstr>
      <vt:lpstr>Результати(точність х2)</vt:lpstr>
      <vt:lpstr>Прикладне використання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Eugene Pugachov</dc:creator>
  <cp:lastModifiedBy>Eugene Pugachov</cp:lastModifiedBy>
  <cp:revision>12</cp:revision>
  <dcterms:created xsi:type="dcterms:W3CDTF">2018-06-04T20:32:05Z</dcterms:created>
  <dcterms:modified xsi:type="dcterms:W3CDTF">2018-06-04T22:24:04Z</dcterms:modified>
</cp:coreProperties>
</file>