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58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ugac\source\repos\DIPLOMA\&#1075;&#1088;&#1072;&#1092;&#1080;&#1082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ugac\source\repos\DIPLOMA\&#1075;&#1088;&#1072;&#1092;&#1080;&#1082;&#108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ugac\source\repos\DIPLOMA\&#1075;&#1088;&#1072;&#1092;&#1080;&#1082;&#108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ugac\source\repos\DIPLOMA\&#1075;&#1088;&#1072;&#1092;&#1080;&#1082;&#108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baseline="0" dirty="0" err="1" smtClean="0">
                <a:effectLst/>
                <a:latin typeface="+mn-lt"/>
                <a:cs typeface="Times New Roman" panose="02020603050405020304" pitchFamily="18" charset="0"/>
              </a:rPr>
              <a:t>Класифікація</a:t>
            </a:r>
            <a:r>
              <a:rPr lang="ru-RU" sz="1400" b="0" i="0" baseline="0" dirty="0" smtClean="0"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1400" b="0" i="0" baseline="0" dirty="0" err="1" smtClean="0">
                <a:effectLst/>
                <a:latin typeface="+mn-lt"/>
                <a:cs typeface="Times New Roman" panose="02020603050405020304" pitchFamily="18" charset="0"/>
              </a:rPr>
              <a:t>текстів</a:t>
            </a:r>
            <a:endParaRPr lang="ru-RU" sz="1100" dirty="0">
              <a:effectLst/>
              <a:latin typeface="+mn-lt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Аркуш1!$A$1:$A$5</c:f>
              <c:strCache>
                <c:ptCount val="5"/>
                <c:pt idx="0">
                  <c:v>Емотікон</c:v>
                </c:pt>
                <c:pt idx="1">
                  <c:v>Словник</c:v>
                </c:pt>
                <c:pt idx="2">
                  <c:v>SVM</c:v>
                </c:pt>
                <c:pt idx="3">
                  <c:v>Наївний Баєс</c:v>
                </c:pt>
                <c:pt idx="4">
                  <c:v>Загальний</c:v>
                </c:pt>
              </c:strCache>
            </c:strRef>
          </c:cat>
          <c:val>
            <c:numRef>
              <c:f>Аркуш1!$B$1:$B$5</c:f>
              <c:numCache>
                <c:formatCode>General</c:formatCode>
                <c:ptCount val="5"/>
                <c:pt idx="0">
                  <c:v>27.4</c:v>
                </c:pt>
                <c:pt idx="1">
                  <c:v>66.099999999999994</c:v>
                </c:pt>
                <c:pt idx="2">
                  <c:v>61.8</c:v>
                </c:pt>
                <c:pt idx="3">
                  <c:v>58.5</c:v>
                </c:pt>
                <c:pt idx="4">
                  <c:v>70.400000000000006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B-43EC-9498-C7CA511E32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49020415"/>
        <c:axId val="949019999"/>
      </c:barChart>
      <c:catAx>
        <c:axId val="9490204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49019999"/>
        <c:crosses val="autoZero"/>
        <c:auto val="1"/>
        <c:lblAlgn val="ctr"/>
        <c:lblOffset val="100"/>
        <c:noMultiLvlLbl val="0"/>
      </c:catAx>
      <c:valAx>
        <c:axId val="949019999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49020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>
                <a:latin typeface="+mn-lt"/>
                <a:cs typeface="Times New Roman" panose="02020603050405020304" pitchFamily="18" charset="0"/>
              </a:rPr>
              <a:t>Класифікація</a:t>
            </a:r>
            <a:r>
              <a:rPr lang="ru-RU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n-lt"/>
                <a:cs typeface="Times New Roman" panose="02020603050405020304" pitchFamily="18" charset="0"/>
              </a:rPr>
              <a:t>текстів</a:t>
            </a:r>
            <a:r>
              <a:rPr lang="ru-RU" dirty="0">
                <a:latin typeface="+mn-lt"/>
                <a:cs typeface="Times New Roman" panose="02020603050405020304" pitchFamily="18" charset="0"/>
              </a:rPr>
              <a:t> з емотіконами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Аркуш1!$A$11:$A$15</c:f>
              <c:strCache>
                <c:ptCount val="5"/>
                <c:pt idx="0">
                  <c:v>Емотікон</c:v>
                </c:pt>
                <c:pt idx="1">
                  <c:v>Словник</c:v>
                </c:pt>
                <c:pt idx="2">
                  <c:v>SVM</c:v>
                </c:pt>
                <c:pt idx="3">
                  <c:v>Наївний Баєс</c:v>
                </c:pt>
                <c:pt idx="4">
                  <c:v>Загальний</c:v>
                </c:pt>
              </c:strCache>
            </c:strRef>
          </c:cat>
          <c:val>
            <c:numRef>
              <c:f>Аркуш1!$B$11:$B$15</c:f>
              <c:numCache>
                <c:formatCode>General</c:formatCode>
                <c:ptCount val="5"/>
                <c:pt idx="0">
                  <c:v>74.400000000000006</c:v>
                </c:pt>
                <c:pt idx="1">
                  <c:v>64</c:v>
                </c:pt>
                <c:pt idx="2">
                  <c:v>62.6</c:v>
                </c:pt>
                <c:pt idx="3">
                  <c:v>57.8</c:v>
                </c:pt>
                <c:pt idx="4">
                  <c:v>75.2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62-4495-9B89-A1553DFE8F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49016255"/>
        <c:axId val="949016671"/>
      </c:barChart>
      <c:catAx>
        <c:axId val="949016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49016671"/>
        <c:crosses val="autoZero"/>
        <c:auto val="1"/>
        <c:lblAlgn val="ctr"/>
        <c:lblOffset val="100"/>
        <c:noMultiLvlLbl val="0"/>
      </c:catAx>
      <c:valAx>
        <c:axId val="94901667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49016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505797145113231E-2"/>
          <c:y val="0.14159394184536264"/>
          <c:w val="0.94589908893861507"/>
          <c:h val="0.65537843581737465"/>
        </c:manualLayout>
      </c:layout>
      <c:lineChart>
        <c:grouping val="standard"/>
        <c:varyColors val="0"/>
        <c:ser>
          <c:idx val="0"/>
          <c:order val="0"/>
          <c:tx>
            <c:strRef>
              <c:f>Аркуш1!$B$36</c:f>
              <c:strCache>
                <c:ptCount val="1"/>
                <c:pt idx="0">
                  <c:v>Реал Мадрид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dLbl>
              <c:idx val="1"/>
              <c:layout>
                <c:manualLayout>
                  <c:x val="-2.548361771117363E-2"/>
                  <c:y val="4.00592759430462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D5B-4F87-8CBB-0571479ACF04}"/>
                </c:ext>
              </c:extLst>
            </c:dLbl>
            <c:dLbl>
              <c:idx val="2"/>
              <c:layout>
                <c:manualLayout>
                  <c:x val="-2.8759146979962028E-2"/>
                  <c:y val="4.00592759430462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D5B-4F87-8CBB-0571479ACF04}"/>
                </c:ext>
              </c:extLst>
            </c:dLbl>
            <c:dLbl>
              <c:idx val="5"/>
              <c:layout>
                <c:manualLayout>
                  <c:x val="-2.548361771117363E-2"/>
                  <c:y val="3.69795652709514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D5B-4F87-8CBB-0571479ACF04}"/>
                </c:ext>
              </c:extLst>
            </c:dLbl>
            <c:dLbl>
              <c:idx val="14"/>
              <c:layout>
                <c:manualLayout>
                  <c:x val="-2.3845853076779437E-2"/>
                  <c:y val="7.08563826639933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D5B-4F87-8CBB-0571479ACF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Аркуш1!$A$37:$A$58</c:f>
              <c:strCache>
                <c:ptCount val="22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Перерва</c:v>
                </c:pt>
                <c:pt idx="11">
                  <c:v>46</c:v>
                </c:pt>
                <c:pt idx="12">
                  <c:v>50</c:v>
                </c:pt>
                <c:pt idx="13">
                  <c:v>55</c:v>
                </c:pt>
                <c:pt idx="14">
                  <c:v>60</c:v>
                </c:pt>
                <c:pt idx="15">
                  <c:v>65</c:v>
                </c:pt>
                <c:pt idx="16">
                  <c:v>70</c:v>
                </c:pt>
                <c:pt idx="17">
                  <c:v>75</c:v>
                </c:pt>
                <c:pt idx="18">
                  <c:v>80</c:v>
                </c:pt>
                <c:pt idx="19">
                  <c:v>85</c:v>
                </c:pt>
                <c:pt idx="20">
                  <c:v>90</c:v>
                </c:pt>
                <c:pt idx="21">
                  <c:v>Фінал</c:v>
                </c:pt>
              </c:strCache>
            </c:strRef>
          </c:cat>
          <c:val>
            <c:numRef>
              <c:f>Аркуш1!$B$37:$B$58</c:f>
              <c:numCache>
                <c:formatCode>General</c:formatCode>
                <c:ptCount val="22"/>
                <c:pt idx="0">
                  <c:v>65</c:v>
                </c:pt>
                <c:pt idx="1">
                  <c:v>67</c:v>
                </c:pt>
                <c:pt idx="2">
                  <c:v>59</c:v>
                </c:pt>
                <c:pt idx="3">
                  <c:v>62</c:v>
                </c:pt>
                <c:pt idx="4">
                  <c:v>57</c:v>
                </c:pt>
                <c:pt idx="5">
                  <c:v>55</c:v>
                </c:pt>
                <c:pt idx="6">
                  <c:v>51</c:v>
                </c:pt>
                <c:pt idx="7">
                  <c:v>47</c:v>
                </c:pt>
                <c:pt idx="8">
                  <c:v>51</c:v>
                </c:pt>
                <c:pt idx="9">
                  <c:v>56</c:v>
                </c:pt>
                <c:pt idx="10">
                  <c:v>55</c:v>
                </c:pt>
                <c:pt idx="11">
                  <c:v>53</c:v>
                </c:pt>
                <c:pt idx="12">
                  <c:v>75</c:v>
                </c:pt>
                <c:pt idx="13">
                  <c:v>61</c:v>
                </c:pt>
                <c:pt idx="14">
                  <c:v>60</c:v>
                </c:pt>
                <c:pt idx="15">
                  <c:v>75</c:v>
                </c:pt>
                <c:pt idx="16">
                  <c:v>80</c:v>
                </c:pt>
                <c:pt idx="17">
                  <c:v>63</c:v>
                </c:pt>
                <c:pt idx="18">
                  <c:v>65</c:v>
                </c:pt>
                <c:pt idx="19">
                  <c:v>77</c:v>
                </c:pt>
                <c:pt idx="20">
                  <c:v>71</c:v>
                </c:pt>
                <c:pt idx="21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D5B-4F87-8CBB-0571479ACF04}"/>
            </c:ext>
          </c:extLst>
        </c:ser>
        <c:ser>
          <c:idx val="1"/>
          <c:order val="1"/>
          <c:tx>
            <c:strRef>
              <c:f>Аркуш1!$C$36</c:f>
              <c:strCache>
                <c:ptCount val="1"/>
                <c:pt idx="0">
                  <c:v>Ліверпуль</c:v>
                </c:pt>
              </c:strCache>
            </c:strRef>
          </c:tx>
          <c:spPr>
            <a:ln w="3810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C00000"/>
              </a:solidFill>
              <a:ln>
                <a:noFill/>
              </a:ln>
              <a:effectLst/>
            </c:spPr>
          </c:marker>
          <c:dLbls>
            <c:dLbl>
              <c:idx val="1"/>
              <c:layout>
                <c:manualLayout>
                  <c:x val="-2.548361771117363E-2"/>
                  <c:y val="-4.62186972872356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D5B-4F87-8CBB-0571479ACF04}"/>
                </c:ext>
              </c:extLst>
            </c:dLbl>
            <c:dLbl>
              <c:idx val="2"/>
              <c:layout>
                <c:manualLayout>
                  <c:x val="-2.3845853076779437E-2"/>
                  <c:y val="-4.62186972872356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ED5B-4F87-8CBB-0571479ACF04}"/>
                </c:ext>
              </c:extLst>
            </c:dLbl>
            <c:dLbl>
              <c:idx val="5"/>
              <c:layout>
                <c:manualLayout>
                  <c:x val="-2.3845853076779437E-2"/>
                  <c:y val="-4.00592759430462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ED5B-4F87-8CBB-0571479ACF04}"/>
                </c:ext>
              </c:extLst>
            </c:dLbl>
            <c:dLbl>
              <c:idx val="13"/>
              <c:layout>
                <c:manualLayout>
                  <c:x val="-2.3845853076779437E-2"/>
                  <c:y val="-3.69795652709514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ED5B-4F87-8CBB-0571479ACF04}"/>
                </c:ext>
              </c:extLst>
            </c:dLbl>
            <c:dLbl>
              <c:idx val="14"/>
              <c:layout>
                <c:manualLayout>
                  <c:x val="-2.2208088442385244E-2"/>
                  <c:y val="-4.00592759430462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ED5B-4F87-8CBB-0571479ACF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Аркуш1!$A$37:$A$58</c:f>
              <c:strCache>
                <c:ptCount val="22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Перерва</c:v>
                </c:pt>
                <c:pt idx="11">
                  <c:v>46</c:v>
                </c:pt>
                <c:pt idx="12">
                  <c:v>50</c:v>
                </c:pt>
                <c:pt idx="13">
                  <c:v>55</c:v>
                </c:pt>
                <c:pt idx="14">
                  <c:v>60</c:v>
                </c:pt>
                <c:pt idx="15">
                  <c:v>65</c:v>
                </c:pt>
                <c:pt idx="16">
                  <c:v>70</c:v>
                </c:pt>
                <c:pt idx="17">
                  <c:v>75</c:v>
                </c:pt>
                <c:pt idx="18">
                  <c:v>80</c:v>
                </c:pt>
                <c:pt idx="19">
                  <c:v>85</c:v>
                </c:pt>
                <c:pt idx="20">
                  <c:v>90</c:v>
                </c:pt>
                <c:pt idx="21">
                  <c:v>Фінал</c:v>
                </c:pt>
              </c:strCache>
            </c:strRef>
          </c:cat>
          <c:val>
            <c:numRef>
              <c:f>Аркуш1!$C$37:$C$58</c:f>
              <c:numCache>
                <c:formatCode>General</c:formatCode>
                <c:ptCount val="22"/>
                <c:pt idx="0">
                  <c:v>61</c:v>
                </c:pt>
                <c:pt idx="1">
                  <c:v>69</c:v>
                </c:pt>
                <c:pt idx="2">
                  <c:v>66</c:v>
                </c:pt>
                <c:pt idx="3">
                  <c:v>61</c:v>
                </c:pt>
                <c:pt idx="4">
                  <c:v>56</c:v>
                </c:pt>
                <c:pt idx="5">
                  <c:v>57</c:v>
                </c:pt>
                <c:pt idx="6">
                  <c:v>43</c:v>
                </c:pt>
                <c:pt idx="7">
                  <c:v>40</c:v>
                </c:pt>
                <c:pt idx="8">
                  <c:v>45</c:v>
                </c:pt>
                <c:pt idx="9">
                  <c:v>52</c:v>
                </c:pt>
                <c:pt idx="10">
                  <c:v>53</c:v>
                </c:pt>
                <c:pt idx="11">
                  <c:v>51</c:v>
                </c:pt>
                <c:pt idx="12">
                  <c:v>32</c:v>
                </c:pt>
                <c:pt idx="13">
                  <c:v>79</c:v>
                </c:pt>
                <c:pt idx="14">
                  <c:v>65</c:v>
                </c:pt>
                <c:pt idx="15">
                  <c:v>47</c:v>
                </c:pt>
                <c:pt idx="16">
                  <c:v>53</c:v>
                </c:pt>
                <c:pt idx="17">
                  <c:v>55</c:v>
                </c:pt>
                <c:pt idx="18">
                  <c:v>51</c:v>
                </c:pt>
                <c:pt idx="19">
                  <c:v>30</c:v>
                </c:pt>
                <c:pt idx="20">
                  <c:v>46</c:v>
                </c:pt>
                <c:pt idx="21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ED5B-4F87-8CBB-0571479ACF0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32965551"/>
        <c:axId val="315660591"/>
      </c:lineChart>
      <c:catAx>
        <c:axId val="332965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rnd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15660591"/>
        <c:crosses val="autoZero"/>
        <c:auto val="1"/>
        <c:lblAlgn val="ctr"/>
        <c:lblOffset val="100"/>
        <c:noMultiLvlLbl val="0"/>
      </c:catAx>
      <c:valAx>
        <c:axId val="31566059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2965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2132110597049068"/>
          <c:y val="4.0168157052634434E-2"/>
          <c:w val="0.35455243514919671"/>
          <c:h val="6.57538169248984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Відгук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фільм</a:t>
            </a: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“Solo: A Star Wars Story”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30841235274000456"/>
          <c:y val="0.14274760696445307"/>
          <c:w val="0.42166836652476769"/>
          <c:h val="0.68160429837973779"/>
        </c:manualLayout>
      </c:layout>
      <c:pieChart>
        <c:varyColors val="1"/>
        <c:ser>
          <c:idx val="0"/>
          <c:order val="0"/>
          <c:tx>
            <c:strRef>
              <c:f>Аркуш1!$A$63</c:f>
              <c:strCache>
                <c:ptCount val="1"/>
                <c:pt idx="0">
                  <c:v>156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hade val="85000"/>
                      <a:satMod val="130000"/>
                    </a:schemeClr>
                  </a:gs>
                  <a:gs pos="34000">
                    <a:schemeClr val="accent6">
                      <a:tint val="77000"/>
                      <a:shade val="87000"/>
                      <a:satMod val="125000"/>
                    </a:schemeClr>
                  </a:gs>
                  <a:gs pos="70000">
                    <a:schemeClr val="accent6">
                      <a:tint val="77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77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DD-44B1-9245-75830C2909F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hade val="85000"/>
                      <a:satMod val="130000"/>
                    </a:schemeClr>
                  </a:gs>
                  <a:gs pos="34000">
                    <a:schemeClr val="accent6">
                      <a:shade val="76000"/>
                      <a:shade val="87000"/>
                      <a:satMod val="125000"/>
                    </a:schemeClr>
                  </a:gs>
                  <a:gs pos="70000">
                    <a:schemeClr val="accent6">
                      <a:shade val="76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shade val="76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DD-44B1-9245-75830C2909F9}"/>
              </c:ext>
            </c:extLst>
          </c:dPt>
          <c:dLbls>
            <c:dLbl>
              <c:idx val="0"/>
              <c:layout>
                <c:manualLayout>
                  <c:x val="-0.10510009052979526"/>
                  <c:y val="-0.15972631337337348"/>
                </c:manualLayout>
              </c:layout>
              <c:tx>
                <c:rich>
                  <a:bodyPr/>
                  <a:lstStyle/>
                  <a:p>
                    <a:fld id="{5D589A43-DCC0-4D5F-B76D-2E56D1A59541}" type="PERCENTAGE">
                      <a:rPr lang="en-US" baseline="0"/>
                      <a:pPr/>
                      <a:t>[ПРОЦЕНТ]</a:t>
                    </a:fld>
                    <a:endParaRPr lang="ru-RU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EDD-44B1-9245-75830C2909F9}"/>
                </c:ext>
              </c:extLst>
            </c:dLbl>
            <c:dLbl>
              <c:idx val="1"/>
              <c:layout>
                <c:manualLayout>
                  <c:x val="9.1812066121178273E-2"/>
                  <c:y val="9.3466241854889984E-2"/>
                </c:manualLayout>
              </c:layout>
              <c:tx>
                <c:rich>
                  <a:bodyPr/>
                  <a:lstStyle/>
                  <a:p>
                    <a:fld id="{E12309AA-139D-4733-BD8F-F39CCA8D8806}" type="PERCENTAGE">
                      <a:rPr lang="en-US" b="1" baseline="0"/>
                      <a:pPr/>
                      <a:t>[ПРОЦЕНТ]</a:t>
                    </a:fld>
                    <a:endParaRPr lang="ru-RU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EDD-44B1-9245-75830C2909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Аркуш1!$B$62:$C$62</c:f>
              <c:strCache>
                <c:ptCount val="2"/>
                <c:pt idx="0">
                  <c:v>Позитивні</c:v>
                </c:pt>
                <c:pt idx="1">
                  <c:v>Негативні</c:v>
                </c:pt>
              </c:strCache>
            </c:strRef>
          </c:cat>
          <c:val>
            <c:numRef>
              <c:f>Аркуш1!$B$63:$C$63</c:f>
              <c:numCache>
                <c:formatCode>General</c:formatCode>
                <c:ptCount val="2"/>
                <c:pt idx="0">
                  <c:v>113</c:v>
                </c:pt>
                <c:pt idx="1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DD-44B1-9245-75830C2909F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AA2-429D-4D70-8557-5A3634180F0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66E8-0D2F-4466-8A31-ABF0F69CA2A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7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AA2-429D-4D70-8557-5A3634180F0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66E8-0D2F-4466-8A31-ABF0F69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20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AA2-429D-4D70-8557-5A3634180F0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66E8-0D2F-4466-8A31-ABF0F69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85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AA2-429D-4D70-8557-5A3634180F0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66E8-0D2F-4466-8A31-ABF0F69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1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AA2-429D-4D70-8557-5A3634180F0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66E8-0D2F-4466-8A31-ABF0F69CA2A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2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AA2-429D-4D70-8557-5A3634180F0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66E8-0D2F-4466-8A31-ABF0F69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58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AA2-429D-4D70-8557-5A3634180F0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66E8-0D2F-4466-8A31-ABF0F69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17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AA2-429D-4D70-8557-5A3634180F0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66E8-0D2F-4466-8A31-ABF0F69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29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AA2-429D-4D70-8557-5A3634180F0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66E8-0D2F-4466-8A31-ABF0F69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56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2B4AA2-429D-4D70-8557-5A3634180F0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7666E8-0D2F-4466-8A31-ABF0F69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AA2-429D-4D70-8557-5A3634180F0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66E8-0D2F-4466-8A31-ABF0F69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93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2B4AA2-429D-4D70-8557-5A3634180F0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7666E8-0D2F-4466-8A31-ABF0F69CA2A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20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54828" y="1078106"/>
            <a:ext cx="10805652" cy="1679842"/>
          </a:xfrm>
        </p:spPr>
        <p:txBody>
          <a:bodyPr/>
          <a:lstStyle/>
          <a:p>
            <a:pPr algn="ctr"/>
            <a:r>
              <a:rPr lang="uk-UA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Дослідження методів </a:t>
            </a:r>
            <a:r>
              <a:rPr lang="uk-UA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емоціонального </a:t>
            </a:r>
            <a:r>
              <a:rPr lang="uk-UA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окрасу тексту з </a:t>
            </a:r>
            <a:r>
              <a:rPr lang="uk-UA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емотіконами</a:t>
            </a:r>
            <a:br>
              <a:rPr lang="uk-UA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8112595" y="5220929"/>
            <a:ext cx="3347885" cy="1383693"/>
          </a:xfrm>
        </p:spPr>
        <p:txBody>
          <a:bodyPr>
            <a:normAutofit/>
          </a:bodyPr>
          <a:lstStyle/>
          <a:p>
            <a:pPr algn="r"/>
            <a:r>
              <a:rPr lang="ru-RU" sz="2800" dirty="0" err="1" smtClean="0"/>
              <a:t>Виконав</a:t>
            </a:r>
            <a:r>
              <a:rPr lang="ru-RU" sz="2800" dirty="0" smtClean="0"/>
              <a:t>:</a:t>
            </a:r>
          </a:p>
          <a:p>
            <a:pPr algn="r"/>
            <a:r>
              <a:rPr lang="ru-RU" sz="2800" dirty="0" smtClean="0"/>
              <a:t>ст. гр. ПЗСм-16-2</a:t>
            </a:r>
          </a:p>
          <a:p>
            <a:pPr algn="r"/>
            <a:r>
              <a:rPr lang="ru-RU" sz="2800" dirty="0" err="1" smtClean="0"/>
              <a:t>Пугачов</a:t>
            </a:r>
            <a:r>
              <a:rPr lang="ru-RU" sz="2800" dirty="0" smtClean="0"/>
              <a:t> Є.А.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54828" y="5219627"/>
            <a:ext cx="4085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 smtClean="0">
                <a:solidFill>
                  <a:schemeClr val="bg1"/>
                </a:solidFill>
              </a:rPr>
              <a:t>Науковий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керівник</a:t>
            </a:r>
            <a:r>
              <a:rPr lang="ru-RU" sz="2800" dirty="0" smtClean="0">
                <a:solidFill>
                  <a:schemeClr val="bg1"/>
                </a:solidFill>
              </a:rPr>
              <a:t>:</a:t>
            </a:r>
          </a:p>
          <a:p>
            <a:r>
              <a:rPr lang="ru-RU" sz="2800" dirty="0">
                <a:solidFill>
                  <a:schemeClr val="bg1"/>
                </a:solidFill>
              </a:rPr>
              <a:t>д</a:t>
            </a:r>
            <a:r>
              <a:rPr lang="ru-RU" sz="2800" dirty="0" smtClean="0">
                <a:solidFill>
                  <a:schemeClr val="bg1"/>
                </a:solidFill>
              </a:rPr>
              <a:t>оцент</a:t>
            </a:r>
          </a:p>
          <a:p>
            <a:r>
              <a:rPr lang="ru-RU" sz="2800" dirty="0" err="1" smtClean="0">
                <a:solidFill>
                  <a:schemeClr val="bg1"/>
                </a:solidFill>
              </a:rPr>
              <a:t>Вечур</a:t>
            </a:r>
            <a:r>
              <a:rPr lang="ru-RU" sz="2800" dirty="0" smtClean="0">
                <a:solidFill>
                  <a:schemeClr val="bg1"/>
                </a:solidFill>
              </a:rPr>
              <a:t> О.В.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Метод на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емотіконів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76682" y="1843770"/>
            <a:ext cx="5846262" cy="4025323"/>
          </a:xfrm>
        </p:spPr>
        <p:txBody>
          <a:bodyPr>
            <a:normAutofit/>
          </a:bodyPr>
          <a:lstStyle/>
          <a:p>
            <a:pPr algn="just"/>
            <a:endParaRPr lang="uk-UA" dirty="0" smtClean="0"/>
          </a:p>
          <a:p>
            <a:pPr algn="just"/>
            <a:r>
              <a:rPr lang="uk-UA" dirty="0" smtClean="0"/>
              <a:t>Емотікони </a:t>
            </a:r>
            <a:r>
              <a:rPr lang="uk-UA" dirty="0"/>
              <a:t>не залежать від мови і не підпорядковується граматичним правилам, будучи поняттям наднаціональним, одним з основних призначень якого – вираз невербальної інформації, емоцій. </a:t>
            </a:r>
            <a:endParaRPr lang="uk-UA" dirty="0" smtClean="0"/>
          </a:p>
          <a:p>
            <a:pPr algn="just"/>
            <a:r>
              <a:rPr lang="uk-UA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Один </a:t>
            </a:r>
            <a:r>
              <a:rPr lang="uk-UA" dirty="0">
                <a:ea typeface="Times New Roman" panose="02020603050405020304" pitchFamily="18" charset="0"/>
                <a:cs typeface="Times New Roman" panose="02020603050405020304" pitchFamily="18" charset="0"/>
              </a:rPr>
              <a:t>емотікон може мати декілька варіантів </a:t>
            </a:r>
            <a:r>
              <a:rPr lang="uk-UA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відображення.</a:t>
            </a:r>
            <a:endParaRPr lang="ru-RU" dirty="0"/>
          </a:p>
          <a:p>
            <a:pPr algn="just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303756" y="1843770"/>
            <a:ext cx="3341985" cy="444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Головна </a:t>
            </a:r>
            <a:r>
              <a:rPr lang="ru-RU" dirty="0" err="1" smtClean="0"/>
              <a:t>сторінка</a:t>
            </a:r>
            <a:r>
              <a:rPr lang="ru-RU" dirty="0" smtClean="0"/>
              <a:t> веб-</a:t>
            </a:r>
            <a:r>
              <a:rPr lang="ru-RU" dirty="0" err="1" smtClean="0"/>
              <a:t>системи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908810" y="2064701"/>
            <a:ext cx="8435340" cy="404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Сторінка</a:t>
            </a:r>
            <a:r>
              <a:rPr lang="ru-RU" dirty="0" smtClean="0"/>
              <a:t> </a:t>
            </a:r>
            <a:r>
              <a:rPr lang="ru-RU" dirty="0" err="1" smtClean="0"/>
              <a:t>результатів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84325" y="2249355"/>
            <a:ext cx="5001862" cy="3281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4411614" y="1977788"/>
            <a:ext cx="7361682" cy="3824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33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Результати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4084286956"/>
              </p:ext>
            </p:extLst>
          </p:nvPr>
        </p:nvGraphicFramePr>
        <p:xfrm>
          <a:off x="1255485" y="23759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764065406"/>
              </p:ext>
            </p:extLst>
          </p:nvPr>
        </p:nvGraphicFramePr>
        <p:xfrm>
          <a:off x="6583680" y="23759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877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Прикладне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936718448"/>
              </p:ext>
            </p:extLst>
          </p:nvPr>
        </p:nvGraphicFramePr>
        <p:xfrm>
          <a:off x="1097280" y="2102984"/>
          <a:ext cx="6580777" cy="3854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574146"/>
              </p:ext>
            </p:extLst>
          </p:nvPr>
        </p:nvGraphicFramePr>
        <p:xfrm>
          <a:off x="7372554" y="2102984"/>
          <a:ext cx="4529394" cy="3351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854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2200" dirty="0" err="1" smtClean="0"/>
              <a:t>Дослідженно</a:t>
            </a:r>
            <a:r>
              <a:rPr lang="ru-RU" sz="2200" dirty="0" smtClean="0"/>
              <a:t> </a:t>
            </a:r>
            <a:r>
              <a:rPr lang="ru-RU" sz="2200" dirty="0" err="1" smtClean="0"/>
              <a:t>методи</a:t>
            </a:r>
            <a:r>
              <a:rPr lang="ru-RU" sz="2200" dirty="0" smtClean="0"/>
              <a:t>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використовуються</a:t>
            </a:r>
            <a:r>
              <a:rPr lang="ru-RU" sz="2200" dirty="0"/>
              <a:t> для </a:t>
            </a:r>
            <a:r>
              <a:rPr lang="ru-RU" sz="2200" dirty="0" err="1"/>
              <a:t>аналізу</a:t>
            </a:r>
            <a:r>
              <a:rPr lang="ru-RU" sz="2200" dirty="0"/>
              <a:t> </a:t>
            </a:r>
            <a:r>
              <a:rPr lang="ru-RU" sz="2200" dirty="0" err="1"/>
              <a:t>емоційного</a:t>
            </a:r>
            <a:r>
              <a:rPr lang="ru-RU" sz="2200" dirty="0"/>
              <a:t> окрасу </a:t>
            </a:r>
            <a:r>
              <a:rPr lang="ru-RU" sz="2200" dirty="0" smtClean="0"/>
              <a:t>тексту.</a:t>
            </a:r>
            <a:endParaRPr lang="ru-RU" sz="22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2200" dirty="0" err="1" smtClean="0"/>
              <a:t>Спроектована</a:t>
            </a:r>
            <a:r>
              <a:rPr lang="ru-RU" sz="2200" dirty="0" smtClean="0"/>
              <a:t> і </a:t>
            </a:r>
            <a:r>
              <a:rPr lang="ru-RU" sz="2200" dirty="0" err="1" smtClean="0"/>
              <a:t>розроблена</a:t>
            </a:r>
            <a:r>
              <a:rPr lang="ru-RU" sz="2200" dirty="0" smtClean="0"/>
              <a:t> система </a:t>
            </a:r>
            <a:r>
              <a:rPr lang="ru-RU" sz="2200" dirty="0"/>
              <a:t>для </a:t>
            </a:r>
            <a:r>
              <a:rPr lang="ru-RU" sz="2200" dirty="0" err="1"/>
              <a:t>визначення</a:t>
            </a:r>
            <a:r>
              <a:rPr lang="ru-RU" sz="2200" dirty="0"/>
              <a:t> тонального </a:t>
            </a:r>
            <a:r>
              <a:rPr lang="ru-RU" sz="2200" dirty="0" err="1"/>
              <a:t>забарвлення</a:t>
            </a:r>
            <a:r>
              <a:rPr lang="ru-RU" sz="2200" dirty="0"/>
              <a:t> </a:t>
            </a:r>
            <a:r>
              <a:rPr lang="ru-RU" sz="2200" dirty="0" smtClean="0"/>
              <a:t>тексту. Веб-система </a:t>
            </a:r>
            <a:r>
              <a:rPr lang="ru-RU" sz="2200" dirty="0" err="1" smtClean="0"/>
              <a:t>надає</a:t>
            </a:r>
            <a:r>
              <a:rPr lang="ru-RU" sz="2200" dirty="0" smtClean="0"/>
              <a:t> </a:t>
            </a:r>
            <a:r>
              <a:rPr lang="ru-RU" sz="2200" dirty="0" err="1" smtClean="0"/>
              <a:t>можливість</a:t>
            </a:r>
            <a:r>
              <a:rPr lang="ru-RU" sz="2200" dirty="0" smtClean="0"/>
              <a:t> </a:t>
            </a:r>
            <a:r>
              <a:rPr lang="ru-RU" sz="2200" dirty="0" err="1" smtClean="0"/>
              <a:t>аналізувати</a:t>
            </a:r>
            <a:r>
              <a:rPr lang="ru-RU" sz="2200" dirty="0" smtClean="0"/>
              <a:t> </a:t>
            </a:r>
            <a:r>
              <a:rPr lang="ru-RU" sz="2200" dirty="0" err="1"/>
              <a:t>повідомлення</a:t>
            </a:r>
            <a:r>
              <a:rPr lang="ru-RU" sz="2200" dirty="0"/>
              <a:t> з </a:t>
            </a:r>
            <a:r>
              <a:rPr lang="ru-RU" sz="2200" dirty="0" err="1"/>
              <a:t>соціальної</a:t>
            </a:r>
            <a:r>
              <a:rPr lang="ru-RU" sz="2200" dirty="0"/>
              <a:t> </a:t>
            </a:r>
            <a:r>
              <a:rPr lang="ru-RU" sz="2200" dirty="0" err="1"/>
              <a:t>мережі</a:t>
            </a:r>
            <a:r>
              <a:rPr lang="ru-RU" sz="2200" dirty="0"/>
              <a:t> </a:t>
            </a:r>
            <a:r>
              <a:rPr lang="en-US" sz="2200" dirty="0" smtClean="0"/>
              <a:t>Twitter</a:t>
            </a:r>
            <a:r>
              <a:rPr lang="ru-RU" sz="2200" dirty="0" smtClean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2200" dirty="0" err="1" smtClean="0"/>
              <a:t>Знайдено</a:t>
            </a:r>
            <a:r>
              <a:rPr lang="ru-RU" sz="2200" dirty="0" smtClean="0"/>
              <a:t> </a:t>
            </a:r>
            <a:r>
              <a:rPr lang="ru-RU" sz="2200" dirty="0" err="1" smtClean="0"/>
              <a:t>практичне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використання</a:t>
            </a:r>
            <a:r>
              <a:rPr lang="ru-RU" sz="2200" dirty="0" smtClean="0"/>
              <a:t> </a:t>
            </a:r>
            <a:r>
              <a:rPr lang="ru-RU" sz="2200" dirty="0" err="1" smtClean="0"/>
              <a:t>отриманих</a:t>
            </a:r>
            <a:r>
              <a:rPr lang="ru-RU" sz="2200" dirty="0" smtClean="0"/>
              <a:t> </a:t>
            </a:r>
            <a:r>
              <a:rPr lang="ru-RU" sz="2200" dirty="0" err="1" smtClean="0"/>
              <a:t>результатів</a:t>
            </a:r>
            <a:r>
              <a:rPr lang="ru-RU" sz="2200" dirty="0" smtClean="0"/>
              <a:t> </a:t>
            </a:r>
            <a:r>
              <a:rPr lang="ru-RU" sz="2200" dirty="0" err="1" smtClean="0"/>
              <a:t>роботи</a:t>
            </a:r>
            <a:endParaRPr lang="en-US" sz="22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2200" dirty="0" smtClean="0"/>
              <a:t>Шляхи до </a:t>
            </a:r>
            <a:r>
              <a:rPr lang="ru-RU" sz="2200" dirty="0" err="1" smtClean="0"/>
              <a:t>удосконалення</a:t>
            </a:r>
            <a:r>
              <a:rPr lang="ru-RU" sz="2200" dirty="0" smtClean="0"/>
              <a:t>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2200" dirty="0" err="1" smtClean="0"/>
              <a:t>Розширення</a:t>
            </a:r>
            <a:r>
              <a:rPr lang="ru-RU" sz="2200" dirty="0" smtClean="0"/>
              <a:t> </a:t>
            </a:r>
            <a:r>
              <a:rPr lang="ru-RU" sz="2200" dirty="0" err="1" smtClean="0"/>
              <a:t>інформаційної</a:t>
            </a:r>
            <a:r>
              <a:rPr lang="ru-RU" sz="2200" dirty="0" smtClean="0"/>
              <a:t> </a:t>
            </a:r>
            <a:r>
              <a:rPr lang="ru-RU" sz="2200" dirty="0" err="1" smtClean="0"/>
              <a:t>бази</a:t>
            </a:r>
            <a:r>
              <a:rPr lang="ru-RU" sz="2200" dirty="0" smtClean="0"/>
              <a:t>, яка </a:t>
            </a:r>
            <a:r>
              <a:rPr lang="ru-RU" sz="2200" dirty="0" err="1" smtClean="0"/>
              <a:t>використову</a:t>
            </a:r>
            <a:r>
              <a:rPr lang="ru-RU" sz="2200" dirty="0" err="1"/>
              <a:t>є</a:t>
            </a:r>
            <a:r>
              <a:rPr lang="ru-RU" sz="2200" dirty="0" err="1" smtClean="0"/>
              <a:t>ться</a:t>
            </a:r>
            <a:r>
              <a:rPr lang="ru-RU" sz="2200" dirty="0" smtClean="0"/>
              <a:t> для </a:t>
            </a:r>
            <a:r>
              <a:rPr lang="ru-RU" sz="2200" dirty="0" err="1" smtClean="0"/>
              <a:t>аналізу</a:t>
            </a:r>
            <a:r>
              <a:rPr lang="ru-RU" sz="2200" dirty="0" smtClean="0"/>
              <a:t> </a:t>
            </a:r>
            <a:r>
              <a:rPr lang="ru-RU" sz="2200" dirty="0" err="1" smtClean="0"/>
              <a:t>текстів</a:t>
            </a:r>
            <a:endParaRPr lang="ru-RU" sz="2200" dirty="0" smtClean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2200" dirty="0" err="1" smtClean="0"/>
              <a:t>Використання</a:t>
            </a:r>
            <a:r>
              <a:rPr lang="ru-RU" sz="2200" dirty="0" smtClean="0"/>
              <a:t> для </a:t>
            </a:r>
            <a:r>
              <a:rPr lang="ru-RU" sz="2200" dirty="0" err="1" smtClean="0"/>
              <a:t>аналізу</a:t>
            </a:r>
            <a:r>
              <a:rPr lang="ru-RU" sz="2200" dirty="0" smtClean="0"/>
              <a:t> </a:t>
            </a:r>
            <a:r>
              <a:rPr lang="ru-RU" sz="2200" dirty="0" err="1" smtClean="0"/>
              <a:t>біграм</a:t>
            </a:r>
            <a:r>
              <a:rPr lang="ru-RU" sz="2200" dirty="0" smtClean="0"/>
              <a:t> та </a:t>
            </a:r>
            <a:r>
              <a:rPr lang="ru-RU" sz="2200" dirty="0" err="1" smtClean="0"/>
              <a:t>уніграм</a:t>
            </a:r>
            <a:endParaRPr lang="ru-RU" sz="2200" dirty="0" smtClean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2200" dirty="0" err="1" smtClean="0"/>
              <a:t>Додання</a:t>
            </a:r>
            <a:r>
              <a:rPr lang="ru-RU" sz="2200" dirty="0" smtClean="0"/>
              <a:t> </a:t>
            </a:r>
            <a:r>
              <a:rPr lang="ru-RU" sz="2200" dirty="0" err="1" smtClean="0"/>
              <a:t>інтеграції</a:t>
            </a:r>
            <a:r>
              <a:rPr lang="ru-RU" sz="2200" dirty="0" smtClean="0"/>
              <a:t> з </a:t>
            </a:r>
            <a:r>
              <a:rPr lang="ru-RU" sz="2200" dirty="0" err="1" smtClean="0"/>
              <a:t>іншими</a:t>
            </a:r>
            <a:r>
              <a:rPr lang="ru-RU" sz="2200" dirty="0" smtClean="0"/>
              <a:t> </a:t>
            </a:r>
            <a:r>
              <a:rPr lang="ru-RU" sz="2200" dirty="0" err="1" smtClean="0"/>
              <a:t>соціальними</a:t>
            </a:r>
            <a:r>
              <a:rPr lang="ru-RU" sz="2200" dirty="0" smtClean="0"/>
              <a:t> мережами</a:t>
            </a:r>
            <a:endParaRPr lang="ru-R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Мета </a:t>
            </a:r>
            <a:r>
              <a:rPr lang="ru-RU" dirty="0" err="1" smtClean="0"/>
              <a:t>роботи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ru-RU" sz="28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2800" dirty="0" err="1" smtClean="0"/>
              <a:t>Дослідити</a:t>
            </a:r>
            <a:r>
              <a:rPr lang="ru-RU" sz="2800" dirty="0" smtClean="0"/>
              <a:t> </a:t>
            </a:r>
            <a:r>
              <a:rPr lang="ru-RU" sz="2800" dirty="0" err="1" smtClean="0"/>
              <a:t>методи</a:t>
            </a:r>
            <a:r>
              <a:rPr lang="ru-RU" sz="2800" dirty="0" smtClean="0"/>
              <a:t> </a:t>
            </a:r>
            <a:r>
              <a:rPr lang="ru-RU" sz="2800" dirty="0" err="1" smtClean="0"/>
              <a:t>емоціонального</a:t>
            </a:r>
            <a:r>
              <a:rPr lang="ru-RU" sz="2800" dirty="0" smtClean="0"/>
              <a:t> окрасу тексту з емотіконами</a:t>
            </a:r>
            <a:endParaRPr lang="en-US" sz="28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2800" dirty="0" err="1" smtClean="0"/>
              <a:t>Визначити</a:t>
            </a:r>
            <a:r>
              <a:rPr lang="ru-RU" sz="2800" dirty="0" smtClean="0"/>
              <a:t> метод для </a:t>
            </a:r>
            <a:r>
              <a:rPr lang="ru-RU" sz="2800" dirty="0" err="1" smtClean="0"/>
              <a:t>аналізу</a:t>
            </a:r>
            <a:r>
              <a:rPr lang="ru-RU" sz="2800" dirty="0" smtClean="0"/>
              <a:t> </a:t>
            </a:r>
            <a:r>
              <a:rPr lang="ru-RU" sz="2800" dirty="0" err="1" smtClean="0"/>
              <a:t>тональності</a:t>
            </a:r>
            <a:r>
              <a:rPr lang="ru-RU" sz="2800" dirty="0" smtClean="0"/>
              <a:t> тексту на </a:t>
            </a:r>
            <a:r>
              <a:rPr lang="ru-RU" sz="2800" dirty="0" err="1" smtClean="0"/>
              <a:t>основі</a:t>
            </a:r>
            <a:r>
              <a:rPr lang="ru-RU" sz="2800" dirty="0" smtClean="0"/>
              <a:t> </a:t>
            </a:r>
            <a:r>
              <a:rPr lang="ru-RU" sz="2800" dirty="0" err="1" smtClean="0"/>
              <a:t>емотіконів</a:t>
            </a:r>
            <a:endParaRPr lang="ru-RU" sz="28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2800" dirty="0" err="1" smtClean="0"/>
              <a:t>Оцінити</a:t>
            </a:r>
            <a:r>
              <a:rPr lang="ru-RU" sz="2800" dirty="0" smtClean="0"/>
              <a:t> </a:t>
            </a:r>
            <a:r>
              <a:rPr lang="ru-RU" sz="2800" dirty="0" err="1" smtClean="0"/>
              <a:t>практичне</a:t>
            </a:r>
            <a:r>
              <a:rPr lang="ru-RU" sz="2800" dirty="0" smtClean="0"/>
              <a:t> </a:t>
            </a:r>
            <a:r>
              <a:rPr lang="ru-RU" sz="2800" dirty="0" err="1" smtClean="0"/>
              <a:t>значення</a:t>
            </a:r>
            <a:r>
              <a:rPr lang="ru-RU" sz="2800" dirty="0" smtClean="0"/>
              <a:t> </a:t>
            </a:r>
            <a:r>
              <a:rPr lang="ru-RU" sz="2800" dirty="0" err="1" smtClean="0"/>
              <a:t>отриманих</a:t>
            </a:r>
            <a:r>
              <a:rPr lang="ru-RU" sz="2800" dirty="0" smtClean="0"/>
              <a:t> </a:t>
            </a:r>
            <a:r>
              <a:rPr lang="ru-RU" sz="2800" dirty="0" err="1" smtClean="0"/>
              <a:t>даних</a:t>
            </a:r>
            <a:endParaRPr lang="ru-RU" sz="28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7329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33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Системи</a:t>
            </a:r>
            <a:r>
              <a:rPr lang="ru-RU" dirty="0"/>
              <a:t> з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тональності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77329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 rotWithShape="1">
          <a:blip r:embed="rId3"/>
          <a:srcRect t="12843" r="41003" b="1939"/>
          <a:stretch/>
        </p:blipFill>
        <p:spPr bwMode="auto">
          <a:xfrm>
            <a:off x="206477" y="1859542"/>
            <a:ext cx="4197700" cy="3482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1" r="1896" b="1458"/>
          <a:stretch/>
        </p:blipFill>
        <p:spPr bwMode="auto">
          <a:xfrm>
            <a:off x="3448882" y="3959641"/>
            <a:ext cx="4962982" cy="2303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5"/>
          <a:srcRect t="13157" r="1236" b="1612"/>
          <a:stretch/>
        </p:blipFill>
        <p:spPr bwMode="auto">
          <a:xfrm>
            <a:off x="5515897" y="1859541"/>
            <a:ext cx="6471004" cy="3008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03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</a:t>
            </a:r>
            <a:r>
              <a:rPr lang="ru-RU" dirty="0" err="1" smtClean="0"/>
              <a:t>задачі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2800" dirty="0" err="1" smtClean="0"/>
              <a:t>Проаналізувати</a:t>
            </a:r>
            <a:r>
              <a:rPr lang="ru-RU" sz="2800" dirty="0" smtClean="0"/>
              <a:t> </a:t>
            </a:r>
            <a:r>
              <a:rPr lang="ru-RU" sz="2800" dirty="0" err="1" smtClean="0"/>
              <a:t>методи</a:t>
            </a:r>
            <a:r>
              <a:rPr lang="ru-RU" sz="2800" dirty="0" smtClean="0"/>
              <a:t> </a:t>
            </a:r>
            <a:r>
              <a:rPr lang="ru-RU" sz="2800" dirty="0" err="1" smtClean="0"/>
              <a:t>які</a:t>
            </a:r>
            <a:r>
              <a:rPr lang="ru-RU" sz="2800" dirty="0" smtClean="0"/>
              <a:t> </a:t>
            </a:r>
            <a:r>
              <a:rPr lang="ru-RU" sz="2800" dirty="0" err="1" smtClean="0"/>
              <a:t>використовуються</a:t>
            </a:r>
            <a:r>
              <a:rPr lang="ru-RU" sz="2800" dirty="0" smtClean="0"/>
              <a:t> для </a:t>
            </a:r>
            <a:r>
              <a:rPr lang="ru-RU" sz="2800" dirty="0" err="1" smtClean="0"/>
              <a:t>аналізу</a:t>
            </a:r>
            <a:r>
              <a:rPr lang="ru-RU" sz="2800" dirty="0" smtClean="0"/>
              <a:t> </a:t>
            </a:r>
            <a:r>
              <a:rPr lang="ru-RU" sz="2800" dirty="0" err="1" smtClean="0"/>
              <a:t>емоційного</a:t>
            </a:r>
            <a:r>
              <a:rPr lang="ru-RU" sz="2800" dirty="0" smtClean="0"/>
              <a:t> окрасу тексту з емотіконами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2800" dirty="0" err="1"/>
              <a:t>Розробити</a:t>
            </a:r>
            <a:r>
              <a:rPr lang="ru-RU" sz="2800" dirty="0"/>
              <a:t> систему для </a:t>
            </a:r>
            <a:r>
              <a:rPr lang="ru-RU" sz="2800" dirty="0" err="1"/>
              <a:t>визначення</a:t>
            </a:r>
            <a:r>
              <a:rPr lang="ru-RU" sz="2800" dirty="0"/>
              <a:t> тонального </a:t>
            </a:r>
            <a:r>
              <a:rPr lang="ru-RU" sz="2800" dirty="0" err="1"/>
              <a:t>забарвлення</a:t>
            </a:r>
            <a:r>
              <a:rPr lang="ru-RU" sz="2800" dirty="0"/>
              <a:t> </a:t>
            </a:r>
            <a:r>
              <a:rPr lang="ru-RU" sz="2800" dirty="0" smtClean="0"/>
              <a:t>тексту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2800" dirty="0" smtClean="0"/>
              <a:t>Веб-система </a:t>
            </a:r>
            <a:r>
              <a:rPr lang="ru-RU" sz="2800" dirty="0" err="1" smtClean="0"/>
              <a:t>повина</a:t>
            </a:r>
            <a:r>
              <a:rPr lang="ru-RU" sz="2800" dirty="0" smtClean="0"/>
              <a:t> </a:t>
            </a:r>
            <a:r>
              <a:rPr lang="ru-RU" sz="2800" dirty="0" err="1" smtClean="0"/>
              <a:t>надавати</a:t>
            </a:r>
            <a:r>
              <a:rPr lang="ru-RU" sz="2800" dirty="0" smtClean="0"/>
              <a:t> </a:t>
            </a:r>
            <a:r>
              <a:rPr lang="ru-RU" sz="2800" dirty="0" err="1" smtClean="0"/>
              <a:t>змогу</a:t>
            </a:r>
            <a:r>
              <a:rPr lang="ru-RU" sz="2800" dirty="0" smtClean="0"/>
              <a:t> </a:t>
            </a:r>
            <a:r>
              <a:rPr lang="ru-RU" sz="2800" dirty="0" err="1" smtClean="0"/>
              <a:t>аналізувати</a:t>
            </a:r>
            <a:r>
              <a:rPr lang="ru-RU" sz="2800" dirty="0" smtClean="0"/>
              <a:t> </a:t>
            </a:r>
            <a:r>
              <a:rPr lang="ru-RU" sz="2800" dirty="0" err="1" smtClean="0"/>
              <a:t>повідомлення</a:t>
            </a:r>
            <a:r>
              <a:rPr lang="ru-RU" sz="2800" dirty="0" smtClean="0"/>
              <a:t> з </a:t>
            </a:r>
            <a:r>
              <a:rPr lang="ru-RU" sz="2800" dirty="0" err="1" smtClean="0"/>
              <a:t>соціальної</a:t>
            </a:r>
            <a:r>
              <a:rPr lang="ru-RU" sz="2800" dirty="0" smtClean="0"/>
              <a:t> </a:t>
            </a:r>
            <a:r>
              <a:rPr lang="ru-RU" sz="2800" dirty="0" err="1" smtClean="0"/>
              <a:t>мережі</a:t>
            </a:r>
            <a:r>
              <a:rPr lang="ru-RU" sz="2800" dirty="0" smtClean="0"/>
              <a:t> </a:t>
            </a:r>
            <a:r>
              <a:rPr lang="en-US" sz="2800" dirty="0" smtClean="0"/>
              <a:t>Twitter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2800" dirty="0" err="1" smtClean="0"/>
              <a:t>Твіти</a:t>
            </a:r>
            <a:r>
              <a:rPr lang="ru-RU" sz="2800" dirty="0" smtClean="0"/>
              <a:t> </a:t>
            </a:r>
            <a:r>
              <a:rPr lang="ru-RU" sz="2800" dirty="0" err="1" smtClean="0"/>
              <a:t>повині</a:t>
            </a:r>
            <a:r>
              <a:rPr lang="ru-RU" sz="2800" dirty="0" smtClean="0"/>
              <a:t> </a:t>
            </a:r>
            <a:r>
              <a:rPr lang="ru-RU" sz="2800" dirty="0" err="1" smtClean="0"/>
              <a:t>аналізуватися</a:t>
            </a:r>
            <a:r>
              <a:rPr lang="ru-RU" sz="2800" dirty="0" smtClean="0"/>
              <a:t> за </a:t>
            </a:r>
            <a:r>
              <a:rPr lang="ru-RU" sz="2800" dirty="0" err="1" smtClean="0"/>
              <a:t>декількома</a:t>
            </a:r>
            <a:r>
              <a:rPr lang="ru-RU" sz="2800" dirty="0" smtClean="0"/>
              <a:t> методами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77329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Сентімент</a:t>
            </a:r>
            <a:r>
              <a:rPr lang="ru-RU" dirty="0" smtClean="0"/>
              <a:t> </a:t>
            </a:r>
            <a:r>
              <a:rPr lang="ru-RU" dirty="0" err="1" smtClean="0"/>
              <a:t>аналіз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uk-UA" sz="2800" dirty="0" smtClean="0"/>
          </a:p>
          <a:p>
            <a:pPr algn="just">
              <a:lnSpc>
                <a:spcPct val="100000"/>
              </a:lnSpc>
            </a:pPr>
            <a:r>
              <a:rPr lang="uk-UA" sz="2800" dirty="0" smtClean="0"/>
              <a:t>Під </a:t>
            </a:r>
            <a:r>
              <a:rPr lang="uk-UA" sz="2800" dirty="0"/>
              <a:t>словами аналіз тональності слід розуміти область комп'ютерної лінгвістики, що займається вивченням думок і емоцій в текстових документах. Аналіз тональності використовується для знаходжень думок і визначення їх властивостей, відносно вхідного тексту. 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77329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09200" y="5249803"/>
            <a:ext cx="11042025" cy="1078406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uk-UA" sz="2800" dirty="0">
                <a:solidFill>
                  <a:schemeClr val="bg1"/>
                </a:solidFill>
              </a:rPr>
              <a:t>Емотікони, </a:t>
            </a:r>
            <a:r>
              <a:rPr lang="uk-UA" sz="2800" dirty="0" err="1">
                <a:solidFill>
                  <a:schemeClr val="bg1"/>
                </a:solidFill>
              </a:rPr>
              <a:t>емограмма</a:t>
            </a:r>
            <a:r>
              <a:rPr lang="uk-UA" sz="2800" dirty="0">
                <a:solidFill>
                  <a:schemeClr val="bg1"/>
                </a:solidFill>
              </a:rPr>
              <a:t> або </a:t>
            </a:r>
            <a:r>
              <a:rPr lang="uk-UA" sz="2800" dirty="0" err="1">
                <a:solidFill>
                  <a:schemeClr val="bg1"/>
                </a:solidFill>
              </a:rPr>
              <a:t>смайлик</a:t>
            </a:r>
            <a:r>
              <a:rPr lang="uk-UA" sz="2800" dirty="0">
                <a:solidFill>
                  <a:schemeClr val="bg1"/>
                </a:solidFill>
              </a:rPr>
              <a:t> - це графічний символ, який використовується для вираження емоції.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7329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  <p:sp>
        <p:nvSpPr>
          <p:cNvPr id="12" name="Заголовок 1"/>
          <p:cNvSpPr txBox="1">
            <a:spLocks/>
          </p:cNvSpPr>
          <p:nvPr/>
        </p:nvSpPr>
        <p:spPr>
          <a:xfrm>
            <a:off x="1097280" y="286603"/>
            <a:ext cx="10058400" cy="80993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Сентімент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аналіз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3"/>
          <a:srcRect l="216" t="714" r="802" b="1019"/>
          <a:stretch/>
        </p:blipFill>
        <p:spPr bwMode="auto">
          <a:xfrm>
            <a:off x="3013586" y="1339440"/>
            <a:ext cx="5997677" cy="33153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656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Метод на </a:t>
            </a:r>
            <a:r>
              <a:rPr lang="ru-RU" dirty="0" err="1" smtClean="0"/>
              <a:t>основі</a:t>
            </a:r>
            <a:r>
              <a:rPr lang="ru-RU" dirty="0" smtClean="0"/>
              <a:t> словника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5259275" cy="402336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endParaRPr lang="uk-UA" dirty="0" smtClean="0"/>
          </a:p>
          <a:p>
            <a:pPr algn="just">
              <a:lnSpc>
                <a:spcPct val="100000"/>
              </a:lnSpc>
            </a:pPr>
            <a:r>
              <a:rPr lang="uk-UA" dirty="0" smtClean="0"/>
              <a:t>При </a:t>
            </a:r>
            <a:r>
              <a:rPr lang="uk-UA" dirty="0"/>
              <a:t>використанні словникового підходу ключову роль відіграє використання тональних словників.</a:t>
            </a:r>
            <a:endParaRPr lang="ru-RU" dirty="0"/>
          </a:p>
          <a:p>
            <a:pPr algn="just">
              <a:lnSpc>
                <a:spcPct val="100000"/>
              </a:lnSpc>
            </a:pPr>
            <a:r>
              <a:rPr lang="uk-UA" dirty="0"/>
              <a:t>Такі словники, як правило, представляють собою списки слів, які допомагають визначити ставлення </a:t>
            </a:r>
            <a:r>
              <a:rPr lang="uk-UA" dirty="0" smtClean="0"/>
              <a:t>автора </a:t>
            </a:r>
            <a:r>
              <a:rPr lang="uk-UA" dirty="0"/>
              <a:t>до деякого </a:t>
            </a:r>
            <a:r>
              <a:rPr lang="uk-UA" dirty="0" smtClean="0"/>
              <a:t>об'єкту.</a:t>
            </a:r>
          </a:p>
          <a:p>
            <a:pPr algn="just">
              <a:lnSpc>
                <a:spcPct val="100000"/>
              </a:lnSpc>
            </a:pPr>
            <a:r>
              <a:rPr lang="ru-RU" dirty="0" err="1"/>
              <a:t>Кожне</a:t>
            </a:r>
            <a:r>
              <a:rPr lang="ru-RU" dirty="0"/>
              <a:t> слово </a:t>
            </a:r>
            <a:r>
              <a:rPr lang="ru-RU" dirty="0" err="1"/>
              <a:t>має</a:t>
            </a:r>
            <a:r>
              <a:rPr lang="ru-RU" dirty="0"/>
              <a:t> свою </a:t>
            </a:r>
            <a:r>
              <a:rPr lang="ru-RU" dirty="0" err="1"/>
              <a:t>оцінку</a:t>
            </a:r>
            <a:r>
              <a:rPr lang="ru-RU" dirty="0"/>
              <a:t> яка </a:t>
            </a:r>
            <a:r>
              <a:rPr lang="ru-RU" dirty="0" err="1"/>
              <a:t>враховується</a:t>
            </a:r>
            <a:r>
              <a:rPr lang="ru-RU" dirty="0"/>
              <a:t> при </a:t>
            </a:r>
            <a:r>
              <a:rPr lang="ru-RU" dirty="0" err="1"/>
              <a:t>визначені</a:t>
            </a:r>
            <a:r>
              <a:rPr lang="ru-RU" dirty="0"/>
              <a:t> </a:t>
            </a:r>
            <a:r>
              <a:rPr lang="ru-RU" dirty="0" err="1"/>
              <a:t>кінцевого</a:t>
            </a:r>
            <a:r>
              <a:rPr lang="ru-RU" dirty="0"/>
              <a:t> результату.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7329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7934632" y="1941510"/>
            <a:ext cx="3420161" cy="411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Метод </a:t>
            </a:r>
            <a:r>
              <a:rPr lang="ru-RU" dirty="0" err="1" smtClean="0"/>
              <a:t>наївного</a:t>
            </a:r>
            <a:r>
              <a:rPr lang="ru-RU" dirty="0" smtClean="0"/>
              <a:t> </a:t>
            </a:r>
            <a:r>
              <a:rPr lang="ru-RU" dirty="0" err="1" smtClean="0"/>
              <a:t>Баєса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1" y="4805688"/>
            <a:ext cx="10676015" cy="149187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uk-UA" dirty="0"/>
              <a:t>де </a:t>
            </a:r>
            <a:r>
              <a:rPr lang="uk-UA" i="1" dirty="0" err="1"/>
              <a:t>Dc</a:t>
            </a:r>
            <a:r>
              <a:rPr lang="uk-UA" dirty="0"/>
              <a:t> – кількість документів в навчальній </a:t>
            </a:r>
            <a:r>
              <a:rPr lang="uk-UA" dirty="0" smtClean="0"/>
              <a:t>вибірці, що </a:t>
            </a:r>
            <a:r>
              <a:rPr lang="uk-UA" dirty="0"/>
              <a:t>належать класу </a:t>
            </a:r>
            <a:r>
              <a:rPr lang="uk-UA" i="1" dirty="0"/>
              <a:t>С</a:t>
            </a:r>
            <a:r>
              <a:rPr lang="uk-UA" dirty="0"/>
              <a:t>, </a:t>
            </a:r>
            <a:r>
              <a:rPr lang="uk-UA" i="1" dirty="0"/>
              <a:t>D</a:t>
            </a:r>
            <a:r>
              <a:rPr lang="uk-UA" dirty="0"/>
              <a:t> – загальна кількість документів в навчальній вибірці, </a:t>
            </a:r>
            <a:r>
              <a:rPr lang="uk-UA" i="1" dirty="0"/>
              <a:t>|V|</a:t>
            </a:r>
            <a:r>
              <a:rPr lang="uk-UA" dirty="0"/>
              <a:t> – кількість унікальних слів у всіх документах навчальної вибірки, </a:t>
            </a:r>
            <a:r>
              <a:rPr lang="uk-UA" i="1" dirty="0" err="1"/>
              <a:t>Lc</a:t>
            </a:r>
            <a:r>
              <a:rPr lang="uk-UA" dirty="0"/>
              <a:t> – сумарна кількість слів у документах класу </a:t>
            </a:r>
            <a:r>
              <a:rPr lang="uk-UA" i="1" dirty="0" smtClean="0"/>
              <a:t>С</a:t>
            </a:r>
            <a:r>
              <a:rPr lang="uk-UA" dirty="0" smtClean="0"/>
              <a:t> </a:t>
            </a:r>
            <a:r>
              <a:rPr lang="uk-UA" dirty="0"/>
              <a:t>в навчальній вибірці, </a:t>
            </a:r>
            <a:r>
              <a:rPr lang="uk-UA" i="1" dirty="0" err="1"/>
              <a:t>Wic</a:t>
            </a:r>
            <a:r>
              <a:rPr lang="uk-UA" dirty="0"/>
              <a:t> – скільки разів i-е слово зустрічалося в документах класу </a:t>
            </a:r>
            <a:r>
              <a:rPr lang="uk-UA" i="1" dirty="0" smtClean="0"/>
              <a:t>С</a:t>
            </a:r>
            <a:r>
              <a:rPr lang="uk-UA" dirty="0" smtClean="0"/>
              <a:t> </a:t>
            </a:r>
            <a:r>
              <a:rPr lang="uk-UA" dirty="0"/>
              <a:t>в навчальній </a:t>
            </a:r>
            <a:r>
              <a:rPr lang="uk-UA" dirty="0" smtClean="0"/>
              <a:t>вибірці.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77329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302300"/>
                  </p:ext>
                </p:extLst>
              </p:nvPr>
            </p:nvGraphicFramePr>
            <p:xfrm>
              <a:off x="1097279" y="3308167"/>
              <a:ext cx="10058399" cy="1498791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8929458">
                      <a:extLst>
                        <a:ext uri="{9D8B030D-6E8A-4147-A177-3AD203B41FA5}">
                          <a16:colId xmlns:a16="http://schemas.microsoft.com/office/drawing/2014/main" val="405515726"/>
                        </a:ext>
                      </a:extLst>
                    </a:gridCol>
                    <a:gridCol w="1128941">
                      <a:extLst>
                        <a:ext uri="{9D8B030D-6E8A-4147-A177-3AD203B41FA5}">
                          <a16:colId xmlns:a16="http://schemas.microsoft.com/office/drawing/2014/main" val="2829545440"/>
                        </a:ext>
                      </a:extLst>
                    </a:gridCol>
                  </a:tblGrid>
                  <a:tr h="11320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ru-RU" sz="32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uk-UA" sz="32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ru-RU" sz="3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ru-RU" sz="32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uk-UA" sz="320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uk-UA" sz="320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uk-UA" sz="320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den>
                                    </m:f>
                                    <m:r>
                                      <a:rPr lang="uk-UA" sz="32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uk-UA" sz="32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foreach</m:t>
                                    </m:r>
                                    <m:r>
                                      <a:rPr lang="uk-UA" sz="32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uk-UA" sz="32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word</m:t>
                                    </m:r>
                                    <m:r>
                                      <a:rPr lang="uk-UA" sz="32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){</m:t>
                                    </m:r>
                                    <m:func>
                                      <m:funcPr>
                                        <m:ctrlPr>
                                          <a:rPr lang="ru-RU" sz="32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uk-UA" sz="320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ru-RU" sz="32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ru-RU" sz="32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uk-UA" sz="3200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uk-UA" sz="3200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𝑖𝑐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uk-UA" sz="320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ru-RU" sz="32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uk-UA" sz="3200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</m:d>
                                            <m:r>
                                              <a:rPr lang="uk-UA" sz="320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32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uk-UA" sz="3200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uk-UA" sz="3200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func>
                                    <m:r>
                                      <a:rPr lang="uk-UA" sz="32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ru-RU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(</a:t>
                          </a:r>
                          <a:r>
                            <a:rPr lang="uk-UA" sz="16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2)</a:t>
                          </a:r>
                          <a:endParaRPr lang="ru-RU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1336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302300"/>
                  </p:ext>
                </p:extLst>
              </p:nvPr>
            </p:nvGraphicFramePr>
            <p:xfrm>
              <a:off x="1097279" y="3308167"/>
              <a:ext cx="10058399" cy="1497521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8929458">
                      <a:extLst>
                        <a:ext uri="{9D8B030D-6E8A-4147-A177-3AD203B41FA5}">
                          <a16:colId xmlns:a16="http://schemas.microsoft.com/office/drawing/2014/main" val="405515726"/>
                        </a:ext>
                      </a:extLst>
                    </a:gridCol>
                    <a:gridCol w="1128941">
                      <a:extLst>
                        <a:ext uri="{9D8B030D-6E8A-4147-A177-3AD203B41FA5}">
                          <a16:colId xmlns:a16="http://schemas.microsoft.com/office/drawing/2014/main" val="2829545440"/>
                        </a:ext>
                      </a:extLst>
                    </a:gridCol>
                  </a:tblGrid>
                  <a:tr h="14975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8" t="-1215" r="-12960" b="-1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(</a:t>
                          </a:r>
                          <a:r>
                            <a:rPr lang="uk-UA" sz="16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2)</a:t>
                          </a:r>
                          <a:endParaRPr lang="ru-RU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13363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442269"/>
                  </p:ext>
                </p:extLst>
              </p:nvPr>
            </p:nvGraphicFramePr>
            <p:xfrm>
              <a:off x="1097279" y="2046799"/>
              <a:ext cx="10058399" cy="951929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8929458">
                      <a:extLst>
                        <a:ext uri="{9D8B030D-6E8A-4147-A177-3AD203B41FA5}">
                          <a16:colId xmlns:a16="http://schemas.microsoft.com/office/drawing/2014/main" val="4155204032"/>
                        </a:ext>
                      </a:extLst>
                    </a:gridCol>
                    <a:gridCol w="1128941">
                      <a:extLst>
                        <a:ext uri="{9D8B030D-6E8A-4147-A177-3AD203B41FA5}">
                          <a16:colId xmlns:a16="http://schemas.microsoft.com/office/drawing/2014/main" val="387808963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uk-UA" sz="200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Ρ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uk-UA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uk-UA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</m:d>
                                <m:r>
                                  <a:rPr lang="uk-UA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ru-RU" sz="20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uk-UA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Ρ</m:t>
                                    </m:r>
                                    <m:r>
                                      <a:rPr lang="uk-UA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uk-UA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  <m:r>
                                      <a:rPr lang="uk-UA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uk-UA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uk-UA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uk-UA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Ρ</m:t>
                                    </m:r>
                                    <m:r>
                                      <a:rPr lang="uk-UA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uk-UA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uk-UA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uk-UA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Ρ</m:t>
                                    </m:r>
                                    <m:r>
                                      <a:rPr lang="uk-UA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uk-UA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  <m:r>
                                      <a:rPr lang="uk-UA" sz="200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6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(1</a:t>
                          </a:r>
                          <a:r>
                            <a:rPr lang="uk-UA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)</a:t>
                          </a:r>
                          <a:endParaRPr lang="ru-RU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646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442269"/>
                  </p:ext>
                </p:extLst>
              </p:nvPr>
            </p:nvGraphicFramePr>
            <p:xfrm>
              <a:off x="1097279" y="2046799"/>
              <a:ext cx="10058399" cy="951929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8929458">
                      <a:extLst>
                        <a:ext uri="{9D8B030D-6E8A-4147-A177-3AD203B41FA5}">
                          <a16:colId xmlns:a16="http://schemas.microsoft.com/office/drawing/2014/main" val="4155204032"/>
                        </a:ext>
                      </a:extLst>
                    </a:gridCol>
                    <a:gridCol w="1128941">
                      <a:extLst>
                        <a:ext uri="{9D8B030D-6E8A-4147-A177-3AD203B41FA5}">
                          <a16:colId xmlns:a16="http://schemas.microsoft.com/office/drawing/2014/main" val="3878089632"/>
                        </a:ext>
                      </a:extLst>
                    </a:gridCol>
                  </a:tblGrid>
                  <a:tr h="95192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8" t="-1911" r="-12960" b="-3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6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(1</a:t>
                          </a:r>
                          <a:r>
                            <a:rPr lang="uk-UA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)</a:t>
                          </a:r>
                          <a:endParaRPr lang="ru-RU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6468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2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SVM </a:t>
            </a:r>
            <a:r>
              <a:rPr lang="uk-UA" dirty="0" smtClean="0"/>
              <a:t>метод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71314" y="1954510"/>
            <a:ext cx="5684366" cy="4357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uk-UA" dirty="0" smtClean="0"/>
              <a:t>Метод опорних векторів (</a:t>
            </a:r>
            <a:r>
              <a:rPr lang="en-US" dirty="0" smtClean="0"/>
              <a:t>Support Vector </a:t>
            </a:r>
            <a:r>
              <a:rPr lang="en-US" dirty="0" err="1" smtClean="0"/>
              <a:t>Mashine</a:t>
            </a:r>
            <a:r>
              <a:rPr lang="en-US" dirty="0" smtClean="0"/>
              <a:t>, SVM)</a:t>
            </a:r>
            <a:r>
              <a:rPr lang="ru-RU" dirty="0" smtClean="0"/>
              <a:t>. </a:t>
            </a:r>
          </a:p>
          <a:p>
            <a:pPr>
              <a:lnSpc>
                <a:spcPct val="100000"/>
              </a:lnSpc>
            </a:pPr>
            <a:r>
              <a:rPr lang="uk-UA" dirty="0"/>
              <a:t>Визначає приналежність об'єктів до класів за допомогою кордонів областей.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Один </a:t>
            </a:r>
            <a:r>
              <a:rPr lang="uk-UA" dirty="0" smtClean="0"/>
              <a:t>з </a:t>
            </a:r>
            <a:r>
              <a:rPr lang="uk-UA" dirty="0"/>
              <a:t>найбільш популярних </a:t>
            </a:r>
            <a:r>
              <a:rPr lang="uk-UA" dirty="0" smtClean="0"/>
              <a:t>методів навчання </a:t>
            </a:r>
            <a:r>
              <a:rPr lang="uk-UA" dirty="0"/>
              <a:t>по </a:t>
            </a:r>
            <a:r>
              <a:rPr lang="uk-UA" dirty="0" smtClean="0"/>
              <a:t>прецедентам.</a:t>
            </a:r>
          </a:p>
          <a:p>
            <a:pPr>
              <a:lnSpc>
                <a:spcPct val="100000"/>
              </a:lnSpc>
            </a:pPr>
            <a:r>
              <a:rPr lang="uk-UA" dirty="0" smtClean="0"/>
              <a:t>Може використовуватися для розпізнавання образів або створення спам фільтрів.</a:t>
            </a:r>
            <a:endParaRPr lang="uk-UA" dirty="0"/>
          </a:p>
          <a:p>
            <a:pPr>
              <a:lnSpc>
                <a:spcPct val="100000"/>
              </a:lnSpc>
            </a:pPr>
            <a:r>
              <a:rPr lang="uk-UA" dirty="0"/>
              <a:t>Даний метод </a:t>
            </a:r>
            <a:r>
              <a:rPr lang="uk-UA" dirty="0" smtClean="0"/>
              <a:t>відноситься </a:t>
            </a:r>
            <a:r>
              <a:rPr lang="uk-UA" dirty="0"/>
              <a:t>до </a:t>
            </a:r>
            <a:r>
              <a:rPr lang="uk-UA" dirty="0" smtClean="0"/>
              <a:t>бінарних класифікаторів</a:t>
            </a:r>
            <a:r>
              <a:rPr lang="uk-UA" dirty="0"/>
              <a:t>, </a:t>
            </a:r>
            <a:r>
              <a:rPr lang="uk-UA"/>
              <a:t>хоча </a:t>
            </a:r>
            <a:r>
              <a:rPr lang="uk-UA" smtClean="0"/>
              <a:t>може </a:t>
            </a:r>
            <a:r>
              <a:rPr lang="uk-UA" dirty="0" smtClean="0"/>
              <a:t>використовуватися для задач </a:t>
            </a:r>
            <a:r>
              <a:rPr lang="uk-UA" dirty="0" err="1"/>
              <a:t>мультіклассіфікаціі</a:t>
            </a:r>
            <a:r>
              <a:rPr lang="uk-UA" dirty="0"/>
              <a:t>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77329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80124"/>
            <a:ext cx="386900" cy="386900"/>
          </a:xfrm>
          <a:prstGeom prst="rect">
            <a:avLst/>
          </a:prstGeom>
        </p:spPr>
      </p:pic>
      <p:pic>
        <p:nvPicPr>
          <p:cNvPr id="6" name="Рисунок 5" descr="https://hsto.org/storage/habraeffect/8c/98/8c98d4824065028420f290d88e52b40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54510"/>
            <a:ext cx="4374034" cy="3914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76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886</TotalTime>
  <Words>470</Words>
  <Application>Microsoft Office PowerPoint</Application>
  <PresentationFormat>Широкоэкранный</PresentationFormat>
  <Paragraphs>85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Cambria Math</vt:lpstr>
      <vt:lpstr>Times New Roman</vt:lpstr>
      <vt:lpstr>Wingdings</vt:lpstr>
      <vt:lpstr>Ретро</vt:lpstr>
      <vt:lpstr>Дослідження методів емоціонального окрасу тексту з емотіконами </vt:lpstr>
      <vt:lpstr>Мета роботи</vt:lpstr>
      <vt:lpstr>Системи з аналізу тональності</vt:lpstr>
      <vt:lpstr>Постановка задачі</vt:lpstr>
      <vt:lpstr>Сентімент аналіз</vt:lpstr>
      <vt:lpstr>Презентация PowerPoint</vt:lpstr>
      <vt:lpstr>Метод на основі словника</vt:lpstr>
      <vt:lpstr>Метод наївного Баєса</vt:lpstr>
      <vt:lpstr>SVM метод</vt:lpstr>
      <vt:lpstr>Метод на основі емотіконів</vt:lpstr>
      <vt:lpstr>Головна сторінка веб-системи</vt:lpstr>
      <vt:lpstr>Сторінка результатів</vt:lpstr>
      <vt:lpstr>Результати</vt:lpstr>
      <vt:lpstr>Прикладне використання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Eugene Pugachov</dc:creator>
  <cp:lastModifiedBy>Eugene Pugachov</cp:lastModifiedBy>
  <cp:revision>38</cp:revision>
  <dcterms:created xsi:type="dcterms:W3CDTF">2018-06-04T20:32:05Z</dcterms:created>
  <dcterms:modified xsi:type="dcterms:W3CDTF">2018-06-13T20:33:42Z</dcterms:modified>
</cp:coreProperties>
</file>