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71" r:id="rId2"/>
    <p:sldId id="256" r:id="rId3"/>
    <p:sldId id="261" r:id="rId4"/>
    <p:sldId id="266" r:id="rId5"/>
    <p:sldId id="264" r:id="rId6"/>
    <p:sldId id="262" r:id="rId7"/>
    <p:sldId id="268" r:id="rId8"/>
    <p:sldId id="270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9EC49-1522-4D30-B1CB-E3F4068D1A1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A98B-AB3C-4C02-B150-257D118F672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A98B-AB3C-4C02-B150-257D118F6720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D65E8-E56B-BE4C-1091-B1EC4682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58218"/>
          </a:xfrm>
        </p:spPr>
        <p:txBody>
          <a:bodyPr>
            <a:normAutofit fontScale="90000"/>
          </a:bodyPr>
          <a:lstStyle/>
          <a:p>
            <a:r>
              <a:rPr lang="uk-UA" dirty="0"/>
              <a:t>Технологія проведення економічного аналізу засобами </a:t>
            </a:r>
            <a:r>
              <a:rPr lang="en-US" dirty="0"/>
              <a:t>MS Excel: </a:t>
            </a:r>
            <a:r>
              <a:rPr lang="uk-UA" dirty="0"/>
              <a:t>аналіз БД </a:t>
            </a:r>
            <a:r>
              <a:rPr lang="en-US" dirty="0"/>
              <a:t>MS Excel </a:t>
            </a:r>
            <a:r>
              <a:rPr lang="uk-UA" dirty="0"/>
              <a:t>за допомогою фільтрів та функцій баз даних 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F576EC93-6176-3C53-1C36-72C84BCA8E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2047961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4BABF-DE0B-4523-0D9D-D4C70428159A}"/>
              </a:ext>
            </a:extLst>
          </p:cNvPr>
          <p:cNvSpPr txBox="1"/>
          <p:nvPr/>
        </p:nvSpPr>
        <p:spPr>
          <a:xfrm>
            <a:off x="704047" y="5901535"/>
            <a:ext cx="2047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Пугач Ярослав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8D815-0340-F23A-18F8-53951755A303}"/>
              </a:ext>
            </a:extLst>
          </p:cNvPr>
          <p:cNvSpPr txBox="1"/>
          <p:nvPr/>
        </p:nvSpPr>
        <p:spPr>
          <a:xfrm>
            <a:off x="1212620" y="6275258"/>
            <a:ext cx="98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ЕО-104</a:t>
            </a:r>
          </a:p>
        </p:txBody>
      </p:sp>
    </p:spTree>
    <p:extLst>
      <p:ext uri="{BB962C8B-B14F-4D97-AF65-F5344CB8AC3E}">
        <p14:creationId xmlns:p14="http://schemas.microsoft.com/office/powerpoint/2010/main" val="295904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03CBA0-40A9-C217-CF40-1E02DCC1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8" y="1047502"/>
            <a:ext cx="7928003" cy="47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3D941D-B7DF-A352-A0E2-47F6AA7B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2" y="939490"/>
            <a:ext cx="8287575" cy="49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2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4755CC-21EF-3BFB-FD9A-19CCF9E3E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2" y="939490"/>
            <a:ext cx="8287575" cy="49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0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A8D59C-32D7-49F9-0ABA-940BF4C3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3" y="980728"/>
            <a:ext cx="815029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D4520-D723-1F53-57AE-A5140D3C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708"/>
            <a:ext cx="7467600" cy="137058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Дякую за увагу!</a:t>
            </a:r>
            <a:br>
              <a:rPr lang="uk-UA" dirty="0"/>
            </a:br>
            <a:r>
              <a:rPr lang="uk-UA" b="1" dirty="0">
                <a:solidFill>
                  <a:srgbClr val="00B0F0"/>
                </a:solidFill>
              </a:rPr>
              <a:t>Слава</a:t>
            </a:r>
            <a:r>
              <a:rPr lang="uk-UA" b="1" dirty="0"/>
              <a:t> </a:t>
            </a:r>
            <a:r>
              <a:rPr lang="uk-UA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Україні!</a:t>
            </a:r>
          </a:p>
        </p:txBody>
      </p:sp>
    </p:spTree>
    <p:extLst>
      <p:ext uri="{BB962C8B-B14F-4D97-AF65-F5344CB8AC3E}">
        <p14:creationId xmlns:p14="http://schemas.microsoft.com/office/powerpoint/2010/main" val="1646063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0" y="818831"/>
            <a:ext cx="9144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</a:tabLst>
            </a:pPr>
            <a:r>
              <a:rPr kumimoji="0" lang="uk-UA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База даних в MS Excel</a:t>
            </a:r>
          </a:p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</a:tabLst>
            </a:pPr>
            <a:endParaRPr kumimoji="0" 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</a:tabLst>
            </a:pPr>
            <a:r>
              <a:rPr kumimoji="0" lang="uk-UA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План лекції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</a:tabLst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58750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Поняття бази даних. Ключові поля таблиць, Вимоги до ключових полів. 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58750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Створення концептуальної і логічної моделей бази .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58750" algn="l"/>
              </a:tabLst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58750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Знаходження головної таблиці</a:t>
            </a:r>
            <a:r>
              <a:rPr kumimoji="0" lang="uk-UA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бази даних.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58750" algn="l"/>
              </a:tabLst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58750" algn="l"/>
              </a:tabLst>
            </a:pPr>
            <a:r>
              <a:rPr kumimoji="0" lang="uk-U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CYR"/>
                <a:ea typeface="Times New Roman" pitchFamily="18" charset="0"/>
              </a:rPr>
              <a:t>Правила доступу до даних таблиць бази даних.</a:t>
            </a:r>
            <a:endParaRPr kumimoji="0" 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34" y="285728"/>
            <a:ext cx="82153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uk-UA" dirty="0"/>
              <a:t>Ядром інформаційної системи є </a:t>
            </a:r>
            <a:r>
              <a:rPr lang="uk-UA" b="1" i="1" dirty="0"/>
              <a:t>база даних</a:t>
            </a:r>
            <a:r>
              <a:rPr lang="uk-UA" dirty="0"/>
              <a:t> (БД).</a:t>
            </a:r>
          </a:p>
          <a:p>
            <a:pPr>
              <a:buFont typeface="Wingdings" pitchFamily="2" charset="2"/>
              <a:buNone/>
            </a:pPr>
            <a:r>
              <a:rPr lang="uk-UA" dirty="0"/>
              <a:t>Під </a:t>
            </a:r>
            <a:r>
              <a:rPr lang="uk-UA" b="1" i="1" u="sng" dirty="0"/>
              <a:t>базою дани</a:t>
            </a:r>
            <a:r>
              <a:rPr lang="uk-UA" i="1" u="sng" dirty="0"/>
              <a:t>х</a:t>
            </a:r>
            <a:r>
              <a:rPr lang="uk-UA" dirty="0"/>
              <a:t> розуміють сукупність засобів, організованих за певними правилами, що забезпечують збереження  інформації про процеси , що мають різноманітну природу.</a:t>
            </a:r>
          </a:p>
          <a:p>
            <a:pPr>
              <a:buFont typeface="Wingdings" pitchFamily="2" charset="2"/>
              <a:buNone/>
            </a:pPr>
            <a:r>
              <a:rPr lang="uk-UA" dirty="0"/>
              <a:t>Засоби, що забезпечують введення, збереження, корегування  та обробку інформації у базах даних називаються системами управління базами даних (СУБД). </a:t>
            </a:r>
          </a:p>
          <a:p>
            <a:pPr>
              <a:buFont typeface="Wingdings" pitchFamily="2" charset="2"/>
              <a:buNone/>
            </a:pPr>
            <a:r>
              <a:rPr lang="uk-UA" dirty="0"/>
              <a:t>Існує велика кількість різних типів </a:t>
            </a:r>
            <a:r>
              <a:rPr lang="en-US" dirty="0"/>
              <a:t> </a:t>
            </a:r>
            <a:r>
              <a:rPr lang="uk-UA" dirty="0"/>
              <a:t>СУБД (наприклад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ACCESS, MS SQL)</a:t>
            </a:r>
            <a:r>
              <a:rPr lang="uk-UA" dirty="0"/>
              <a:t>.</a:t>
            </a:r>
          </a:p>
          <a:p>
            <a:pPr>
              <a:buFont typeface="Wingdings" pitchFamily="2" charset="2"/>
              <a:buNone/>
            </a:pPr>
            <a:endParaRPr lang="uk-UA" dirty="0"/>
          </a:p>
          <a:p>
            <a:pPr>
              <a:buFont typeface="Wingdings" pitchFamily="2" charset="2"/>
              <a:buNone/>
            </a:pPr>
            <a:r>
              <a:rPr lang="uk-UA" dirty="0"/>
              <a:t>М</a:t>
            </a:r>
            <a:r>
              <a:rPr lang="en-US" dirty="0"/>
              <a:t>S Excel </a:t>
            </a:r>
            <a:r>
              <a:rPr lang="uk-UA" dirty="0"/>
              <a:t>не є спеціалізованим  засобом для роботи з БД. Його основне призначення – виконання різноманітних розрахунків та  аналіз інформації.</a:t>
            </a:r>
          </a:p>
          <a:p>
            <a:pPr>
              <a:buFont typeface="Wingdings" pitchFamily="2" charset="2"/>
              <a:buNone/>
            </a:pPr>
            <a:r>
              <a:rPr lang="uk-UA" dirty="0"/>
              <a:t>Але він з успіхом може виконувати і операції по  підтримці табличних баз даних, які являють собою сукупність таблиць, пов</a:t>
            </a:r>
            <a:r>
              <a:rPr lang="uk-UA" dirty="0">
                <a:latin typeface="Arial"/>
                <a:cs typeface="Arial"/>
              </a:rPr>
              <a:t>'</a:t>
            </a:r>
            <a:r>
              <a:rPr lang="uk-UA" dirty="0"/>
              <a:t>язаних через спільні поля. Такі БД називають реляційними базами (</a:t>
            </a:r>
            <a:r>
              <a:rPr lang="uk-UA" dirty="0" err="1"/>
              <a:t>реляції-</a:t>
            </a:r>
            <a:r>
              <a:rPr lang="uk-UA" dirty="0"/>
              <a:t> </a:t>
            </a:r>
            <a:r>
              <a:rPr lang="uk-UA" dirty="0" err="1"/>
              <a:t>міжтабличні</a:t>
            </a:r>
            <a:r>
              <a:rPr lang="uk-UA" dirty="0"/>
              <a:t> відношення).</a:t>
            </a:r>
          </a:p>
          <a:p>
            <a:pPr marL="342900" indent="-342900">
              <a:buFont typeface="Arial" pitchFamily="34" charset="0"/>
              <a:buChar char="•"/>
            </a:pPr>
            <a:endParaRPr lang="uk-UA" dirty="0"/>
          </a:p>
          <a:p>
            <a:pPr>
              <a:buFont typeface="Wingdings" pitchFamily="2" charset="2"/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uk-UA" sz="3500" b="1" dirty="0"/>
              <a:t>Створення бази даних вимагає: 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Створення </a:t>
            </a:r>
            <a:r>
              <a:rPr lang="uk-UA" b="1" dirty="0"/>
              <a:t>концептуальної моделі </a:t>
            </a:r>
            <a:r>
              <a:rPr lang="uk-UA" dirty="0"/>
              <a:t>бази, що визначає сутності, які взаємодіють в рамках процесу,  для якого створюється  інформаційна система, і характер їх взаємодії.  Сутність-сукупність об</a:t>
            </a:r>
            <a:r>
              <a:rPr lang="uk-UA" dirty="0">
                <a:latin typeface="Arial"/>
                <a:cs typeface="Arial"/>
              </a:rPr>
              <a:t>'</a:t>
            </a:r>
            <a:r>
              <a:rPr lang="uk-UA" dirty="0"/>
              <a:t>єктів, суб</a:t>
            </a:r>
            <a:r>
              <a:rPr lang="uk-UA" dirty="0">
                <a:latin typeface="Arial"/>
                <a:cs typeface="Arial"/>
              </a:rPr>
              <a:t>'</a:t>
            </a:r>
            <a:r>
              <a:rPr lang="uk-UA" dirty="0"/>
              <a:t>єктів та процесів,  що діють між ними. Сутність  відображається прямокутником з відповідною назвою. Взаємодія сутностей позначається стрілкою, направленою від сутності, що породжує інформацію, до сприймаючої інформацію сутності.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Створення </a:t>
            </a:r>
            <a:r>
              <a:rPr lang="uk-UA" b="1" dirty="0"/>
              <a:t>логічної моделі</a:t>
            </a:r>
            <a:r>
              <a:rPr lang="uk-UA" dirty="0"/>
              <a:t>, в рамках якої визначається: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dirty="0"/>
              <a:t> сукупність таблиць, що відображають всі потрібні користувачам БД атрибути (властивості) сутностей. Кількість створюваних таблиць – не менша кількості сутностей.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dirty="0"/>
              <a:t>В таблиці-довідники (в яких первинно описуються сутності) вводять так звані </a:t>
            </a:r>
            <a:r>
              <a:rPr lang="uk-UA" b="1" dirty="0"/>
              <a:t>ключові поля, </a:t>
            </a:r>
            <a:r>
              <a:rPr lang="uk-UA" dirty="0"/>
              <a:t>що виступають маркерами кожного запису таблиці. Значення ключових полів – унікальне (неповторне), тип-найчастіше числовий. При великій кількості атрибутів у сутності таблиця може поділятися на кілька простіших таблиць, які будуть мати однакові ключові поля.</a:t>
            </a:r>
          </a:p>
          <a:p>
            <a:pPr marL="342900" indent="-342900">
              <a:buFont typeface="Arial" pitchFamily="34" charset="0"/>
              <a:buChar char="•"/>
            </a:pPr>
            <a:endParaRPr lang="uk-UA" dirty="0"/>
          </a:p>
          <a:p>
            <a:pPr marL="342900" indent="-342900">
              <a:buFont typeface="Arial" pitchFamily="34" charset="0"/>
              <a:buChar char="•"/>
            </a:pPr>
            <a:endParaRPr lang="uk-UA" dirty="0"/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56"/>
            <a:ext cx="8401080" cy="575959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b="1" i="1" dirty="0"/>
              <a:t>	В  БД після маркування встановлюються </a:t>
            </a:r>
            <a:r>
              <a:rPr lang="uk-UA" b="1" i="1" dirty="0" err="1"/>
              <a:t>міжтабличні</a:t>
            </a:r>
            <a:r>
              <a:rPr lang="uk-UA" b="1" i="1" dirty="0"/>
              <a:t> зв</a:t>
            </a:r>
            <a:r>
              <a:rPr lang="uk-UA" b="1" i="1" dirty="0">
                <a:latin typeface="Arial"/>
                <a:cs typeface="Arial"/>
              </a:rPr>
              <a:t>'</a:t>
            </a:r>
            <a:r>
              <a:rPr lang="uk-UA" b="1" i="1" dirty="0"/>
              <a:t>язки (відношення):</a:t>
            </a:r>
          </a:p>
          <a:p>
            <a:pPr>
              <a:buFont typeface="Wingdings" pitchFamily="2" charset="2"/>
              <a:buNone/>
            </a:pPr>
            <a:r>
              <a:rPr lang="uk-UA" b="1" i="1" dirty="0">
                <a:solidFill>
                  <a:schemeClr val="bg2"/>
                </a:solidFill>
              </a:rPr>
              <a:t>	</a:t>
            </a:r>
            <a:r>
              <a:rPr lang="uk-UA" sz="3600" b="1" i="1" dirty="0"/>
              <a:t> </a:t>
            </a:r>
            <a:r>
              <a:rPr lang="uk-UA" b="1" i="1" dirty="0" err="1"/>
              <a:t>“один-до-одного”</a:t>
            </a:r>
            <a:r>
              <a:rPr lang="uk-UA" b="1" i="1" dirty="0"/>
              <a:t>. </a:t>
            </a:r>
          </a:p>
          <a:p>
            <a:pPr>
              <a:buFont typeface="Wingdings" pitchFamily="2" charset="2"/>
              <a:buNone/>
            </a:pPr>
            <a:r>
              <a:rPr lang="uk-UA" b="1" i="1" dirty="0"/>
              <a:t>	</a:t>
            </a:r>
            <a:r>
              <a:rPr lang="uk-UA" dirty="0"/>
              <a:t>При такому відношенні кожного запису, в  таблиці на стороні ключового поля відповідає не більше одного запису в іншій пов'язаній таблиці, і навпаки. </a:t>
            </a:r>
          </a:p>
          <a:p>
            <a:pPr>
              <a:buFont typeface="Wingdings" pitchFamily="2" charset="2"/>
              <a:buNone/>
            </a:pPr>
            <a:r>
              <a:rPr lang="uk-UA" b="1" i="1" dirty="0"/>
              <a:t>   Відношення </a:t>
            </a:r>
            <a:r>
              <a:rPr lang="uk-UA" b="1" i="1" dirty="0" err="1"/>
              <a:t>“один-до-багатьох”</a:t>
            </a:r>
            <a:r>
              <a:rPr lang="uk-UA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uk-UA" dirty="0"/>
              <a:t>При такому відношенні будь-якому запису, в  таблиці на стороні ключового поля може відповідати будь-яка кількість записів у зв'язаній таблиці.</a:t>
            </a:r>
            <a:endParaRPr lang="uk-UA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8245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uk-UA" dirty="0"/>
              <a:t>Створена логічна схема дозволяє визначити так звану </a:t>
            </a:r>
            <a:r>
              <a:rPr lang="uk-UA" b="1" dirty="0"/>
              <a:t>головну таблицю </a:t>
            </a:r>
            <a:r>
              <a:rPr lang="uk-UA" dirty="0"/>
              <a:t>БД.</a:t>
            </a:r>
          </a:p>
          <a:p>
            <a:pPr>
              <a:buFont typeface="Wingdings" pitchFamily="2" charset="2"/>
              <a:buNone/>
            </a:pPr>
            <a:r>
              <a:rPr lang="uk-UA" b="1" dirty="0"/>
              <a:t>Головна таблиця - </a:t>
            </a:r>
            <a:r>
              <a:rPr lang="uk-UA" dirty="0"/>
              <a:t>таблиця, біля якої на лініях зв</a:t>
            </a:r>
            <a:r>
              <a:rPr lang="uk-UA" dirty="0">
                <a:latin typeface="Arial"/>
                <a:cs typeface="Arial"/>
              </a:rPr>
              <a:t>‘язків </a:t>
            </a:r>
            <a:r>
              <a:rPr lang="uk-UA" dirty="0"/>
              <a:t>відсутні одиниці.</a:t>
            </a:r>
          </a:p>
          <a:p>
            <a:pPr>
              <a:buFont typeface="Wingdings" pitchFamily="2" charset="2"/>
              <a:buNone/>
            </a:pPr>
            <a:r>
              <a:rPr lang="uk-UA" b="1" dirty="0"/>
              <a:t>Властивості головної таблиці:</a:t>
            </a:r>
          </a:p>
          <a:p>
            <a:r>
              <a:rPr lang="uk-UA" dirty="0"/>
              <a:t>Визначає розмір вихідної таблиці (кількість записів), яка будується на основі інформації БД.</a:t>
            </a:r>
          </a:p>
          <a:p>
            <a:r>
              <a:rPr lang="uk-UA" dirty="0"/>
              <a:t>Структура вихідної таблиці (порядок записів) визначається послідовністю значень у полях головної таблиці, які зв</a:t>
            </a:r>
            <a:r>
              <a:rPr lang="uk-UA" dirty="0">
                <a:latin typeface="Arial"/>
                <a:cs typeface="Arial"/>
              </a:rPr>
              <a:t>‘язують її з іншими таблицями.</a:t>
            </a:r>
          </a:p>
          <a:p>
            <a:r>
              <a:rPr lang="uk-UA" dirty="0">
                <a:latin typeface="Arial"/>
                <a:cs typeface="Arial"/>
              </a:rPr>
              <a:t>Доступ до даних головної таблиці здійснюється з використанням “прямих посилань” - виразів (формул), які містять адреси клітинок таблиці, з якої береться інформація.</a:t>
            </a:r>
          </a:p>
          <a:p>
            <a:r>
              <a:rPr lang="uk-UA" dirty="0">
                <a:latin typeface="Arial"/>
                <a:cs typeface="Arial"/>
              </a:rPr>
              <a:t> З інших таблиць інформація вибирається з допомогою функції ВПР або багатоступеневого комплексу функцій ВПР. (Визначення і правила використання ВПР будуть надані у наступних лекціях).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7467600" cy="618822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uk-UA" b="1" dirty="0"/>
              <a:t>Вимоги до ключових полів таблиць</a:t>
            </a:r>
          </a:p>
          <a:p>
            <a:pPr algn="just">
              <a:buNone/>
            </a:pPr>
            <a:r>
              <a:rPr lang="uk-UA" dirty="0"/>
              <a:t>Вимоги</a:t>
            </a:r>
            <a:r>
              <a:rPr lang="uk-UA" b="1" dirty="0"/>
              <a:t> </a:t>
            </a:r>
            <a:r>
              <a:rPr lang="uk-UA" dirty="0"/>
              <a:t>визначаються властивостями функції ВПР(програмною реалізацію функції):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dirty="0"/>
              <a:t>Ключове поле повинне бути крайнім лівим полем відповідної таблиці.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dirty="0"/>
              <a:t>Значення ключових полів повинні бути унікальними і впорядкованими по зростанню (у відповідності із значенням кодів лівих символів у даних поля. Порядок впорядкування: цифри від 0 до 9, символи латиниці від</a:t>
            </a:r>
            <a:r>
              <a:rPr lang="en-US" dirty="0"/>
              <a:t> A </a:t>
            </a:r>
            <a:r>
              <a:rPr lang="uk-UA" dirty="0"/>
              <a:t>до </a:t>
            </a:r>
            <a:r>
              <a:rPr lang="en-US" dirty="0"/>
              <a:t>Z</a:t>
            </a:r>
            <a:r>
              <a:rPr lang="uk-UA" dirty="0"/>
              <a:t>, символи кирилиці від А до Я. Впорядкування виконується з допомогою майстра  Сортування: виділяється вся таблиця, викликається майстер, в якому вибирається назва поля, по значенню даних якого повинно виконуватись сортування.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dirty="0"/>
              <a:t>Розташування не ключових полів – довільне.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115328" cy="6116786"/>
          </a:xfrm>
        </p:spPr>
        <p:txBody>
          <a:bodyPr/>
          <a:lstStyle/>
          <a:p>
            <a:pPr>
              <a:buNone/>
            </a:pPr>
            <a:r>
              <a:rPr lang="uk-UA" dirty="0"/>
              <a:t>Після створення логічної схеми  визначаються із форматами полів, значення яких записуються поряд із назвами полів таблиці. Така схема називається фізичною схемою.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BFBFD-0693-B6F8-71C4-AA87BBAF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143250"/>
            <a:ext cx="7467600" cy="571500"/>
          </a:xfrm>
        </p:spPr>
        <p:txBody>
          <a:bodyPr/>
          <a:lstStyle/>
          <a:p>
            <a:pPr algn="ctr"/>
            <a:r>
              <a:rPr lang="uk-UA" dirty="0"/>
              <a:t>Мої роботи</a:t>
            </a:r>
          </a:p>
        </p:txBody>
      </p:sp>
    </p:spTree>
    <p:extLst>
      <p:ext uri="{BB962C8B-B14F-4D97-AF65-F5344CB8AC3E}">
        <p14:creationId xmlns:p14="http://schemas.microsoft.com/office/powerpoint/2010/main" val="2098864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681</Words>
  <Application>Microsoft Office PowerPoint</Application>
  <PresentationFormat>Екран (4:3)</PresentationFormat>
  <Paragraphs>47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Times New Roman CYR</vt:lpstr>
      <vt:lpstr>Wingdings</vt:lpstr>
      <vt:lpstr>Wingdings 2</vt:lpstr>
      <vt:lpstr>Эркер</vt:lpstr>
      <vt:lpstr>Технологія проведення економічного аналізу засобами MS Excel: аналіз БД MS Excel за допомогою фільтрів та функцій баз даних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Мої роботи</vt:lpstr>
      <vt:lpstr>Презентація PowerPoint</vt:lpstr>
      <vt:lpstr>Презентація PowerPoint</vt:lpstr>
      <vt:lpstr>Презентація PowerPoint</vt:lpstr>
      <vt:lpstr>Презентація PowerPoint</vt:lpstr>
      <vt:lpstr>Дякую за увагу! Слава Україні!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cr1ssdevis@hotmail.com</cp:lastModifiedBy>
  <cp:revision>52</cp:revision>
  <dcterms:modified xsi:type="dcterms:W3CDTF">2022-12-08T17:53:23Z</dcterms:modified>
</cp:coreProperties>
</file>