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8" r:id="rId3"/>
    <p:sldId id="263" r:id="rId4"/>
    <p:sldId id="264" r:id="rId5"/>
    <p:sldId id="265" r:id="rId6"/>
    <p:sldId id="277" r:id="rId7"/>
    <p:sldId id="278" r:id="rId8"/>
    <p:sldId id="279" r:id="rId9"/>
    <p:sldId id="280" r:id="rId10"/>
    <p:sldId id="282" r:id="rId11"/>
    <p:sldId id="283" r:id="rId12"/>
    <p:sldId id="284" r:id="rId13"/>
    <p:sldId id="285" r:id="rId14"/>
    <p:sldId id="286" r:id="rId15"/>
    <p:sldId id="287" r:id="rId16"/>
    <p:sldId id="269" r:id="rId17"/>
    <p:sldId id="266" r:id="rId18"/>
    <p:sldId id="267" r:id="rId19"/>
    <p:sldId id="270" r:id="rId20"/>
    <p:sldId id="271" r:id="rId21"/>
    <p:sldId id="272" r:id="rId22"/>
    <p:sldId id="273" r:id="rId23"/>
    <p:sldId id="274" r:id="rId24"/>
    <p:sldId id="275" r:id="rId25"/>
    <p:sldId id="276" r:id="rId26"/>
    <p:sldId id="268" r:id="rId27"/>
    <p:sldId id="288" r:id="rId28"/>
    <p:sldId id="289" r:id="rId29"/>
    <p:sldId id="290" r:id="rId30"/>
    <p:sldId id="291" r:id="rId31"/>
    <p:sldId id="292" r:id="rId32"/>
    <p:sldId id="293" r:id="rId33"/>
    <p:sldId id="297" r:id="rId34"/>
    <p:sldId id="260" r:id="rId35"/>
    <p:sldId id="26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4660"/>
  </p:normalViewPr>
  <p:slideViewPr>
    <p:cSldViewPr>
      <p:cViewPr varScale="1">
        <p:scale>
          <a:sx n="78" d="100"/>
          <a:sy n="78" d="100"/>
        </p:scale>
        <p:origin x="1013"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42AD9-36DE-4DD0-AF0A-E211DB78D0B5}" type="datetimeFigureOut">
              <a:rPr lang="en-US" smtClean="0"/>
              <a:t>3/23/2024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916266-2922-41AE-BB9A-0E75A4DF5522}" type="slidenum">
              <a:rPr lang="en-US" smtClean="0"/>
              <a:t>‹#›</a:t>
            </a:fld>
            <a:endParaRPr lang="en-US"/>
          </a:p>
        </p:txBody>
      </p:sp>
    </p:spTree>
    <p:extLst>
      <p:ext uri="{BB962C8B-B14F-4D97-AF65-F5344CB8AC3E}">
        <p14:creationId xmlns:p14="http://schemas.microsoft.com/office/powerpoint/2010/main" val="70763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D601EB-898D-45EB-AF02-BDBAAC1BCF6B}" type="datetime1">
              <a:rPr lang="en-US" smtClean="0"/>
              <a:t>3/23/2024</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70196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94F03-ECCF-40AC-9049-09ECFD328156}" type="datetime1">
              <a:rPr lang="en-US" smtClean="0"/>
              <a:t>3/23/2024</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8452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16A059-A3AC-4C78-B822-ABB2B55C89C2}" type="datetime1">
              <a:rPr lang="en-US" smtClean="0"/>
              <a:t>3/23/2024</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39811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2CAF6E-30C6-4892-8ECC-28B98795E53E}" type="datetime1">
              <a:rPr lang="en-US" smtClean="0"/>
              <a:t>3/23/2024</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46687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0014B-F72F-459C-9AEA-83526BA1950E}" type="datetime1">
              <a:rPr lang="en-US" smtClean="0"/>
              <a:t>3/23/2024</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46487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D3470D-456E-4B74-9504-3BED3E1E331F}" type="datetime1">
              <a:rPr lang="en-US" smtClean="0"/>
              <a:t>3/23/2024</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260757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F57A5D-D22F-444E-B503-748AF7911620}" type="datetime1">
              <a:rPr lang="en-US" smtClean="0"/>
              <a:t>3/23/2024</a:t>
            </a:fld>
            <a:endParaRPr lang="en-US"/>
          </a:p>
        </p:txBody>
      </p:sp>
      <p:sp>
        <p:nvSpPr>
          <p:cNvPr id="8" name="Footer Placeholder 7"/>
          <p:cNvSpPr>
            <a:spLocks noGrp="1"/>
          </p:cNvSpPr>
          <p:nvPr>
            <p:ph type="ftr" sz="quarter" idx="11"/>
          </p:nvPr>
        </p:nvSpPr>
        <p:spPr/>
        <p:txBody>
          <a:bodyPr/>
          <a:lstStyle/>
          <a:p>
            <a:r>
              <a:rPr lang="en-US"/>
              <a:t>DEPARTMENT OF COMPUTER SCIENCE AND ENGINEERING - INTERNET OF THINGS</a:t>
            </a:r>
          </a:p>
        </p:txBody>
      </p:sp>
      <p:sp>
        <p:nvSpPr>
          <p:cNvPr id="9" name="Slide Number Placeholder 8"/>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747494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F4DC5B-AE6E-413C-999F-2C6DCDB27E54}" type="datetime1">
              <a:rPr lang="en-US" smtClean="0"/>
              <a:t>3/23/2024</a:t>
            </a:fld>
            <a:endParaRPr lang="en-US"/>
          </a:p>
        </p:txBody>
      </p:sp>
      <p:sp>
        <p:nvSpPr>
          <p:cNvPr id="4" name="Footer Placeholder 3"/>
          <p:cNvSpPr>
            <a:spLocks noGrp="1"/>
          </p:cNvSpPr>
          <p:nvPr>
            <p:ph type="ftr" sz="quarter" idx="11"/>
          </p:nvPr>
        </p:nvSpPr>
        <p:spPr/>
        <p:txBody>
          <a:bodyPr/>
          <a:lstStyle/>
          <a:p>
            <a:r>
              <a:rPr lang="en-US"/>
              <a:t>DEPARTMENT OF COMPUTER SCIENCE AND ENGINEERING - INTERNET OF THINGS</a:t>
            </a:r>
          </a:p>
        </p:txBody>
      </p:sp>
      <p:sp>
        <p:nvSpPr>
          <p:cNvPr id="5" name="Slide Number Placeholder 4"/>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813854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7F5AD-FB09-4176-8819-3235C853B628}" type="datetime1">
              <a:rPr lang="en-US" smtClean="0"/>
              <a:t>3/23/2024</a:t>
            </a:fld>
            <a:endParaRPr lang="en-US"/>
          </a:p>
        </p:txBody>
      </p:sp>
      <p:sp>
        <p:nvSpPr>
          <p:cNvPr id="3" name="Footer Placeholder 2"/>
          <p:cNvSpPr>
            <a:spLocks noGrp="1"/>
          </p:cNvSpPr>
          <p:nvPr>
            <p:ph type="ftr" sz="quarter" idx="11"/>
          </p:nvPr>
        </p:nvSpPr>
        <p:spPr/>
        <p:txBody>
          <a:bodyPr/>
          <a:lstStyle/>
          <a:p>
            <a:r>
              <a:rPr lang="en-US"/>
              <a:t>DEPARTMENT OF COMPUTER SCIENCE AND ENGINEERING - INTERNET OF THINGS</a:t>
            </a:r>
          </a:p>
        </p:txBody>
      </p:sp>
      <p:sp>
        <p:nvSpPr>
          <p:cNvPr id="4" name="Slide Number Placeholder 3"/>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14730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0BFC23-F62A-4DCF-8A7C-23F35CFA6295}" type="datetime1">
              <a:rPr lang="en-US" smtClean="0"/>
              <a:t>3/23/2024</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2798404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C4C3F-A6B3-439C-BF6D-6DFD3A565AFB}" type="datetime1">
              <a:rPr lang="en-US" smtClean="0"/>
              <a:t>3/23/2024</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21677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53B32-2D0D-46EA-AEFE-E5001DBB2FF4}" type="datetime1">
              <a:rPr lang="en-US" smtClean="0"/>
              <a:t>3/23/2024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AND ENGINEERING - INTERNET OF THINGS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DEB80-DBCE-406A-80BF-FEBEE692EE79}" type="slidenum">
              <a:rPr lang="en-US" smtClean="0"/>
              <a:t>‹#›</a:t>
            </a:fld>
            <a:endParaRPr lang="en-US"/>
          </a:p>
        </p:txBody>
      </p:sp>
    </p:spTree>
    <p:extLst>
      <p:ext uri="{BB962C8B-B14F-4D97-AF65-F5344CB8AC3E}">
        <p14:creationId xmlns:p14="http://schemas.microsoft.com/office/powerpoint/2010/main" val="2941625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469900"/>
            <a:ext cx="6248400" cy="1330326"/>
          </a:xfrm>
        </p:spPr>
        <p:txBody>
          <a:bodyPr>
            <a:noAutofit/>
          </a:bodyPr>
          <a:lstStyle/>
          <a:p>
            <a:r>
              <a:rPr lang="en-US" sz="1800" b="1" dirty="0">
                <a:latin typeface="Times New Roman" panose="02020603050405020304" charset="0"/>
                <a:cs typeface="Times New Roman" panose="02020603050405020304" charset="0"/>
              </a:rPr>
              <a:t>SRM INSTITUTE OF SCIENCE AND TECHNOLOGY</a:t>
            </a:r>
            <a:br>
              <a:rPr lang="en-US" sz="1800" b="1" dirty="0">
                <a:latin typeface="Times New Roman" panose="02020603050405020304" charset="0"/>
                <a:cs typeface="Times New Roman" panose="02020603050405020304" charset="0"/>
              </a:rPr>
            </a:br>
            <a:r>
              <a:rPr lang="en-US" sz="1800" b="1" dirty="0" err="1">
                <a:latin typeface="Times New Roman" panose="02020603050405020304" charset="0"/>
                <a:cs typeface="Times New Roman" panose="02020603050405020304" charset="0"/>
              </a:rPr>
              <a:t>Ramapuram</a:t>
            </a:r>
            <a:r>
              <a:rPr lang="en-US" sz="1800" b="1" dirty="0">
                <a:latin typeface="Times New Roman" panose="02020603050405020304" charset="0"/>
                <a:cs typeface="Times New Roman" panose="02020603050405020304" charset="0"/>
              </a:rPr>
              <a:t>, Chennai – 600 089</a:t>
            </a:r>
            <a:br>
              <a:rPr lang="en-US" sz="1800" b="1" dirty="0">
                <a:latin typeface="Times New Roman" panose="02020603050405020304" charset="0"/>
                <a:cs typeface="Times New Roman" panose="02020603050405020304" charset="0"/>
              </a:rPr>
            </a:br>
            <a:r>
              <a:rPr lang="en-US" sz="1600" b="1" dirty="0">
                <a:latin typeface="Times New Roman" panose="02020603050405020304" charset="0"/>
                <a:cs typeface="Times New Roman" panose="02020603050405020304" charset="0"/>
              </a:rPr>
              <a:t>DEPARTMENT OF COMPUTER SCIENCE AND ENGINEERING</a:t>
            </a:r>
            <a:endParaRPr lang="en-US" sz="1800" dirty="0"/>
          </a:p>
        </p:txBody>
      </p:sp>
      <p:sp>
        <p:nvSpPr>
          <p:cNvPr id="3" name="Subtitle 2"/>
          <p:cNvSpPr>
            <a:spLocks noGrp="1"/>
          </p:cNvSpPr>
          <p:nvPr>
            <p:ph type="subTitle" idx="1"/>
          </p:nvPr>
        </p:nvSpPr>
        <p:spPr>
          <a:xfrm>
            <a:off x="609600" y="1908176"/>
            <a:ext cx="8077200" cy="1139824"/>
          </a:xfrm>
        </p:spPr>
        <p:txBody>
          <a:bodyPr>
            <a:noAutofit/>
          </a:bodyPr>
          <a:lstStyle/>
          <a:p>
            <a:r>
              <a:rPr lang="en-IN" sz="2800" dirty="0">
                <a:solidFill>
                  <a:schemeClr val="tx1"/>
                </a:solidFill>
              </a:rPr>
              <a:t>18CSP109L-MAJOR PROJECT </a:t>
            </a:r>
            <a:endParaRPr lang="en-US" sz="2800" dirty="0">
              <a:solidFill>
                <a:schemeClr val="tx1"/>
              </a:solidFill>
            </a:endParaRPr>
          </a:p>
          <a:p>
            <a:r>
              <a:rPr lang="en-US" sz="2400" dirty="0">
                <a:solidFill>
                  <a:schemeClr val="tx1"/>
                </a:solidFill>
              </a:rPr>
              <a:t>A systematic Literature review on blockchain based academic certificate verification</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 y="609600"/>
            <a:ext cx="26955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p:cNvSpPr txBox="1">
            <a:spLocks/>
          </p:cNvSpPr>
          <p:nvPr/>
        </p:nvSpPr>
        <p:spPr>
          <a:xfrm>
            <a:off x="1524000" y="3276600"/>
            <a:ext cx="6248400" cy="838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500" dirty="0">
                <a:solidFill>
                  <a:schemeClr val="tx1"/>
                </a:solidFill>
              </a:rPr>
              <a:t>Batch Number:7</a:t>
            </a:r>
          </a:p>
        </p:txBody>
      </p:sp>
      <p:graphicFrame>
        <p:nvGraphicFramePr>
          <p:cNvPr id="6" name="Table 5"/>
          <p:cNvGraphicFramePr>
            <a:graphicFrameLocks noGrp="1"/>
          </p:cNvGraphicFramePr>
          <p:nvPr>
            <p:extLst>
              <p:ext uri="{D42A27DB-BD31-4B8C-83A1-F6EECF244321}">
                <p14:modId xmlns:p14="http://schemas.microsoft.com/office/powerpoint/2010/main" val="1916563970"/>
              </p:ext>
            </p:extLst>
          </p:nvPr>
        </p:nvGraphicFramePr>
        <p:xfrm>
          <a:off x="304800" y="4114800"/>
          <a:ext cx="8305800" cy="2133600"/>
        </p:xfrm>
        <a:graphic>
          <a:graphicData uri="http://schemas.openxmlformats.org/drawingml/2006/table">
            <a:tbl>
              <a:tblPr firstRow="1" bandRow="1">
                <a:tableStyleId>{BDBED569-4797-4DF1-A0F4-6AAB3CD982D8}</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383741">
                <a:tc>
                  <a:txBody>
                    <a:bodyPr/>
                    <a:lstStyle/>
                    <a:p>
                      <a:r>
                        <a:rPr lang="en-US" dirty="0"/>
                        <a:t>Team Members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Supervisor</a:t>
                      </a:r>
                    </a:p>
                  </a:txBody>
                  <a:tcPr/>
                </a:tc>
                <a:extLst>
                  <a:ext uri="{0D108BD9-81ED-4DB2-BD59-A6C34878D82A}">
                    <a16:rowId xmlns:a16="http://schemas.microsoft.com/office/drawing/2014/main" val="10000"/>
                  </a:ext>
                </a:extLst>
              </a:tr>
              <a:tr h="1749859">
                <a:tc>
                  <a:txBody>
                    <a:bodyPr/>
                    <a:lstStyle/>
                    <a:p>
                      <a:r>
                        <a:rPr lang="en-US" dirty="0"/>
                        <a:t>PUGAZHOLI R - RA2011003020113</a:t>
                      </a:r>
                    </a:p>
                    <a:p>
                      <a:endParaRPr lang="en-US" dirty="0"/>
                    </a:p>
                    <a:p>
                      <a:r>
                        <a:rPr lang="en-US" dirty="0"/>
                        <a:t>HARISH S - RA2011003020136</a:t>
                      </a:r>
                    </a:p>
                    <a:p>
                      <a:endParaRPr lang="en-US" dirty="0"/>
                    </a:p>
                    <a:p>
                      <a:r>
                        <a:rPr lang="en-US" dirty="0"/>
                        <a:t>KIRUBAKARAN J - RA2011003020170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NAME : </a:t>
                      </a:r>
                      <a:r>
                        <a:rPr lang="en-US" dirty="0" err="1"/>
                        <a:t>Dr.M.Mahasree</a:t>
                      </a:r>
                      <a:endParaRPr lang="en-US" dirty="0"/>
                    </a:p>
                  </a:txBody>
                  <a:tcPr/>
                </a:tc>
                <a:extLst>
                  <a:ext uri="{0D108BD9-81ED-4DB2-BD59-A6C34878D82A}">
                    <a16:rowId xmlns:a16="http://schemas.microsoft.com/office/drawing/2014/main" val="10001"/>
                  </a:ext>
                </a:extLst>
              </a:tr>
            </a:tbl>
          </a:graphicData>
        </a:graphic>
      </p:graphicFrame>
      <p:sp>
        <p:nvSpPr>
          <p:cNvPr id="7" name="Footer Placeholder 6"/>
          <p:cNvSpPr>
            <a:spLocks noGrp="1"/>
          </p:cNvSpPr>
          <p:nvPr>
            <p:ph type="ftr" sz="quarter" idx="11"/>
          </p:nvPr>
        </p:nvSpPr>
        <p:spPr>
          <a:xfrm>
            <a:off x="533400" y="6356351"/>
            <a:ext cx="8077200" cy="273049"/>
          </a:xfrm>
        </p:spPr>
        <p:txBody>
          <a:bodyPr/>
          <a:lstStyle/>
          <a:p>
            <a:endParaRPr lang="en-US" dirty="0"/>
          </a:p>
          <a:p>
            <a:endParaRPr lang="en-US" dirty="0"/>
          </a:p>
        </p:txBody>
      </p:sp>
    </p:spTree>
    <p:extLst>
      <p:ext uri="{BB962C8B-B14F-4D97-AF65-F5344CB8AC3E}">
        <p14:creationId xmlns:p14="http://schemas.microsoft.com/office/powerpoint/2010/main" val="2684426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958DF-2644-25CD-CE67-E193B3F1C7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751A67-6BBC-9268-7E32-38E9DE0D1DB9}"/>
              </a:ext>
            </a:extLst>
          </p:cNvPr>
          <p:cNvSpPr>
            <a:spLocks noGrp="1"/>
          </p:cNvSpPr>
          <p:nvPr>
            <p:ph type="title"/>
          </p:nvPr>
        </p:nvSpPr>
        <p:spPr>
          <a:xfrm>
            <a:off x="457200" y="61596"/>
            <a:ext cx="8229600" cy="228600"/>
          </a:xfrm>
        </p:spPr>
        <p:txBody>
          <a:bodyPr>
            <a:normAutofit fontScale="90000"/>
          </a:bodyPr>
          <a:lstStyle/>
          <a:p>
            <a:r>
              <a:rPr lang="en-GB" dirty="0"/>
              <a:t>Literature survey</a:t>
            </a:r>
            <a:endParaRPr lang="en-IN" dirty="0"/>
          </a:p>
        </p:txBody>
      </p:sp>
      <p:graphicFrame>
        <p:nvGraphicFramePr>
          <p:cNvPr id="5" name="Table 5">
            <a:extLst>
              <a:ext uri="{FF2B5EF4-FFF2-40B4-BE49-F238E27FC236}">
                <a16:creationId xmlns:a16="http://schemas.microsoft.com/office/drawing/2014/main" id="{1BEC110E-8B17-D551-27B0-A99FB25F3042}"/>
              </a:ext>
            </a:extLst>
          </p:cNvPr>
          <p:cNvGraphicFramePr>
            <a:graphicFrameLocks noGrp="1"/>
          </p:cNvGraphicFramePr>
          <p:nvPr>
            <p:ph idx="1"/>
            <p:extLst>
              <p:ext uri="{D42A27DB-BD31-4B8C-83A1-F6EECF244321}">
                <p14:modId xmlns:p14="http://schemas.microsoft.com/office/powerpoint/2010/main" val="3971165060"/>
              </p:ext>
            </p:extLst>
          </p:nvPr>
        </p:nvGraphicFramePr>
        <p:xfrm>
          <a:off x="609600" y="533402"/>
          <a:ext cx="8229602" cy="5906617"/>
        </p:xfrm>
        <a:graphic>
          <a:graphicData uri="http://schemas.openxmlformats.org/drawingml/2006/table">
            <a:tbl>
              <a:tblPr firstRow="1" bandRow="1">
                <a:tableStyleId>{5C22544A-7EE6-4342-B048-85BDC9FD1C3A}</a:tableStyleId>
              </a:tblPr>
              <a:tblGrid>
                <a:gridCol w="1130026">
                  <a:extLst>
                    <a:ext uri="{9D8B030D-6E8A-4147-A177-3AD203B41FA5}">
                      <a16:colId xmlns:a16="http://schemas.microsoft.com/office/drawing/2014/main" val="2118388853"/>
                    </a:ext>
                  </a:extLst>
                </a:gridCol>
                <a:gridCol w="1774894">
                  <a:extLst>
                    <a:ext uri="{9D8B030D-6E8A-4147-A177-3AD203B41FA5}">
                      <a16:colId xmlns:a16="http://schemas.microsoft.com/office/drawing/2014/main" val="2270197206"/>
                    </a:ext>
                  </a:extLst>
                </a:gridCol>
                <a:gridCol w="1774894">
                  <a:extLst>
                    <a:ext uri="{9D8B030D-6E8A-4147-A177-3AD203B41FA5}">
                      <a16:colId xmlns:a16="http://schemas.microsoft.com/office/drawing/2014/main" val="2951581292"/>
                    </a:ext>
                  </a:extLst>
                </a:gridCol>
                <a:gridCol w="1774894">
                  <a:extLst>
                    <a:ext uri="{9D8B030D-6E8A-4147-A177-3AD203B41FA5}">
                      <a16:colId xmlns:a16="http://schemas.microsoft.com/office/drawing/2014/main" val="561052809"/>
                    </a:ext>
                  </a:extLst>
                </a:gridCol>
                <a:gridCol w="1774894">
                  <a:extLst>
                    <a:ext uri="{9D8B030D-6E8A-4147-A177-3AD203B41FA5}">
                      <a16:colId xmlns:a16="http://schemas.microsoft.com/office/drawing/2014/main" val="3531675469"/>
                    </a:ext>
                  </a:extLst>
                </a:gridCol>
              </a:tblGrid>
              <a:tr h="600861">
                <a:tc>
                  <a:txBody>
                    <a:bodyPr/>
                    <a:lstStyle/>
                    <a:p>
                      <a:r>
                        <a:rPr lang="en-IN" dirty="0" err="1"/>
                        <a:t>S.No</a:t>
                      </a:r>
                      <a:r>
                        <a:rPr lang="en-IN" dirty="0"/>
                        <a:t>.</a:t>
                      </a:r>
                    </a:p>
                  </a:txBody>
                  <a:tcPr/>
                </a:tc>
                <a:tc>
                  <a:txBody>
                    <a:bodyPr/>
                    <a:lstStyle/>
                    <a:p>
                      <a:r>
                        <a:rPr lang="en-IN" dirty="0"/>
                        <a:t>Title of the Paper</a:t>
                      </a:r>
                    </a:p>
                  </a:txBody>
                  <a:tcPr/>
                </a:tc>
                <a:tc>
                  <a:txBody>
                    <a:bodyPr/>
                    <a:lstStyle/>
                    <a:p>
                      <a:r>
                        <a:rPr lang="en-IN" dirty="0"/>
                        <a:t>Year</a:t>
                      </a:r>
                    </a:p>
                  </a:txBody>
                  <a:tcPr/>
                </a:tc>
                <a:tc>
                  <a:txBody>
                    <a:bodyPr/>
                    <a:lstStyle/>
                    <a:p>
                      <a:r>
                        <a:rPr lang="en-IN" dirty="0"/>
                        <a:t>Journal/Conference Name</a:t>
                      </a:r>
                    </a:p>
                  </a:txBody>
                  <a:tcPr/>
                </a:tc>
                <a:tc>
                  <a:txBody>
                    <a:bodyPr/>
                    <a:lstStyle/>
                    <a:p>
                      <a:r>
                        <a:rPr lang="en-IN" dirty="0"/>
                        <a:t>Inferences</a:t>
                      </a:r>
                    </a:p>
                  </a:txBody>
                  <a:tcPr/>
                </a:tc>
                <a:extLst>
                  <a:ext uri="{0D108BD9-81ED-4DB2-BD59-A6C34878D82A}">
                    <a16:rowId xmlns:a16="http://schemas.microsoft.com/office/drawing/2014/main" val="2280627976"/>
                  </a:ext>
                </a:extLst>
              </a:tr>
              <a:tr h="5266537">
                <a:tc>
                  <a:txBody>
                    <a:bodyPr/>
                    <a:lstStyle/>
                    <a:p>
                      <a:r>
                        <a:rPr lang="en-GB" dirty="0"/>
                        <a:t>6)</a:t>
                      </a:r>
                      <a:endParaRPr lang="en-IN" dirty="0"/>
                    </a:p>
                  </a:txBody>
                  <a:tcPr/>
                </a:tc>
                <a:tc>
                  <a:txBody>
                    <a:bodyPr/>
                    <a:lstStyle/>
                    <a:p>
                      <a:r>
                        <a:rPr lang="en-GB" sz="1800" b="0" i="0" kern="1200" dirty="0">
                          <a:solidFill>
                            <a:schemeClr val="dk1"/>
                          </a:solidFill>
                          <a:effectLst/>
                          <a:latin typeface="+mn-lt"/>
                          <a:ea typeface="+mn-ea"/>
                          <a:cs typeface="+mn-cs"/>
                        </a:rPr>
                        <a:t> Blockchain-Based Academic Certificate Verification: A Case study</a:t>
                      </a:r>
                      <a:endParaRPr lang="en-IN" dirty="0"/>
                    </a:p>
                  </a:txBody>
                  <a:tcPr/>
                </a:tc>
                <a:tc>
                  <a:txBody>
                    <a:bodyPr/>
                    <a:lstStyle/>
                    <a:p>
                      <a:r>
                        <a:rPr lang="en-GB" dirty="0"/>
                        <a:t>2021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International Journal of Computer Science and Information Security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The study evaluates the system's effectiveness, security, and usability and provides insights into the challenges and opportunities of implementing blockchain in the education sector.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3998672782"/>
                  </a:ext>
                </a:extLst>
              </a:tr>
            </a:tbl>
          </a:graphicData>
        </a:graphic>
      </p:graphicFrame>
      <p:sp>
        <p:nvSpPr>
          <p:cNvPr id="4" name="Footer Placeholder 3">
            <a:extLst>
              <a:ext uri="{FF2B5EF4-FFF2-40B4-BE49-F238E27FC236}">
                <a16:creationId xmlns:a16="http://schemas.microsoft.com/office/drawing/2014/main" id="{4B5CD65E-10A2-5FB4-E3FC-D6A9CFCA20CC}"/>
              </a:ext>
            </a:extLst>
          </p:cNvPr>
          <p:cNvSpPr>
            <a:spLocks noGrp="1"/>
          </p:cNvSpPr>
          <p:nvPr>
            <p:ph type="ftr" sz="quarter" idx="11"/>
          </p:nvPr>
        </p:nvSpPr>
        <p:spPr>
          <a:xfrm>
            <a:off x="3124200" y="6400799"/>
            <a:ext cx="3962400" cy="365125"/>
          </a:xfrm>
        </p:spPr>
        <p:txBody>
          <a:bodyPr/>
          <a:lstStyle/>
          <a:p>
            <a:r>
              <a:rPr lang="en-US" dirty="0"/>
              <a:t>DEPARTMENT OF COMPUTER SCIENCE AND ENGINEERING </a:t>
            </a:r>
          </a:p>
        </p:txBody>
      </p:sp>
    </p:spTree>
    <p:extLst>
      <p:ext uri="{BB962C8B-B14F-4D97-AF65-F5344CB8AC3E}">
        <p14:creationId xmlns:p14="http://schemas.microsoft.com/office/powerpoint/2010/main" val="1903124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684C9-E72F-FD55-A4C7-7E7E459FE0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FCB5F8-F5B3-A4C0-BB73-06CE9621AE5C}"/>
              </a:ext>
            </a:extLst>
          </p:cNvPr>
          <p:cNvSpPr>
            <a:spLocks noGrp="1"/>
          </p:cNvSpPr>
          <p:nvPr>
            <p:ph type="title"/>
          </p:nvPr>
        </p:nvSpPr>
        <p:spPr>
          <a:xfrm>
            <a:off x="457200" y="61596"/>
            <a:ext cx="8229600" cy="228600"/>
          </a:xfrm>
        </p:spPr>
        <p:txBody>
          <a:bodyPr>
            <a:normAutofit fontScale="90000"/>
          </a:bodyPr>
          <a:lstStyle/>
          <a:p>
            <a:r>
              <a:rPr lang="en-GB" dirty="0"/>
              <a:t>Literature survey</a:t>
            </a:r>
            <a:endParaRPr lang="en-IN" dirty="0"/>
          </a:p>
        </p:txBody>
      </p:sp>
      <p:graphicFrame>
        <p:nvGraphicFramePr>
          <p:cNvPr id="5" name="Table 5">
            <a:extLst>
              <a:ext uri="{FF2B5EF4-FFF2-40B4-BE49-F238E27FC236}">
                <a16:creationId xmlns:a16="http://schemas.microsoft.com/office/drawing/2014/main" id="{C96FED13-A9AC-FF22-E014-5B1766F44E52}"/>
              </a:ext>
            </a:extLst>
          </p:cNvPr>
          <p:cNvGraphicFramePr>
            <a:graphicFrameLocks noGrp="1"/>
          </p:cNvGraphicFramePr>
          <p:nvPr>
            <p:ph idx="1"/>
            <p:extLst>
              <p:ext uri="{D42A27DB-BD31-4B8C-83A1-F6EECF244321}">
                <p14:modId xmlns:p14="http://schemas.microsoft.com/office/powerpoint/2010/main" val="3994278129"/>
              </p:ext>
            </p:extLst>
          </p:nvPr>
        </p:nvGraphicFramePr>
        <p:xfrm>
          <a:off x="609600" y="533402"/>
          <a:ext cx="8229602" cy="5906617"/>
        </p:xfrm>
        <a:graphic>
          <a:graphicData uri="http://schemas.openxmlformats.org/drawingml/2006/table">
            <a:tbl>
              <a:tblPr firstRow="1" bandRow="1">
                <a:tableStyleId>{5C22544A-7EE6-4342-B048-85BDC9FD1C3A}</a:tableStyleId>
              </a:tblPr>
              <a:tblGrid>
                <a:gridCol w="1130026">
                  <a:extLst>
                    <a:ext uri="{9D8B030D-6E8A-4147-A177-3AD203B41FA5}">
                      <a16:colId xmlns:a16="http://schemas.microsoft.com/office/drawing/2014/main" val="2118388853"/>
                    </a:ext>
                  </a:extLst>
                </a:gridCol>
                <a:gridCol w="1774894">
                  <a:extLst>
                    <a:ext uri="{9D8B030D-6E8A-4147-A177-3AD203B41FA5}">
                      <a16:colId xmlns:a16="http://schemas.microsoft.com/office/drawing/2014/main" val="2270197206"/>
                    </a:ext>
                  </a:extLst>
                </a:gridCol>
                <a:gridCol w="1774894">
                  <a:extLst>
                    <a:ext uri="{9D8B030D-6E8A-4147-A177-3AD203B41FA5}">
                      <a16:colId xmlns:a16="http://schemas.microsoft.com/office/drawing/2014/main" val="2951581292"/>
                    </a:ext>
                  </a:extLst>
                </a:gridCol>
                <a:gridCol w="1774894">
                  <a:extLst>
                    <a:ext uri="{9D8B030D-6E8A-4147-A177-3AD203B41FA5}">
                      <a16:colId xmlns:a16="http://schemas.microsoft.com/office/drawing/2014/main" val="561052809"/>
                    </a:ext>
                  </a:extLst>
                </a:gridCol>
                <a:gridCol w="1774894">
                  <a:extLst>
                    <a:ext uri="{9D8B030D-6E8A-4147-A177-3AD203B41FA5}">
                      <a16:colId xmlns:a16="http://schemas.microsoft.com/office/drawing/2014/main" val="3531675469"/>
                    </a:ext>
                  </a:extLst>
                </a:gridCol>
              </a:tblGrid>
              <a:tr h="600861">
                <a:tc>
                  <a:txBody>
                    <a:bodyPr/>
                    <a:lstStyle/>
                    <a:p>
                      <a:r>
                        <a:rPr lang="en-IN" dirty="0" err="1"/>
                        <a:t>S.No</a:t>
                      </a:r>
                      <a:r>
                        <a:rPr lang="en-IN" dirty="0"/>
                        <a:t>.</a:t>
                      </a:r>
                    </a:p>
                  </a:txBody>
                  <a:tcPr/>
                </a:tc>
                <a:tc>
                  <a:txBody>
                    <a:bodyPr/>
                    <a:lstStyle/>
                    <a:p>
                      <a:r>
                        <a:rPr lang="en-IN" dirty="0"/>
                        <a:t>Title of the Paper</a:t>
                      </a:r>
                    </a:p>
                  </a:txBody>
                  <a:tcPr/>
                </a:tc>
                <a:tc>
                  <a:txBody>
                    <a:bodyPr/>
                    <a:lstStyle/>
                    <a:p>
                      <a:r>
                        <a:rPr lang="en-IN" dirty="0"/>
                        <a:t>Year</a:t>
                      </a:r>
                    </a:p>
                  </a:txBody>
                  <a:tcPr/>
                </a:tc>
                <a:tc>
                  <a:txBody>
                    <a:bodyPr/>
                    <a:lstStyle/>
                    <a:p>
                      <a:r>
                        <a:rPr lang="en-IN" dirty="0"/>
                        <a:t>Journal/Conference Name</a:t>
                      </a:r>
                    </a:p>
                  </a:txBody>
                  <a:tcPr/>
                </a:tc>
                <a:tc>
                  <a:txBody>
                    <a:bodyPr/>
                    <a:lstStyle/>
                    <a:p>
                      <a:r>
                        <a:rPr lang="en-IN" dirty="0"/>
                        <a:t>Inferences</a:t>
                      </a:r>
                    </a:p>
                  </a:txBody>
                  <a:tcPr/>
                </a:tc>
                <a:extLst>
                  <a:ext uri="{0D108BD9-81ED-4DB2-BD59-A6C34878D82A}">
                    <a16:rowId xmlns:a16="http://schemas.microsoft.com/office/drawing/2014/main" val="2280627976"/>
                  </a:ext>
                </a:extLst>
              </a:tr>
              <a:tr h="5266537">
                <a:tc>
                  <a:txBody>
                    <a:bodyPr/>
                    <a:lstStyle/>
                    <a:p>
                      <a:r>
                        <a:rPr lang="en-GB" dirty="0"/>
                        <a:t>7)</a:t>
                      </a:r>
                      <a:endParaRPr lang="en-IN" dirty="0"/>
                    </a:p>
                  </a:txBody>
                  <a:tcPr/>
                </a:tc>
                <a:tc>
                  <a:txBody>
                    <a:bodyPr/>
                    <a:lstStyle/>
                    <a:p>
                      <a:r>
                        <a:rPr lang="en-GB" sz="1800" b="0" i="0" kern="1200" dirty="0">
                          <a:solidFill>
                            <a:schemeClr val="dk1"/>
                          </a:solidFill>
                          <a:effectLst/>
                          <a:latin typeface="+mn-lt"/>
                          <a:ea typeface="+mn-ea"/>
                          <a:cs typeface="+mn-cs"/>
                        </a:rPr>
                        <a:t> Blockchain-Based Academic Certificate Verification: A Survey</a:t>
                      </a:r>
                      <a:endParaRPr lang="en-IN" dirty="0"/>
                    </a:p>
                  </a:txBody>
                  <a:tcPr/>
                </a:tc>
                <a:tc>
                  <a:txBody>
                    <a:bodyPr/>
                    <a:lstStyle/>
                    <a:p>
                      <a:r>
                        <a:rPr lang="en-GB" dirty="0"/>
                        <a:t>2020</a:t>
                      </a:r>
                      <a:endParaRPr lang="en-IN" dirty="0"/>
                    </a:p>
                  </a:txBody>
                  <a:tcPr/>
                </a:tc>
                <a:tc>
                  <a:txBody>
                    <a:bodyPr/>
                    <a:lstStyle/>
                    <a:p>
                      <a:r>
                        <a:rPr lang="en-GB" sz="1800" b="0" i="0" kern="1200" dirty="0">
                          <a:solidFill>
                            <a:schemeClr val="dk1"/>
                          </a:solidFill>
                          <a:effectLst/>
                          <a:latin typeface="+mn-lt"/>
                          <a:ea typeface="+mn-ea"/>
                          <a:cs typeface="+mn-cs"/>
                        </a:rPr>
                        <a:t>International Journal of Advanced Research in Computer Science and Software Engineering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The survey covers the different types of blockchain systems used, the benefits and challenges of using blockchain for academic certificate verification, and the potential future directions of this technology in the education sector.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3998672782"/>
                  </a:ext>
                </a:extLst>
              </a:tr>
            </a:tbl>
          </a:graphicData>
        </a:graphic>
      </p:graphicFrame>
      <p:sp>
        <p:nvSpPr>
          <p:cNvPr id="4" name="Footer Placeholder 3">
            <a:extLst>
              <a:ext uri="{FF2B5EF4-FFF2-40B4-BE49-F238E27FC236}">
                <a16:creationId xmlns:a16="http://schemas.microsoft.com/office/drawing/2014/main" id="{4CFADF89-7306-0B7A-AD05-4D8961AFE1FE}"/>
              </a:ext>
            </a:extLst>
          </p:cNvPr>
          <p:cNvSpPr>
            <a:spLocks noGrp="1"/>
          </p:cNvSpPr>
          <p:nvPr>
            <p:ph type="ftr" sz="quarter" idx="11"/>
          </p:nvPr>
        </p:nvSpPr>
        <p:spPr>
          <a:xfrm>
            <a:off x="3124200" y="6400799"/>
            <a:ext cx="3962400" cy="365125"/>
          </a:xfrm>
        </p:spPr>
        <p:txBody>
          <a:bodyPr/>
          <a:lstStyle/>
          <a:p>
            <a:r>
              <a:rPr lang="en-US" dirty="0"/>
              <a:t>DEPARTMENT OF COMPUTER SCIENCE AND ENGINEERING </a:t>
            </a:r>
          </a:p>
        </p:txBody>
      </p:sp>
    </p:spTree>
    <p:extLst>
      <p:ext uri="{BB962C8B-B14F-4D97-AF65-F5344CB8AC3E}">
        <p14:creationId xmlns:p14="http://schemas.microsoft.com/office/powerpoint/2010/main" val="1298478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F5503-3D6B-F4E0-A871-0F80948D79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5D5DAC-3A12-B8C4-0024-CD9425737F02}"/>
              </a:ext>
            </a:extLst>
          </p:cNvPr>
          <p:cNvSpPr>
            <a:spLocks noGrp="1"/>
          </p:cNvSpPr>
          <p:nvPr>
            <p:ph type="title"/>
          </p:nvPr>
        </p:nvSpPr>
        <p:spPr>
          <a:xfrm>
            <a:off x="457200" y="61596"/>
            <a:ext cx="8229600" cy="228600"/>
          </a:xfrm>
        </p:spPr>
        <p:txBody>
          <a:bodyPr>
            <a:normAutofit fontScale="90000"/>
          </a:bodyPr>
          <a:lstStyle/>
          <a:p>
            <a:r>
              <a:rPr lang="en-GB" dirty="0"/>
              <a:t>Literature survey</a:t>
            </a:r>
            <a:endParaRPr lang="en-IN" dirty="0"/>
          </a:p>
        </p:txBody>
      </p:sp>
      <p:graphicFrame>
        <p:nvGraphicFramePr>
          <p:cNvPr id="5" name="Table 5">
            <a:extLst>
              <a:ext uri="{FF2B5EF4-FFF2-40B4-BE49-F238E27FC236}">
                <a16:creationId xmlns:a16="http://schemas.microsoft.com/office/drawing/2014/main" id="{5D487682-4930-B136-BA1A-ED9D9695006B}"/>
              </a:ext>
            </a:extLst>
          </p:cNvPr>
          <p:cNvGraphicFramePr>
            <a:graphicFrameLocks noGrp="1"/>
          </p:cNvGraphicFramePr>
          <p:nvPr>
            <p:ph idx="1"/>
            <p:extLst>
              <p:ext uri="{D42A27DB-BD31-4B8C-83A1-F6EECF244321}">
                <p14:modId xmlns:p14="http://schemas.microsoft.com/office/powerpoint/2010/main" val="2577170680"/>
              </p:ext>
            </p:extLst>
          </p:nvPr>
        </p:nvGraphicFramePr>
        <p:xfrm>
          <a:off x="609600" y="533400"/>
          <a:ext cx="8229602" cy="5791199"/>
        </p:xfrm>
        <a:graphic>
          <a:graphicData uri="http://schemas.openxmlformats.org/drawingml/2006/table">
            <a:tbl>
              <a:tblPr firstRow="1" bandRow="1">
                <a:tableStyleId>{5C22544A-7EE6-4342-B048-85BDC9FD1C3A}</a:tableStyleId>
              </a:tblPr>
              <a:tblGrid>
                <a:gridCol w="1130026">
                  <a:extLst>
                    <a:ext uri="{9D8B030D-6E8A-4147-A177-3AD203B41FA5}">
                      <a16:colId xmlns:a16="http://schemas.microsoft.com/office/drawing/2014/main" val="2118388853"/>
                    </a:ext>
                  </a:extLst>
                </a:gridCol>
                <a:gridCol w="1774894">
                  <a:extLst>
                    <a:ext uri="{9D8B030D-6E8A-4147-A177-3AD203B41FA5}">
                      <a16:colId xmlns:a16="http://schemas.microsoft.com/office/drawing/2014/main" val="2270197206"/>
                    </a:ext>
                  </a:extLst>
                </a:gridCol>
                <a:gridCol w="1774894">
                  <a:extLst>
                    <a:ext uri="{9D8B030D-6E8A-4147-A177-3AD203B41FA5}">
                      <a16:colId xmlns:a16="http://schemas.microsoft.com/office/drawing/2014/main" val="2951581292"/>
                    </a:ext>
                  </a:extLst>
                </a:gridCol>
                <a:gridCol w="1774894">
                  <a:extLst>
                    <a:ext uri="{9D8B030D-6E8A-4147-A177-3AD203B41FA5}">
                      <a16:colId xmlns:a16="http://schemas.microsoft.com/office/drawing/2014/main" val="561052809"/>
                    </a:ext>
                  </a:extLst>
                </a:gridCol>
                <a:gridCol w="1774894">
                  <a:extLst>
                    <a:ext uri="{9D8B030D-6E8A-4147-A177-3AD203B41FA5}">
                      <a16:colId xmlns:a16="http://schemas.microsoft.com/office/drawing/2014/main" val="3531675469"/>
                    </a:ext>
                  </a:extLst>
                </a:gridCol>
              </a:tblGrid>
              <a:tr h="653845">
                <a:tc>
                  <a:txBody>
                    <a:bodyPr/>
                    <a:lstStyle/>
                    <a:p>
                      <a:r>
                        <a:rPr lang="en-IN" dirty="0" err="1"/>
                        <a:t>S.No</a:t>
                      </a:r>
                      <a:r>
                        <a:rPr lang="en-IN" dirty="0"/>
                        <a:t>.</a:t>
                      </a:r>
                    </a:p>
                  </a:txBody>
                  <a:tcPr/>
                </a:tc>
                <a:tc>
                  <a:txBody>
                    <a:bodyPr/>
                    <a:lstStyle/>
                    <a:p>
                      <a:r>
                        <a:rPr lang="en-IN" dirty="0"/>
                        <a:t>Title of the Paper</a:t>
                      </a:r>
                    </a:p>
                  </a:txBody>
                  <a:tcPr/>
                </a:tc>
                <a:tc>
                  <a:txBody>
                    <a:bodyPr/>
                    <a:lstStyle/>
                    <a:p>
                      <a:r>
                        <a:rPr lang="en-IN" dirty="0"/>
                        <a:t>Year</a:t>
                      </a:r>
                    </a:p>
                  </a:txBody>
                  <a:tcPr/>
                </a:tc>
                <a:tc>
                  <a:txBody>
                    <a:bodyPr/>
                    <a:lstStyle/>
                    <a:p>
                      <a:r>
                        <a:rPr lang="en-IN" dirty="0"/>
                        <a:t>Journal/Conference Name</a:t>
                      </a:r>
                    </a:p>
                  </a:txBody>
                  <a:tcPr/>
                </a:tc>
                <a:tc>
                  <a:txBody>
                    <a:bodyPr/>
                    <a:lstStyle/>
                    <a:p>
                      <a:r>
                        <a:rPr lang="en-IN" dirty="0"/>
                        <a:t>Inferences</a:t>
                      </a:r>
                    </a:p>
                  </a:txBody>
                  <a:tcPr/>
                </a:tc>
                <a:extLst>
                  <a:ext uri="{0D108BD9-81ED-4DB2-BD59-A6C34878D82A}">
                    <a16:rowId xmlns:a16="http://schemas.microsoft.com/office/drawing/2014/main" val="2280627976"/>
                  </a:ext>
                </a:extLst>
              </a:tr>
              <a:tr h="5137354">
                <a:tc>
                  <a:txBody>
                    <a:bodyPr/>
                    <a:lstStyle/>
                    <a:p>
                      <a:r>
                        <a:rPr lang="en-GB" dirty="0"/>
                        <a:t>8)</a:t>
                      </a:r>
                      <a:endParaRPr lang="en-IN" dirty="0"/>
                    </a:p>
                  </a:txBody>
                  <a:tcPr/>
                </a:tc>
                <a:tc>
                  <a:txBody>
                    <a:bodyPr/>
                    <a:lstStyle/>
                    <a:p>
                      <a:r>
                        <a:rPr lang="en-GB" sz="1800" b="0" i="0" kern="1200" dirty="0">
                          <a:solidFill>
                            <a:schemeClr val="dk1"/>
                          </a:solidFill>
                          <a:effectLst/>
                          <a:latin typeface="+mn-lt"/>
                          <a:ea typeface="+mn-ea"/>
                          <a:cs typeface="+mn-cs"/>
                        </a:rPr>
                        <a:t> Blockchain-Based Academic Certificate Verification: An Exploratory Study</a:t>
                      </a:r>
                      <a:endParaRPr lang="en-IN" dirty="0"/>
                    </a:p>
                  </a:txBody>
                  <a:tcPr/>
                </a:tc>
                <a:tc>
                  <a:txBody>
                    <a:bodyPr/>
                    <a:lstStyle/>
                    <a:p>
                      <a:r>
                        <a:rPr lang="en-GB" dirty="0"/>
                        <a:t>2022</a:t>
                      </a:r>
                      <a:endParaRPr lang="en-IN" dirty="0"/>
                    </a:p>
                  </a:txBody>
                  <a:tcPr/>
                </a:tc>
                <a:tc>
                  <a:txBody>
                    <a:bodyPr/>
                    <a:lstStyle/>
                    <a:p>
                      <a:r>
                        <a:rPr lang="en-GB" sz="1800" b="0" i="0" kern="1200" dirty="0">
                          <a:solidFill>
                            <a:schemeClr val="dk1"/>
                          </a:solidFill>
                          <a:effectLst/>
                          <a:latin typeface="+mn-lt"/>
                          <a:ea typeface="+mn-ea"/>
                          <a:cs typeface="+mn-cs"/>
                        </a:rPr>
                        <a:t>International Journal of Computer Science and Network Security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The study examines the potential benefits and challenges of using blockchain for academic certificate verification and provides insights into the design and implementation of blockchain-based systems in the education sector.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3998672782"/>
                  </a:ext>
                </a:extLst>
              </a:tr>
            </a:tbl>
          </a:graphicData>
        </a:graphic>
      </p:graphicFrame>
      <p:sp>
        <p:nvSpPr>
          <p:cNvPr id="4" name="Footer Placeholder 3">
            <a:extLst>
              <a:ext uri="{FF2B5EF4-FFF2-40B4-BE49-F238E27FC236}">
                <a16:creationId xmlns:a16="http://schemas.microsoft.com/office/drawing/2014/main" id="{E19825D9-DF05-3822-CD34-159C071FE48D}"/>
              </a:ext>
            </a:extLst>
          </p:cNvPr>
          <p:cNvSpPr>
            <a:spLocks noGrp="1"/>
          </p:cNvSpPr>
          <p:nvPr>
            <p:ph type="ftr" sz="quarter" idx="11"/>
          </p:nvPr>
        </p:nvSpPr>
        <p:spPr>
          <a:xfrm>
            <a:off x="3124200" y="6400799"/>
            <a:ext cx="3962400" cy="365125"/>
          </a:xfrm>
        </p:spPr>
        <p:txBody>
          <a:bodyPr/>
          <a:lstStyle/>
          <a:p>
            <a:r>
              <a:rPr lang="en-US" dirty="0"/>
              <a:t>DEPARTMENT OF COMPUTER SCIENCE AND ENGINEERING </a:t>
            </a:r>
          </a:p>
        </p:txBody>
      </p:sp>
    </p:spTree>
    <p:extLst>
      <p:ext uri="{BB962C8B-B14F-4D97-AF65-F5344CB8AC3E}">
        <p14:creationId xmlns:p14="http://schemas.microsoft.com/office/powerpoint/2010/main" val="1551722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1F954-C730-7A94-8C31-51163533DD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C75B60-797D-65D8-CDD6-C600DAD86C2D}"/>
              </a:ext>
            </a:extLst>
          </p:cNvPr>
          <p:cNvSpPr>
            <a:spLocks noGrp="1"/>
          </p:cNvSpPr>
          <p:nvPr>
            <p:ph type="title"/>
          </p:nvPr>
        </p:nvSpPr>
        <p:spPr>
          <a:xfrm>
            <a:off x="457200" y="61596"/>
            <a:ext cx="8229600" cy="228600"/>
          </a:xfrm>
        </p:spPr>
        <p:txBody>
          <a:bodyPr>
            <a:normAutofit fontScale="90000"/>
          </a:bodyPr>
          <a:lstStyle/>
          <a:p>
            <a:r>
              <a:rPr lang="en-GB" dirty="0"/>
              <a:t>Literature survey</a:t>
            </a:r>
            <a:endParaRPr lang="en-IN" dirty="0"/>
          </a:p>
        </p:txBody>
      </p:sp>
      <p:graphicFrame>
        <p:nvGraphicFramePr>
          <p:cNvPr id="5" name="Table 5">
            <a:extLst>
              <a:ext uri="{FF2B5EF4-FFF2-40B4-BE49-F238E27FC236}">
                <a16:creationId xmlns:a16="http://schemas.microsoft.com/office/drawing/2014/main" id="{179DCCB7-9A3D-09D1-590E-8193EAF6EFC3}"/>
              </a:ext>
            </a:extLst>
          </p:cNvPr>
          <p:cNvGraphicFramePr>
            <a:graphicFrameLocks noGrp="1"/>
          </p:cNvGraphicFramePr>
          <p:nvPr>
            <p:ph idx="1"/>
            <p:extLst>
              <p:ext uri="{D42A27DB-BD31-4B8C-83A1-F6EECF244321}">
                <p14:modId xmlns:p14="http://schemas.microsoft.com/office/powerpoint/2010/main" val="2182460598"/>
              </p:ext>
            </p:extLst>
          </p:nvPr>
        </p:nvGraphicFramePr>
        <p:xfrm>
          <a:off x="533400" y="533402"/>
          <a:ext cx="8305802" cy="5906617"/>
        </p:xfrm>
        <a:graphic>
          <a:graphicData uri="http://schemas.openxmlformats.org/drawingml/2006/table">
            <a:tbl>
              <a:tblPr firstRow="1" bandRow="1">
                <a:tableStyleId>{5C22544A-7EE6-4342-B048-85BDC9FD1C3A}</a:tableStyleId>
              </a:tblPr>
              <a:tblGrid>
                <a:gridCol w="1206226">
                  <a:extLst>
                    <a:ext uri="{9D8B030D-6E8A-4147-A177-3AD203B41FA5}">
                      <a16:colId xmlns:a16="http://schemas.microsoft.com/office/drawing/2014/main" val="2118388853"/>
                    </a:ext>
                  </a:extLst>
                </a:gridCol>
                <a:gridCol w="1774894">
                  <a:extLst>
                    <a:ext uri="{9D8B030D-6E8A-4147-A177-3AD203B41FA5}">
                      <a16:colId xmlns:a16="http://schemas.microsoft.com/office/drawing/2014/main" val="2270197206"/>
                    </a:ext>
                  </a:extLst>
                </a:gridCol>
                <a:gridCol w="1774894">
                  <a:extLst>
                    <a:ext uri="{9D8B030D-6E8A-4147-A177-3AD203B41FA5}">
                      <a16:colId xmlns:a16="http://schemas.microsoft.com/office/drawing/2014/main" val="2951581292"/>
                    </a:ext>
                  </a:extLst>
                </a:gridCol>
                <a:gridCol w="1774894">
                  <a:extLst>
                    <a:ext uri="{9D8B030D-6E8A-4147-A177-3AD203B41FA5}">
                      <a16:colId xmlns:a16="http://schemas.microsoft.com/office/drawing/2014/main" val="561052809"/>
                    </a:ext>
                  </a:extLst>
                </a:gridCol>
                <a:gridCol w="1774894">
                  <a:extLst>
                    <a:ext uri="{9D8B030D-6E8A-4147-A177-3AD203B41FA5}">
                      <a16:colId xmlns:a16="http://schemas.microsoft.com/office/drawing/2014/main" val="3531675469"/>
                    </a:ext>
                  </a:extLst>
                </a:gridCol>
              </a:tblGrid>
              <a:tr h="600861">
                <a:tc>
                  <a:txBody>
                    <a:bodyPr/>
                    <a:lstStyle/>
                    <a:p>
                      <a:r>
                        <a:rPr lang="en-IN" dirty="0" err="1"/>
                        <a:t>S.No</a:t>
                      </a:r>
                      <a:r>
                        <a:rPr lang="en-IN" dirty="0"/>
                        <a:t>.</a:t>
                      </a:r>
                    </a:p>
                  </a:txBody>
                  <a:tcPr/>
                </a:tc>
                <a:tc>
                  <a:txBody>
                    <a:bodyPr/>
                    <a:lstStyle/>
                    <a:p>
                      <a:r>
                        <a:rPr lang="en-IN" dirty="0"/>
                        <a:t>Title of the Paper</a:t>
                      </a:r>
                    </a:p>
                  </a:txBody>
                  <a:tcPr/>
                </a:tc>
                <a:tc>
                  <a:txBody>
                    <a:bodyPr/>
                    <a:lstStyle/>
                    <a:p>
                      <a:r>
                        <a:rPr lang="en-IN" dirty="0"/>
                        <a:t>Year</a:t>
                      </a:r>
                    </a:p>
                  </a:txBody>
                  <a:tcPr/>
                </a:tc>
                <a:tc>
                  <a:txBody>
                    <a:bodyPr/>
                    <a:lstStyle/>
                    <a:p>
                      <a:r>
                        <a:rPr lang="en-IN" dirty="0"/>
                        <a:t>Journal/Conference Name</a:t>
                      </a:r>
                    </a:p>
                  </a:txBody>
                  <a:tcPr/>
                </a:tc>
                <a:tc>
                  <a:txBody>
                    <a:bodyPr/>
                    <a:lstStyle/>
                    <a:p>
                      <a:r>
                        <a:rPr lang="en-IN" dirty="0"/>
                        <a:t>Inferences</a:t>
                      </a:r>
                    </a:p>
                  </a:txBody>
                  <a:tcPr/>
                </a:tc>
                <a:extLst>
                  <a:ext uri="{0D108BD9-81ED-4DB2-BD59-A6C34878D82A}">
                    <a16:rowId xmlns:a16="http://schemas.microsoft.com/office/drawing/2014/main" val="2280627976"/>
                  </a:ext>
                </a:extLst>
              </a:tr>
              <a:tr h="5266537">
                <a:tc>
                  <a:txBody>
                    <a:bodyPr/>
                    <a:lstStyle/>
                    <a:p>
                      <a:r>
                        <a:rPr lang="en-GB" dirty="0"/>
                        <a:t>9)</a:t>
                      </a:r>
                      <a:endParaRPr lang="en-IN" dirty="0"/>
                    </a:p>
                  </a:txBody>
                  <a:tcPr/>
                </a:tc>
                <a:tc>
                  <a:txBody>
                    <a:bodyPr/>
                    <a:lstStyle/>
                    <a:p>
                      <a:r>
                        <a:rPr lang="en-GB" sz="1800" b="0" i="0" kern="1200" dirty="0">
                          <a:solidFill>
                            <a:schemeClr val="dk1"/>
                          </a:solidFill>
                          <a:effectLst/>
                          <a:latin typeface="+mn-lt"/>
                          <a:ea typeface="+mn-ea"/>
                          <a:cs typeface="+mn-cs"/>
                        </a:rPr>
                        <a:t>Implementation of a Decentralized Blockchain-Based Diploma Verification System.</a:t>
                      </a:r>
                    </a:p>
                    <a:p>
                      <a:endParaRPr lang="en-IN" dirty="0"/>
                    </a:p>
                  </a:txBody>
                  <a:tcPr/>
                </a:tc>
                <a:tc>
                  <a:txBody>
                    <a:bodyPr/>
                    <a:lstStyle/>
                    <a:p>
                      <a:r>
                        <a:rPr lang="en-GB" dirty="0"/>
                        <a:t>2021</a:t>
                      </a:r>
                      <a:endParaRPr lang="en-IN" dirty="0"/>
                    </a:p>
                  </a:txBody>
                  <a:tcPr/>
                </a:tc>
                <a:tc>
                  <a:txBody>
                    <a:bodyPr/>
                    <a:lstStyle/>
                    <a:p>
                      <a:r>
                        <a:rPr lang="en-GB" sz="1800" b="0" i="0" kern="1200" dirty="0">
                          <a:solidFill>
                            <a:schemeClr val="dk1"/>
                          </a:solidFill>
                          <a:effectLst/>
                          <a:latin typeface="+mn-lt"/>
                          <a:ea typeface="+mn-ea"/>
                          <a:cs typeface="+mn-cs"/>
                        </a:rPr>
                        <a:t>Procedia Computer Science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The system uses smart contracts to verify diplomas and store them on the blockchain. The paper also discusses the advantages of using such a system over traditional methods of diploma verification</a:t>
                      </a:r>
                    </a:p>
                  </a:txBody>
                  <a:tcPr/>
                </a:tc>
                <a:extLst>
                  <a:ext uri="{0D108BD9-81ED-4DB2-BD59-A6C34878D82A}">
                    <a16:rowId xmlns:a16="http://schemas.microsoft.com/office/drawing/2014/main" val="3998672782"/>
                  </a:ext>
                </a:extLst>
              </a:tr>
            </a:tbl>
          </a:graphicData>
        </a:graphic>
      </p:graphicFrame>
      <p:sp>
        <p:nvSpPr>
          <p:cNvPr id="4" name="Footer Placeholder 3">
            <a:extLst>
              <a:ext uri="{FF2B5EF4-FFF2-40B4-BE49-F238E27FC236}">
                <a16:creationId xmlns:a16="http://schemas.microsoft.com/office/drawing/2014/main" id="{3E009EBD-C729-F4C5-2CFE-F334739347CD}"/>
              </a:ext>
            </a:extLst>
          </p:cNvPr>
          <p:cNvSpPr>
            <a:spLocks noGrp="1"/>
          </p:cNvSpPr>
          <p:nvPr>
            <p:ph type="ftr" sz="quarter" idx="11"/>
          </p:nvPr>
        </p:nvSpPr>
        <p:spPr>
          <a:xfrm>
            <a:off x="3124200" y="6400799"/>
            <a:ext cx="3962400" cy="365125"/>
          </a:xfrm>
        </p:spPr>
        <p:txBody>
          <a:bodyPr/>
          <a:lstStyle/>
          <a:p>
            <a:r>
              <a:rPr lang="en-US" dirty="0"/>
              <a:t>DEPARTMENT OF COMPUTER SCIENCE AND ENGINEERING </a:t>
            </a:r>
          </a:p>
        </p:txBody>
      </p:sp>
    </p:spTree>
    <p:extLst>
      <p:ext uri="{BB962C8B-B14F-4D97-AF65-F5344CB8AC3E}">
        <p14:creationId xmlns:p14="http://schemas.microsoft.com/office/powerpoint/2010/main" val="691107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BC8F3-3052-6619-AB6E-841BEA54E3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BFAA9B-2CD5-5666-5355-8EA9E4571987}"/>
              </a:ext>
            </a:extLst>
          </p:cNvPr>
          <p:cNvSpPr>
            <a:spLocks noGrp="1"/>
          </p:cNvSpPr>
          <p:nvPr>
            <p:ph type="title"/>
          </p:nvPr>
        </p:nvSpPr>
        <p:spPr>
          <a:xfrm>
            <a:off x="457200" y="61596"/>
            <a:ext cx="8229600" cy="228600"/>
          </a:xfrm>
        </p:spPr>
        <p:txBody>
          <a:bodyPr>
            <a:normAutofit fontScale="90000"/>
          </a:bodyPr>
          <a:lstStyle/>
          <a:p>
            <a:r>
              <a:rPr lang="en-GB" dirty="0"/>
              <a:t>Literature survey</a:t>
            </a:r>
            <a:endParaRPr lang="en-IN" dirty="0"/>
          </a:p>
        </p:txBody>
      </p:sp>
      <p:graphicFrame>
        <p:nvGraphicFramePr>
          <p:cNvPr id="5" name="Table 5">
            <a:extLst>
              <a:ext uri="{FF2B5EF4-FFF2-40B4-BE49-F238E27FC236}">
                <a16:creationId xmlns:a16="http://schemas.microsoft.com/office/drawing/2014/main" id="{2C450585-6091-7EAC-0D57-D7E66EAABE1B}"/>
              </a:ext>
            </a:extLst>
          </p:cNvPr>
          <p:cNvGraphicFramePr>
            <a:graphicFrameLocks noGrp="1"/>
          </p:cNvGraphicFramePr>
          <p:nvPr>
            <p:ph idx="1"/>
            <p:extLst>
              <p:ext uri="{D42A27DB-BD31-4B8C-83A1-F6EECF244321}">
                <p14:modId xmlns:p14="http://schemas.microsoft.com/office/powerpoint/2010/main" val="1592155972"/>
              </p:ext>
            </p:extLst>
          </p:nvPr>
        </p:nvGraphicFramePr>
        <p:xfrm>
          <a:off x="533400" y="533402"/>
          <a:ext cx="8305802" cy="5906617"/>
        </p:xfrm>
        <a:graphic>
          <a:graphicData uri="http://schemas.openxmlformats.org/drawingml/2006/table">
            <a:tbl>
              <a:tblPr firstRow="1" bandRow="1">
                <a:tableStyleId>{5C22544A-7EE6-4342-B048-85BDC9FD1C3A}</a:tableStyleId>
              </a:tblPr>
              <a:tblGrid>
                <a:gridCol w="1206226">
                  <a:extLst>
                    <a:ext uri="{9D8B030D-6E8A-4147-A177-3AD203B41FA5}">
                      <a16:colId xmlns:a16="http://schemas.microsoft.com/office/drawing/2014/main" val="2118388853"/>
                    </a:ext>
                  </a:extLst>
                </a:gridCol>
                <a:gridCol w="1774894">
                  <a:extLst>
                    <a:ext uri="{9D8B030D-6E8A-4147-A177-3AD203B41FA5}">
                      <a16:colId xmlns:a16="http://schemas.microsoft.com/office/drawing/2014/main" val="2270197206"/>
                    </a:ext>
                  </a:extLst>
                </a:gridCol>
                <a:gridCol w="1774894">
                  <a:extLst>
                    <a:ext uri="{9D8B030D-6E8A-4147-A177-3AD203B41FA5}">
                      <a16:colId xmlns:a16="http://schemas.microsoft.com/office/drawing/2014/main" val="2951581292"/>
                    </a:ext>
                  </a:extLst>
                </a:gridCol>
                <a:gridCol w="1774894">
                  <a:extLst>
                    <a:ext uri="{9D8B030D-6E8A-4147-A177-3AD203B41FA5}">
                      <a16:colId xmlns:a16="http://schemas.microsoft.com/office/drawing/2014/main" val="561052809"/>
                    </a:ext>
                  </a:extLst>
                </a:gridCol>
                <a:gridCol w="1774894">
                  <a:extLst>
                    <a:ext uri="{9D8B030D-6E8A-4147-A177-3AD203B41FA5}">
                      <a16:colId xmlns:a16="http://schemas.microsoft.com/office/drawing/2014/main" val="3531675469"/>
                    </a:ext>
                  </a:extLst>
                </a:gridCol>
              </a:tblGrid>
              <a:tr h="600861">
                <a:tc>
                  <a:txBody>
                    <a:bodyPr/>
                    <a:lstStyle/>
                    <a:p>
                      <a:r>
                        <a:rPr lang="en-IN" dirty="0" err="1"/>
                        <a:t>S.No</a:t>
                      </a:r>
                      <a:r>
                        <a:rPr lang="en-IN" dirty="0"/>
                        <a:t>.</a:t>
                      </a:r>
                    </a:p>
                  </a:txBody>
                  <a:tcPr/>
                </a:tc>
                <a:tc>
                  <a:txBody>
                    <a:bodyPr/>
                    <a:lstStyle/>
                    <a:p>
                      <a:r>
                        <a:rPr lang="en-IN" dirty="0"/>
                        <a:t>Title of the Paper</a:t>
                      </a:r>
                    </a:p>
                  </a:txBody>
                  <a:tcPr/>
                </a:tc>
                <a:tc>
                  <a:txBody>
                    <a:bodyPr/>
                    <a:lstStyle/>
                    <a:p>
                      <a:r>
                        <a:rPr lang="en-IN" dirty="0"/>
                        <a:t>Year</a:t>
                      </a:r>
                    </a:p>
                  </a:txBody>
                  <a:tcPr/>
                </a:tc>
                <a:tc>
                  <a:txBody>
                    <a:bodyPr/>
                    <a:lstStyle/>
                    <a:p>
                      <a:r>
                        <a:rPr lang="en-IN" dirty="0"/>
                        <a:t>Journal/Conference Name</a:t>
                      </a:r>
                    </a:p>
                  </a:txBody>
                  <a:tcPr/>
                </a:tc>
                <a:tc>
                  <a:txBody>
                    <a:bodyPr/>
                    <a:lstStyle/>
                    <a:p>
                      <a:r>
                        <a:rPr lang="en-IN" dirty="0"/>
                        <a:t>Inferences</a:t>
                      </a:r>
                    </a:p>
                  </a:txBody>
                  <a:tcPr/>
                </a:tc>
                <a:extLst>
                  <a:ext uri="{0D108BD9-81ED-4DB2-BD59-A6C34878D82A}">
                    <a16:rowId xmlns:a16="http://schemas.microsoft.com/office/drawing/2014/main" val="2280627976"/>
                  </a:ext>
                </a:extLst>
              </a:tr>
              <a:tr h="5266537">
                <a:tc>
                  <a:txBody>
                    <a:bodyPr/>
                    <a:lstStyle/>
                    <a:p>
                      <a:r>
                        <a:rPr lang="en-GB" dirty="0"/>
                        <a:t>10)</a:t>
                      </a:r>
                      <a:endParaRPr lang="en-IN" dirty="0"/>
                    </a:p>
                  </a:txBody>
                  <a:tcPr/>
                </a:tc>
                <a:tc>
                  <a:txBody>
                    <a:bodyPr/>
                    <a:lstStyle/>
                    <a:p>
                      <a:r>
                        <a:rPr lang="en-GB" sz="1800" b="0" i="0" kern="1200" dirty="0">
                          <a:solidFill>
                            <a:schemeClr val="dk1"/>
                          </a:solidFill>
                          <a:effectLst/>
                          <a:latin typeface="+mn-lt"/>
                          <a:ea typeface="+mn-ea"/>
                          <a:cs typeface="+mn-cs"/>
                        </a:rPr>
                        <a:t>Design and Development of a Blockchain-Based Student Degree Verification</a:t>
                      </a:r>
                    </a:p>
                  </a:txBody>
                  <a:tcPr/>
                </a:tc>
                <a:tc>
                  <a:txBody>
                    <a:bodyPr/>
                    <a:lstStyle/>
                    <a:p>
                      <a:r>
                        <a:rPr lang="en-GB" dirty="0"/>
                        <a:t>2020</a:t>
                      </a:r>
                      <a:endParaRPr lang="en-IN" dirty="0"/>
                    </a:p>
                  </a:txBody>
                  <a:tcPr/>
                </a:tc>
                <a:tc>
                  <a:txBody>
                    <a:bodyPr/>
                    <a:lstStyle/>
                    <a:p>
                      <a:r>
                        <a:rPr lang="en-GB" sz="1800" b="0" i="0" kern="1200" dirty="0">
                          <a:solidFill>
                            <a:schemeClr val="dk1"/>
                          </a:solidFill>
                          <a:effectLst/>
                          <a:latin typeface="+mn-lt"/>
                          <a:ea typeface="+mn-ea"/>
                          <a:cs typeface="+mn-cs"/>
                        </a:rPr>
                        <a:t>International Journal of Computer Assisted Learning</a:t>
                      </a:r>
                    </a:p>
                    <a:p>
                      <a:endParaRPr lang="en-GB" sz="1800" b="0"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The platform enables students to share their degrees securely and efficiently with prospective employers or educational institutions. The paper also discusses the challenges encountered during the development process and how they were addressed.</a:t>
                      </a:r>
                    </a:p>
                  </a:txBody>
                  <a:tcPr/>
                </a:tc>
                <a:extLst>
                  <a:ext uri="{0D108BD9-81ED-4DB2-BD59-A6C34878D82A}">
                    <a16:rowId xmlns:a16="http://schemas.microsoft.com/office/drawing/2014/main" val="3998672782"/>
                  </a:ext>
                </a:extLst>
              </a:tr>
            </a:tbl>
          </a:graphicData>
        </a:graphic>
      </p:graphicFrame>
      <p:sp>
        <p:nvSpPr>
          <p:cNvPr id="4" name="Footer Placeholder 3">
            <a:extLst>
              <a:ext uri="{FF2B5EF4-FFF2-40B4-BE49-F238E27FC236}">
                <a16:creationId xmlns:a16="http://schemas.microsoft.com/office/drawing/2014/main" id="{ADC26460-8725-8F90-947C-90EE36707441}"/>
              </a:ext>
            </a:extLst>
          </p:cNvPr>
          <p:cNvSpPr>
            <a:spLocks noGrp="1"/>
          </p:cNvSpPr>
          <p:nvPr>
            <p:ph type="ftr" sz="quarter" idx="11"/>
          </p:nvPr>
        </p:nvSpPr>
        <p:spPr>
          <a:xfrm>
            <a:off x="3124200" y="6400799"/>
            <a:ext cx="3962400" cy="365125"/>
          </a:xfrm>
        </p:spPr>
        <p:txBody>
          <a:bodyPr/>
          <a:lstStyle/>
          <a:p>
            <a:r>
              <a:rPr lang="en-US" dirty="0"/>
              <a:t>DEPARTMENT OF COMPUTER SCIENCE AND ENGINEERING </a:t>
            </a:r>
          </a:p>
        </p:txBody>
      </p:sp>
    </p:spTree>
    <p:extLst>
      <p:ext uri="{BB962C8B-B14F-4D97-AF65-F5344CB8AC3E}">
        <p14:creationId xmlns:p14="http://schemas.microsoft.com/office/powerpoint/2010/main" val="3330350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B9FEA-CD28-3EF1-9D02-D78FE5095E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C85933-0F10-7FE9-866E-832BD3EE8A30}"/>
              </a:ext>
            </a:extLst>
          </p:cNvPr>
          <p:cNvSpPr>
            <a:spLocks noGrp="1"/>
          </p:cNvSpPr>
          <p:nvPr>
            <p:ph type="title"/>
          </p:nvPr>
        </p:nvSpPr>
        <p:spPr>
          <a:xfrm>
            <a:off x="457200" y="61596"/>
            <a:ext cx="8229600" cy="228600"/>
          </a:xfrm>
        </p:spPr>
        <p:txBody>
          <a:bodyPr>
            <a:normAutofit fontScale="90000"/>
          </a:bodyPr>
          <a:lstStyle/>
          <a:p>
            <a:r>
              <a:rPr lang="en-GB" dirty="0"/>
              <a:t>Literature survey</a:t>
            </a:r>
            <a:endParaRPr lang="en-IN" dirty="0"/>
          </a:p>
        </p:txBody>
      </p:sp>
      <p:graphicFrame>
        <p:nvGraphicFramePr>
          <p:cNvPr id="5" name="Table 5">
            <a:extLst>
              <a:ext uri="{FF2B5EF4-FFF2-40B4-BE49-F238E27FC236}">
                <a16:creationId xmlns:a16="http://schemas.microsoft.com/office/drawing/2014/main" id="{1F215EE6-D007-B2CA-7D67-89F067AE7E9C}"/>
              </a:ext>
            </a:extLst>
          </p:cNvPr>
          <p:cNvGraphicFramePr>
            <a:graphicFrameLocks noGrp="1"/>
          </p:cNvGraphicFramePr>
          <p:nvPr>
            <p:ph idx="1"/>
            <p:extLst>
              <p:ext uri="{D42A27DB-BD31-4B8C-83A1-F6EECF244321}">
                <p14:modId xmlns:p14="http://schemas.microsoft.com/office/powerpoint/2010/main" val="2767484686"/>
              </p:ext>
            </p:extLst>
          </p:nvPr>
        </p:nvGraphicFramePr>
        <p:xfrm>
          <a:off x="457200" y="533400"/>
          <a:ext cx="8534400" cy="5888713"/>
        </p:xfrm>
        <a:graphic>
          <a:graphicData uri="http://schemas.openxmlformats.org/drawingml/2006/table">
            <a:tbl>
              <a:tblPr firstRow="1" bandRow="1">
                <a:tableStyleId>{5C22544A-7EE6-4342-B048-85BDC9FD1C3A}</a:tableStyleId>
              </a:tblPr>
              <a:tblGrid>
                <a:gridCol w="1177635">
                  <a:extLst>
                    <a:ext uri="{9D8B030D-6E8A-4147-A177-3AD203B41FA5}">
                      <a16:colId xmlns:a16="http://schemas.microsoft.com/office/drawing/2014/main" val="2118388853"/>
                    </a:ext>
                  </a:extLst>
                </a:gridCol>
                <a:gridCol w="1877292">
                  <a:extLst>
                    <a:ext uri="{9D8B030D-6E8A-4147-A177-3AD203B41FA5}">
                      <a16:colId xmlns:a16="http://schemas.microsoft.com/office/drawing/2014/main" val="2270197206"/>
                    </a:ext>
                  </a:extLst>
                </a:gridCol>
                <a:gridCol w="1877292">
                  <a:extLst>
                    <a:ext uri="{9D8B030D-6E8A-4147-A177-3AD203B41FA5}">
                      <a16:colId xmlns:a16="http://schemas.microsoft.com/office/drawing/2014/main" val="2951581292"/>
                    </a:ext>
                  </a:extLst>
                </a:gridCol>
                <a:gridCol w="1877292">
                  <a:extLst>
                    <a:ext uri="{9D8B030D-6E8A-4147-A177-3AD203B41FA5}">
                      <a16:colId xmlns:a16="http://schemas.microsoft.com/office/drawing/2014/main" val="561052809"/>
                    </a:ext>
                  </a:extLst>
                </a:gridCol>
                <a:gridCol w="1724889">
                  <a:extLst>
                    <a:ext uri="{9D8B030D-6E8A-4147-A177-3AD203B41FA5}">
                      <a16:colId xmlns:a16="http://schemas.microsoft.com/office/drawing/2014/main" val="3531675469"/>
                    </a:ext>
                  </a:extLst>
                </a:gridCol>
              </a:tblGrid>
              <a:tr h="618766">
                <a:tc>
                  <a:txBody>
                    <a:bodyPr/>
                    <a:lstStyle/>
                    <a:p>
                      <a:r>
                        <a:rPr lang="en-IN" dirty="0" err="1"/>
                        <a:t>S.No</a:t>
                      </a:r>
                      <a:r>
                        <a:rPr lang="en-IN" dirty="0"/>
                        <a:t>.</a:t>
                      </a:r>
                    </a:p>
                  </a:txBody>
                  <a:tcPr/>
                </a:tc>
                <a:tc>
                  <a:txBody>
                    <a:bodyPr/>
                    <a:lstStyle/>
                    <a:p>
                      <a:r>
                        <a:rPr lang="en-IN" dirty="0"/>
                        <a:t>Title of the Paper</a:t>
                      </a:r>
                    </a:p>
                  </a:txBody>
                  <a:tcPr/>
                </a:tc>
                <a:tc>
                  <a:txBody>
                    <a:bodyPr/>
                    <a:lstStyle/>
                    <a:p>
                      <a:r>
                        <a:rPr lang="en-IN" dirty="0"/>
                        <a:t>Year</a:t>
                      </a:r>
                    </a:p>
                  </a:txBody>
                  <a:tcPr/>
                </a:tc>
                <a:tc>
                  <a:txBody>
                    <a:bodyPr/>
                    <a:lstStyle/>
                    <a:p>
                      <a:r>
                        <a:rPr lang="en-IN" dirty="0"/>
                        <a:t>Journal/Conference Name</a:t>
                      </a:r>
                    </a:p>
                  </a:txBody>
                  <a:tcPr/>
                </a:tc>
                <a:tc>
                  <a:txBody>
                    <a:bodyPr/>
                    <a:lstStyle/>
                    <a:p>
                      <a:r>
                        <a:rPr lang="en-IN" dirty="0"/>
                        <a:t>Inferences</a:t>
                      </a:r>
                    </a:p>
                  </a:txBody>
                  <a:tcPr/>
                </a:tc>
                <a:extLst>
                  <a:ext uri="{0D108BD9-81ED-4DB2-BD59-A6C34878D82A}">
                    <a16:rowId xmlns:a16="http://schemas.microsoft.com/office/drawing/2014/main" val="2280627976"/>
                  </a:ext>
                </a:extLst>
              </a:tr>
              <a:tr h="5248633">
                <a:tc>
                  <a:txBody>
                    <a:bodyPr/>
                    <a:lstStyle/>
                    <a:p>
                      <a:r>
                        <a:rPr lang="en-GB" dirty="0"/>
                        <a:t>11)</a:t>
                      </a:r>
                      <a:endParaRPr lang="en-IN" dirty="0"/>
                    </a:p>
                  </a:txBody>
                  <a:tcPr/>
                </a:tc>
                <a:tc>
                  <a:txBody>
                    <a:bodyPr/>
                    <a:lstStyle/>
                    <a:p>
                      <a:r>
                        <a:rPr lang="en-GB" sz="1800" b="0" i="0" kern="1200" dirty="0">
                          <a:solidFill>
                            <a:schemeClr val="dk1"/>
                          </a:solidFill>
                          <a:effectLst/>
                          <a:latin typeface="+mn-lt"/>
                          <a:ea typeface="+mn-ea"/>
                          <a:cs typeface="+mn-cs"/>
                        </a:rPr>
                        <a:t>Review of Blockchain Technology Applications in Academic Certificate Verification Systems</a:t>
                      </a:r>
                    </a:p>
                  </a:txBody>
                  <a:tcPr/>
                </a:tc>
                <a:tc>
                  <a:txBody>
                    <a:bodyPr/>
                    <a:lstStyle/>
                    <a:p>
                      <a:r>
                        <a:rPr lang="en-GB" dirty="0"/>
                        <a:t>2022</a:t>
                      </a:r>
                      <a:endParaRPr lang="en-IN" dirty="0"/>
                    </a:p>
                  </a:txBody>
                  <a:tcPr/>
                </a:tc>
                <a:tc>
                  <a:txBody>
                    <a:bodyPr/>
                    <a:lstStyle/>
                    <a:p>
                      <a:r>
                        <a:rPr lang="en-GB" sz="1800" b="0" i="0" kern="1200" dirty="0">
                          <a:solidFill>
                            <a:schemeClr val="dk1"/>
                          </a:solidFill>
                          <a:effectLst/>
                          <a:latin typeface="+mn-lt"/>
                          <a:ea typeface="+mn-ea"/>
                          <a:cs typeface="+mn-cs"/>
                        </a:rPr>
                        <a:t>International Journal of Information Management</a:t>
                      </a:r>
                    </a:p>
                    <a:p>
                      <a:endParaRPr lang="en-GB" sz="1800" b="0"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It </a:t>
                      </a:r>
                      <a:r>
                        <a:rPr lang="en-GB" sz="1800" b="0" i="0" kern="1200" dirty="0" err="1">
                          <a:solidFill>
                            <a:schemeClr val="dk1"/>
                          </a:solidFill>
                          <a:effectLst/>
                          <a:latin typeface="+mn-lt"/>
                          <a:ea typeface="+mn-ea"/>
                          <a:cs typeface="+mn-cs"/>
                        </a:rPr>
                        <a:t>analyzes</a:t>
                      </a:r>
                      <a:r>
                        <a:rPr lang="en-GB" sz="1800" b="0" i="0" kern="1200" dirty="0">
                          <a:solidFill>
                            <a:schemeClr val="dk1"/>
                          </a:solidFill>
                          <a:effectLst/>
                          <a:latin typeface="+mn-lt"/>
                          <a:ea typeface="+mn-ea"/>
                          <a:cs typeface="+mn-cs"/>
                        </a:rPr>
                        <a:t> the current trends, challenges, and opportunities in implementing </a:t>
                      </a:r>
                      <a:r>
                        <a:rPr lang="en-GB" sz="1800" b="0" i="0" kern="1200" dirty="0" err="1">
                          <a:solidFill>
                            <a:schemeClr val="dk1"/>
                          </a:solidFill>
                          <a:effectLst/>
                          <a:latin typeface="+mn-lt"/>
                          <a:ea typeface="+mn-ea"/>
                          <a:cs typeface="+mn-cs"/>
                        </a:rPr>
                        <a:t>blockchain.The</a:t>
                      </a:r>
                      <a:r>
                        <a:rPr lang="en-GB" sz="1800" b="0" i="0" kern="1200" dirty="0">
                          <a:solidFill>
                            <a:schemeClr val="dk1"/>
                          </a:solidFill>
                          <a:effectLst/>
                          <a:latin typeface="+mn-lt"/>
                          <a:ea typeface="+mn-ea"/>
                          <a:cs typeface="+mn-cs"/>
                        </a:rPr>
                        <a:t> paper discusses the potential impact of blockchain on enhancing the security, transparency, and efficiency of certificate verification.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i="0" kern="1200" dirty="0">
                        <a:solidFill>
                          <a:schemeClr val="dk1"/>
                        </a:solidFill>
                        <a:effectLst/>
                        <a:latin typeface="+mn-lt"/>
                        <a:ea typeface="+mn-ea"/>
                        <a:cs typeface="+mn-cs"/>
                      </a:endParaRPr>
                    </a:p>
                  </a:txBody>
                  <a:tcPr/>
                </a:tc>
                <a:extLst>
                  <a:ext uri="{0D108BD9-81ED-4DB2-BD59-A6C34878D82A}">
                    <a16:rowId xmlns:a16="http://schemas.microsoft.com/office/drawing/2014/main" val="3998672782"/>
                  </a:ext>
                </a:extLst>
              </a:tr>
            </a:tbl>
          </a:graphicData>
        </a:graphic>
      </p:graphicFrame>
      <p:sp>
        <p:nvSpPr>
          <p:cNvPr id="4" name="Footer Placeholder 3">
            <a:extLst>
              <a:ext uri="{FF2B5EF4-FFF2-40B4-BE49-F238E27FC236}">
                <a16:creationId xmlns:a16="http://schemas.microsoft.com/office/drawing/2014/main" id="{3862DDB9-CD41-5911-8321-8A6C64A1AEE3}"/>
              </a:ext>
            </a:extLst>
          </p:cNvPr>
          <p:cNvSpPr>
            <a:spLocks noGrp="1"/>
          </p:cNvSpPr>
          <p:nvPr>
            <p:ph type="ftr" sz="quarter" idx="11"/>
          </p:nvPr>
        </p:nvSpPr>
        <p:spPr>
          <a:xfrm>
            <a:off x="3124200" y="6400799"/>
            <a:ext cx="3962400" cy="365125"/>
          </a:xfrm>
        </p:spPr>
        <p:txBody>
          <a:bodyPr/>
          <a:lstStyle/>
          <a:p>
            <a:r>
              <a:rPr lang="en-US" dirty="0"/>
              <a:t>DEPARTMENT OF COMPUTER SCIENCE AND ENGINEERING </a:t>
            </a:r>
          </a:p>
        </p:txBody>
      </p:sp>
    </p:spTree>
    <p:extLst>
      <p:ext uri="{BB962C8B-B14F-4D97-AF65-F5344CB8AC3E}">
        <p14:creationId xmlns:p14="http://schemas.microsoft.com/office/powerpoint/2010/main" val="4073364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51D6-AC7D-FF1F-78C7-91A0EDA590B4}"/>
              </a:ext>
            </a:extLst>
          </p:cNvPr>
          <p:cNvSpPr>
            <a:spLocks noGrp="1"/>
          </p:cNvSpPr>
          <p:nvPr>
            <p:ph type="title"/>
          </p:nvPr>
        </p:nvSpPr>
        <p:spPr/>
        <p:txBody>
          <a:bodyPr/>
          <a:lstStyle/>
          <a:p>
            <a:r>
              <a:rPr lang="en-GB" dirty="0"/>
              <a:t>Objective</a:t>
            </a:r>
            <a:endParaRPr lang="en-IN" dirty="0"/>
          </a:p>
        </p:txBody>
      </p:sp>
      <p:sp>
        <p:nvSpPr>
          <p:cNvPr id="3" name="Content Placeholder 2">
            <a:extLst>
              <a:ext uri="{FF2B5EF4-FFF2-40B4-BE49-F238E27FC236}">
                <a16:creationId xmlns:a16="http://schemas.microsoft.com/office/drawing/2014/main" id="{4016D862-234C-8961-06B9-0317C509383F}"/>
              </a:ext>
            </a:extLst>
          </p:cNvPr>
          <p:cNvSpPr>
            <a:spLocks noGrp="1"/>
          </p:cNvSpPr>
          <p:nvPr>
            <p:ph idx="1"/>
          </p:nvPr>
        </p:nvSpPr>
        <p:spPr/>
        <p:txBody>
          <a:bodyPr>
            <a:normAutofit/>
          </a:bodyPr>
          <a:lstStyle/>
          <a:p>
            <a:r>
              <a:rPr lang="en-GB" sz="3000" b="0" i="0" dirty="0">
                <a:solidFill>
                  <a:srgbClr val="13343B"/>
                </a:solidFill>
                <a:effectLst/>
                <a:latin typeface="__fkGroteskNeue_532e43"/>
              </a:rPr>
              <a:t>The primary objective of this project is to create a secure and immutable platform for issuing, storing and verifying academic certificates using blockchain technology.</a:t>
            </a:r>
          </a:p>
          <a:p>
            <a:pPr marL="0" indent="0">
              <a:buNone/>
            </a:pPr>
            <a:endParaRPr lang="en-GB" sz="3000" b="0" i="0" dirty="0">
              <a:solidFill>
                <a:srgbClr val="13343B"/>
              </a:solidFill>
              <a:effectLst/>
              <a:latin typeface="__fkGroteskNeue_532e43"/>
            </a:endParaRPr>
          </a:p>
          <a:p>
            <a:r>
              <a:rPr lang="en-GB" sz="3000" b="0" i="0" dirty="0">
                <a:solidFill>
                  <a:srgbClr val="13343B"/>
                </a:solidFill>
                <a:effectLst/>
                <a:latin typeface="__fkGroteskNeue_532e43"/>
              </a:rPr>
              <a:t>The system will streamline the verification process while ensuring data integrity.</a:t>
            </a:r>
            <a:br>
              <a:rPr lang="en-GB" sz="3000" b="0" i="0" dirty="0">
                <a:solidFill>
                  <a:srgbClr val="13343B"/>
                </a:solidFill>
                <a:effectLst/>
                <a:latin typeface="__fkGroteskNeue_532e43"/>
              </a:rPr>
            </a:br>
            <a:endParaRPr lang="en-IN" sz="3000" dirty="0"/>
          </a:p>
        </p:txBody>
      </p:sp>
      <p:sp>
        <p:nvSpPr>
          <p:cNvPr id="4" name="Footer Placeholder 3">
            <a:extLst>
              <a:ext uri="{FF2B5EF4-FFF2-40B4-BE49-F238E27FC236}">
                <a16:creationId xmlns:a16="http://schemas.microsoft.com/office/drawing/2014/main" id="{CB9CA8EF-6BD8-00B1-2DC6-EBF2CE5BE358}"/>
              </a:ext>
            </a:extLst>
          </p:cNvPr>
          <p:cNvSpPr>
            <a:spLocks noGrp="1"/>
          </p:cNvSpPr>
          <p:nvPr>
            <p:ph type="ftr" sz="quarte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1099257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C633-3A56-9D1B-9BE6-6DCCF1DBB67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DF83693C-A22F-A053-BB95-398197301E1B}"/>
              </a:ext>
            </a:extLst>
          </p:cNvPr>
          <p:cNvSpPr>
            <a:spLocks noGrp="1"/>
          </p:cNvSpPr>
          <p:nvPr>
            <p:ph idx="1"/>
          </p:nvPr>
        </p:nvSpPr>
        <p:spPr/>
        <p:txBody>
          <a:bodyPr>
            <a:normAutofit/>
          </a:bodyPr>
          <a:lstStyle/>
          <a:p>
            <a:r>
              <a:rPr lang="en-GB" sz="3000" b="0" i="0" dirty="0">
                <a:solidFill>
                  <a:srgbClr val="13343B"/>
                </a:solidFill>
                <a:effectLst/>
                <a:latin typeface="__fkGroteskNeue_532e43"/>
              </a:rPr>
              <a:t>Traditional methods of certificate verification are vulnerable to fraud and manipulation, leading to issues like fake certificates.</a:t>
            </a:r>
          </a:p>
          <a:p>
            <a:pPr marL="0" indent="0">
              <a:buNone/>
            </a:pPr>
            <a:endParaRPr lang="en-GB" sz="3000" b="0" i="0" dirty="0">
              <a:solidFill>
                <a:srgbClr val="13343B"/>
              </a:solidFill>
              <a:effectLst/>
              <a:latin typeface="__fkGroteskNeue_532e43"/>
            </a:endParaRPr>
          </a:p>
          <a:p>
            <a:r>
              <a:rPr lang="en-GB" sz="3000" b="0" i="0" dirty="0">
                <a:solidFill>
                  <a:srgbClr val="13343B"/>
                </a:solidFill>
                <a:effectLst/>
                <a:latin typeface="__fkGroteskNeue_532e43"/>
              </a:rPr>
              <a:t>This project addresses these challenges by implementing a blockchain solution that prevents unauthorized modifications and enhances trust in academic credentials.</a:t>
            </a:r>
            <a:br>
              <a:rPr lang="en-GB" sz="3000" b="0" i="0" dirty="0">
                <a:solidFill>
                  <a:srgbClr val="13343B"/>
                </a:solidFill>
                <a:effectLst/>
                <a:latin typeface="__fkGroteskNeue_532e43"/>
              </a:rPr>
            </a:br>
            <a:endParaRPr lang="en-IN" sz="3000" dirty="0"/>
          </a:p>
        </p:txBody>
      </p:sp>
      <p:sp>
        <p:nvSpPr>
          <p:cNvPr id="4" name="Footer Placeholder 3">
            <a:extLst>
              <a:ext uri="{FF2B5EF4-FFF2-40B4-BE49-F238E27FC236}">
                <a16:creationId xmlns:a16="http://schemas.microsoft.com/office/drawing/2014/main" id="{B5CDC233-C19C-DFC1-5F9C-0323A3364840}"/>
              </a:ext>
            </a:extLst>
          </p:cNvPr>
          <p:cNvSpPr>
            <a:spLocks noGrp="1"/>
          </p:cNvSpPr>
          <p:nvPr>
            <p:ph type="ftr" sz="quarter" idx="11"/>
          </p:nvPr>
        </p:nvSpPr>
        <p:spPr/>
        <p:txBody>
          <a:bodyPr/>
          <a:lstStyle/>
          <a:p>
            <a:r>
              <a:rPr lang="en-US" dirty="0"/>
              <a:t>DEPARTMENT OF COMPUTER SCIENCE AND ENGINEERING </a:t>
            </a:r>
          </a:p>
        </p:txBody>
      </p:sp>
    </p:spTree>
    <p:extLst>
      <p:ext uri="{BB962C8B-B14F-4D97-AF65-F5344CB8AC3E}">
        <p14:creationId xmlns:p14="http://schemas.microsoft.com/office/powerpoint/2010/main" val="213877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4676-942D-2806-14C4-6C31CB61E340}"/>
              </a:ext>
            </a:extLst>
          </p:cNvPr>
          <p:cNvSpPr>
            <a:spLocks noGrp="1"/>
          </p:cNvSpPr>
          <p:nvPr>
            <p:ph type="title"/>
          </p:nvPr>
        </p:nvSpPr>
        <p:spPr/>
        <p:txBody>
          <a:bodyPr/>
          <a:lstStyle/>
          <a:p>
            <a:r>
              <a:rPr lang="en-IN" dirty="0"/>
              <a:t>Proposed Work</a:t>
            </a:r>
          </a:p>
        </p:txBody>
      </p:sp>
      <p:sp>
        <p:nvSpPr>
          <p:cNvPr id="3" name="Content Placeholder 2">
            <a:extLst>
              <a:ext uri="{FF2B5EF4-FFF2-40B4-BE49-F238E27FC236}">
                <a16:creationId xmlns:a16="http://schemas.microsoft.com/office/drawing/2014/main" id="{53BFFE84-2D8E-3108-1481-A48D958FE941}"/>
              </a:ext>
            </a:extLst>
          </p:cNvPr>
          <p:cNvSpPr>
            <a:spLocks noGrp="1"/>
          </p:cNvSpPr>
          <p:nvPr>
            <p:ph idx="1"/>
          </p:nvPr>
        </p:nvSpPr>
        <p:spPr/>
        <p:txBody>
          <a:bodyPr>
            <a:normAutofit/>
          </a:bodyPr>
          <a:lstStyle/>
          <a:p>
            <a:r>
              <a:rPr lang="en-GB" sz="3000" b="0" i="0" dirty="0">
                <a:solidFill>
                  <a:srgbClr val="13343B"/>
                </a:solidFill>
                <a:effectLst/>
                <a:latin typeface="__fkGroteskNeue_532e43"/>
              </a:rPr>
              <a:t>The proposed work involves developing a user-friendly interface for university administrators to upload student records, issuing certificates securely on the blockchain</a:t>
            </a:r>
          </a:p>
          <a:p>
            <a:endParaRPr lang="en-GB" sz="3000" dirty="0">
              <a:solidFill>
                <a:srgbClr val="13343B"/>
              </a:solidFill>
              <a:latin typeface="__fkGroteskNeue_532e43"/>
            </a:endParaRPr>
          </a:p>
          <a:p>
            <a:r>
              <a:rPr lang="en-GB" sz="3000" b="0" i="0" dirty="0">
                <a:solidFill>
                  <a:srgbClr val="13343B"/>
                </a:solidFill>
                <a:effectLst/>
                <a:latin typeface="__fkGroteskNeue_532e43"/>
              </a:rPr>
              <a:t>converting certificates into tamper-proof tokens using advanced cryptographic techniques.</a:t>
            </a:r>
          </a:p>
        </p:txBody>
      </p:sp>
      <p:sp>
        <p:nvSpPr>
          <p:cNvPr id="4" name="Footer Placeholder 3">
            <a:extLst>
              <a:ext uri="{FF2B5EF4-FFF2-40B4-BE49-F238E27FC236}">
                <a16:creationId xmlns:a16="http://schemas.microsoft.com/office/drawing/2014/main" id="{223B7043-E43B-556A-CEF6-CBE0359A2436}"/>
              </a:ext>
            </a:extLst>
          </p:cNvPr>
          <p:cNvSpPr>
            <a:spLocks noGrp="1"/>
          </p:cNvSpPr>
          <p:nvPr>
            <p:ph type="ftr" sz="quarte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642238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4E4A1-FAAE-FBA0-5194-C3A3F642EFA2}"/>
              </a:ext>
            </a:extLst>
          </p:cNvPr>
          <p:cNvSpPr>
            <a:spLocks noGrp="1"/>
          </p:cNvSpPr>
          <p:nvPr>
            <p:ph type="title"/>
          </p:nvPr>
        </p:nvSpPr>
        <p:spPr>
          <a:xfrm>
            <a:off x="457200" y="274638"/>
            <a:ext cx="8229600" cy="639762"/>
          </a:xfrm>
        </p:spPr>
        <p:txBody>
          <a:bodyPr>
            <a:normAutofit fontScale="90000"/>
          </a:bodyPr>
          <a:lstStyle/>
          <a:p>
            <a:r>
              <a:rPr lang="en-GB" dirty="0"/>
              <a:t>Architecture Diagram</a:t>
            </a:r>
            <a:endParaRPr lang="en-IN" dirty="0"/>
          </a:p>
        </p:txBody>
      </p:sp>
      <p:pic>
        <p:nvPicPr>
          <p:cNvPr id="6" name="Content Placeholder 5">
            <a:extLst>
              <a:ext uri="{FF2B5EF4-FFF2-40B4-BE49-F238E27FC236}">
                <a16:creationId xmlns:a16="http://schemas.microsoft.com/office/drawing/2014/main" id="{4FEBF40A-AC49-28DC-8303-FEA1F18B546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057400" y="1066800"/>
            <a:ext cx="5791200" cy="5137150"/>
          </a:xfrm>
        </p:spPr>
      </p:pic>
      <p:sp>
        <p:nvSpPr>
          <p:cNvPr id="4" name="Footer Placeholder 3">
            <a:extLst>
              <a:ext uri="{FF2B5EF4-FFF2-40B4-BE49-F238E27FC236}">
                <a16:creationId xmlns:a16="http://schemas.microsoft.com/office/drawing/2014/main" id="{A3E9BF04-8830-7F49-5705-1553E23268F4}"/>
              </a:ext>
            </a:extLst>
          </p:cNvPr>
          <p:cNvSpPr>
            <a:spLocks noGrp="1"/>
          </p:cNvSpPr>
          <p:nvPr>
            <p:ph type="ftr" sz="quarte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122858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ABSTRACT</a:t>
            </a:r>
          </a:p>
        </p:txBody>
      </p:sp>
      <p:sp>
        <p:nvSpPr>
          <p:cNvPr id="3" name="Content Placeholder 2"/>
          <p:cNvSpPr>
            <a:spLocks noGrp="1"/>
          </p:cNvSpPr>
          <p:nvPr>
            <p:ph idx="1"/>
          </p:nvPr>
        </p:nvSpPr>
        <p:spPr/>
        <p:txBody>
          <a:bodyPr/>
          <a:lstStyle/>
          <a:p>
            <a:r>
              <a:rPr lang="en-GB" sz="3000" b="0" i="0" dirty="0">
                <a:solidFill>
                  <a:srgbClr val="13343B"/>
                </a:solidFill>
                <a:effectLst/>
                <a:latin typeface="__fkGroteskNeue_532e43"/>
              </a:rPr>
              <a:t>This project aims to develop a cutting-edge blockchain solution for securely verifying academic certificates.</a:t>
            </a:r>
          </a:p>
          <a:p>
            <a:pPr marL="0" indent="0">
              <a:buNone/>
            </a:pPr>
            <a:endParaRPr lang="en-GB" sz="3000" b="0" i="0" dirty="0">
              <a:solidFill>
                <a:srgbClr val="13343B"/>
              </a:solidFill>
              <a:effectLst/>
              <a:latin typeface="__fkGroteskNeue_532e43"/>
            </a:endParaRPr>
          </a:p>
          <a:p>
            <a:r>
              <a:rPr lang="en-GB" sz="3000" b="0" i="0" dirty="0">
                <a:solidFill>
                  <a:srgbClr val="13343B"/>
                </a:solidFill>
                <a:effectLst/>
                <a:latin typeface="__fkGroteskNeue_532e43"/>
              </a:rPr>
              <a:t>By leveraging blockchain technology, the system will ensure the integrity and authenticity of academic </a:t>
            </a:r>
            <a:r>
              <a:rPr lang="en-GB" sz="3000" b="0" i="0" dirty="0" err="1">
                <a:solidFill>
                  <a:srgbClr val="13343B"/>
                </a:solidFill>
                <a:effectLst/>
                <a:latin typeface="__fkGroteskNeue_532e43"/>
              </a:rPr>
              <a:t>credentials,benefiting</a:t>
            </a:r>
            <a:r>
              <a:rPr lang="en-GB" sz="3000" b="0" i="0" dirty="0">
                <a:solidFill>
                  <a:srgbClr val="13343B"/>
                </a:solidFill>
                <a:effectLst/>
                <a:latin typeface="__fkGroteskNeue_532e43"/>
              </a:rPr>
              <a:t> parties such as </a:t>
            </a:r>
            <a:r>
              <a:rPr lang="en-GB" sz="3000" b="0" i="0" dirty="0" err="1">
                <a:solidFill>
                  <a:srgbClr val="13343B"/>
                </a:solidFill>
                <a:effectLst/>
                <a:latin typeface="__fkGroteskNeue_532e43"/>
              </a:rPr>
              <a:t>universities,students</a:t>
            </a:r>
            <a:r>
              <a:rPr lang="en-GB" sz="3000" dirty="0">
                <a:solidFill>
                  <a:srgbClr val="13343B"/>
                </a:solidFill>
                <a:latin typeface="__fkGroteskNeue_532e43"/>
              </a:rPr>
              <a:t> </a:t>
            </a:r>
            <a:r>
              <a:rPr lang="en-GB" sz="3000" b="0" i="0" dirty="0">
                <a:solidFill>
                  <a:srgbClr val="13343B"/>
                </a:solidFill>
                <a:effectLst/>
                <a:latin typeface="__fkGroteskNeue_532e43"/>
              </a:rPr>
              <a:t>and verifying agencies</a:t>
            </a:r>
            <a:r>
              <a:rPr lang="en-GB" b="0" i="0" dirty="0">
                <a:solidFill>
                  <a:srgbClr val="13343B"/>
                </a:solidFill>
                <a:effectLst/>
                <a:latin typeface="__fkGroteskNeue_532e43"/>
              </a:rPr>
              <a:t>.</a:t>
            </a:r>
            <a:endParaRPr lang="en-US" dirty="0"/>
          </a:p>
        </p:txBody>
      </p:sp>
      <p:sp>
        <p:nvSpPr>
          <p:cNvPr id="4" name="Footer Placeholder 3"/>
          <p:cNvSpPr>
            <a:spLocks noGrp="1"/>
          </p:cNvSpPr>
          <p:nvPr>
            <p:ph type="ftr" sz="quarter" idx="11"/>
          </p:nvPr>
        </p:nvSpPr>
        <p:spPr>
          <a:xfrm>
            <a:off x="457200" y="6356351"/>
            <a:ext cx="8229600" cy="349249"/>
          </a:xfrm>
        </p:spPr>
        <p:txBody>
          <a:bodyPr/>
          <a:lstStyle/>
          <a:p>
            <a:r>
              <a:rPr lang="en-US" dirty="0"/>
              <a:t>DEPARTMENT OF COMPUTER SCIENCE AND ENGINEERING </a:t>
            </a:r>
          </a:p>
          <a:p>
            <a:endParaRPr lang="en-US" dirty="0"/>
          </a:p>
        </p:txBody>
      </p:sp>
    </p:spTree>
    <p:extLst>
      <p:ext uri="{BB962C8B-B14F-4D97-AF65-F5344CB8AC3E}">
        <p14:creationId xmlns:p14="http://schemas.microsoft.com/office/powerpoint/2010/main" val="468812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DAA15-DC74-CA40-5837-49962C9616FB}"/>
              </a:ext>
            </a:extLst>
          </p:cNvPr>
          <p:cNvSpPr>
            <a:spLocks noGrp="1"/>
          </p:cNvSpPr>
          <p:nvPr>
            <p:ph type="title"/>
          </p:nvPr>
        </p:nvSpPr>
        <p:spPr/>
        <p:txBody>
          <a:bodyPr/>
          <a:lstStyle/>
          <a:p>
            <a:r>
              <a:rPr lang="en-GB" dirty="0"/>
              <a:t>Novel Idea</a:t>
            </a:r>
            <a:endParaRPr lang="en-IN" dirty="0"/>
          </a:p>
        </p:txBody>
      </p:sp>
      <p:sp>
        <p:nvSpPr>
          <p:cNvPr id="3" name="Content Placeholder 2">
            <a:extLst>
              <a:ext uri="{FF2B5EF4-FFF2-40B4-BE49-F238E27FC236}">
                <a16:creationId xmlns:a16="http://schemas.microsoft.com/office/drawing/2014/main" id="{660786BA-F704-1F77-EF29-0FBB492BA50B}"/>
              </a:ext>
            </a:extLst>
          </p:cNvPr>
          <p:cNvSpPr>
            <a:spLocks noGrp="1"/>
          </p:cNvSpPr>
          <p:nvPr>
            <p:ph idx="1"/>
          </p:nvPr>
        </p:nvSpPr>
        <p:spPr/>
        <p:txBody>
          <a:bodyPr>
            <a:normAutofit/>
          </a:bodyPr>
          <a:lstStyle/>
          <a:p>
            <a:r>
              <a:rPr lang="en-GB" sz="3000" dirty="0"/>
              <a:t>The innovative aspect of this project lies in utilizing blockchain technology to create an immutable ledger for academic certificates. </a:t>
            </a:r>
          </a:p>
          <a:p>
            <a:endParaRPr lang="en-GB" sz="3000" dirty="0"/>
          </a:p>
          <a:p>
            <a:r>
              <a:rPr lang="en-GB" sz="3000" dirty="0"/>
              <a:t>By combining cryptographic security with decentralized storage, the system offers a novel approach to certificate verification.</a:t>
            </a:r>
            <a:endParaRPr lang="en-IN" sz="3000" dirty="0"/>
          </a:p>
        </p:txBody>
      </p:sp>
      <p:sp>
        <p:nvSpPr>
          <p:cNvPr id="4" name="Footer Placeholder 3">
            <a:extLst>
              <a:ext uri="{FF2B5EF4-FFF2-40B4-BE49-F238E27FC236}">
                <a16:creationId xmlns:a16="http://schemas.microsoft.com/office/drawing/2014/main" id="{9A76368E-A832-4776-98CD-3DF2DE4C70C1}"/>
              </a:ext>
            </a:extLst>
          </p:cNvPr>
          <p:cNvSpPr>
            <a:spLocks noGrp="1"/>
          </p:cNvSpPr>
          <p:nvPr>
            <p:ph type="ftr" sz="quarter" idx="11"/>
          </p:nvPr>
        </p:nvSpPr>
        <p:spPr/>
        <p:txBody>
          <a:bodyPr/>
          <a:lstStyle/>
          <a:p>
            <a:r>
              <a:rPr lang="en-US" dirty="0"/>
              <a:t>DEPARTMENT OF COMPUTER SCIENCE AND ENGINEERING </a:t>
            </a:r>
          </a:p>
        </p:txBody>
      </p:sp>
    </p:spTree>
    <p:extLst>
      <p:ext uri="{BB962C8B-B14F-4D97-AF65-F5344CB8AC3E}">
        <p14:creationId xmlns:p14="http://schemas.microsoft.com/office/powerpoint/2010/main" val="1639227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3279-4892-40BD-2A78-1ED1D6A68FF1}"/>
              </a:ext>
            </a:extLst>
          </p:cNvPr>
          <p:cNvSpPr>
            <a:spLocks noGrp="1"/>
          </p:cNvSpPr>
          <p:nvPr>
            <p:ph type="title"/>
          </p:nvPr>
        </p:nvSpPr>
        <p:spPr/>
        <p:txBody>
          <a:bodyPr/>
          <a:lstStyle/>
          <a:p>
            <a:r>
              <a:rPr lang="en-GB" dirty="0"/>
              <a:t>Modules</a:t>
            </a:r>
            <a:endParaRPr lang="en-IN" dirty="0"/>
          </a:p>
        </p:txBody>
      </p:sp>
      <p:sp>
        <p:nvSpPr>
          <p:cNvPr id="3" name="Content Placeholder 2">
            <a:extLst>
              <a:ext uri="{FF2B5EF4-FFF2-40B4-BE49-F238E27FC236}">
                <a16:creationId xmlns:a16="http://schemas.microsoft.com/office/drawing/2014/main" id="{E55B42C1-AC74-F947-6DFB-DDE233E43B42}"/>
              </a:ext>
            </a:extLst>
          </p:cNvPr>
          <p:cNvSpPr>
            <a:spLocks noGrp="1"/>
          </p:cNvSpPr>
          <p:nvPr>
            <p:ph idx="1"/>
          </p:nvPr>
        </p:nvSpPr>
        <p:spPr/>
        <p:txBody>
          <a:bodyPr>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a:ln>
                  <a:noFill/>
                </a:ln>
                <a:solidFill>
                  <a:srgbClr val="13343B"/>
                </a:solidFill>
                <a:effectLst/>
                <a:uLnTx/>
                <a:uFillTx/>
                <a:latin typeface="__fkGroteskNeue_532e43"/>
                <a:ea typeface="+mn-ea"/>
                <a:cs typeface="+mn-cs"/>
              </a:rPr>
              <a:t>The blockchain-based academic certificate verification system comprises four distinct modules: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a:ln>
                  <a:noFill/>
                </a:ln>
                <a:solidFill>
                  <a:srgbClr val="13343B"/>
                </a:solidFill>
                <a:effectLst/>
                <a:uLnTx/>
                <a:uFillTx/>
                <a:latin typeface="__fkGroteskNeue_532e43"/>
                <a:ea typeface="+mn-ea"/>
                <a:cs typeface="+mn-cs"/>
              </a:rPr>
              <a:t>Module 1 : University administrator</a:t>
            </a:r>
          </a:p>
          <a:p>
            <a:pPr>
              <a:defRPr/>
            </a:pPr>
            <a:r>
              <a:rPr lang="en-GB" dirty="0">
                <a:solidFill>
                  <a:srgbClr val="13343B"/>
                </a:solidFill>
                <a:latin typeface="__fkGroteskNeue_532e43"/>
              </a:rPr>
              <a:t>Module 2 : B</a:t>
            </a:r>
            <a:r>
              <a:rPr kumimoji="0" lang="en-GB" sz="3200" b="0" i="0" u="none" strike="noStrike" kern="1200" cap="none" spc="0" normalizeH="0" baseline="0" noProof="0" dirty="0" err="1">
                <a:ln>
                  <a:noFill/>
                </a:ln>
                <a:solidFill>
                  <a:srgbClr val="13343B"/>
                </a:solidFill>
                <a:effectLst/>
                <a:uLnTx/>
                <a:uFillTx/>
                <a:latin typeface="__fkGroteskNeue_532e43"/>
                <a:ea typeface="+mn-ea"/>
                <a:cs typeface="+mn-cs"/>
              </a:rPr>
              <a:t>lockchain</a:t>
            </a:r>
            <a:r>
              <a:rPr kumimoji="0" lang="en-GB" sz="3200" b="0" i="0" u="none" strike="noStrike" kern="1200" cap="none" spc="0" normalizeH="0" baseline="0" noProof="0" dirty="0">
                <a:ln>
                  <a:noFill/>
                </a:ln>
                <a:solidFill>
                  <a:srgbClr val="13343B"/>
                </a:solidFill>
                <a:effectLst/>
                <a:uLnTx/>
                <a:uFillTx/>
                <a:latin typeface="__fkGroteskNeue_532e43"/>
                <a:ea typeface="+mn-ea"/>
                <a:cs typeface="+mn-cs"/>
              </a:rPr>
              <a:t> Integration Module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dirty="0">
                <a:solidFill>
                  <a:srgbClr val="13343B"/>
                </a:solidFill>
                <a:latin typeface="__fkGroteskNeue_532e43"/>
              </a:rPr>
              <a:t>Module 3 : S</a:t>
            </a:r>
            <a:r>
              <a:rPr kumimoji="0" lang="en-GB" sz="3200" b="0" i="0" u="none" strike="noStrike" kern="1200" cap="none" spc="0" normalizeH="0" baseline="0" noProof="0" dirty="0" err="1">
                <a:ln>
                  <a:noFill/>
                </a:ln>
                <a:solidFill>
                  <a:srgbClr val="13343B"/>
                </a:solidFill>
                <a:effectLst/>
                <a:uLnTx/>
                <a:uFillTx/>
                <a:latin typeface="__fkGroteskNeue_532e43"/>
                <a:ea typeface="+mn-ea"/>
                <a:cs typeface="+mn-cs"/>
              </a:rPr>
              <a:t>tudent</a:t>
            </a:r>
            <a:r>
              <a:rPr kumimoji="0" lang="en-GB" sz="3200" b="0" i="0" u="none" strike="noStrike" kern="1200" cap="none" spc="0" normalizeH="0" baseline="0" noProof="0" dirty="0">
                <a:ln>
                  <a:noFill/>
                </a:ln>
                <a:solidFill>
                  <a:srgbClr val="13343B"/>
                </a:solidFill>
                <a:effectLst/>
                <a:uLnTx/>
                <a:uFillTx/>
                <a:latin typeface="__fkGroteskNeue_532e43"/>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dirty="0">
                <a:solidFill>
                  <a:srgbClr val="13343B"/>
                </a:solidFill>
                <a:latin typeface="__fkGroteskNeue_532e43"/>
              </a:rPr>
              <a:t>Module 4 : V</a:t>
            </a:r>
            <a:r>
              <a:rPr kumimoji="0" lang="en-GB" sz="3200" b="0" i="0" u="none" strike="noStrike" kern="1200" cap="none" spc="0" normalizeH="0" baseline="0" noProof="0" dirty="0" err="1">
                <a:ln>
                  <a:noFill/>
                </a:ln>
                <a:solidFill>
                  <a:srgbClr val="13343B"/>
                </a:solidFill>
                <a:effectLst/>
                <a:uLnTx/>
                <a:uFillTx/>
                <a:latin typeface="__fkGroteskNeue_532e43"/>
                <a:ea typeface="+mn-ea"/>
                <a:cs typeface="+mn-cs"/>
              </a:rPr>
              <a:t>erifier</a:t>
            </a:r>
            <a:endParaRPr kumimoji="0" lang="en-GB" sz="3200" b="0" i="0" u="none" strike="noStrike" kern="1200" cap="none" spc="0" normalizeH="0" baseline="0" noProof="0" dirty="0">
              <a:ln>
                <a:noFill/>
              </a:ln>
              <a:solidFill>
                <a:srgbClr val="13343B"/>
              </a:solidFill>
              <a:effectLst/>
              <a:uLnTx/>
              <a:uFillTx/>
              <a:latin typeface="__fkGroteskNeue_532e43"/>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a:ln>
                  <a:noFill/>
                </a:ln>
                <a:solidFill>
                  <a:srgbClr val="13343B"/>
                </a:solidFill>
                <a:effectLst/>
                <a:uLnTx/>
                <a:uFillTx/>
                <a:latin typeface="__fkGroteskNeue_532e43"/>
                <a:ea typeface="+mn-ea"/>
                <a:cs typeface="+mn-cs"/>
              </a:rPr>
              <a:t>Each module plays a crucial role in maintaining the overall functionality of the system.</a:t>
            </a:r>
            <a:endParaRPr kumimoji="0" lang="en-IN" sz="3200" b="0" i="0" u="none" strike="noStrike" kern="1200" cap="none" spc="0" normalizeH="0" baseline="0" noProof="0" dirty="0">
              <a:ln>
                <a:noFill/>
              </a:ln>
              <a:solidFill>
                <a:prstClr val="black"/>
              </a:solidFill>
              <a:effectLst/>
              <a:uLnTx/>
              <a:uFillTx/>
              <a:latin typeface="Calibri"/>
              <a:ea typeface="+mn-ea"/>
              <a:cs typeface="+mn-cs"/>
            </a:endParaRPr>
          </a:p>
          <a:p>
            <a:pPr marL="0" indent="0" algn="l">
              <a:buNone/>
            </a:pPr>
            <a:endParaRPr lang="en-GB" b="0" i="0" dirty="0">
              <a:solidFill>
                <a:srgbClr val="13343B"/>
              </a:solidFill>
              <a:effectLst/>
              <a:latin typeface="__fkGroteskNeue_532e43"/>
            </a:endParaRPr>
          </a:p>
        </p:txBody>
      </p:sp>
      <p:sp>
        <p:nvSpPr>
          <p:cNvPr id="4" name="Footer Placeholder 3">
            <a:extLst>
              <a:ext uri="{FF2B5EF4-FFF2-40B4-BE49-F238E27FC236}">
                <a16:creationId xmlns:a16="http://schemas.microsoft.com/office/drawing/2014/main" id="{1118EACF-32C9-7B81-2A5F-4DA60291367C}"/>
              </a:ext>
            </a:extLst>
          </p:cNvPr>
          <p:cNvSpPr>
            <a:spLocks noGrp="1"/>
          </p:cNvSpPr>
          <p:nvPr>
            <p:ph type="ftr" sz="quarte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1119559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79B9-D8E4-F72F-697A-CF258299BDBD}"/>
              </a:ext>
            </a:extLst>
          </p:cNvPr>
          <p:cNvSpPr>
            <a:spLocks noGrp="1"/>
          </p:cNvSpPr>
          <p:nvPr>
            <p:ph type="title"/>
          </p:nvPr>
        </p:nvSpPr>
        <p:spPr/>
        <p:txBody>
          <a:bodyPr>
            <a:normAutofit fontScale="90000"/>
          </a:bodyPr>
          <a:lstStyle/>
          <a:p>
            <a:r>
              <a:rPr lang="en-GB" dirty="0"/>
              <a:t>Module 1 : University Administrator</a:t>
            </a:r>
            <a:endParaRPr lang="en-IN" dirty="0"/>
          </a:p>
        </p:txBody>
      </p:sp>
      <p:sp>
        <p:nvSpPr>
          <p:cNvPr id="3" name="Content Placeholder 2">
            <a:extLst>
              <a:ext uri="{FF2B5EF4-FFF2-40B4-BE49-F238E27FC236}">
                <a16:creationId xmlns:a16="http://schemas.microsoft.com/office/drawing/2014/main" id="{29DCB3A7-A2A9-0A25-7A82-ADB90E4B40D7}"/>
              </a:ext>
            </a:extLst>
          </p:cNvPr>
          <p:cNvSpPr>
            <a:spLocks noGrp="1"/>
          </p:cNvSpPr>
          <p:nvPr>
            <p:ph idx="1"/>
          </p:nvPr>
        </p:nvSpPr>
        <p:spPr/>
        <p:txBody>
          <a:bodyPr/>
          <a:lstStyle/>
          <a:p>
            <a:pPr algn="l">
              <a:buFont typeface="Arial" panose="020B0604020202020204" pitchFamily="34" charset="0"/>
              <a:buChar char="•"/>
            </a:pPr>
            <a:r>
              <a:rPr lang="en-GB" sz="3000" b="0" i="0" dirty="0">
                <a:solidFill>
                  <a:srgbClr val="13343B"/>
                </a:solidFill>
                <a:effectLst/>
                <a:latin typeface="__fkGroteskNeue_532e43"/>
              </a:rPr>
              <a:t>Stores student records and certificates in a centralized database.</a:t>
            </a:r>
          </a:p>
          <a:p>
            <a:pPr algn="l">
              <a:buFont typeface="Arial" panose="020B0604020202020204" pitchFamily="34" charset="0"/>
              <a:buChar char="•"/>
            </a:pPr>
            <a:r>
              <a:rPr lang="en-GB" sz="3000" b="0" i="0" dirty="0">
                <a:solidFill>
                  <a:srgbClr val="13343B"/>
                </a:solidFill>
                <a:effectLst/>
                <a:latin typeface="__fkGroteskNeue_532e43"/>
              </a:rPr>
              <a:t>Issues certificates based on records from the database.</a:t>
            </a:r>
          </a:p>
          <a:p>
            <a:pPr algn="l">
              <a:buFont typeface="Arial" panose="020B0604020202020204" pitchFamily="34" charset="0"/>
              <a:buChar char="•"/>
            </a:pPr>
            <a:r>
              <a:rPr lang="en-GB" sz="3000" b="0" i="0" dirty="0">
                <a:solidFill>
                  <a:srgbClr val="13343B"/>
                </a:solidFill>
                <a:effectLst/>
                <a:latin typeface="__fkGroteskNeue_532e43"/>
              </a:rPr>
              <a:t>Uploads certificates to the Blockchain Admin module.</a:t>
            </a:r>
          </a:p>
          <a:p>
            <a:endParaRPr lang="en-IN" dirty="0"/>
          </a:p>
        </p:txBody>
      </p:sp>
      <p:sp>
        <p:nvSpPr>
          <p:cNvPr id="4" name="Footer Placeholder 3">
            <a:extLst>
              <a:ext uri="{FF2B5EF4-FFF2-40B4-BE49-F238E27FC236}">
                <a16:creationId xmlns:a16="http://schemas.microsoft.com/office/drawing/2014/main" id="{2D603833-627B-A1DB-4E55-166EEE67991F}"/>
              </a:ext>
            </a:extLst>
          </p:cNvPr>
          <p:cNvSpPr>
            <a:spLocks noGrp="1"/>
          </p:cNvSpPr>
          <p:nvPr>
            <p:ph type="ftr" sz="quarte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893536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275B-DC0B-79F9-DAE0-4844B54221AF}"/>
              </a:ext>
            </a:extLst>
          </p:cNvPr>
          <p:cNvSpPr>
            <a:spLocks noGrp="1"/>
          </p:cNvSpPr>
          <p:nvPr>
            <p:ph type="title"/>
          </p:nvPr>
        </p:nvSpPr>
        <p:spPr/>
        <p:txBody>
          <a:bodyPr>
            <a:normAutofit/>
          </a:bodyPr>
          <a:lstStyle/>
          <a:p>
            <a:r>
              <a:rPr lang="en-GB" dirty="0"/>
              <a:t>Module 2 : Blockchain Integration</a:t>
            </a:r>
            <a:endParaRPr lang="en-IN" dirty="0"/>
          </a:p>
        </p:txBody>
      </p:sp>
      <p:sp>
        <p:nvSpPr>
          <p:cNvPr id="3" name="Content Placeholder 2">
            <a:extLst>
              <a:ext uri="{FF2B5EF4-FFF2-40B4-BE49-F238E27FC236}">
                <a16:creationId xmlns:a16="http://schemas.microsoft.com/office/drawing/2014/main" id="{64B35880-8DC8-8FF8-248D-52C059DB1087}"/>
              </a:ext>
            </a:extLst>
          </p:cNvPr>
          <p:cNvSpPr>
            <a:spLocks noGrp="1"/>
          </p:cNvSpPr>
          <p:nvPr>
            <p:ph idx="1"/>
          </p:nvPr>
        </p:nvSpPr>
        <p:spPr/>
        <p:txBody>
          <a:bodyPr/>
          <a:lstStyle/>
          <a:p>
            <a:pPr algn="l">
              <a:buFont typeface="Arial" panose="020B0604020202020204" pitchFamily="34" charset="0"/>
              <a:buChar char="•"/>
            </a:pPr>
            <a:r>
              <a:rPr lang="en-GB" sz="3000" b="0" i="0" dirty="0">
                <a:solidFill>
                  <a:srgbClr val="13343B"/>
                </a:solidFill>
                <a:effectLst/>
                <a:latin typeface="__fkGroteskNeue_532e43"/>
              </a:rPr>
              <a:t>Converts certificates into hash values using the SHA-512 algorithm.</a:t>
            </a:r>
          </a:p>
          <a:p>
            <a:pPr algn="l">
              <a:buFont typeface="Arial" panose="020B0604020202020204" pitchFamily="34" charset="0"/>
              <a:buChar char="•"/>
            </a:pPr>
            <a:r>
              <a:rPr lang="en-GB" sz="3000" b="0" i="0" dirty="0">
                <a:solidFill>
                  <a:srgbClr val="13343B"/>
                </a:solidFill>
                <a:effectLst/>
                <a:latin typeface="__fkGroteskNeue_532e43"/>
              </a:rPr>
              <a:t>Pushes hashed certificates onto the Ethereum blockchain.</a:t>
            </a:r>
          </a:p>
          <a:p>
            <a:pPr algn="l">
              <a:buFont typeface="Arial" panose="020B0604020202020204" pitchFamily="34" charset="0"/>
              <a:buChar char="•"/>
            </a:pPr>
            <a:r>
              <a:rPr lang="en-GB" sz="3000" b="0" i="0" dirty="0">
                <a:solidFill>
                  <a:srgbClr val="13343B"/>
                </a:solidFill>
                <a:effectLst/>
                <a:latin typeface="__fkGroteskNeue_532e43"/>
              </a:rPr>
              <a:t>Generates unique tokens associated with each verified certificate.</a:t>
            </a:r>
          </a:p>
          <a:p>
            <a:r>
              <a:rPr lang="en-GB" sz="3000" b="0" i="0" dirty="0">
                <a:solidFill>
                  <a:srgbClr val="13343B"/>
                </a:solidFill>
                <a:effectLst/>
                <a:latin typeface="__fkGroteskNeue_532e43"/>
              </a:rPr>
              <a:t>The token can be transformed into either a QR code or a blockchain public URL.</a:t>
            </a:r>
          </a:p>
          <a:p>
            <a:endParaRPr lang="en-IN" dirty="0"/>
          </a:p>
        </p:txBody>
      </p:sp>
      <p:sp>
        <p:nvSpPr>
          <p:cNvPr id="4" name="Footer Placeholder 3">
            <a:extLst>
              <a:ext uri="{FF2B5EF4-FFF2-40B4-BE49-F238E27FC236}">
                <a16:creationId xmlns:a16="http://schemas.microsoft.com/office/drawing/2014/main" id="{FD243847-65B7-D868-7D9F-B54FB50B83CC}"/>
              </a:ext>
            </a:extLst>
          </p:cNvPr>
          <p:cNvSpPr>
            <a:spLocks noGrp="1"/>
          </p:cNvSpPr>
          <p:nvPr>
            <p:ph type="ftr" sz="quarter" idx="11"/>
          </p:nvPr>
        </p:nvSpPr>
        <p:spPr/>
        <p:txBody>
          <a:bodyPr/>
          <a:lstStyle/>
          <a:p>
            <a:r>
              <a:rPr lang="en-US" dirty="0"/>
              <a:t>DEPARTMENT OF COMPUTER SCIENCE AND ENGINEERING </a:t>
            </a:r>
          </a:p>
        </p:txBody>
      </p:sp>
    </p:spTree>
    <p:extLst>
      <p:ext uri="{BB962C8B-B14F-4D97-AF65-F5344CB8AC3E}">
        <p14:creationId xmlns:p14="http://schemas.microsoft.com/office/powerpoint/2010/main" val="3409621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714BA-14DA-6EA7-2DCE-9F9CC442D6F7}"/>
              </a:ext>
            </a:extLst>
          </p:cNvPr>
          <p:cNvSpPr>
            <a:spLocks noGrp="1"/>
          </p:cNvSpPr>
          <p:nvPr>
            <p:ph type="title"/>
          </p:nvPr>
        </p:nvSpPr>
        <p:spPr/>
        <p:txBody>
          <a:bodyPr/>
          <a:lstStyle/>
          <a:p>
            <a:r>
              <a:rPr lang="en-GB" dirty="0"/>
              <a:t>Module 3 : Student</a:t>
            </a:r>
            <a:endParaRPr lang="en-IN" dirty="0"/>
          </a:p>
        </p:txBody>
      </p:sp>
      <p:sp>
        <p:nvSpPr>
          <p:cNvPr id="3" name="Content Placeholder 2">
            <a:extLst>
              <a:ext uri="{FF2B5EF4-FFF2-40B4-BE49-F238E27FC236}">
                <a16:creationId xmlns:a16="http://schemas.microsoft.com/office/drawing/2014/main" id="{5C17A3F7-6EC8-BA48-FA3E-CE8DCBAE93BB}"/>
              </a:ext>
            </a:extLst>
          </p:cNvPr>
          <p:cNvSpPr>
            <a:spLocks noGrp="1"/>
          </p:cNvSpPr>
          <p:nvPr>
            <p:ph idx="1"/>
          </p:nvPr>
        </p:nvSpPr>
        <p:spPr>
          <a:xfrm>
            <a:off x="457200" y="1448520"/>
            <a:ext cx="8229600" cy="4525963"/>
          </a:xfrm>
        </p:spPr>
        <p:txBody>
          <a:bodyPr>
            <a:normAutofit/>
          </a:bodyPr>
          <a:lstStyle/>
          <a:p>
            <a:r>
              <a:rPr lang="en-GB" sz="3000" b="0" i="0" dirty="0">
                <a:solidFill>
                  <a:srgbClr val="13343B"/>
                </a:solidFill>
                <a:effectLst/>
                <a:latin typeface="__fkGroteskNeue_532e43"/>
              </a:rPr>
              <a:t>Allows students to access their certificates.</a:t>
            </a:r>
          </a:p>
          <a:p>
            <a:pPr marL="0" indent="0">
              <a:buNone/>
            </a:pPr>
            <a:r>
              <a:rPr lang="en-GB" sz="3000" b="0" i="0" dirty="0">
                <a:solidFill>
                  <a:srgbClr val="13343B"/>
                </a:solidFill>
                <a:effectLst/>
                <a:latin typeface="__fkGroteskNeue_532e43"/>
              </a:rPr>
              <a:t> and displays their issued certificates to verifiers.</a:t>
            </a:r>
          </a:p>
          <a:p>
            <a:r>
              <a:rPr lang="en-GB" sz="3000" dirty="0">
                <a:solidFill>
                  <a:srgbClr val="13343B"/>
                </a:solidFill>
                <a:latin typeface="__fkGroteskNeue_532e43"/>
              </a:rPr>
              <a:t>Students can able to share the certificates by QR code/Public URL.</a:t>
            </a:r>
          </a:p>
          <a:p>
            <a:r>
              <a:rPr lang="en-GB" sz="3000" b="0" i="0" dirty="0">
                <a:solidFill>
                  <a:srgbClr val="13343B"/>
                </a:solidFill>
                <a:effectLst/>
                <a:latin typeface="__fkGroteskNeue_532e43"/>
              </a:rPr>
              <a:t>Blockchain storage ensures permanent and secure certification validation for students, eliminating the need for paper copies.</a:t>
            </a:r>
            <a:endParaRPr lang="en-IN" sz="3000" dirty="0"/>
          </a:p>
        </p:txBody>
      </p:sp>
      <p:sp>
        <p:nvSpPr>
          <p:cNvPr id="4" name="Footer Placeholder 3">
            <a:extLst>
              <a:ext uri="{FF2B5EF4-FFF2-40B4-BE49-F238E27FC236}">
                <a16:creationId xmlns:a16="http://schemas.microsoft.com/office/drawing/2014/main" id="{C1F9D372-7E31-AB54-4032-08F34AF58D92}"/>
              </a:ext>
            </a:extLst>
          </p:cNvPr>
          <p:cNvSpPr>
            <a:spLocks noGrp="1"/>
          </p:cNvSpPr>
          <p:nvPr>
            <p:ph type="ftr" sz="quarter" idx="11"/>
          </p:nvPr>
        </p:nvSpPr>
        <p:spPr/>
        <p:txBody>
          <a:bodyPr/>
          <a:lstStyle/>
          <a:p>
            <a:r>
              <a:rPr lang="en-US" dirty="0"/>
              <a:t>DEPARTMENT OF COMPUTER SCIENCE AND ENGINEERING </a:t>
            </a:r>
          </a:p>
        </p:txBody>
      </p:sp>
    </p:spTree>
    <p:extLst>
      <p:ext uri="{BB962C8B-B14F-4D97-AF65-F5344CB8AC3E}">
        <p14:creationId xmlns:p14="http://schemas.microsoft.com/office/powerpoint/2010/main" val="3547519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D8803-24A6-7A4B-BF28-2165D7894795}"/>
              </a:ext>
            </a:extLst>
          </p:cNvPr>
          <p:cNvSpPr>
            <a:spLocks noGrp="1"/>
          </p:cNvSpPr>
          <p:nvPr>
            <p:ph type="title"/>
          </p:nvPr>
        </p:nvSpPr>
        <p:spPr/>
        <p:txBody>
          <a:bodyPr/>
          <a:lstStyle/>
          <a:p>
            <a:r>
              <a:rPr lang="en-GB" dirty="0"/>
              <a:t>Module 4 : Verifier</a:t>
            </a:r>
            <a:endParaRPr lang="en-IN" dirty="0"/>
          </a:p>
        </p:txBody>
      </p:sp>
      <p:sp>
        <p:nvSpPr>
          <p:cNvPr id="3" name="Content Placeholder 2">
            <a:extLst>
              <a:ext uri="{FF2B5EF4-FFF2-40B4-BE49-F238E27FC236}">
                <a16:creationId xmlns:a16="http://schemas.microsoft.com/office/drawing/2014/main" id="{D201710D-16BC-5A42-BDDB-C657BE32A425}"/>
              </a:ext>
            </a:extLst>
          </p:cNvPr>
          <p:cNvSpPr>
            <a:spLocks noGrp="1"/>
          </p:cNvSpPr>
          <p:nvPr>
            <p:ph idx="1"/>
          </p:nvPr>
        </p:nvSpPr>
        <p:spPr/>
        <p:txBody>
          <a:bodyPr/>
          <a:lstStyle/>
          <a:p>
            <a:pPr algn="l">
              <a:buFont typeface="Arial" panose="020B0604020202020204" pitchFamily="34" charset="0"/>
              <a:buChar char="•"/>
            </a:pPr>
            <a:r>
              <a:rPr lang="en-GB" sz="3000" b="0" i="0" dirty="0">
                <a:solidFill>
                  <a:srgbClr val="13343B"/>
                </a:solidFill>
                <a:effectLst/>
                <a:latin typeface="__fkGroteskNeue_532e43"/>
              </a:rPr>
              <a:t>Uses QR codes or blockchain public URLs to validate certificate authenticity.</a:t>
            </a:r>
          </a:p>
          <a:p>
            <a:pPr algn="l">
              <a:buFont typeface="Arial" panose="020B0604020202020204" pitchFamily="34" charset="0"/>
              <a:buChar char="•"/>
            </a:pPr>
            <a:r>
              <a:rPr lang="en-GB" sz="3000" b="0" i="0" dirty="0">
                <a:solidFill>
                  <a:srgbClr val="13343B"/>
                </a:solidFill>
                <a:effectLst/>
                <a:latin typeface="__fkGroteskNeue_532e43"/>
              </a:rPr>
              <a:t>Scans QR codes or visits blockchain public URLs provided by the student.</a:t>
            </a:r>
          </a:p>
          <a:p>
            <a:pPr algn="l">
              <a:buFont typeface="Arial" panose="020B0604020202020204" pitchFamily="34" charset="0"/>
              <a:buChar char="•"/>
            </a:pPr>
            <a:r>
              <a:rPr lang="en-GB" sz="3000" b="0" i="0" dirty="0">
                <a:solidFill>
                  <a:srgbClr val="13343B"/>
                </a:solidFill>
                <a:effectLst/>
                <a:latin typeface="__fkGroteskNeue_532e43"/>
              </a:rPr>
              <a:t>Confirms the existence of the certificate on the Ethereum blockchain.</a:t>
            </a:r>
          </a:p>
          <a:p>
            <a:endParaRPr lang="en-IN" dirty="0"/>
          </a:p>
        </p:txBody>
      </p:sp>
      <p:sp>
        <p:nvSpPr>
          <p:cNvPr id="4" name="Footer Placeholder 3">
            <a:extLst>
              <a:ext uri="{FF2B5EF4-FFF2-40B4-BE49-F238E27FC236}">
                <a16:creationId xmlns:a16="http://schemas.microsoft.com/office/drawing/2014/main" id="{3065F001-CD0A-9F0B-FEC1-825C0F8BBED8}"/>
              </a:ext>
            </a:extLst>
          </p:cNvPr>
          <p:cNvSpPr>
            <a:spLocks noGrp="1"/>
          </p:cNvSpPr>
          <p:nvPr>
            <p:ph type="ftr" sz="quarter" idx="11"/>
          </p:nvPr>
        </p:nvSpPr>
        <p:spPr/>
        <p:txBody>
          <a:bodyPr/>
          <a:lstStyle/>
          <a:p>
            <a:r>
              <a:rPr lang="en-US" dirty="0"/>
              <a:t>DEPARTMENT OF COMPUTER SCIENCE AND ENGINEERING </a:t>
            </a:r>
          </a:p>
        </p:txBody>
      </p:sp>
    </p:spTree>
    <p:extLst>
      <p:ext uri="{BB962C8B-B14F-4D97-AF65-F5344CB8AC3E}">
        <p14:creationId xmlns:p14="http://schemas.microsoft.com/office/powerpoint/2010/main" val="56063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D6FC-4623-DB0D-464A-023A669477C3}"/>
              </a:ext>
            </a:extLst>
          </p:cNvPr>
          <p:cNvSpPr>
            <a:spLocks noGrp="1"/>
          </p:cNvSpPr>
          <p:nvPr>
            <p:ph type="title"/>
          </p:nvPr>
        </p:nvSpPr>
        <p:spPr/>
        <p:txBody>
          <a:bodyPr>
            <a:normAutofit fontScale="90000"/>
          </a:bodyPr>
          <a:lstStyle/>
          <a:p>
            <a:r>
              <a:rPr lang="en-IN" dirty="0"/>
              <a:t>Software &amp; Hardware Requirements</a:t>
            </a:r>
          </a:p>
        </p:txBody>
      </p:sp>
      <p:sp>
        <p:nvSpPr>
          <p:cNvPr id="3" name="Content Placeholder 2">
            <a:extLst>
              <a:ext uri="{FF2B5EF4-FFF2-40B4-BE49-F238E27FC236}">
                <a16:creationId xmlns:a16="http://schemas.microsoft.com/office/drawing/2014/main" id="{AB1EBEB7-6EC6-59E9-6A64-0C3DD4EF15BD}"/>
              </a:ext>
            </a:extLst>
          </p:cNvPr>
          <p:cNvSpPr>
            <a:spLocks noGrp="1"/>
          </p:cNvSpPr>
          <p:nvPr>
            <p:ph idx="1"/>
          </p:nvPr>
        </p:nvSpPr>
        <p:spPr/>
        <p:txBody>
          <a:bodyPr>
            <a:normAutofit fontScale="92500" lnSpcReduction="20000"/>
          </a:bodyPr>
          <a:lstStyle/>
          <a:p>
            <a:pPr marL="0" indent="0" algn="l">
              <a:buNone/>
            </a:pPr>
            <a:r>
              <a:rPr lang="en-IN" b="0" i="0" dirty="0">
                <a:solidFill>
                  <a:srgbClr val="13343B"/>
                </a:solidFill>
                <a:effectLst/>
                <a:latin typeface="__fkGroteskNeue_532e43"/>
              </a:rPr>
              <a:t>Software Requirements:</a:t>
            </a:r>
          </a:p>
          <a:p>
            <a:pPr algn="l">
              <a:buFont typeface="Arial" panose="020B0604020202020204" pitchFamily="34" charset="0"/>
              <a:buChar char="•"/>
            </a:pPr>
            <a:r>
              <a:rPr lang="en-IN" b="0" i="0" dirty="0">
                <a:solidFill>
                  <a:srgbClr val="13343B"/>
                </a:solidFill>
                <a:effectLst/>
                <a:latin typeface="__fkGroteskNeue_532e43"/>
              </a:rPr>
              <a:t>Database management system for storing student records.</a:t>
            </a:r>
          </a:p>
          <a:p>
            <a:pPr algn="l">
              <a:buFont typeface="Arial" panose="020B0604020202020204" pitchFamily="34" charset="0"/>
              <a:buChar char="•"/>
            </a:pPr>
            <a:r>
              <a:rPr lang="en-IN" b="0" i="0" dirty="0">
                <a:solidFill>
                  <a:srgbClr val="13343B"/>
                </a:solidFill>
                <a:effectLst/>
                <a:latin typeface="__fkGroteskNeue_532e43"/>
              </a:rPr>
              <a:t>Blockchain platform like Ethereum for token generation and verification.</a:t>
            </a:r>
          </a:p>
          <a:p>
            <a:pPr algn="l">
              <a:buFont typeface="Arial" panose="020B0604020202020204" pitchFamily="34" charset="0"/>
              <a:buChar char="•"/>
            </a:pPr>
            <a:r>
              <a:rPr lang="en-IN" b="0" i="0" dirty="0">
                <a:solidFill>
                  <a:srgbClr val="13343B"/>
                </a:solidFill>
                <a:effectLst/>
                <a:latin typeface="__fkGroteskNeue_532e43"/>
              </a:rPr>
              <a:t>Web application framework such as React for user interfaces.</a:t>
            </a:r>
          </a:p>
          <a:p>
            <a:pPr marL="0" indent="0" algn="l">
              <a:buNone/>
            </a:pPr>
            <a:r>
              <a:rPr lang="en-IN" b="0" i="0" dirty="0">
                <a:solidFill>
                  <a:srgbClr val="13343B"/>
                </a:solidFill>
                <a:effectLst/>
                <a:latin typeface="__fkGroteskNeue_532e43"/>
              </a:rPr>
              <a:t>Hardware Requirements:</a:t>
            </a:r>
          </a:p>
          <a:p>
            <a:pPr algn="l">
              <a:buFont typeface="Arial" panose="020B0604020202020204" pitchFamily="34" charset="0"/>
              <a:buChar char="•"/>
            </a:pPr>
            <a:r>
              <a:rPr lang="en-IN" b="0" i="0" dirty="0">
                <a:solidFill>
                  <a:srgbClr val="13343B"/>
                </a:solidFill>
                <a:effectLst/>
                <a:latin typeface="__fkGroteskNeue_532e43"/>
              </a:rPr>
              <a:t>Server infrastructure to host the database and blockchain platform.</a:t>
            </a:r>
          </a:p>
          <a:p>
            <a:endParaRPr lang="en-IN" dirty="0"/>
          </a:p>
        </p:txBody>
      </p:sp>
      <p:sp>
        <p:nvSpPr>
          <p:cNvPr id="4" name="Footer Placeholder 3">
            <a:extLst>
              <a:ext uri="{FF2B5EF4-FFF2-40B4-BE49-F238E27FC236}">
                <a16:creationId xmlns:a16="http://schemas.microsoft.com/office/drawing/2014/main" id="{DFD8FDE7-D628-D47F-A9DA-C23ED44C03D8}"/>
              </a:ext>
            </a:extLst>
          </p:cNvPr>
          <p:cNvSpPr>
            <a:spLocks noGrp="1"/>
          </p:cNvSpPr>
          <p:nvPr>
            <p:ph type="ftr" sz="quarte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2389465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E008B-CD53-6447-FCDF-B4641E990C59}"/>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FC0F6122-1F03-1B9B-1179-61B01A3F1F32}"/>
              </a:ext>
            </a:extLst>
          </p:cNvPr>
          <p:cNvSpPr>
            <a:spLocks noGrp="1"/>
          </p:cNvSpPr>
          <p:nvPr>
            <p:ph idx="1"/>
          </p:nvPr>
        </p:nvSpPr>
        <p:spPr/>
        <p:txBody>
          <a:bodyPr>
            <a:normAutofit fontScale="77500" lnSpcReduction="20000"/>
          </a:bodyPr>
          <a:lstStyle/>
          <a:p>
            <a:pPr algn="l"/>
            <a:r>
              <a:rPr lang="en-US" b="0" i="0" dirty="0">
                <a:solidFill>
                  <a:srgbClr val="242424"/>
                </a:solidFill>
                <a:effectLst/>
                <a:latin typeface="source-serif-pro"/>
              </a:rPr>
              <a:t>The goal of this project is to streamline the process of certificate generation and validation and ensure the integrity of the certificate by exploiting the transaction immutability property of blockchain. We will also store the digital PDF copy of the certificate on IPFS to make it easily accessible.</a:t>
            </a:r>
          </a:p>
          <a:p>
            <a:pPr algn="l"/>
            <a:r>
              <a:rPr lang="en-US" b="0" i="0" dirty="0">
                <a:solidFill>
                  <a:srgbClr val="242424"/>
                </a:solidFill>
                <a:effectLst/>
                <a:latin typeface="source-serif-pro"/>
              </a:rPr>
              <a:t>The tech stack for this entire project includes:</a:t>
            </a:r>
          </a:p>
          <a:p>
            <a:pPr algn="l">
              <a:buFont typeface="Arial" panose="020B0604020202020204" pitchFamily="34" charset="0"/>
              <a:buChar char="•"/>
            </a:pPr>
            <a:r>
              <a:rPr lang="en-US" b="1" i="0" dirty="0">
                <a:solidFill>
                  <a:srgbClr val="242424"/>
                </a:solidFill>
                <a:effectLst/>
                <a:latin typeface="source-serif-pro"/>
              </a:rPr>
              <a:t>Ganache-cli: </a:t>
            </a:r>
            <a:r>
              <a:rPr lang="en-US" b="0" i="0" dirty="0">
                <a:solidFill>
                  <a:srgbClr val="242424"/>
                </a:solidFill>
                <a:effectLst/>
                <a:latin typeface="source-serif-pro"/>
              </a:rPr>
              <a:t>As the local blockchain network</a:t>
            </a:r>
          </a:p>
          <a:p>
            <a:pPr algn="l">
              <a:buFont typeface="Arial" panose="020B0604020202020204" pitchFamily="34" charset="0"/>
              <a:buChar char="•"/>
            </a:pPr>
            <a:r>
              <a:rPr lang="en-US" b="1" i="0" dirty="0">
                <a:solidFill>
                  <a:srgbClr val="242424"/>
                </a:solidFill>
                <a:effectLst/>
                <a:latin typeface="source-serif-pro"/>
              </a:rPr>
              <a:t>Truffle:</a:t>
            </a:r>
            <a:r>
              <a:rPr lang="en-US" b="0" i="0" dirty="0">
                <a:solidFill>
                  <a:srgbClr val="242424"/>
                </a:solidFill>
                <a:effectLst/>
                <a:latin typeface="source-serif-pro"/>
              </a:rPr>
              <a:t> For smart contract development and deployment</a:t>
            </a:r>
          </a:p>
          <a:p>
            <a:pPr algn="l">
              <a:buFont typeface="Arial" panose="020B0604020202020204" pitchFamily="34" charset="0"/>
              <a:buChar char="•"/>
            </a:pPr>
            <a:r>
              <a:rPr lang="en-US" b="1" i="0" dirty="0" err="1">
                <a:solidFill>
                  <a:srgbClr val="242424"/>
                </a:solidFill>
                <a:effectLst/>
                <a:latin typeface="source-serif-pro"/>
              </a:rPr>
              <a:t>Streamlit</a:t>
            </a:r>
            <a:r>
              <a:rPr lang="en-US" b="1" i="0" dirty="0">
                <a:solidFill>
                  <a:srgbClr val="242424"/>
                </a:solidFill>
                <a:effectLst/>
                <a:latin typeface="source-serif-pro"/>
              </a:rPr>
              <a:t>:</a:t>
            </a:r>
            <a:r>
              <a:rPr lang="en-US" b="0" i="0" dirty="0">
                <a:solidFill>
                  <a:srgbClr val="242424"/>
                </a:solidFill>
                <a:effectLst/>
                <a:latin typeface="source-serif-pro"/>
              </a:rPr>
              <a:t> For developing the web application</a:t>
            </a:r>
          </a:p>
          <a:p>
            <a:pPr algn="l">
              <a:buFont typeface="Arial" panose="020B0604020202020204" pitchFamily="34" charset="0"/>
              <a:buChar char="•"/>
            </a:pPr>
            <a:r>
              <a:rPr lang="en-US" b="1" i="0" dirty="0">
                <a:solidFill>
                  <a:srgbClr val="242424"/>
                </a:solidFill>
                <a:effectLst/>
                <a:latin typeface="source-serif-pro"/>
              </a:rPr>
              <a:t>Pinata:</a:t>
            </a:r>
            <a:r>
              <a:rPr lang="en-US" b="0" i="0" dirty="0">
                <a:solidFill>
                  <a:srgbClr val="242424"/>
                </a:solidFill>
                <a:effectLst/>
                <a:latin typeface="source-serif-pro"/>
              </a:rPr>
              <a:t> As an IPFS client</a:t>
            </a:r>
          </a:p>
          <a:p>
            <a:pPr algn="l">
              <a:buFont typeface="Arial" panose="020B0604020202020204" pitchFamily="34" charset="0"/>
              <a:buChar char="•"/>
            </a:pPr>
            <a:r>
              <a:rPr lang="en-US" b="1" i="0" dirty="0">
                <a:solidFill>
                  <a:srgbClr val="242424"/>
                </a:solidFill>
                <a:effectLst/>
                <a:latin typeface="source-serif-pro"/>
              </a:rPr>
              <a:t>Docker:</a:t>
            </a:r>
            <a:r>
              <a:rPr lang="en-US" b="0" i="0" dirty="0">
                <a:solidFill>
                  <a:srgbClr val="242424"/>
                </a:solidFill>
                <a:effectLst/>
                <a:latin typeface="source-serif-pro"/>
              </a:rPr>
              <a:t> To containerize the entire application into different services</a:t>
            </a:r>
          </a:p>
          <a:p>
            <a:endParaRPr lang="en-IN" dirty="0"/>
          </a:p>
        </p:txBody>
      </p:sp>
      <p:sp>
        <p:nvSpPr>
          <p:cNvPr id="4" name="Footer Placeholder 3">
            <a:extLst>
              <a:ext uri="{FF2B5EF4-FFF2-40B4-BE49-F238E27FC236}">
                <a16:creationId xmlns:a16="http://schemas.microsoft.com/office/drawing/2014/main" id="{DD572CAF-CA61-B45A-595B-51220163E89B}"/>
              </a:ext>
            </a:extLst>
          </p:cNvPr>
          <p:cNvSpPr>
            <a:spLocks noGrp="1"/>
          </p:cNvSpPr>
          <p:nvPr>
            <p:ph type="ftr" sz="quarte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1336840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3E64-9C22-A0FC-5A93-52201C5226B2}"/>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8F25EA33-66BA-07E7-3142-E7B5C02D9CF2}"/>
              </a:ext>
            </a:extLst>
          </p:cNvPr>
          <p:cNvSpPr>
            <a:spLocks noGrp="1"/>
          </p:cNvSpPr>
          <p:nvPr>
            <p:ph idx="1"/>
          </p:nvPr>
        </p:nvSpPr>
        <p:spPr/>
        <p:txBody>
          <a:bodyPr>
            <a:normAutofit fontScale="92500" lnSpcReduction="10000"/>
          </a:bodyPr>
          <a:lstStyle/>
          <a:p>
            <a:pPr algn="l"/>
            <a:r>
              <a:rPr lang="en-US" b="0" i="0" dirty="0">
                <a:solidFill>
                  <a:srgbClr val="242424"/>
                </a:solidFill>
                <a:effectLst/>
                <a:latin typeface="source-serif-pro"/>
              </a:rPr>
              <a:t>The system comprises of 2 main entities:</a:t>
            </a:r>
          </a:p>
          <a:p>
            <a:pPr algn="l">
              <a:buFont typeface="Arial" panose="020B0604020202020204" pitchFamily="34" charset="0"/>
              <a:buChar char="•"/>
            </a:pPr>
            <a:r>
              <a:rPr lang="en-US" b="1" i="0" dirty="0">
                <a:solidFill>
                  <a:srgbClr val="242424"/>
                </a:solidFill>
                <a:effectLst/>
                <a:latin typeface="source-serif-pro"/>
              </a:rPr>
              <a:t>Institute:</a:t>
            </a:r>
            <a:r>
              <a:rPr lang="en-US" b="0" i="0" dirty="0">
                <a:solidFill>
                  <a:srgbClr val="242424"/>
                </a:solidFill>
                <a:effectLst/>
                <a:latin typeface="source-serif-pro"/>
              </a:rPr>
              <a:t> Responsible for generating and issuing certificates. Has the functionality to generate and view certificates.</a:t>
            </a:r>
          </a:p>
          <a:p>
            <a:pPr algn="l">
              <a:buFont typeface="Arial" panose="020B0604020202020204" pitchFamily="34" charset="0"/>
              <a:buChar char="•"/>
            </a:pPr>
            <a:r>
              <a:rPr lang="en-US" b="1" i="0" dirty="0">
                <a:solidFill>
                  <a:srgbClr val="242424"/>
                </a:solidFill>
                <a:effectLst/>
                <a:latin typeface="source-serif-pro"/>
              </a:rPr>
              <a:t>Verifier: </a:t>
            </a:r>
            <a:r>
              <a:rPr lang="en-US" b="0" i="0" dirty="0">
                <a:solidFill>
                  <a:srgbClr val="242424"/>
                </a:solidFill>
                <a:effectLst/>
                <a:latin typeface="source-serif-pro"/>
              </a:rPr>
              <a:t>Responsible for verifying certificates. Has the functionality to verify certificates by either uploading a certificate pdf or by inputting the certificate id.</a:t>
            </a:r>
          </a:p>
          <a:p>
            <a:br>
              <a:rPr lang="en-US" dirty="0">
                <a:effectLst/>
              </a:rPr>
            </a:br>
            <a:endParaRPr lang="en-IN" dirty="0"/>
          </a:p>
        </p:txBody>
      </p:sp>
      <p:sp>
        <p:nvSpPr>
          <p:cNvPr id="4" name="Footer Placeholder 3">
            <a:extLst>
              <a:ext uri="{FF2B5EF4-FFF2-40B4-BE49-F238E27FC236}">
                <a16:creationId xmlns:a16="http://schemas.microsoft.com/office/drawing/2014/main" id="{51BC2876-9B91-0E1B-ED1B-D9BD95FBAF4D}"/>
              </a:ext>
            </a:extLst>
          </p:cNvPr>
          <p:cNvSpPr>
            <a:spLocks noGrp="1"/>
          </p:cNvSpPr>
          <p:nvPr>
            <p:ph type="ftr" sz="quarte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3736717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1A5E-7095-61FE-1624-3698F70B8AF8}"/>
              </a:ext>
            </a:extLst>
          </p:cNvPr>
          <p:cNvSpPr>
            <a:spLocks noGrp="1"/>
          </p:cNvSpPr>
          <p:nvPr>
            <p:ph type="title"/>
          </p:nvPr>
        </p:nvSpPr>
        <p:spPr/>
        <p:txBody>
          <a:bodyPr/>
          <a:lstStyle/>
          <a:p>
            <a:r>
              <a:rPr lang="en-US" dirty="0"/>
              <a:t>Intermediate results</a:t>
            </a:r>
            <a:endParaRPr lang="en-IN" dirty="0"/>
          </a:p>
        </p:txBody>
      </p:sp>
      <p:pic>
        <p:nvPicPr>
          <p:cNvPr id="6" name="Content Placeholder 5">
            <a:extLst>
              <a:ext uri="{FF2B5EF4-FFF2-40B4-BE49-F238E27FC236}">
                <a16:creationId xmlns:a16="http://schemas.microsoft.com/office/drawing/2014/main" id="{1858E189-4D49-140F-196B-3A7CBA958B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35599"/>
            <a:ext cx="8229600" cy="4055165"/>
          </a:xfrm>
        </p:spPr>
      </p:pic>
      <p:sp>
        <p:nvSpPr>
          <p:cNvPr id="4" name="Footer Placeholder 3">
            <a:extLst>
              <a:ext uri="{FF2B5EF4-FFF2-40B4-BE49-F238E27FC236}">
                <a16:creationId xmlns:a16="http://schemas.microsoft.com/office/drawing/2014/main" id="{9A0C009D-302C-30BF-96D0-F7C1AF0DABEA}"/>
              </a:ext>
            </a:extLst>
          </p:cNvPr>
          <p:cNvSpPr>
            <a:spLocks noGrp="1"/>
          </p:cNvSpPr>
          <p:nvPr>
            <p:ph type="ftr" sz="quarte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3218040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EE3B-EF69-0977-AFB9-235BDA5C72E9}"/>
              </a:ext>
            </a:extLst>
          </p:cNvPr>
          <p:cNvSpPr>
            <a:spLocks noGrp="1"/>
          </p:cNvSpPr>
          <p:nvPr>
            <p:ph type="title"/>
          </p:nvPr>
        </p:nvSpPr>
        <p:spPr/>
        <p:txBody>
          <a:bodyPr/>
          <a:lstStyle/>
          <a:p>
            <a:r>
              <a:rPr lang="en-US" dirty="0"/>
              <a:t>Scope and Motivation</a:t>
            </a:r>
            <a:endParaRPr lang="en-IN" dirty="0"/>
          </a:p>
        </p:txBody>
      </p:sp>
      <p:sp>
        <p:nvSpPr>
          <p:cNvPr id="3" name="Content Placeholder 2">
            <a:extLst>
              <a:ext uri="{FF2B5EF4-FFF2-40B4-BE49-F238E27FC236}">
                <a16:creationId xmlns:a16="http://schemas.microsoft.com/office/drawing/2014/main" id="{019A989F-FD18-DCF6-CF7A-D71DEBBB3FF4}"/>
              </a:ext>
            </a:extLst>
          </p:cNvPr>
          <p:cNvSpPr>
            <a:spLocks noGrp="1"/>
          </p:cNvSpPr>
          <p:nvPr>
            <p:ph idx="1"/>
          </p:nvPr>
        </p:nvSpPr>
        <p:spPr/>
        <p:txBody>
          <a:bodyPr>
            <a:normAutofit/>
          </a:bodyPr>
          <a:lstStyle/>
          <a:p>
            <a:r>
              <a:rPr lang="en-GB" sz="3000" b="0" i="0" dirty="0">
                <a:solidFill>
                  <a:srgbClr val="13343B"/>
                </a:solidFill>
                <a:effectLst/>
                <a:latin typeface="__fkGroteskNeue_532e43"/>
              </a:rPr>
              <a:t>The scope of this project encompasses the design and implementation of a blockchain-based platform for academic certificate verification. </a:t>
            </a:r>
          </a:p>
          <a:p>
            <a:pPr marL="0" indent="0">
              <a:buNone/>
            </a:pPr>
            <a:endParaRPr lang="en-GB" sz="3000" b="0" i="0" dirty="0">
              <a:solidFill>
                <a:srgbClr val="13343B"/>
              </a:solidFill>
              <a:effectLst/>
              <a:latin typeface="__fkGroteskNeue_532e43"/>
            </a:endParaRPr>
          </a:p>
          <a:p>
            <a:r>
              <a:rPr lang="en-GB" sz="3000" b="0" i="0" dirty="0">
                <a:solidFill>
                  <a:srgbClr val="13343B"/>
                </a:solidFill>
                <a:effectLst/>
                <a:latin typeface="__fkGroteskNeue_532e43"/>
              </a:rPr>
              <a:t>The motivation behind this initiative is to combat certificate fraud and provide a reliable method for verifying academic achievements in a secure and tamper-proof manner.</a:t>
            </a:r>
            <a:endParaRPr lang="en-IN" sz="3000" dirty="0"/>
          </a:p>
        </p:txBody>
      </p:sp>
      <p:sp>
        <p:nvSpPr>
          <p:cNvPr id="4" name="Footer Placeholder 3">
            <a:extLst>
              <a:ext uri="{FF2B5EF4-FFF2-40B4-BE49-F238E27FC236}">
                <a16:creationId xmlns:a16="http://schemas.microsoft.com/office/drawing/2014/main" id="{11EB3DD1-2143-723E-138B-B167BB8E9E07}"/>
              </a:ext>
            </a:extLst>
          </p:cNvPr>
          <p:cNvSpPr>
            <a:spLocks noGrp="1"/>
          </p:cNvSpPr>
          <p:nvPr>
            <p:ph type="ftr" sz="quarter" idx="11"/>
          </p:nvPr>
        </p:nvSpPr>
        <p:spPr/>
        <p:txBody>
          <a:bodyPr/>
          <a:lstStyle/>
          <a:p>
            <a:r>
              <a:rPr lang="en-US" dirty="0"/>
              <a:t>DEPARTMENT OF COMPUTER SCIENCE AND ENGINEERING </a:t>
            </a:r>
          </a:p>
        </p:txBody>
      </p:sp>
    </p:spTree>
    <p:extLst>
      <p:ext uri="{BB962C8B-B14F-4D97-AF65-F5344CB8AC3E}">
        <p14:creationId xmlns:p14="http://schemas.microsoft.com/office/powerpoint/2010/main" val="1796913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1A5E-7095-61FE-1624-3698F70B8AF8}"/>
              </a:ext>
            </a:extLst>
          </p:cNvPr>
          <p:cNvSpPr>
            <a:spLocks noGrp="1"/>
          </p:cNvSpPr>
          <p:nvPr>
            <p:ph type="title"/>
          </p:nvPr>
        </p:nvSpPr>
        <p:spPr/>
        <p:txBody>
          <a:bodyPr/>
          <a:lstStyle/>
          <a:p>
            <a:r>
              <a:rPr lang="en-US" dirty="0"/>
              <a:t>Intermediate results</a:t>
            </a:r>
            <a:endParaRPr lang="en-IN" dirty="0"/>
          </a:p>
        </p:txBody>
      </p:sp>
      <p:pic>
        <p:nvPicPr>
          <p:cNvPr id="6" name="Content Placeholder 5">
            <a:extLst>
              <a:ext uri="{FF2B5EF4-FFF2-40B4-BE49-F238E27FC236}">
                <a16:creationId xmlns:a16="http://schemas.microsoft.com/office/drawing/2014/main" id="{1858E189-4D49-140F-196B-3A7CBA958BE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57200" y="1835599"/>
            <a:ext cx="8229600" cy="4055165"/>
          </a:xfrm>
        </p:spPr>
      </p:pic>
      <p:sp>
        <p:nvSpPr>
          <p:cNvPr id="4" name="Footer Placeholder 3">
            <a:extLst>
              <a:ext uri="{FF2B5EF4-FFF2-40B4-BE49-F238E27FC236}">
                <a16:creationId xmlns:a16="http://schemas.microsoft.com/office/drawing/2014/main" id="{9A0C009D-302C-30BF-96D0-F7C1AF0DABEA}"/>
              </a:ext>
            </a:extLst>
          </p:cNvPr>
          <p:cNvSpPr>
            <a:spLocks noGrp="1"/>
          </p:cNvSpPr>
          <p:nvPr>
            <p:ph type="ftr" sz="quarter" idx="11"/>
          </p:nvPr>
        </p:nvSpPr>
        <p:spPr>
          <a:xfrm>
            <a:off x="3124200" y="6400800"/>
            <a:ext cx="2895600" cy="365125"/>
          </a:xfrm>
        </p:spPr>
        <p:txBody>
          <a:bodyPr/>
          <a:lstStyle/>
          <a:p>
            <a:r>
              <a:rPr lang="en-US" dirty="0"/>
              <a:t>DEPARTMENT OF COMPUTER SCIENCE AND ENGINEERING</a:t>
            </a:r>
          </a:p>
        </p:txBody>
      </p:sp>
    </p:spTree>
    <p:extLst>
      <p:ext uri="{BB962C8B-B14F-4D97-AF65-F5344CB8AC3E}">
        <p14:creationId xmlns:p14="http://schemas.microsoft.com/office/powerpoint/2010/main" val="2694771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1A5E-7095-61FE-1624-3698F70B8AF8}"/>
              </a:ext>
            </a:extLst>
          </p:cNvPr>
          <p:cNvSpPr>
            <a:spLocks noGrp="1"/>
          </p:cNvSpPr>
          <p:nvPr>
            <p:ph type="title"/>
          </p:nvPr>
        </p:nvSpPr>
        <p:spPr/>
        <p:txBody>
          <a:bodyPr/>
          <a:lstStyle/>
          <a:p>
            <a:r>
              <a:rPr lang="en-US" dirty="0"/>
              <a:t>Intermediate results</a:t>
            </a:r>
            <a:endParaRPr lang="en-IN" dirty="0"/>
          </a:p>
        </p:txBody>
      </p:sp>
      <p:pic>
        <p:nvPicPr>
          <p:cNvPr id="6" name="Content Placeholder 5">
            <a:extLst>
              <a:ext uri="{FF2B5EF4-FFF2-40B4-BE49-F238E27FC236}">
                <a16:creationId xmlns:a16="http://schemas.microsoft.com/office/drawing/2014/main" id="{1858E189-4D49-140F-196B-3A7CBA958BE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57200" y="1835599"/>
            <a:ext cx="8229600" cy="4055165"/>
          </a:xfrm>
        </p:spPr>
      </p:pic>
      <p:sp>
        <p:nvSpPr>
          <p:cNvPr id="4" name="Footer Placeholder 3">
            <a:extLst>
              <a:ext uri="{FF2B5EF4-FFF2-40B4-BE49-F238E27FC236}">
                <a16:creationId xmlns:a16="http://schemas.microsoft.com/office/drawing/2014/main" id="{9A0C009D-302C-30BF-96D0-F7C1AF0DABEA}"/>
              </a:ext>
            </a:extLst>
          </p:cNvPr>
          <p:cNvSpPr>
            <a:spLocks noGrp="1"/>
          </p:cNvSpPr>
          <p:nvPr>
            <p:ph type="ftr" sz="quarte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2279500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1A5E-7095-61FE-1624-3698F70B8AF8}"/>
              </a:ext>
            </a:extLst>
          </p:cNvPr>
          <p:cNvSpPr>
            <a:spLocks noGrp="1"/>
          </p:cNvSpPr>
          <p:nvPr>
            <p:ph type="title"/>
          </p:nvPr>
        </p:nvSpPr>
        <p:spPr/>
        <p:txBody>
          <a:bodyPr/>
          <a:lstStyle/>
          <a:p>
            <a:r>
              <a:rPr lang="en-US" dirty="0"/>
              <a:t>Intermediate results</a:t>
            </a:r>
            <a:endParaRPr lang="en-IN" dirty="0"/>
          </a:p>
        </p:txBody>
      </p:sp>
      <p:pic>
        <p:nvPicPr>
          <p:cNvPr id="6" name="Content Placeholder 5">
            <a:extLst>
              <a:ext uri="{FF2B5EF4-FFF2-40B4-BE49-F238E27FC236}">
                <a16:creationId xmlns:a16="http://schemas.microsoft.com/office/drawing/2014/main" id="{1858E189-4D49-140F-196B-3A7CBA958BE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57200" y="1835599"/>
            <a:ext cx="8229600" cy="4055165"/>
          </a:xfrm>
        </p:spPr>
      </p:pic>
      <p:sp>
        <p:nvSpPr>
          <p:cNvPr id="4" name="Footer Placeholder 3">
            <a:extLst>
              <a:ext uri="{FF2B5EF4-FFF2-40B4-BE49-F238E27FC236}">
                <a16:creationId xmlns:a16="http://schemas.microsoft.com/office/drawing/2014/main" id="{9A0C009D-302C-30BF-96D0-F7C1AF0DABEA}"/>
              </a:ext>
            </a:extLst>
          </p:cNvPr>
          <p:cNvSpPr>
            <a:spLocks noGrp="1"/>
          </p:cNvSpPr>
          <p:nvPr>
            <p:ph type="ftr" sz="quarte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943512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1A5E-7095-61FE-1624-3698F70B8AF8}"/>
              </a:ext>
            </a:extLst>
          </p:cNvPr>
          <p:cNvSpPr>
            <a:spLocks noGrp="1"/>
          </p:cNvSpPr>
          <p:nvPr>
            <p:ph type="title"/>
          </p:nvPr>
        </p:nvSpPr>
        <p:spPr/>
        <p:txBody>
          <a:bodyPr/>
          <a:lstStyle/>
          <a:p>
            <a:r>
              <a:rPr lang="en-US" dirty="0"/>
              <a:t>Intermediate results</a:t>
            </a:r>
            <a:endParaRPr lang="en-IN" dirty="0"/>
          </a:p>
        </p:txBody>
      </p:sp>
      <p:pic>
        <p:nvPicPr>
          <p:cNvPr id="6" name="Content Placeholder 5">
            <a:extLst>
              <a:ext uri="{FF2B5EF4-FFF2-40B4-BE49-F238E27FC236}">
                <a16:creationId xmlns:a16="http://schemas.microsoft.com/office/drawing/2014/main" id="{1858E189-4D49-140F-196B-3A7CBA958BE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57200" y="1835599"/>
            <a:ext cx="8229600" cy="4055165"/>
          </a:xfrm>
        </p:spPr>
      </p:pic>
      <p:sp>
        <p:nvSpPr>
          <p:cNvPr id="4" name="Footer Placeholder 3">
            <a:extLst>
              <a:ext uri="{FF2B5EF4-FFF2-40B4-BE49-F238E27FC236}">
                <a16:creationId xmlns:a16="http://schemas.microsoft.com/office/drawing/2014/main" id="{9A0C009D-302C-30BF-96D0-F7C1AF0DABEA}"/>
              </a:ext>
            </a:extLst>
          </p:cNvPr>
          <p:cNvSpPr>
            <a:spLocks noGrp="1"/>
          </p:cNvSpPr>
          <p:nvPr>
            <p:ph type="ftr" sz="quarter" idx="11"/>
          </p:nvPr>
        </p:nvSpPr>
        <p:spPr/>
        <p:txBody>
          <a:bodyPr/>
          <a:lstStyle/>
          <a:p>
            <a:r>
              <a:rPr lang="en-US" dirty="0"/>
              <a:t>DEPARTMENT OF COMPUTER SCIENCE AND ENGINEERING </a:t>
            </a:r>
          </a:p>
        </p:txBody>
      </p:sp>
    </p:spTree>
    <p:extLst>
      <p:ext uri="{BB962C8B-B14F-4D97-AF65-F5344CB8AC3E}">
        <p14:creationId xmlns:p14="http://schemas.microsoft.com/office/powerpoint/2010/main" val="527017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References</a:t>
            </a:r>
          </a:p>
        </p:txBody>
      </p:sp>
      <p:sp>
        <p:nvSpPr>
          <p:cNvPr id="3" name="Content Placeholder 2"/>
          <p:cNvSpPr>
            <a:spLocks noGrp="1"/>
          </p:cNvSpPr>
          <p:nvPr>
            <p:ph idx="1"/>
          </p:nvPr>
        </p:nvSpPr>
        <p:spPr>
          <a:xfrm>
            <a:off x="457200" y="1066800"/>
            <a:ext cx="8229600" cy="5059363"/>
          </a:xfrm>
        </p:spPr>
        <p:txBody>
          <a:bodyPr>
            <a:noAutofit/>
          </a:bodyPr>
          <a:lstStyle/>
          <a:p>
            <a:pPr>
              <a:buFont typeface="+mj-lt"/>
              <a:buAutoNum type="arabicPeriod"/>
            </a:pPr>
            <a:r>
              <a:rPr lang="en-IN" sz="2000" b="0" i="0" dirty="0">
                <a:solidFill>
                  <a:srgbClr val="13343B"/>
                </a:solidFill>
                <a:effectLst/>
                <a:latin typeface="__fkGroteskNeue_532e43"/>
              </a:rPr>
              <a:t>"Blockchain in Education: A Systematic Review and Practical Case Studies" - IEEE paper</a:t>
            </a:r>
          </a:p>
          <a:p>
            <a:pPr algn="l">
              <a:buFont typeface="+mj-lt"/>
              <a:buAutoNum type="arabicPeriod"/>
            </a:pPr>
            <a:r>
              <a:rPr lang="en-IN" sz="2000" b="0" i="0" dirty="0">
                <a:solidFill>
                  <a:srgbClr val="13343B"/>
                </a:solidFill>
                <a:effectLst/>
                <a:latin typeface="__fkGroteskNeue_532e43"/>
              </a:rPr>
              <a:t>"Blockchain Technology Applications in Higher Education" by Adeyemi O. Olukotun.</a:t>
            </a:r>
          </a:p>
          <a:p>
            <a:pPr algn="l">
              <a:buFont typeface="+mj-lt"/>
              <a:buAutoNum type="arabicPeriod"/>
            </a:pPr>
            <a:r>
              <a:rPr lang="en-IN" sz="2000" b="0" i="0" dirty="0">
                <a:solidFill>
                  <a:srgbClr val="13343B"/>
                </a:solidFill>
                <a:effectLst/>
                <a:latin typeface="__fkGroteskNeue_532e43"/>
              </a:rPr>
              <a:t>"A Blockchain Based System for Secure Academic Certificate Verification" by S. Kaur et al.</a:t>
            </a:r>
          </a:p>
          <a:p>
            <a:pPr algn="l">
              <a:buFont typeface="+mj-lt"/>
              <a:buAutoNum type="arabicPeriod"/>
            </a:pPr>
            <a:r>
              <a:rPr lang="en-IN" sz="2000" b="0" i="0" dirty="0">
                <a:solidFill>
                  <a:srgbClr val="13343B"/>
                </a:solidFill>
                <a:effectLst/>
                <a:latin typeface="__fkGroteskNeue_532e43"/>
              </a:rPr>
              <a:t>"Design and Implementation of a Decentralized Credentials Management Framework Using Blockchain Technology" by Md. </a:t>
            </a:r>
            <a:r>
              <a:rPr lang="en-IN" sz="2000" b="0" i="0" dirty="0" err="1">
                <a:solidFill>
                  <a:srgbClr val="13343B"/>
                </a:solidFill>
                <a:effectLst/>
                <a:latin typeface="__fkGroteskNeue_532e43"/>
              </a:rPr>
              <a:t>Mahbubul</a:t>
            </a:r>
            <a:r>
              <a:rPr lang="en-IN" sz="2000" b="0" i="0" dirty="0">
                <a:solidFill>
                  <a:srgbClr val="13343B"/>
                </a:solidFill>
                <a:effectLst/>
                <a:latin typeface="__fkGroteskNeue_532e43"/>
              </a:rPr>
              <a:t> Alam et al.</a:t>
            </a:r>
          </a:p>
          <a:p>
            <a:pPr algn="l">
              <a:buFont typeface="+mj-lt"/>
              <a:buAutoNum type="arabicPeriod"/>
            </a:pPr>
            <a:r>
              <a:rPr lang="en-IN" sz="2000" b="0" i="0" dirty="0">
                <a:solidFill>
                  <a:srgbClr val="13343B"/>
                </a:solidFill>
                <a:effectLst/>
                <a:latin typeface="__fkGroteskNeue_532e43"/>
              </a:rPr>
              <a:t>"Trustworthy Digital Diploma with Blockchain Technology" by </a:t>
            </a:r>
            <a:r>
              <a:rPr lang="en-IN" sz="2000" b="0" i="0" dirty="0" err="1">
                <a:solidFill>
                  <a:srgbClr val="13343B"/>
                </a:solidFill>
                <a:effectLst/>
                <a:latin typeface="__fkGroteskNeue_532e43"/>
              </a:rPr>
              <a:t>Yongjin</a:t>
            </a:r>
            <a:r>
              <a:rPr lang="en-IN" sz="2000" b="0" i="0" dirty="0">
                <a:solidFill>
                  <a:srgbClr val="13343B"/>
                </a:solidFill>
                <a:effectLst/>
                <a:latin typeface="__fkGroteskNeue_532e43"/>
              </a:rPr>
              <a:t> Kim et al.</a:t>
            </a:r>
          </a:p>
          <a:p>
            <a:pPr algn="l">
              <a:buFont typeface="+mj-lt"/>
              <a:buAutoNum type="arabicPeriod"/>
            </a:pPr>
            <a:r>
              <a:rPr lang="en-IN" sz="2000" b="0" i="0" dirty="0">
                <a:solidFill>
                  <a:srgbClr val="13343B"/>
                </a:solidFill>
                <a:effectLst/>
                <a:latin typeface="__fkGroteskNeue_532e43"/>
              </a:rPr>
              <a:t>"Towards a Blockchain-Based Solution for Authenticating Educational Qualifications" by Rashmi Singh et al.</a:t>
            </a:r>
          </a:p>
          <a:p>
            <a:pPr algn="l">
              <a:buFont typeface="+mj-lt"/>
              <a:buAutoNum type="arabicPeriod"/>
            </a:pPr>
            <a:r>
              <a:rPr lang="en-IN" sz="2000" b="0" i="0" dirty="0">
                <a:solidFill>
                  <a:srgbClr val="13343B"/>
                </a:solidFill>
                <a:effectLst/>
                <a:latin typeface="__fkGroteskNeue_532e43"/>
              </a:rPr>
              <a:t>"Exploring the Potential of Blockchain Technology in Enhancing the Integrity of University Degrees" by Mohammad Ahmadi et al.</a:t>
            </a:r>
          </a:p>
        </p:txBody>
      </p:sp>
      <p:sp>
        <p:nvSpPr>
          <p:cNvPr id="4" name="Footer Placeholder 3"/>
          <p:cNvSpPr>
            <a:spLocks noGrp="1"/>
          </p:cNvSpPr>
          <p:nvPr>
            <p:ph type="ftr" sz="quarter" idx="11"/>
          </p:nvPr>
        </p:nvSpPr>
        <p:spPr>
          <a:xfrm>
            <a:off x="685800" y="6356351"/>
            <a:ext cx="7620000" cy="273049"/>
          </a:xfrm>
        </p:spPr>
        <p:txBody>
          <a:bodyPr/>
          <a:lstStyle/>
          <a:p>
            <a:r>
              <a:rPr lang="en-US" dirty="0"/>
              <a:t>DEPARTMENT OF COMPUTER SCIENCE AND ENGINEERING</a:t>
            </a:r>
          </a:p>
        </p:txBody>
      </p:sp>
    </p:spTree>
    <p:extLst>
      <p:ext uri="{BB962C8B-B14F-4D97-AF65-F5344CB8AC3E}">
        <p14:creationId xmlns:p14="http://schemas.microsoft.com/office/powerpoint/2010/main" val="755128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Autofit/>
          </a:bodyPr>
          <a:lstStyle/>
          <a:p>
            <a:pPr algn="just"/>
            <a:r>
              <a:rPr lang="en-GB" sz="3000" b="0" i="0" dirty="0">
                <a:solidFill>
                  <a:srgbClr val="13343B"/>
                </a:solidFill>
                <a:effectLst/>
                <a:latin typeface="__fkGroteskNeue_532e43"/>
              </a:rPr>
              <a:t>By integrating blockchain technology, this system prevents the creation of fake certificates and offers an enhanced level of trust when verifying academic credentials.</a:t>
            </a:r>
          </a:p>
          <a:p>
            <a:pPr algn="just"/>
            <a:r>
              <a:rPr lang="en-GB" sz="3000" b="0" i="0" dirty="0">
                <a:solidFill>
                  <a:srgbClr val="13343B"/>
                </a:solidFill>
                <a:effectLst/>
                <a:latin typeface="__fkGroteskNeue_532e43"/>
              </a:rPr>
              <a:t>It also helps organizations combat fraudulent practices and maintain transparency throughout the certification process</a:t>
            </a:r>
            <a:endParaRPr lang="en-US" sz="3000" dirty="0"/>
          </a:p>
        </p:txBody>
      </p:sp>
      <p:sp>
        <p:nvSpPr>
          <p:cNvPr id="4" name="Title 1"/>
          <p:cNvSpPr>
            <a:spLocks noGrp="1"/>
          </p:cNvSpPr>
          <p:nvPr>
            <p:ph type="title"/>
          </p:nvPr>
        </p:nvSpPr>
        <p:spPr>
          <a:xfrm>
            <a:off x="457200" y="274638"/>
            <a:ext cx="8229600" cy="715962"/>
          </a:xfrm>
        </p:spPr>
        <p:txBody>
          <a:bodyPr>
            <a:normAutofit fontScale="90000"/>
          </a:bodyPr>
          <a:lstStyle/>
          <a:p>
            <a:r>
              <a:rPr lang="en-US" dirty="0"/>
              <a:t>Outcome</a:t>
            </a:r>
          </a:p>
        </p:txBody>
      </p:sp>
      <p:sp>
        <p:nvSpPr>
          <p:cNvPr id="5" name="Footer Placeholder 4"/>
          <p:cNvSpPr>
            <a:spLocks noGrp="1"/>
          </p:cNvSpPr>
          <p:nvPr>
            <p:ph type="ftr" sz="quarter" idx="11"/>
          </p:nvPr>
        </p:nvSpPr>
        <p:spPr>
          <a:xfrm>
            <a:off x="914400" y="6356351"/>
            <a:ext cx="7696200" cy="273049"/>
          </a:xfrm>
        </p:spPr>
        <p:txBody>
          <a:bodyPr/>
          <a:lstStyle/>
          <a:p>
            <a:r>
              <a:rPr lang="en-US" dirty="0"/>
              <a:t>DEPARTMENT OF COMPUTER SCIENCE AND ENGINEERING</a:t>
            </a:r>
          </a:p>
        </p:txBody>
      </p:sp>
    </p:spTree>
    <p:extLst>
      <p:ext uri="{BB962C8B-B14F-4D97-AF65-F5344CB8AC3E}">
        <p14:creationId xmlns:p14="http://schemas.microsoft.com/office/powerpoint/2010/main" val="246992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13C5-35C8-DD13-0169-F08568FB1DF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D796DD2-E023-A768-5C91-3614BF6A8691}"/>
              </a:ext>
            </a:extLst>
          </p:cNvPr>
          <p:cNvSpPr>
            <a:spLocks noGrp="1"/>
          </p:cNvSpPr>
          <p:nvPr>
            <p:ph idx="1"/>
          </p:nvPr>
        </p:nvSpPr>
        <p:spPr/>
        <p:txBody>
          <a:bodyPr>
            <a:normAutofit/>
          </a:bodyPr>
          <a:lstStyle/>
          <a:p>
            <a:r>
              <a:rPr lang="en-GB" sz="3000" dirty="0">
                <a:solidFill>
                  <a:srgbClr val="13343B"/>
                </a:solidFill>
                <a:latin typeface="__fkGroteskNeue_532e43"/>
              </a:rPr>
              <a:t>T</a:t>
            </a:r>
            <a:r>
              <a:rPr lang="en-GB" sz="3000" b="0" i="0" dirty="0">
                <a:solidFill>
                  <a:srgbClr val="13343B"/>
                </a:solidFill>
                <a:effectLst/>
                <a:latin typeface="__fkGroteskNeue_532e43"/>
              </a:rPr>
              <a:t>his project introduces the concept of leveraging blockchain technology to revolutionize the verification process of academic certificates.</a:t>
            </a:r>
          </a:p>
          <a:p>
            <a:pPr marL="0" indent="0">
              <a:buNone/>
            </a:pPr>
            <a:endParaRPr lang="en-GB" sz="3000" b="0" i="0" dirty="0">
              <a:solidFill>
                <a:srgbClr val="13343B"/>
              </a:solidFill>
              <a:effectLst/>
              <a:latin typeface="__fkGroteskNeue_532e43"/>
            </a:endParaRPr>
          </a:p>
          <a:p>
            <a:r>
              <a:rPr lang="en-GB" sz="3000" b="0" i="0" dirty="0">
                <a:solidFill>
                  <a:srgbClr val="13343B"/>
                </a:solidFill>
                <a:effectLst/>
                <a:latin typeface="__fkGroteskNeue_532e43"/>
              </a:rPr>
              <a:t>By establishing a decentralized and transparent system, the project aims to enhance trust and efficiency in credential verification.</a:t>
            </a:r>
            <a:endParaRPr lang="en-IN" sz="3000" dirty="0"/>
          </a:p>
        </p:txBody>
      </p:sp>
      <p:sp>
        <p:nvSpPr>
          <p:cNvPr id="4" name="Footer Placeholder 3">
            <a:extLst>
              <a:ext uri="{FF2B5EF4-FFF2-40B4-BE49-F238E27FC236}">
                <a16:creationId xmlns:a16="http://schemas.microsoft.com/office/drawing/2014/main" id="{4C76CB56-4FFD-0343-7F71-2F7508171601}"/>
              </a:ext>
            </a:extLst>
          </p:cNvPr>
          <p:cNvSpPr>
            <a:spLocks noGrp="1"/>
          </p:cNvSpPr>
          <p:nvPr>
            <p:ph type="ftr" sz="quarter" idx="11"/>
          </p:nvPr>
        </p:nvSpPr>
        <p:spPr/>
        <p:txBody>
          <a:bodyPr/>
          <a:lstStyle/>
          <a:p>
            <a:r>
              <a:rPr lang="en-US" dirty="0"/>
              <a:t>DEPARTMENT OF COMPUTER SCIENCE AND ENGINEERING </a:t>
            </a:r>
          </a:p>
        </p:txBody>
      </p:sp>
    </p:spTree>
    <p:extLst>
      <p:ext uri="{BB962C8B-B14F-4D97-AF65-F5344CB8AC3E}">
        <p14:creationId xmlns:p14="http://schemas.microsoft.com/office/powerpoint/2010/main" val="4025045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4BFA-EF7A-2726-E18D-8EC26A5041F7}"/>
              </a:ext>
            </a:extLst>
          </p:cNvPr>
          <p:cNvSpPr>
            <a:spLocks noGrp="1"/>
          </p:cNvSpPr>
          <p:nvPr>
            <p:ph type="title"/>
          </p:nvPr>
        </p:nvSpPr>
        <p:spPr>
          <a:xfrm>
            <a:off x="228600" y="-152400"/>
            <a:ext cx="8229600" cy="1143000"/>
          </a:xfrm>
        </p:spPr>
        <p:txBody>
          <a:bodyPr/>
          <a:lstStyle/>
          <a:p>
            <a:r>
              <a:rPr lang="en-IN" dirty="0"/>
              <a:t>Literature Survey</a:t>
            </a:r>
          </a:p>
        </p:txBody>
      </p:sp>
      <p:graphicFrame>
        <p:nvGraphicFramePr>
          <p:cNvPr id="5" name="Table 5">
            <a:extLst>
              <a:ext uri="{FF2B5EF4-FFF2-40B4-BE49-F238E27FC236}">
                <a16:creationId xmlns:a16="http://schemas.microsoft.com/office/drawing/2014/main" id="{E92485E8-B03D-466E-3351-604518A9B06B}"/>
              </a:ext>
            </a:extLst>
          </p:cNvPr>
          <p:cNvGraphicFramePr>
            <a:graphicFrameLocks noGrp="1"/>
          </p:cNvGraphicFramePr>
          <p:nvPr>
            <p:ph idx="1"/>
            <p:extLst>
              <p:ext uri="{D42A27DB-BD31-4B8C-83A1-F6EECF244321}">
                <p14:modId xmlns:p14="http://schemas.microsoft.com/office/powerpoint/2010/main" val="2802287421"/>
              </p:ext>
            </p:extLst>
          </p:nvPr>
        </p:nvGraphicFramePr>
        <p:xfrm>
          <a:off x="457200" y="990600"/>
          <a:ext cx="8229600" cy="5507048"/>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118388853"/>
                    </a:ext>
                  </a:extLst>
                </a:gridCol>
                <a:gridCol w="1645920">
                  <a:extLst>
                    <a:ext uri="{9D8B030D-6E8A-4147-A177-3AD203B41FA5}">
                      <a16:colId xmlns:a16="http://schemas.microsoft.com/office/drawing/2014/main" val="2270197206"/>
                    </a:ext>
                  </a:extLst>
                </a:gridCol>
                <a:gridCol w="1645920">
                  <a:extLst>
                    <a:ext uri="{9D8B030D-6E8A-4147-A177-3AD203B41FA5}">
                      <a16:colId xmlns:a16="http://schemas.microsoft.com/office/drawing/2014/main" val="2951581292"/>
                    </a:ext>
                  </a:extLst>
                </a:gridCol>
                <a:gridCol w="1645920">
                  <a:extLst>
                    <a:ext uri="{9D8B030D-6E8A-4147-A177-3AD203B41FA5}">
                      <a16:colId xmlns:a16="http://schemas.microsoft.com/office/drawing/2014/main" val="561052809"/>
                    </a:ext>
                  </a:extLst>
                </a:gridCol>
                <a:gridCol w="1645920">
                  <a:extLst>
                    <a:ext uri="{9D8B030D-6E8A-4147-A177-3AD203B41FA5}">
                      <a16:colId xmlns:a16="http://schemas.microsoft.com/office/drawing/2014/main" val="3531675469"/>
                    </a:ext>
                  </a:extLst>
                </a:gridCol>
              </a:tblGrid>
              <a:tr h="619432">
                <a:tc>
                  <a:txBody>
                    <a:bodyPr/>
                    <a:lstStyle/>
                    <a:p>
                      <a:r>
                        <a:rPr lang="en-IN" dirty="0" err="1"/>
                        <a:t>S.No</a:t>
                      </a:r>
                      <a:r>
                        <a:rPr lang="en-IN" dirty="0"/>
                        <a:t>.</a:t>
                      </a:r>
                    </a:p>
                  </a:txBody>
                  <a:tcPr/>
                </a:tc>
                <a:tc>
                  <a:txBody>
                    <a:bodyPr/>
                    <a:lstStyle/>
                    <a:p>
                      <a:r>
                        <a:rPr lang="en-IN" dirty="0"/>
                        <a:t>Title of the Paper</a:t>
                      </a:r>
                    </a:p>
                  </a:txBody>
                  <a:tcPr/>
                </a:tc>
                <a:tc>
                  <a:txBody>
                    <a:bodyPr/>
                    <a:lstStyle/>
                    <a:p>
                      <a:r>
                        <a:rPr lang="en-IN" dirty="0"/>
                        <a:t>Year</a:t>
                      </a:r>
                    </a:p>
                  </a:txBody>
                  <a:tcPr/>
                </a:tc>
                <a:tc>
                  <a:txBody>
                    <a:bodyPr/>
                    <a:lstStyle/>
                    <a:p>
                      <a:r>
                        <a:rPr lang="en-IN" dirty="0"/>
                        <a:t>Journal/Conference Name</a:t>
                      </a:r>
                    </a:p>
                  </a:txBody>
                  <a:tcPr/>
                </a:tc>
                <a:tc>
                  <a:txBody>
                    <a:bodyPr/>
                    <a:lstStyle/>
                    <a:p>
                      <a:r>
                        <a:rPr lang="en-IN" dirty="0"/>
                        <a:t>Inferences</a:t>
                      </a:r>
                    </a:p>
                  </a:txBody>
                  <a:tcPr/>
                </a:tc>
                <a:extLst>
                  <a:ext uri="{0D108BD9-81ED-4DB2-BD59-A6C34878D82A}">
                    <a16:rowId xmlns:a16="http://schemas.microsoft.com/office/drawing/2014/main" val="2280627976"/>
                  </a:ext>
                </a:extLst>
              </a:tr>
              <a:tr h="4866968">
                <a:tc>
                  <a:txBody>
                    <a:bodyPr/>
                    <a:lstStyle/>
                    <a:p>
                      <a:r>
                        <a:rPr lang="en-GB" dirty="0"/>
                        <a:t>1)</a:t>
                      </a:r>
                      <a:endParaRPr lang="en-IN" dirty="0"/>
                    </a:p>
                  </a:txBody>
                  <a:tcPr/>
                </a:tc>
                <a:tc>
                  <a:txBody>
                    <a:bodyPr/>
                    <a:lstStyle/>
                    <a:p>
                      <a:r>
                        <a:rPr lang="en-GB" sz="1800" b="0" i="0" kern="1200" dirty="0">
                          <a:solidFill>
                            <a:schemeClr val="dk1"/>
                          </a:solidFill>
                          <a:effectLst/>
                          <a:latin typeface="+mn-lt"/>
                          <a:ea typeface="+mn-ea"/>
                          <a:cs typeface="+mn-cs"/>
                        </a:rPr>
                        <a:t>A Systematic Literature Review on Blockchain-Based Systems for Academic Certificate Verification</a:t>
                      </a:r>
                      <a:endParaRPr lang="en-IN" dirty="0"/>
                    </a:p>
                  </a:txBody>
                  <a:tcPr/>
                </a:tc>
                <a:tc>
                  <a:txBody>
                    <a:bodyPr/>
                    <a:lstStyle/>
                    <a:p>
                      <a:r>
                        <a:rPr lang="en-GB" dirty="0"/>
                        <a:t>2023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IEEE Access</a:t>
                      </a:r>
                      <a:endParaRPr lang="en-IN" dirty="0"/>
                    </a:p>
                    <a:p>
                      <a:endParaRPr lang="en-IN" dirty="0"/>
                    </a:p>
                  </a:txBody>
                  <a:tcPr/>
                </a:tc>
                <a:tc>
                  <a:txBody>
                    <a:bodyPr/>
                    <a:lstStyle/>
                    <a:p>
                      <a:r>
                        <a:rPr lang="en-GB" sz="1800" b="0" i="0" kern="1200" dirty="0">
                          <a:solidFill>
                            <a:schemeClr val="dk1"/>
                          </a:solidFill>
                          <a:effectLst/>
                          <a:latin typeface="+mn-lt"/>
                          <a:ea typeface="+mn-ea"/>
                          <a:cs typeface="+mn-cs"/>
                        </a:rPr>
                        <a:t>This paper presents a systematic literature review on blockchain-based systems for academic certificate verification. The review highlights the key contributions, challenges, and future research directions.</a:t>
                      </a:r>
                      <a:endParaRPr lang="en-IN" dirty="0"/>
                    </a:p>
                  </a:txBody>
                  <a:tcPr/>
                </a:tc>
                <a:extLst>
                  <a:ext uri="{0D108BD9-81ED-4DB2-BD59-A6C34878D82A}">
                    <a16:rowId xmlns:a16="http://schemas.microsoft.com/office/drawing/2014/main" val="3998672782"/>
                  </a:ext>
                </a:extLst>
              </a:tr>
            </a:tbl>
          </a:graphicData>
        </a:graphic>
      </p:graphicFrame>
      <p:sp>
        <p:nvSpPr>
          <p:cNvPr id="4" name="Footer Placeholder 3">
            <a:extLst>
              <a:ext uri="{FF2B5EF4-FFF2-40B4-BE49-F238E27FC236}">
                <a16:creationId xmlns:a16="http://schemas.microsoft.com/office/drawing/2014/main" id="{8FEB1930-5961-06BA-9BF9-0FC3F96FA322}"/>
              </a:ext>
            </a:extLst>
          </p:cNvPr>
          <p:cNvSpPr>
            <a:spLocks noGrp="1"/>
          </p:cNvSpPr>
          <p:nvPr>
            <p:ph type="ftr" sz="quarter" idx="11"/>
          </p:nvPr>
        </p:nvSpPr>
        <p:spPr>
          <a:xfrm>
            <a:off x="3124200" y="6659880"/>
            <a:ext cx="3962400" cy="106044"/>
          </a:xfrm>
        </p:spPr>
        <p:txBody>
          <a:bodyPr/>
          <a:lstStyle/>
          <a:p>
            <a:r>
              <a:rPr lang="en-US" dirty="0"/>
              <a:t>DEPARTMENT OF COMPUTER SCIENCE AND ENGINEERING </a:t>
            </a:r>
          </a:p>
        </p:txBody>
      </p:sp>
    </p:spTree>
    <p:extLst>
      <p:ext uri="{BB962C8B-B14F-4D97-AF65-F5344CB8AC3E}">
        <p14:creationId xmlns:p14="http://schemas.microsoft.com/office/powerpoint/2010/main" val="753461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6D388-A661-2255-84FA-2AA6B4C363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E50DEB-D0F1-B234-9771-0659CB6133BE}"/>
              </a:ext>
            </a:extLst>
          </p:cNvPr>
          <p:cNvSpPr>
            <a:spLocks noGrp="1"/>
          </p:cNvSpPr>
          <p:nvPr>
            <p:ph type="title"/>
          </p:nvPr>
        </p:nvSpPr>
        <p:spPr>
          <a:xfrm>
            <a:off x="457200" y="-304800"/>
            <a:ext cx="8229600" cy="1066800"/>
          </a:xfrm>
        </p:spPr>
        <p:txBody>
          <a:bodyPr/>
          <a:lstStyle/>
          <a:p>
            <a:r>
              <a:rPr lang="en-IN" dirty="0"/>
              <a:t>Literature Survey</a:t>
            </a:r>
          </a:p>
        </p:txBody>
      </p:sp>
      <p:graphicFrame>
        <p:nvGraphicFramePr>
          <p:cNvPr id="5" name="Table 5">
            <a:extLst>
              <a:ext uri="{FF2B5EF4-FFF2-40B4-BE49-F238E27FC236}">
                <a16:creationId xmlns:a16="http://schemas.microsoft.com/office/drawing/2014/main" id="{C8FE660F-E14E-705F-1F6A-73944B2D59DD}"/>
              </a:ext>
            </a:extLst>
          </p:cNvPr>
          <p:cNvGraphicFramePr>
            <a:graphicFrameLocks noGrp="1"/>
          </p:cNvGraphicFramePr>
          <p:nvPr>
            <p:ph idx="1"/>
            <p:extLst>
              <p:ext uri="{D42A27DB-BD31-4B8C-83A1-F6EECF244321}">
                <p14:modId xmlns:p14="http://schemas.microsoft.com/office/powerpoint/2010/main" val="360072403"/>
              </p:ext>
            </p:extLst>
          </p:nvPr>
        </p:nvGraphicFramePr>
        <p:xfrm>
          <a:off x="762000" y="762000"/>
          <a:ext cx="7924800" cy="5745479"/>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118388853"/>
                    </a:ext>
                  </a:extLst>
                </a:gridCol>
                <a:gridCol w="1584960">
                  <a:extLst>
                    <a:ext uri="{9D8B030D-6E8A-4147-A177-3AD203B41FA5}">
                      <a16:colId xmlns:a16="http://schemas.microsoft.com/office/drawing/2014/main" val="2270197206"/>
                    </a:ext>
                  </a:extLst>
                </a:gridCol>
                <a:gridCol w="1584960">
                  <a:extLst>
                    <a:ext uri="{9D8B030D-6E8A-4147-A177-3AD203B41FA5}">
                      <a16:colId xmlns:a16="http://schemas.microsoft.com/office/drawing/2014/main" val="2951581292"/>
                    </a:ext>
                  </a:extLst>
                </a:gridCol>
                <a:gridCol w="1584960">
                  <a:extLst>
                    <a:ext uri="{9D8B030D-6E8A-4147-A177-3AD203B41FA5}">
                      <a16:colId xmlns:a16="http://schemas.microsoft.com/office/drawing/2014/main" val="561052809"/>
                    </a:ext>
                  </a:extLst>
                </a:gridCol>
                <a:gridCol w="1584960">
                  <a:extLst>
                    <a:ext uri="{9D8B030D-6E8A-4147-A177-3AD203B41FA5}">
                      <a16:colId xmlns:a16="http://schemas.microsoft.com/office/drawing/2014/main" val="3531675469"/>
                    </a:ext>
                  </a:extLst>
                </a:gridCol>
              </a:tblGrid>
              <a:tr h="533400">
                <a:tc>
                  <a:txBody>
                    <a:bodyPr/>
                    <a:lstStyle/>
                    <a:p>
                      <a:r>
                        <a:rPr lang="en-IN" dirty="0" err="1"/>
                        <a:t>S.No</a:t>
                      </a:r>
                      <a:r>
                        <a:rPr lang="en-IN" dirty="0"/>
                        <a:t>.</a:t>
                      </a:r>
                    </a:p>
                  </a:txBody>
                  <a:tcPr/>
                </a:tc>
                <a:tc>
                  <a:txBody>
                    <a:bodyPr/>
                    <a:lstStyle/>
                    <a:p>
                      <a:r>
                        <a:rPr lang="en-IN" dirty="0"/>
                        <a:t>Title of the Paper</a:t>
                      </a:r>
                    </a:p>
                  </a:txBody>
                  <a:tcPr/>
                </a:tc>
                <a:tc>
                  <a:txBody>
                    <a:bodyPr/>
                    <a:lstStyle/>
                    <a:p>
                      <a:r>
                        <a:rPr lang="en-IN" dirty="0"/>
                        <a:t>Year</a:t>
                      </a:r>
                    </a:p>
                  </a:txBody>
                  <a:tcPr/>
                </a:tc>
                <a:tc>
                  <a:txBody>
                    <a:bodyPr/>
                    <a:lstStyle/>
                    <a:p>
                      <a:r>
                        <a:rPr lang="en-IN" dirty="0"/>
                        <a:t>Journal/Conference Name</a:t>
                      </a:r>
                    </a:p>
                  </a:txBody>
                  <a:tcPr/>
                </a:tc>
                <a:tc>
                  <a:txBody>
                    <a:bodyPr/>
                    <a:lstStyle/>
                    <a:p>
                      <a:r>
                        <a:rPr lang="en-IN" dirty="0"/>
                        <a:t>Inferences</a:t>
                      </a:r>
                    </a:p>
                  </a:txBody>
                  <a:tcPr/>
                </a:tc>
                <a:extLst>
                  <a:ext uri="{0D108BD9-81ED-4DB2-BD59-A6C34878D82A}">
                    <a16:rowId xmlns:a16="http://schemas.microsoft.com/office/drawing/2014/main" val="2280627976"/>
                  </a:ext>
                </a:extLst>
              </a:tr>
              <a:tr h="5105399">
                <a:tc>
                  <a:txBody>
                    <a:bodyPr/>
                    <a:lstStyle/>
                    <a:p>
                      <a:r>
                        <a:rPr lang="en-GB" dirty="0"/>
                        <a:t>2)</a:t>
                      </a:r>
                      <a:endParaRPr lang="en-IN" dirty="0"/>
                    </a:p>
                  </a:txBody>
                  <a:tcPr/>
                </a:tc>
                <a:tc>
                  <a:txBody>
                    <a:bodyPr/>
                    <a:lstStyle/>
                    <a:p>
                      <a:r>
                        <a:rPr lang="en-GB" sz="1800" b="0" i="0" kern="1200" dirty="0">
                          <a:solidFill>
                            <a:schemeClr val="dk1"/>
                          </a:solidFill>
                          <a:effectLst/>
                          <a:latin typeface="+mn-lt"/>
                          <a:ea typeface="+mn-ea"/>
                          <a:cs typeface="+mn-cs"/>
                        </a:rPr>
                        <a:t>Blockchain-Based Academic Certificate Verification System—A Review</a:t>
                      </a:r>
                      <a:endParaRPr lang="en-IN" dirty="0"/>
                    </a:p>
                  </a:txBody>
                  <a:tcPr/>
                </a:tc>
                <a:tc>
                  <a:txBody>
                    <a:bodyPr/>
                    <a:lstStyle/>
                    <a:p>
                      <a:r>
                        <a:rPr lang="en-GB" dirty="0"/>
                        <a:t>2021</a:t>
                      </a:r>
                      <a:endParaRPr lang="en-IN" dirty="0"/>
                    </a:p>
                  </a:txBody>
                  <a:tcPr/>
                </a:tc>
                <a:tc>
                  <a:txBody>
                    <a:bodyPr/>
                    <a:lstStyle/>
                    <a:p>
                      <a:r>
                        <a:rPr lang="en-IN" sz="1800" b="0" i="0" kern="1200" dirty="0">
                          <a:solidFill>
                            <a:schemeClr val="dk1"/>
                          </a:solidFill>
                          <a:effectLst/>
                          <a:latin typeface="+mn-lt"/>
                          <a:ea typeface="+mn-ea"/>
                          <a:cs typeface="+mn-cs"/>
                        </a:rPr>
                        <a:t>Annals of Emerging Technologies in Computing</a:t>
                      </a:r>
                      <a:endParaRPr lang="en-IN" dirty="0"/>
                    </a:p>
                  </a:txBody>
                  <a:tcPr/>
                </a:tc>
                <a:tc>
                  <a:txBody>
                    <a:bodyPr/>
                    <a:lstStyle/>
                    <a:p>
                      <a:r>
                        <a:rPr lang="en-GB" sz="1800" b="0" i="0" kern="1200" dirty="0">
                          <a:solidFill>
                            <a:schemeClr val="dk1"/>
                          </a:solidFill>
                          <a:effectLst/>
                          <a:latin typeface="+mn-lt"/>
                          <a:ea typeface="+mn-ea"/>
                          <a:cs typeface="+mn-cs"/>
                        </a:rPr>
                        <a:t>The review covers the design and evaluation of secure applications for certificate verification with the use of blockchain technology.</a:t>
                      </a:r>
                      <a:endParaRPr lang="en-IN" dirty="0"/>
                    </a:p>
                  </a:txBody>
                  <a:tcPr/>
                </a:tc>
                <a:extLst>
                  <a:ext uri="{0D108BD9-81ED-4DB2-BD59-A6C34878D82A}">
                    <a16:rowId xmlns:a16="http://schemas.microsoft.com/office/drawing/2014/main" val="3998672782"/>
                  </a:ext>
                </a:extLst>
              </a:tr>
            </a:tbl>
          </a:graphicData>
        </a:graphic>
      </p:graphicFrame>
      <p:sp>
        <p:nvSpPr>
          <p:cNvPr id="4" name="Footer Placeholder 3">
            <a:extLst>
              <a:ext uri="{FF2B5EF4-FFF2-40B4-BE49-F238E27FC236}">
                <a16:creationId xmlns:a16="http://schemas.microsoft.com/office/drawing/2014/main" id="{83DDB052-D0AF-85B1-2AFE-2CA212A28FF3}"/>
              </a:ext>
            </a:extLst>
          </p:cNvPr>
          <p:cNvSpPr>
            <a:spLocks noGrp="1"/>
          </p:cNvSpPr>
          <p:nvPr>
            <p:ph type="ftr" sz="quarter" idx="11"/>
          </p:nvPr>
        </p:nvSpPr>
        <p:spPr>
          <a:xfrm>
            <a:off x="3124200" y="6400799"/>
            <a:ext cx="3962400" cy="365125"/>
          </a:xfrm>
        </p:spPr>
        <p:txBody>
          <a:bodyPr/>
          <a:lstStyle/>
          <a:p>
            <a:r>
              <a:rPr lang="en-US" dirty="0"/>
              <a:t>DEPARTMENT OF COMPUTER SCIENCE AND ENGINEERING </a:t>
            </a:r>
          </a:p>
        </p:txBody>
      </p:sp>
    </p:spTree>
    <p:extLst>
      <p:ext uri="{BB962C8B-B14F-4D97-AF65-F5344CB8AC3E}">
        <p14:creationId xmlns:p14="http://schemas.microsoft.com/office/powerpoint/2010/main" val="938146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1A8D4-34AE-1ADC-0D65-0DF9E5AB21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C1F3B7-D395-AA71-7555-8F70C720509B}"/>
              </a:ext>
            </a:extLst>
          </p:cNvPr>
          <p:cNvSpPr>
            <a:spLocks noGrp="1"/>
          </p:cNvSpPr>
          <p:nvPr>
            <p:ph type="title"/>
          </p:nvPr>
        </p:nvSpPr>
        <p:spPr>
          <a:xfrm>
            <a:off x="457200" y="61596"/>
            <a:ext cx="8229600" cy="228600"/>
          </a:xfrm>
        </p:spPr>
        <p:txBody>
          <a:bodyPr>
            <a:normAutofit fontScale="90000"/>
          </a:bodyPr>
          <a:lstStyle/>
          <a:p>
            <a:r>
              <a:rPr lang="en-GB" dirty="0"/>
              <a:t>Literature survey</a:t>
            </a:r>
            <a:endParaRPr lang="en-IN" dirty="0"/>
          </a:p>
        </p:txBody>
      </p:sp>
      <p:graphicFrame>
        <p:nvGraphicFramePr>
          <p:cNvPr id="5" name="Table 5">
            <a:extLst>
              <a:ext uri="{FF2B5EF4-FFF2-40B4-BE49-F238E27FC236}">
                <a16:creationId xmlns:a16="http://schemas.microsoft.com/office/drawing/2014/main" id="{FA1461DF-1C22-8F96-FEBD-77A3950AC9FD}"/>
              </a:ext>
            </a:extLst>
          </p:cNvPr>
          <p:cNvGraphicFramePr>
            <a:graphicFrameLocks noGrp="1"/>
          </p:cNvGraphicFramePr>
          <p:nvPr>
            <p:ph idx="1"/>
            <p:extLst>
              <p:ext uri="{D42A27DB-BD31-4B8C-83A1-F6EECF244321}">
                <p14:modId xmlns:p14="http://schemas.microsoft.com/office/powerpoint/2010/main" val="2745201734"/>
              </p:ext>
            </p:extLst>
          </p:nvPr>
        </p:nvGraphicFramePr>
        <p:xfrm>
          <a:off x="609600" y="533402"/>
          <a:ext cx="8153400" cy="5905290"/>
        </p:xfrm>
        <a:graphic>
          <a:graphicData uri="http://schemas.openxmlformats.org/drawingml/2006/table">
            <a:tbl>
              <a:tblPr firstRow="1" bandRow="1">
                <a:tableStyleId>{5C22544A-7EE6-4342-B048-85BDC9FD1C3A}</a:tableStyleId>
              </a:tblPr>
              <a:tblGrid>
                <a:gridCol w="1053824">
                  <a:extLst>
                    <a:ext uri="{9D8B030D-6E8A-4147-A177-3AD203B41FA5}">
                      <a16:colId xmlns:a16="http://schemas.microsoft.com/office/drawing/2014/main" val="2118388853"/>
                    </a:ext>
                  </a:extLst>
                </a:gridCol>
                <a:gridCol w="1774894">
                  <a:extLst>
                    <a:ext uri="{9D8B030D-6E8A-4147-A177-3AD203B41FA5}">
                      <a16:colId xmlns:a16="http://schemas.microsoft.com/office/drawing/2014/main" val="2270197206"/>
                    </a:ext>
                  </a:extLst>
                </a:gridCol>
                <a:gridCol w="1774894">
                  <a:extLst>
                    <a:ext uri="{9D8B030D-6E8A-4147-A177-3AD203B41FA5}">
                      <a16:colId xmlns:a16="http://schemas.microsoft.com/office/drawing/2014/main" val="2951581292"/>
                    </a:ext>
                  </a:extLst>
                </a:gridCol>
                <a:gridCol w="1774894">
                  <a:extLst>
                    <a:ext uri="{9D8B030D-6E8A-4147-A177-3AD203B41FA5}">
                      <a16:colId xmlns:a16="http://schemas.microsoft.com/office/drawing/2014/main" val="561052809"/>
                    </a:ext>
                  </a:extLst>
                </a:gridCol>
                <a:gridCol w="1774894">
                  <a:extLst>
                    <a:ext uri="{9D8B030D-6E8A-4147-A177-3AD203B41FA5}">
                      <a16:colId xmlns:a16="http://schemas.microsoft.com/office/drawing/2014/main" val="3531675469"/>
                    </a:ext>
                  </a:extLst>
                </a:gridCol>
              </a:tblGrid>
              <a:tr h="602188">
                <a:tc>
                  <a:txBody>
                    <a:bodyPr/>
                    <a:lstStyle/>
                    <a:p>
                      <a:r>
                        <a:rPr lang="en-IN" dirty="0" err="1"/>
                        <a:t>S.No</a:t>
                      </a:r>
                      <a:r>
                        <a:rPr lang="en-IN" dirty="0"/>
                        <a:t>.</a:t>
                      </a:r>
                    </a:p>
                  </a:txBody>
                  <a:tcPr/>
                </a:tc>
                <a:tc>
                  <a:txBody>
                    <a:bodyPr/>
                    <a:lstStyle/>
                    <a:p>
                      <a:r>
                        <a:rPr lang="en-IN" dirty="0"/>
                        <a:t>Title of the Paper</a:t>
                      </a:r>
                    </a:p>
                  </a:txBody>
                  <a:tcPr/>
                </a:tc>
                <a:tc>
                  <a:txBody>
                    <a:bodyPr/>
                    <a:lstStyle/>
                    <a:p>
                      <a:r>
                        <a:rPr lang="en-IN" dirty="0"/>
                        <a:t>Year</a:t>
                      </a:r>
                    </a:p>
                  </a:txBody>
                  <a:tcPr/>
                </a:tc>
                <a:tc>
                  <a:txBody>
                    <a:bodyPr/>
                    <a:lstStyle/>
                    <a:p>
                      <a:r>
                        <a:rPr lang="en-IN" dirty="0"/>
                        <a:t>Journal/Conference Name</a:t>
                      </a:r>
                    </a:p>
                  </a:txBody>
                  <a:tcPr/>
                </a:tc>
                <a:tc>
                  <a:txBody>
                    <a:bodyPr/>
                    <a:lstStyle/>
                    <a:p>
                      <a:r>
                        <a:rPr lang="en-IN" dirty="0"/>
                        <a:t>Inferences</a:t>
                      </a:r>
                    </a:p>
                  </a:txBody>
                  <a:tcPr/>
                </a:tc>
                <a:extLst>
                  <a:ext uri="{0D108BD9-81ED-4DB2-BD59-A6C34878D82A}">
                    <a16:rowId xmlns:a16="http://schemas.microsoft.com/office/drawing/2014/main" val="2280627976"/>
                  </a:ext>
                </a:extLst>
              </a:tr>
              <a:tr h="5265210">
                <a:tc>
                  <a:txBody>
                    <a:bodyPr/>
                    <a:lstStyle/>
                    <a:p>
                      <a:r>
                        <a:rPr lang="en-GB" dirty="0"/>
                        <a:t>3)</a:t>
                      </a:r>
                      <a:endParaRPr lang="en-IN" dirty="0"/>
                    </a:p>
                  </a:txBody>
                  <a:tcPr/>
                </a:tc>
                <a:tc>
                  <a:txBody>
                    <a:bodyPr/>
                    <a:lstStyle/>
                    <a:p>
                      <a:r>
                        <a:rPr lang="en-GB" sz="1800" b="0" i="0" kern="1200" dirty="0">
                          <a:solidFill>
                            <a:schemeClr val="dk1"/>
                          </a:solidFill>
                          <a:effectLst/>
                          <a:latin typeface="+mn-lt"/>
                          <a:ea typeface="+mn-ea"/>
                          <a:cs typeface="+mn-cs"/>
                        </a:rPr>
                        <a:t>Verification of university student and graduate data using blockchain technology</a:t>
                      </a:r>
                      <a:endParaRPr lang="en-IN" dirty="0"/>
                    </a:p>
                  </a:txBody>
                  <a:tcPr/>
                </a:tc>
                <a:tc>
                  <a:txBody>
                    <a:bodyPr/>
                    <a:lstStyle/>
                    <a:p>
                      <a:r>
                        <a:rPr lang="en-GB" dirty="0"/>
                        <a:t>2021</a:t>
                      </a:r>
                      <a:endParaRPr lang="en-IN" dirty="0"/>
                    </a:p>
                  </a:txBody>
                  <a:tcPr/>
                </a:tc>
                <a:tc>
                  <a:txBody>
                    <a:bodyPr/>
                    <a:lstStyle/>
                    <a:p>
                      <a:r>
                        <a:rPr lang="en-IN" sz="1800" b="0" i="0" kern="1200" dirty="0">
                          <a:solidFill>
                            <a:schemeClr val="dk1"/>
                          </a:solidFill>
                          <a:effectLst/>
                          <a:latin typeface="+mn-lt"/>
                          <a:ea typeface="+mn-ea"/>
                          <a:cs typeface="+mn-cs"/>
                        </a:rPr>
                        <a:t> International Journal of Computers Communications &amp; Control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This paper proposes a blockchain-based system for verifying university student and graduate data. The system allows for decentralized and distributed storage of certificates and incorporates a user-friendly Interface</a:t>
                      </a:r>
                      <a:endParaRPr lang="en-IN" dirty="0"/>
                    </a:p>
                  </a:txBody>
                  <a:tcPr/>
                </a:tc>
                <a:extLst>
                  <a:ext uri="{0D108BD9-81ED-4DB2-BD59-A6C34878D82A}">
                    <a16:rowId xmlns:a16="http://schemas.microsoft.com/office/drawing/2014/main" val="3998672782"/>
                  </a:ext>
                </a:extLst>
              </a:tr>
            </a:tbl>
          </a:graphicData>
        </a:graphic>
      </p:graphicFrame>
      <p:sp>
        <p:nvSpPr>
          <p:cNvPr id="4" name="Footer Placeholder 3">
            <a:extLst>
              <a:ext uri="{FF2B5EF4-FFF2-40B4-BE49-F238E27FC236}">
                <a16:creationId xmlns:a16="http://schemas.microsoft.com/office/drawing/2014/main" id="{D7CF6297-5E36-F5E6-5FE5-C6A627B413B5}"/>
              </a:ext>
            </a:extLst>
          </p:cNvPr>
          <p:cNvSpPr>
            <a:spLocks noGrp="1"/>
          </p:cNvSpPr>
          <p:nvPr>
            <p:ph type="ftr" sz="quarter" idx="11"/>
          </p:nvPr>
        </p:nvSpPr>
        <p:spPr>
          <a:xfrm>
            <a:off x="3124200" y="6400799"/>
            <a:ext cx="3962400" cy="365125"/>
          </a:xfrm>
        </p:spPr>
        <p:txBody>
          <a:bodyPr/>
          <a:lstStyle/>
          <a:p>
            <a:r>
              <a:rPr lang="en-US" dirty="0"/>
              <a:t>DEPARTMENT OF COMPUTER SCIENCE AND ENGINEERING </a:t>
            </a:r>
          </a:p>
        </p:txBody>
      </p:sp>
    </p:spTree>
    <p:extLst>
      <p:ext uri="{BB962C8B-B14F-4D97-AF65-F5344CB8AC3E}">
        <p14:creationId xmlns:p14="http://schemas.microsoft.com/office/powerpoint/2010/main" val="283411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E182A-E471-63AE-87C4-9690245C07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921A10-98C9-9E46-15A0-CAE44D4E7419}"/>
              </a:ext>
            </a:extLst>
          </p:cNvPr>
          <p:cNvSpPr>
            <a:spLocks noGrp="1"/>
          </p:cNvSpPr>
          <p:nvPr>
            <p:ph type="title"/>
          </p:nvPr>
        </p:nvSpPr>
        <p:spPr>
          <a:xfrm>
            <a:off x="457200" y="61596"/>
            <a:ext cx="8229600" cy="228600"/>
          </a:xfrm>
        </p:spPr>
        <p:txBody>
          <a:bodyPr>
            <a:normAutofit fontScale="90000"/>
          </a:bodyPr>
          <a:lstStyle/>
          <a:p>
            <a:r>
              <a:rPr lang="en-GB" dirty="0"/>
              <a:t>Literature survey</a:t>
            </a:r>
            <a:endParaRPr lang="en-IN" dirty="0"/>
          </a:p>
        </p:txBody>
      </p:sp>
      <p:graphicFrame>
        <p:nvGraphicFramePr>
          <p:cNvPr id="5" name="Table 5">
            <a:extLst>
              <a:ext uri="{FF2B5EF4-FFF2-40B4-BE49-F238E27FC236}">
                <a16:creationId xmlns:a16="http://schemas.microsoft.com/office/drawing/2014/main" id="{172D2346-CD2E-07C4-5F60-86D4DD6C07AE}"/>
              </a:ext>
            </a:extLst>
          </p:cNvPr>
          <p:cNvGraphicFramePr>
            <a:graphicFrameLocks noGrp="1"/>
          </p:cNvGraphicFramePr>
          <p:nvPr>
            <p:ph idx="1"/>
            <p:extLst>
              <p:ext uri="{D42A27DB-BD31-4B8C-83A1-F6EECF244321}">
                <p14:modId xmlns:p14="http://schemas.microsoft.com/office/powerpoint/2010/main" val="631389336"/>
              </p:ext>
            </p:extLst>
          </p:nvPr>
        </p:nvGraphicFramePr>
        <p:xfrm>
          <a:off x="609600" y="533401"/>
          <a:ext cx="8229602" cy="5943600"/>
        </p:xfrm>
        <a:graphic>
          <a:graphicData uri="http://schemas.openxmlformats.org/drawingml/2006/table">
            <a:tbl>
              <a:tblPr firstRow="1" bandRow="1">
                <a:tableStyleId>{5C22544A-7EE6-4342-B048-85BDC9FD1C3A}</a:tableStyleId>
              </a:tblPr>
              <a:tblGrid>
                <a:gridCol w="1130026">
                  <a:extLst>
                    <a:ext uri="{9D8B030D-6E8A-4147-A177-3AD203B41FA5}">
                      <a16:colId xmlns:a16="http://schemas.microsoft.com/office/drawing/2014/main" val="2118388853"/>
                    </a:ext>
                  </a:extLst>
                </a:gridCol>
                <a:gridCol w="1774894">
                  <a:extLst>
                    <a:ext uri="{9D8B030D-6E8A-4147-A177-3AD203B41FA5}">
                      <a16:colId xmlns:a16="http://schemas.microsoft.com/office/drawing/2014/main" val="2270197206"/>
                    </a:ext>
                  </a:extLst>
                </a:gridCol>
                <a:gridCol w="1774894">
                  <a:extLst>
                    <a:ext uri="{9D8B030D-6E8A-4147-A177-3AD203B41FA5}">
                      <a16:colId xmlns:a16="http://schemas.microsoft.com/office/drawing/2014/main" val="2951581292"/>
                    </a:ext>
                  </a:extLst>
                </a:gridCol>
                <a:gridCol w="1774894">
                  <a:extLst>
                    <a:ext uri="{9D8B030D-6E8A-4147-A177-3AD203B41FA5}">
                      <a16:colId xmlns:a16="http://schemas.microsoft.com/office/drawing/2014/main" val="561052809"/>
                    </a:ext>
                  </a:extLst>
                </a:gridCol>
                <a:gridCol w="1774894">
                  <a:extLst>
                    <a:ext uri="{9D8B030D-6E8A-4147-A177-3AD203B41FA5}">
                      <a16:colId xmlns:a16="http://schemas.microsoft.com/office/drawing/2014/main" val="3531675469"/>
                    </a:ext>
                  </a:extLst>
                </a:gridCol>
              </a:tblGrid>
              <a:tr h="570906">
                <a:tc>
                  <a:txBody>
                    <a:bodyPr/>
                    <a:lstStyle/>
                    <a:p>
                      <a:r>
                        <a:rPr lang="en-IN" dirty="0" err="1"/>
                        <a:t>S.No</a:t>
                      </a:r>
                      <a:r>
                        <a:rPr lang="en-IN" dirty="0"/>
                        <a:t>.</a:t>
                      </a:r>
                    </a:p>
                  </a:txBody>
                  <a:tcPr/>
                </a:tc>
                <a:tc>
                  <a:txBody>
                    <a:bodyPr/>
                    <a:lstStyle/>
                    <a:p>
                      <a:r>
                        <a:rPr lang="en-IN" dirty="0"/>
                        <a:t>Title of the Paper</a:t>
                      </a:r>
                    </a:p>
                  </a:txBody>
                  <a:tcPr/>
                </a:tc>
                <a:tc>
                  <a:txBody>
                    <a:bodyPr/>
                    <a:lstStyle/>
                    <a:p>
                      <a:r>
                        <a:rPr lang="en-IN" dirty="0"/>
                        <a:t>Year</a:t>
                      </a:r>
                    </a:p>
                  </a:txBody>
                  <a:tcPr/>
                </a:tc>
                <a:tc>
                  <a:txBody>
                    <a:bodyPr/>
                    <a:lstStyle/>
                    <a:p>
                      <a:r>
                        <a:rPr lang="en-IN" dirty="0"/>
                        <a:t>Journal/Conference Name</a:t>
                      </a:r>
                    </a:p>
                  </a:txBody>
                  <a:tcPr/>
                </a:tc>
                <a:tc>
                  <a:txBody>
                    <a:bodyPr/>
                    <a:lstStyle/>
                    <a:p>
                      <a:r>
                        <a:rPr lang="en-IN" dirty="0"/>
                        <a:t>Inferences</a:t>
                      </a:r>
                    </a:p>
                  </a:txBody>
                  <a:tcPr/>
                </a:tc>
                <a:extLst>
                  <a:ext uri="{0D108BD9-81ED-4DB2-BD59-A6C34878D82A}">
                    <a16:rowId xmlns:a16="http://schemas.microsoft.com/office/drawing/2014/main" val="2280627976"/>
                  </a:ext>
                </a:extLst>
              </a:tr>
              <a:tr h="4991693">
                <a:tc>
                  <a:txBody>
                    <a:bodyPr/>
                    <a:lstStyle/>
                    <a:p>
                      <a:r>
                        <a:rPr lang="en-GB" dirty="0"/>
                        <a:t>4)</a:t>
                      </a:r>
                      <a:endParaRPr lang="en-IN" dirty="0"/>
                    </a:p>
                  </a:txBody>
                  <a:tcPr/>
                </a:tc>
                <a:tc>
                  <a:txBody>
                    <a:bodyPr/>
                    <a:lstStyle/>
                    <a:p>
                      <a:r>
                        <a:rPr lang="en-GB" sz="1800" b="0" i="0" kern="1200" dirty="0">
                          <a:solidFill>
                            <a:schemeClr val="dk1"/>
                          </a:solidFill>
                          <a:effectLst/>
                          <a:latin typeface="+mn-lt"/>
                          <a:ea typeface="+mn-ea"/>
                          <a:cs typeface="+mn-cs"/>
                        </a:rPr>
                        <a:t>Analysis of blockchain technology for higher education</a:t>
                      </a:r>
                      <a:endParaRPr lang="en-IN" dirty="0"/>
                    </a:p>
                  </a:txBody>
                  <a:tcPr/>
                </a:tc>
                <a:tc>
                  <a:txBody>
                    <a:bodyPr/>
                    <a:lstStyle/>
                    <a:p>
                      <a:r>
                        <a:rPr lang="en-GB" dirty="0"/>
                        <a:t>2019</a:t>
                      </a:r>
                      <a:endParaRPr lang="en-IN" dirty="0"/>
                    </a:p>
                  </a:txBody>
                  <a:tcPr/>
                </a:tc>
                <a:tc>
                  <a:txBody>
                    <a:bodyPr/>
                    <a:lstStyle/>
                    <a:p>
                      <a:r>
                        <a:rPr lang="en-GB" sz="1800" b="0" i="0" kern="1200" dirty="0">
                          <a:solidFill>
                            <a:schemeClr val="dk1"/>
                          </a:solidFill>
                          <a:effectLst/>
                          <a:latin typeface="+mn-lt"/>
                          <a:ea typeface="+mn-ea"/>
                          <a:cs typeface="+mn-cs"/>
                        </a:rPr>
                        <a:t>International Conference on Cyber-Enabled Distributed Computing and Knowledge Discovery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This paper </a:t>
                      </a:r>
                      <a:r>
                        <a:rPr lang="en-GB" sz="1800" b="0" i="0" kern="1200" dirty="0" err="1">
                          <a:solidFill>
                            <a:schemeClr val="dk1"/>
                          </a:solidFill>
                          <a:effectLst/>
                          <a:latin typeface="+mn-lt"/>
                          <a:ea typeface="+mn-ea"/>
                          <a:cs typeface="+mn-cs"/>
                        </a:rPr>
                        <a:t>analyzes</a:t>
                      </a:r>
                      <a:r>
                        <a:rPr lang="en-GB" sz="1800" b="0" i="0" kern="1200" dirty="0">
                          <a:solidFill>
                            <a:schemeClr val="dk1"/>
                          </a:solidFill>
                          <a:effectLst/>
                          <a:latin typeface="+mn-lt"/>
                          <a:ea typeface="+mn-ea"/>
                          <a:cs typeface="+mn-cs"/>
                        </a:rPr>
                        <a:t> the potential of blockchain technology for higher education. The paper discusses the benefits of using blockchain for academic certificate verification, including tamper-proof and non-repudiable electronic certificates</a:t>
                      </a:r>
                      <a:endParaRPr lang="en-IN" dirty="0"/>
                    </a:p>
                  </a:txBody>
                  <a:tcPr/>
                </a:tc>
                <a:extLst>
                  <a:ext uri="{0D108BD9-81ED-4DB2-BD59-A6C34878D82A}">
                    <a16:rowId xmlns:a16="http://schemas.microsoft.com/office/drawing/2014/main" val="3998672782"/>
                  </a:ext>
                </a:extLst>
              </a:tr>
            </a:tbl>
          </a:graphicData>
        </a:graphic>
      </p:graphicFrame>
      <p:sp>
        <p:nvSpPr>
          <p:cNvPr id="4" name="Footer Placeholder 3">
            <a:extLst>
              <a:ext uri="{FF2B5EF4-FFF2-40B4-BE49-F238E27FC236}">
                <a16:creationId xmlns:a16="http://schemas.microsoft.com/office/drawing/2014/main" id="{C214127E-A776-8255-155A-475485C3CB67}"/>
              </a:ext>
            </a:extLst>
          </p:cNvPr>
          <p:cNvSpPr>
            <a:spLocks noGrp="1"/>
          </p:cNvSpPr>
          <p:nvPr>
            <p:ph type="ftr" sz="quarter" idx="11"/>
          </p:nvPr>
        </p:nvSpPr>
        <p:spPr>
          <a:xfrm>
            <a:off x="3124200" y="6400799"/>
            <a:ext cx="3962400" cy="365125"/>
          </a:xfrm>
        </p:spPr>
        <p:txBody>
          <a:bodyPr/>
          <a:lstStyle/>
          <a:p>
            <a:r>
              <a:rPr lang="en-US" dirty="0"/>
              <a:t>DEPARTMENT OF COMPUTER SCIENCE AND ENGINEERING </a:t>
            </a:r>
          </a:p>
        </p:txBody>
      </p:sp>
    </p:spTree>
    <p:extLst>
      <p:ext uri="{BB962C8B-B14F-4D97-AF65-F5344CB8AC3E}">
        <p14:creationId xmlns:p14="http://schemas.microsoft.com/office/powerpoint/2010/main" val="3380556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DD975-DB0A-2630-D42A-7522020A15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185E1B-23DC-2A07-F50C-104FF9E4B450}"/>
              </a:ext>
            </a:extLst>
          </p:cNvPr>
          <p:cNvSpPr>
            <a:spLocks noGrp="1"/>
          </p:cNvSpPr>
          <p:nvPr>
            <p:ph type="title"/>
          </p:nvPr>
        </p:nvSpPr>
        <p:spPr>
          <a:xfrm>
            <a:off x="457200" y="61596"/>
            <a:ext cx="8229600" cy="228600"/>
          </a:xfrm>
        </p:spPr>
        <p:txBody>
          <a:bodyPr>
            <a:normAutofit fontScale="90000"/>
          </a:bodyPr>
          <a:lstStyle/>
          <a:p>
            <a:r>
              <a:rPr lang="en-GB" dirty="0"/>
              <a:t>Literature survey</a:t>
            </a:r>
            <a:endParaRPr lang="en-IN" dirty="0"/>
          </a:p>
        </p:txBody>
      </p:sp>
      <p:graphicFrame>
        <p:nvGraphicFramePr>
          <p:cNvPr id="5" name="Table 5">
            <a:extLst>
              <a:ext uri="{FF2B5EF4-FFF2-40B4-BE49-F238E27FC236}">
                <a16:creationId xmlns:a16="http://schemas.microsoft.com/office/drawing/2014/main" id="{79B81939-1A7E-7183-06CD-7FC8BAA87F3F}"/>
              </a:ext>
            </a:extLst>
          </p:cNvPr>
          <p:cNvGraphicFramePr>
            <a:graphicFrameLocks noGrp="1"/>
          </p:cNvGraphicFramePr>
          <p:nvPr>
            <p:ph idx="1"/>
            <p:extLst>
              <p:ext uri="{D42A27DB-BD31-4B8C-83A1-F6EECF244321}">
                <p14:modId xmlns:p14="http://schemas.microsoft.com/office/powerpoint/2010/main" val="2286007341"/>
              </p:ext>
            </p:extLst>
          </p:nvPr>
        </p:nvGraphicFramePr>
        <p:xfrm>
          <a:off x="685800" y="533402"/>
          <a:ext cx="8153402" cy="5867397"/>
        </p:xfrm>
        <a:graphic>
          <a:graphicData uri="http://schemas.openxmlformats.org/drawingml/2006/table">
            <a:tbl>
              <a:tblPr firstRow="1" bandRow="1">
                <a:tableStyleId>{5C22544A-7EE6-4342-B048-85BDC9FD1C3A}</a:tableStyleId>
              </a:tblPr>
              <a:tblGrid>
                <a:gridCol w="1053826">
                  <a:extLst>
                    <a:ext uri="{9D8B030D-6E8A-4147-A177-3AD203B41FA5}">
                      <a16:colId xmlns:a16="http://schemas.microsoft.com/office/drawing/2014/main" val="2118388853"/>
                    </a:ext>
                  </a:extLst>
                </a:gridCol>
                <a:gridCol w="1774894">
                  <a:extLst>
                    <a:ext uri="{9D8B030D-6E8A-4147-A177-3AD203B41FA5}">
                      <a16:colId xmlns:a16="http://schemas.microsoft.com/office/drawing/2014/main" val="2270197206"/>
                    </a:ext>
                  </a:extLst>
                </a:gridCol>
                <a:gridCol w="1774894">
                  <a:extLst>
                    <a:ext uri="{9D8B030D-6E8A-4147-A177-3AD203B41FA5}">
                      <a16:colId xmlns:a16="http://schemas.microsoft.com/office/drawing/2014/main" val="2951581292"/>
                    </a:ext>
                  </a:extLst>
                </a:gridCol>
                <a:gridCol w="1774894">
                  <a:extLst>
                    <a:ext uri="{9D8B030D-6E8A-4147-A177-3AD203B41FA5}">
                      <a16:colId xmlns:a16="http://schemas.microsoft.com/office/drawing/2014/main" val="561052809"/>
                    </a:ext>
                  </a:extLst>
                </a:gridCol>
                <a:gridCol w="1774894">
                  <a:extLst>
                    <a:ext uri="{9D8B030D-6E8A-4147-A177-3AD203B41FA5}">
                      <a16:colId xmlns:a16="http://schemas.microsoft.com/office/drawing/2014/main" val="3531675469"/>
                    </a:ext>
                  </a:extLst>
                </a:gridCol>
              </a:tblGrid>
              <a:tr h="695007">
                <a:tc>
                  <a:txBody>
                    <a:bodyPr/>
                    <a:lstStyle/>
                    <a:p>
                      <a:r>
                        <a:rPr lang="en-IN" dirty="0" err="1"/>
                        <a:t>S.No</a:t>
                      </a:r>
                      <a:r>
                        <a:rPr lang="en-IN" dirty="0"/>
                        <a:t>.</a:t>
                      </a:r>
                    </a:p>
                  </a:txBody>
                  <a:tcPr/>
                </a:tc>
                <a:tc>
                  <a:txBody>
                    <a:bodyPr/>
                    <a:lstStyle/>
                    <a:p>
                      <a:r>
                        <a:rPr lang="en-IN" dirty="0"/>
                        <a:t>Title of the Paper</a:t>
                      </a:r>
                    </a:p>
                  </a:txBody>
                  <a:tcPr/>
                </a:tc>
                <a:tc>
                  <a:txBody>
                    <a:bodyPr/>
                    <a:lstStyle/>
                    <a:p>
                      <a:r>
                        <a:rPr lang="en-IN" dirty="0"/>
                        <a:t>Year</a:t>
                      </a:r>
                    </a:p>
                  </a:txBody>
                  <a:tcPr/>
                </a:tc>
                <a:tc>
                  <a:txBody>
                    <a:bodyPr/>
                    <a:lstStyle/>
                    <a:p>
                      <a:r>
                        <a:rPr lang="en-IN" dirty="0"/>
                        <a:t>Journal/Conference Name</a:t>
                      </a:r>
                    </a:p>
                  </a:txBody>
                  <a:tcPr/>
                </a:tc>
                <a:tc>
                  <a:txBody>
                    <a:bodyPr/>
                    <a:lstStyle/>
                    <a:p>
                      <a:r>
                        <a:rPr lang="en-IN" dirty="0"/>
                        <a:t>Inferences</a:t>
                      </a:r>
                    </a:p>
                  </a:txBody>
                  <a:tcPr/>
                </a:tc>
                <a:extLst>
                  <a:ext uri="{0D108BD9-81ED-4DB2-BD59-A6C34878D82A}">
                    <a16:rowId xmlns:a16="http://schemas.microsoft.com/office/drawing/2014/main" val="2280627976"/>
                  </a:ext>
                </a:extLst>
              </a:tr>
              <a:tr h="5172390">
                <a:tc>
                  <a:txBody>
                    <a:bodyPr/>
                    <a:lstStyle/>
                    <a:p>
                      <a:r>
                        <a:rPr lang="en-GB" dirty="0"/>
                        <a:t>5)</a:t>
                      </a:r>
                      <a:endParaRPr lang="en-IN" dirty="0"/>
                    </a:p>
                  </a:txBody>
                  <a:tcPr/>
                </a:tc>
                <a:tc>
                  <a:txBody>
                    <a:bodyPr/>
                    <a:lstStyle/>
                    <a:p>
                      <a:r>
                        <a:rPr lang="en-GB" sz="1800" b="0" i="0" kern="1200" dirty="0">
                          <a:solidFill>
                            <a:schemeClr val="dk1"/>
                          </a:solidFill>
                          <a:effectLst/>
                          <a:latin typeface="+mn-lt"/>
                          <a:ea typeface="+mn-ea"/>
                          <a:cs typeface="+mn-cs"/>
                        </a:rPr>
                        <a:t> Blockchain-Based Academic Certificate Verification: A Comparative Study</a:t>
                      </a:r>
                      <a:endParaRPr lang="en-IN" dirty="0"/>
                    </a:p>
                  </a:txBody>
                  <a:tcPr/>
                </a:tc>
                <a:tc>
                  <a:txBody>
                    <a:bodyPr/>
                    <a:lstStyle/>
                    <a:p>
                      <a:r>
                        <a:rPr lang="en-GB" dirty="0"/>
                        <a:t>2022</a:t>
                      </a:r>
                      <a:endParaRPr lang="en-IN" dirty="0"/>
                    </a:p>
                  </a:txBody>
                  <a:tcPr/>
                </a:tc>
                <a:tc>
                  <a:txBody>
                    <a:bodyPr/>
                    <a:lstStyle/>
                    <a:p>
                      <a:r>
                        <a:rPr lang="en-GB" sz="1800" b="0" i="0" kern="1200" dirty="0">
                          <a:solidFill>
                            <a:schemeClr val="dk1"/>
                          </a:solidFill>
                          <a:effectLst/>
                          <a:latin typeface="+mn-lt"/>
                          <a:ea typeface="+mn-ea"/>
                          <a:cs typeface="+mn-cs"/>
                        </a:rPr>
                        <a:t>International Journal of Advanced Computer Science and Applications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 This paper presents a comparative study of different blockchain-based academic certificate verification systems. The study compares the features, security, and usability of different systems</a:t>
                      </a:r>
                      <a:endParaRPr lang="en-IN" dirty="0"/>
                    </a:p>
                  </a:txBody>
                  <a:tcPr/>
                </a:tc>
                <a:extLst>
                  <a:ext uri="{0D108BD9-81ED-4DB2-BD59-A6C34878D82A}">
                    <a16:rowId xmlns:a16="http://schemas.microsoft.com/office/drawing/2014/main" val="3998672782"/>
                  </a:ext>
                </a:extLst>
              </a:tr>
            </a:tbl>
          </a:graphicData>
        </a:graphic>
      </p:graphicFrame>
      <p:sp>
        <p:nvSpPr>
          <p:cNvPr id="4" name="Footer Placeholder 3">
            <a:extLst>
              <a:ext uri="{FF2B5EF4-FFF2-40B4-BE49-F238E27FC236}">
                <a16:creationId xmlns:a16="http://schemas.microsoft.com/office/drawing/2014/main" id="{1449C504-712C-5F21-86B2-0020DC8D49A1}"/>
              </a:ext>
            </a:extLst>
          </p:cNvPr>
          <p:cNvSpPr>
            <a:spLocks noGrp="1"/>
          </p:cNvSpPr>
          <p:nvPr>
            <p:ph type="ftr" sz="quarter" idx="11"/>
          </p:nvPr>
        </p:nvSpPr>
        <p:spPr>
          <a:xfrm>
            <a:off x="3124200" y="6400799"/>
            <a:ext cx="3962400" cy="365125"/>
          </a:xfrm>
        </p:spPr>
        <p:txBody>
          <a:bodyPr/>
          <a:lstStyle/>
          <a:p>
            <a:r>
              <a:rPr lang="en-US" dirty="0"/>
              <a:t>DEPARTMENT OF COMPUTER SCIENCE AND ENGINEERING </a:t>
            </a:r>
          </a:p>
        </p:txBody>
      </p:sp>
    </p:spTree>
    <p:extLst>
      <p:ext uri="{BB962C8B-B14F-4D97-AF65-F5344CB8AC3E}">
        <p14:creationId xmlns:p14="http://schemas.microsoft.com/office/powerpoint/2010/main" val="1938013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606</TotalTime>
  <Words>1857</Words>
  <Application>Microsoft Office PowerPoint</Application>
  <PresentationFormat>On-screen Show (4:3)</PresentationFormat>
  <Paragraphs>257</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__fkGroteskNeue_532e43</vt:lpstr>
      <vt:lpstr>Arial</vt:lpstr>
      <vt:lpstr>Calibri</vt:lpstr>
      <vt:lpstr>source-serif-pro</vt:lpstr>
      <vt:lpstr>Times New Roman</vt:lpstr>
      <vt:lpstr>Office Theme</vt:lpstr>
      <vt:lpstr>SRM INSTITUTE OF SCIENCE AND TECHNOLOGY Ramapuram, Chennai – 600 089 DEPARTMENT OF COMPUTER SCIENCE AND ENGINEERING</vt:lpstr>
      <vt:lpstr>ABSTRACT</vt:lpstr>
      <vt:lpstr>Scope and Motivation</vt:lpstr>
      <vt:lpstr>Introduction</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Objective</vt:lpstr>
      <vt:lpstr>Problem Statement</vt:lpstr>
      <vt:lpstr>Proposed Work</vt:lpstr>
      <vt:lpstr>Architecture Diagram</vt:lpstr>
      <vt:lpstr>Novel Idea</vt:lpstr>
      <vt:lpstr>Modules</vt:lpstr>
      <vt:lpstr>Module 1 : University Administrator</vt:lpstr>
      <vt:lpstr>Module 2 : Blockchain Integration</vt:lpstr>
      <vt:lpstr>Module 3 : Student</vt:lpstr>
      <vt:lpstr>Module 4 : Verifier</vt:lpstr>
      <vt:lpstr>Software &amp; Hardware Requirements</vt:lpstr>
      <vt:lpstr>Implementation</vt:lpstr>
      <vt:lpstr>Implementation</vt:lpstr>
      <vt:lpstr>Intermediate results</vt:lpstr>
      <vt:lpstr>Intermediate results</vt:lpstr>
      <vt:lpstr>Intermediate results</vt:lpstr>
      <vt:lpstr>Intermediate results</vt:lpstr>
      <vt:lpstr>Intermediate results</vt:lpstr>
      <vt:lpstr>References</vt:lpstr>
      <vt:lpstr>Outcome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 Ramapuram Campus , Chennai – 600 089 DEPARTMENT OF COMPUTER SCIENCE AND ENGINEERING</dc:title>
  <dc:creator>DELL</dc:creator>
  <cp:lastModifiedBy>sri ram</cp:lastModifiedBy>
  <cp:revision>15</cp:revision>
  <dcterms:created xsi:type="dcterms:W3CDTF">2023-07-26T03:49:14Z</dcterms:created>
  <dcterms:modified xsi:type="dcterms:W3CDTF">2024-03-23T05:04:12Z</dcterms:modified>
</cp:coreProperties>
</file>