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4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</a:fld>
            <a:endParaRPr spc="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3529F"/>
                </a:solidFill>
                <a:latin typeface="Franklin Gothic Medium" panose="020B0603020102020204"/>
                <a:cs typeface="Franklin Gothic Medium" panose="020B0603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</a:fld>
            <a:endParaRPr spc="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3529F"/>
                </a:solidFill>
                <a:latin typeface="Franklin Gothic Medium" panose="020B0603020102020204"/>
                <a:cs typeface="Franklin Gothic Medium" panose="020B0603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</a:fld>
            <a:endParaRPr spc="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3529F"/>
                </a:solidFill>
                <a:latin typeface="Franklin Gothic Medium" panose="020B0603020102020204"/>
                <a:cs typeface="Franklin Gothic Medium" panose="020B0603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</a:fld>
            <a:endParaRPr spc="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</a:fld>
            <a:endParaRPr spc="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3709" y="9007475"/>
            <a:ext cx="6734175" cy="1524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8854" y="8923655"/>
            <a:ext cx="1807845" cy="329565"/>
          </a:xfrm>
          <a:custGeom>
            <a:avLst/>
            <a:gdLst/>
            <a:ahLst/>
            <a:cxnLst/>
            <a:rect l="l" t="t" r="r" b="b"/>
            <a:pathLst>
              <a:path w="1807845" h="329565">
                <a:moveTo>
                  <a:pt x="1807845" y="0"/>
                </a:moveTo>
                <a:lnTo>
                  <a:pt x="0" y="0"/>
                </a:lnTo>
                <a:lnTo>
                  <a:pt x="0" y="329565"/>
                </a:lnTo>
                <a:lnTo>
                  <a:pt x="1807845" y="329565"/>
                </a:lnTo>
                <a:lnTo>
                  <a:pt x="18078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9939" y="331977"/>
            <a:ext cx="6192520" cy="45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3529F"/>
                </a:solidFill>
                <a:latin typeface="Franklin Gothic Medium" panose="020B0603020102020204"/>
                <a:cs typeface="Franklin Gothic Medium" panose="020B0603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68" y="8910208"/>
            <a:ext cx="1452880" cy="51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43529F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</a:fld>
            <a:endParaRPr spc="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jpeg"/><Relationship Id="rId1" Type="http://schemas.openxmlformats.org/officeDocument/2006/relationships/hyperlink" Target="mailto:yasotha54321@gmail.com" TargetMode="Externa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slide" Target="slide4.xml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332105"/>
            <a:ext cx="7188835" cy="1835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0"/>
              </a:spcBef>
            </a:pPr>
            <a:r>
              <a:rPr sz="2000" b="1" spc="-285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FLOOD</a:t>
            </a:r>
            <a:r>
              <a:rPr lang="en-US" sz="2000" b="1" spc="-285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25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265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MONITORING</a:t>
            </a:r>
            <a:r>
              <a:rPr sz="2000" b="1" spc="-120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spc="-120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295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000" b="1" spc="-100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spc="-100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280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EARLY</a:t>
            </a:r>
            <a:r>
              <a:rPr sz="2000" b="1" spc="-90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spc="-90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285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WARNING</a:t>
            </a:r>
            <a:r>
              <a:rPr lang="en-US" sz="2000" b="1" spc="-285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20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275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SYSTEMS</a:t>
            </a:r>
            <a:r>
              <a:rPr lang="en-US" sz="2000" b="1" spc="-275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sz="2000" b="1" spc="-130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(I</a:t>
            </a:r>
            <a:r>
              <a:rPr sz="2000" b="1" spc="-210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320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b="1" spc="-260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85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T)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27305" marR="4655820" indent="-15240">
              <a:lnSpc>
                <a:spcPct val="200000"/>
              </a:lnSpc>
              <a:spcBef>
                <a:spcPts val="270"/>
              </a:spcBef>
            </a:pP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NAME:</a:t>
            </a:r>
            <a:r>
              <a:rPr sz="12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200" b="1" spc="-10" dirty="0">
                <a:latin typeface="Times New Roman" panose="02020603050405020304"/>
                <a:cs typeface="Times New Roman" panose="02020603050405020304"/>
              </a:rPr>
              <a:t>PUGALARASI </a:t>
            </a:r>
            <a:r>
              <a:rPr lang="en-IN" sz="1200" b="1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200" b="1" dirty="0" smtClean="0">
                <a:latin typeface="Times New Roman" panose="02020603050405020304"/>
                <a:cs typeface="Times New Roman" panose="02020603050405020304"/>
              </a:rPr>
              <a:t> </a:t>
            </a:r>
            <a:endParaRPr sz="1200" b="1" dirty="0" smtClean="0">
              <a:latin typeface="Times New Roman" panose="02020603050405020304"/>
              <a:cs typeface="Times New Roman" panose="02020603050405020304"/>
            </a:endParaRPr>
          </a:p>
          <a:p>
            <a:pPr marL="27305" marR="4655820" indent="-15240">
              <a:lnSpc>
                <a:spcPct val="200000"/>
              </a:lnSpc>
              <a:spcBef>
                <a:spcPts val="270"/>
              </a:spcBef>
            </a:pPr>
            <a:r>
              <a:rPr sz="1200" b="1" spc="-28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10" dirty="0" smtClean="0">
                <a:latin typeface="Times New Roman" panose="02020603050405020304"/>
                <a:cs typeface="Times New Roman" panose="02020603050405020304"/>
              </a:rPr>
              <a:t>NM</a:t>
            </a:r>
            <a:r>
              <a:rPr sz="1200" b="1" spc="-1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2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au721221106</a:t>
            </a:r>
            <a:r>
              <a:rPr lang="en-US" sz="1200" b="1" dirty="0">
                <a:latin typeface="Times New Roman" panose="02020603050405020304"/>
                <a:cs typeface="Times New Roman" panose="02020603050405020304"/>
              </a:rPr>
              <a:t>073</a:t>
            </a:r>
            <a:endParaRPr sz="1200" dirty="0">
              <a:latin typeface="Times New Roman" panose="02020603050405020304"/>
              <a:cs typeface="Times New Roman" panose="02020603050405020304"/>
            </a:endParaRPr>
          </a:p>
          <a:p>
            <a:pPr marL="12700" marR="3868420">
              <a:lnSpc>
                <a:spcPct val="192000"/>
              </a:lnSpc>
              <a:spcBef>
                <a:spcPts val="5"/>
              </a:spcBef>
            </a:pPr>
            <a:r>
              <a:rPr sz="1200" b="1" spc="-25" dirty="0">
                <a:latin typeface="Times New Roman" panose="02020603050405020304"/>
                <a:cs typeface="Times New Roman" panose="02020603050405020304"/>
              </a:rPr>
              <a:t>EMAIL:</a:t>
            </a:r>
            <a:r>
              <a:rPr sz="1200" b="1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200" b="1" spc="50" dirty="0">
                <a:latin typeface="Times New Roman" panose="02020603050405020304"/>
                <a:cs typeface="Times New Roman" panose="02020603050405020304"/>
              </a:rPr>
              <a:t>pugalguru2721@gmail.com</a:t>
            </a:r>
            <a:endParaRPr lang="en-US" sz="1200" b="1" spc="50" dirty="0">
              <a:latin typeface="Times New Roman" panose="02020603050405020304"/>
              <a:cs typeface="Times New Roman" panose="02020603050405020304"/>
            </a:endParaRPr>
          </a:p>
          <a:p>
            <a:pPr marL="12700" marR="3868420">
              <a:lnSpc>
                <a:spcPct val="192000"/>
              </a:lnSpc>
              <a:spcBef>
                <a:spcPts val="5"/>
              </a:spcBef>
            </a:pPr>
            <a:r>
              <a:rPr sz="1200" b="1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/>
                <a:cs typeface="Times New Roman" panose="02020603050405020304"/>
                <a:hlinkClick r:id="rId1"/>
              </a:rPr>
              <a:t> </a:t>
            </a:r>
            <a:r>
              <a:rPr sz="1200" b="1" spc="-28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PHASE:</a:t>
            </a:r>
            <a:r>
              <a:rPr sz="1200" b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3</a:t>
            </a:r>
            <a:endParaRPr sz="12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500" y="2447670"/>
            <a:ext cx="6972934" cy="4683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148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TABLE</a:t>
            </a:r>
            <a:r>
              <a:rPr spc="105" dirty="0"/>
              <a:t> </a:t>
            </a:r>
            <a:r>
              <a:rPr spc="-5" dirty="0"/>
              <a:t>OF</a:t>
            </a:r>
            <a:r>
              <a:rPr spc="110" dirty="0"/>
              <a:t> </a:t>
            </a:r>
            <a:r>
              <a:rPr spc="-5" dirty="0"/>
              <a:t>CONTENTS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774440" y="1350390"/>
            <a:ext cx="3503295" cy="1676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1" action="ppaction://hlinksldjump"/>
              </a:rPr>
              <a:t>Introduction</a:t>
            </a:r>
            <a:r>
              <a:rPr sz="1600" spc="-200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1" action="ppaction://hlinksldjump"/>
              </a:rPr>
              <a:t> </a:t>
            </a:r>
            <a:r>
              <a:rPr sz="1600" spc="5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1" action="ppaction://hlinksldjump"/>
              </a:rPr>
              <a:t>...........................................</a:t>
            </a:r>
            <a:r>
              <a:rPr sz="1600" spc="-114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1" action="ppaction://hlinksldjump"/>
              </a:rPr>
              <a:t> </a:t>
            </a:r>
            <a:r>
              <a:rPr sz="1600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1" action="ppaction://hlinksldjump"/>
              </a:rPr>
              <a:t>3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D</a:t>
            </a:r>
            <a:r>
              <a:rPr sz="1600" spc="-20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e</a:t>
            </a:r>
            <a:r>
              <a:rPr sz="1600" spc="5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v</a:t>
            </a:r>
            <a:r>
              <a:rPr sz="1600" spc="-20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e</a:t>
            </a:r>
            <a:r>
              <a:rPr sz="1600" spc="-15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lo</a:t>
            </a:r>
            <a:r>
              <a:rPr sz="1600" spc="5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pm</a:t>
            </a:r>
            <a:r>
              <a:rPr sz="1600" spc="-25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e</a:t>
            </a:r>
            <a:r>
              <a:rPr sz="1600" spc="5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n</a:t>
            </a:r>
            <a:r>
              <a:rPr sz="1600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t</a:t>
            </a:r>
            <a:r>
              <a:rPr sz="1600" spc="45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 </a:t>
            </a:r>
            <a:r>
              <a:rPr sz="1600" spc="-10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P</a:t>
            </a:r>
            <a:r>
              <a:rPr sz="1600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a</a:t>
            </a:r>
            <a:r>
              <a:rPr sz="1600" spc="-10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r</a:t>
            </a:r>
            <a:r>
              <a:rPr sz="1600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t</a:t>
            </a:r>
            <a:r>
              <a:rPr sz="1600" spc="-5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 </a:t>
            </a:r>
            <a:r>
              <a:rPr sz="1600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1</a:t>
            </a:r>
            <a:r>
              <a:rPr sz="1600" spc="-195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 </a:t>
            </a:r>
            <a:r>
              <a:rPr sz="1600" spc="5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...............................</a:t>
            </a:r>
            <a:r>
              <a:rPr sz="1600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.</a:t>
            </a:r>
            <a:r>
              <a:rPr sz="1600" spc="-55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 </a:t>
            </a:r>
            <a:r>
              <a:rPr sz="1600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4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</a:rPr>
              <a:t>Program</a:t>
            </a:r>
            <a:r>
              <a:rPr sz="1600" spc="75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</a:rPr>
              <a:t>Script.........................................5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1F487C"/>
                </a:solidFill>
                <a:latin typeface="Times New Roman" panose="02020603050405020304"/>
                <a:cs typeface="Times New Roman" panose="02020603050405020304"/>
              </a:rPr>
              <a:t>Conclusion………………………………6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22040" y="913130"/>
            <a:ext cx="85725" cy="190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22040" y="737869"/>
            <a:ext cx="85725" cy="19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3709" y="8923655"/>
            <a:ext cx="6734175" cy="329565"/>
            <a:chOff x="473709" y="8923655"/>
            <a:chExt cx="6734175" cy="32956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73709" y="9007475"/>
              <a:ext cx="6734175" cy="1524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8854" y="8923655"/>
              <a:ext cx="1807845" cy="329565"/>
            </a:xfrm>
            <a:custGeom>
              <a:avLst/>
              <a:gdLst/>
              <a:ahLst/>
              <a:cxnLst/>
              <a:rect l="l" t="t" r="r" b="b"/>
              <a:pathLst>
                <a:path w="1807845" h="329565">
                  <a:moveTo>
                    <a:pt x="1807845" y="0"/>
                  </a:moveTo>
                  <a:lnTo>
                    <a:pt x="0" y="0"/>
                  </a:lnTo>
                  <a:lnTo>
                    <a:pt x="0" y="329565"/>
                  </a:lnTo>
                  <a:lnTo>
                    <a:pt x="1807845" y="329565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6996" y="1393063"/>
            <a:ext cx="3111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2C5293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3600" b="1" spc="-15" dirty="0">
                <a:solidFill>
                  <a:srgbClr val="2C5293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600" b="1" spc="-5" dirty="0">
                <a:solidFill>
                  <a:srgbClr val="2C5293"/>
                </a:solidFill>
                <a:latin typeface="Calibri" panose="020F0502020204030204"/>
                <a:cs typeface="Calibri" panose="020F0502020204030204"/>
              </a:rPr>
              <a:t>ODUCT</a:t>
            </a:r>
            <a:r>
              <a:rPr sz="3600" b="1" spc="-15" dirty="0">
                <a:solidFill>
                  <a:srgbClr val="2C5293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600" b="1" spc="-5" dirty="0">
                <a:solidFill>
                  <a:srgbClr val="2C5293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600" b="1" dirty="0">
                <a:solidFill>
                  <a:srgbClr val="2C5293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dirty="0"/>
              <a:t>:</a:t>
            </a:r>
            <a:endParaRPr sz="3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756" y="6820230"/>
            <a:ext cx="7121525" cy="16827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Flood</a:t>
            </a:r>
            <a:r>
              <a:rPr sz="1100" spc="1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monitoring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early warning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1100" spc="1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100" spc="-2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context</a:t>
            </a:r>
            <a:r>
              <a:rPr sz="1100" spc="2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100" spc="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100" spc="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Internet</a:t>
            </a:r>
            <a:r>
              <a:rPr sz="1100" spc="2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100" spc="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Things</a:t>
            </a:r>
            <a:r>
              <a:rPr sz="1100" spc="1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(IOT)</a:t>
            </a:r>
            <a:r>
              <a:rPr sz="1100" spc="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represent</a:t>
            </a:r>
            <a:r>
              <a:rPr sz="1100" spc="2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100" spc="3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transformative</a:t>
            </a:r>
            <a:r>
              <a:rPr sz="1100" spc="-2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approach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3756" y="6988175"/>
            <a:ext cx="7066915" cy="16192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100" spc="2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mitigating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100" spc="-1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devastating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impact</a:t>
            </a:r>
            <a:r>
              <a:rPr sz="1100" spc="2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100" spc="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floods.</a:t>
            </a:r>
            <a:r>
              <a:rPr sz="1100" spc="4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1100" spc="-1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1100" spc="5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harness</a:t>
            </a:r>
            <a:r>
              <a:rPr sz="1100" spc="2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capabilities</a:t>
            </a:r>
            <a:r>
              <a:rPr sz="1100" spc="2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100" spc="4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interconnected devices</a:t>
            </a:r>
            <a:r>
              <a:rPr sz="1100" spc="4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sensors</a:t>
            </a:r>
            <a:r>
              <a:rPr sz="1100" spc="10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3756" y="7149718"/>
            <a:ext cx="4636770" cy="16192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provide</a:t>
            </a:r>
            <a:r>
              <a:rPr sz="1100" spc="-2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real-time</a:t>
            </a:r>
            <a:r>
              <a:rPr sz="1100" spc="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data,</a:t>
            </a:r>
            <a:r>
              <a:rPr sz="1100" spc="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predictive</a:t>
            </a:r>
            <a:r>
              <a:rPr sz="1100" spc="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insights,</a:t>
            </a:r>
            <a:r>
              <a:rPr sz="1100" spc="3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and timely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alerts</a:t>
            </a:r>
            <a:r>
              <a:rPr sz="1100" spc="2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flood-prone</a:t>
            </a:r>
            <a:r>
              <a:rPr sz="1100" spc="-1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regions.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6991" y="7302118"/>
            <a:ext cx="33655" cy="167640"/>
          </a:xfrm>
          <a:custGeom>
            <a:avLst/>
            <a:gdLst/>
            <a:ahLst/>
            <a:cxnLst/>
            <a:rect l="l" t="t" r="r" b="b"/>
            <a:pathLst>
              <a:path w="33654" h="167640">
                <a:moveTo>
                  <a:pt x="33528" y="0"/>
                </a:moveTo>
                <a:lnTo>
                  <a:pt x="0" y="0"/>
                </a:lnTo>
                <a:lnTo>
                  <a:pt x="0" y="167639"/>
                </a:lnTo>
                <a:lnTo>
                  <a:pt x="33528" y="167639"/>
                </a:lnTo>
                <a:lnTo>
                  <a:pt x="33528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33756" y="7463663"/>
            <a:ext cx="6615430" cy="16764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combining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100" spc="-2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power</a:t>
            </a:r>
            <a:r>
              <a:rPr sz="1100" spc="3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100" spc="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IOT</a:t>
            </a:r>
            <a:r>
              <a:rPr sz="1100" spc="3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technology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advanced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100" spc="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analytics,</a:t>
            </a:r>
            <a:r>
              <a:rPr sz="1100" spc="3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1100" spc="-2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1100" spc="4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enable</a:t>
            </a:r>
            <a:r>
              <a:rPr sz="1100" spc="-2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us</a:t>
            </a:r>
            <a:r>
              <a:rPr sz="1100" spc="1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100" spc="1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monitor</a:t>
            </a:r>
            <a:r>
              <a:rPr sz="1100" spc="3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weather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3756" y="7631303"/>
            <a:ext cx="5207000" cy="16192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conditions,</a:t>
            </a:r>
            <a:r>
              <a:rPr sz="1100" spc="3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water</a:t>
            </a:r>
            <a:r>
              <a:rPr sz="1100" spc="3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levels,</a:t>
            </a:r>
            <a:r>
              <a:rPr sz="1100" spc="3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100" spc="3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environmental parameters,</a:t>
            </a:r>
            <a:r>
              <a:rPr sz="1100" spc="3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thus</a:t>
            </a:r>
            <a:r>
              <a:rPr sz="1100" spc="2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identifying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potential flood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risks.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6099" y="2307475"/>
            <a:ext cx="6902487" cy="4252190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</a:fld>
            <a:endParaRPr spc="6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1142746"/>
            <a:ext cx="3399154" cy="875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1F467A"/>
                </a:solidFill>
                <a:latin typeface="Arial Black" panose="020B0A04020102020204"/>
                <a:cs typeface="Arial Black" panose="020B0A04020102020204"/>
              </a:rPr>
              <a:t>DEVELOPMENT</a:t>
            </a:r>
            <a:r>
              <a:rPr sz="2000" spc="-55" dirty="0">
                <a:solidFill>
                  <a:srgbClr val="1F467A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2000" spc="-5" dirty="0">
                <a:solidFill>
                  <a:srgbClr val="1F467A"/>
                </a:solidFill>
                <a:latin typeface="Arial Black" panose="020B0A04020102020204"/>
                <a:cs typeface="Arial Black" panose="020B0A04020102020204"/>
              </a:rPr>
              <a:t>PART</a:t>
            </a:r>
            <a:r>
              <a:rPr sz="2000" spc="-60" dirty="0">
                <a:solidFill>
                  <a:srgbClr val="1F467A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2000" spc="-10" dirty="0">
                <a:solidFill>
                  <a:srgbClr val="1F467A"/>
                </a:solidFill>
                <a:latin typeface="Arial Black" panose="020B0A04020102020204"/>
                <a:cs typeface="Arial Black" panose="020B0A04020102020204"/>
              </a:rPr>
              <a:t>1</a:t>
            </a:r>
            <a:endParaRPr sz="2000">
              <a:latin typeface="Arial Black" panose="020B0A04020102020204"/>
              <a:cs typeface="Arial Black" panose="020B0A0402010202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Arial Black" panose="020B0A04020102020204"/>
              <a:cs typeface="Arial Black" panose="020B0A04020102020204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Black" panose="020B0A04020102020204"/>
                <a:cs typeface="Arial Black" panose="020B0A04020102020204"/>
              </a:rPr>
              <a:t>Hardware</a:t>
            </a:r>
            <a:r>
              <a:rPr sz="1400" spc="-9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1400" spc="-5" dirty="0">
                <a:latin typeface="Arial Black" panose="020B0A04020102020204"/>
                <a:cs typeface="Arial Black" panose="020B0A04020102020204"/>
              </a:rPr>
              <a:t>and</a:t>
            </a:r>
            <a:r>
              <a:rPr sz="1400" spc="-11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1400" spc="-5" dirty="0">
                <a:latin typeface="Arial Black" panose="020B0A04020102020204"/>
                <a:cs typeface="Arial Black" panose="020B0A04020102020204"/>
              </a:rPr>
              <a:t>Components:</a:t>
            </a:r>
            <a:endParaRPr sz="14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291" y="2542412"/>
            <a:ext cx="230568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90" dirty="0">
                <a:latin typeface="Arial" panose="020B0604020202020204"/>
                <a:cs typeface="Arial" panose="020B0604020202020204"/>
              </a:rPr>
              <a:t>GSM</a:t>
            </a:r>
            <a:r>
              <a:rPr sz="1400" b="1" spc="50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70" dirty="0">
                <a:latin typeface="Arial" panose="020B0604020202020204"/>
                <a:cs typeface="Arial" panose="020B0604020202020204"/>
              </a:rPr>
              <a:t>module</a:t>
            </a:r>
            <a:r>
              <a:rPr sz="1400" b="1" spc="30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65" dirty="0">
                <a:latin typeface="Arial" panose="020B0604020202020204"/>
                <a:cs typeface="Arial" panose="020B0604020202020204"/>
              </a:rPr>
              <a:t>(SIM</a:t>
            </a:r>
            <a:r>
              <a:rPr sz="1400" b="1" spc="50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65" dirty="0">
                <a:latin typeface="Arial" panose="020B0604020202020204"/>
                <a:cs typeface="Arial" panose="020B0604020202020204"/>
              </a:rPr>
              <a:t>8001):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6991" y="2768473"/>
            <a:ext cx="838835" cy="167640"/>
          </a:xfrm>
          <a:custGeom>
            <a:avLst/>
            <a:gdLst/>
            <a:ahLst/>
            <a:cxnLst/>
            <a:rect l="l" t="t" r="r" b="b"/>
            <a:pathLst>
              <a:path w="838835" h="167639">
                <a:moveTo>
                  <a:pt x="838504" y="0"/>
                </a:moveTo>
                <a:lnTo>
                  <a:pt x="0" y="0"/>
                </a:lnTo>
                <a:lnTo>
                  <a:pt x="0" y="167640"/>
                </a:lnTo>
                <a:lnTo>
                  <a:pt x="838504" y="167640"/>
                </a:lnTo>
                <a:lnTo>
                  <a:pt x="838504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16991" y="2936113"/>
            <a:ext cx="6696709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457200">
              <a:lnSpc>
                <a:spcPts val="1550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SIM8001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GSM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(Global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Mobile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Communications)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module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for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991" y="3140329"/>
            <a:ext cx="7205345" cy="20764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wireless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communication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over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cellular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networks.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supports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2G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(GSM/GPRS)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networks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provides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6991" y="3347592"/>
            <a:ext cx="621157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features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like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transmission,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SMS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messaging,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voice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calls,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command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control.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291" y="3728465"/>
            <a:ext cx="15887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Arial" panose="020B0604020202020204"/>
                <a:cs typeface="Arial" panose="020B0604020202020204"/>
              </a:rPr>
              <a:t>Ultrasonic</a:t>
            </a:r>
            <a:r>
              <a:rPr sz="140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dirty="0">
                <a:latin typeface="Arial" panose="020B0604020202020204"/>
                <a:cs typeface="Arial" panose="020B0604020202020204"/>
              </a:rPr>
              <a:t>sensor: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6991" y="3957573"/>
            <a:ext cx="384810" cy="210820"/>
          </a:xfrm>
          <a:custGeom>
            <a:avLst/>
            <a:gdLst/>
            <a:ahLst/>
            <a:cxnLst/>
            <a:rect l="l" t="t" r="r" b="b"/>
            <a:pathLst>
              <a:path w="384809" h="210820">
                <a:moveTo>
                  <a:pt x="384352" y="0"/>
                </a:moveTo>
                <a:lnTo>
                  <a:pt x="0" y="0"/>
                </a:lnTo>
                <a:lnTo>
                  <a:pt x="0" y="210312"/>
                </a:lnTo>
                <a:lnTo>
                  <a:pt x="384352" y="210312"/>
                </a:lnTo>
                <a:lnTo>
                  <a:pt x="384352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74496" y="4164838"/>
            <a:ext cx="6550025" cy="21082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Ultrasonic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sensors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high-frequency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sound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waves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measure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distances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detect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objects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6991" y="4375150"/>
            <a:ext cx="685800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without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physical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contact.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They work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the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principle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sending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out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ultrasonic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pulses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and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6991" y="4579365"/>
            <a:ext cx="7007225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calculating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takes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them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bounce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back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1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object.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sensors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commonly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6991" y="4783835"/>
            <a:ext cx="6690359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obstacle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avoidance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robotics,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distance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measurement,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level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sensing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industrial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6991" y="4988052"/>
            <a:ext cx="902969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applications.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4291" y="5307583"/>
            <a:ext cx="11442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latin typeface="Arial" panose="020B0604020202020204"/>
                <a:cs typeface="Arial" panose="020B0604020202020204"/>
              </a:rPr>
              <a:t>Float</a:t>
            </a:r>
            <a:r>
              <a:rPr sz="140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dirty="0">
                <a:latin typeface="Arial" panose="020B0604020202020204"/>
                <a:cs typeface="Arial" panose="020B0604020202020204"/>
              </a:rPr>
              <a:t>sensor: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6991" y="5533644"/>
            <a:ext cx="7147559" cy="21082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914400">
              <a:lnSpc>
                <a:spcPts val="1600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float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sensor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simple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reliable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device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detect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liquid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levels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container.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6991" y="5743955"/>
            <a:ext cx="6854825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5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consists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float,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typically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made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buoyant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material,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rises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falls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changing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liquid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6991" y="5948426"/>
            <a:ext cx="700659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levels.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the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float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reaches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specific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point,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triggers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switch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mechanism,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signaling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either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the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6991" y="6152641"/>
            <a:ext cx="211963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presence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or absence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liquid.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6991" y="6353809"/>
            <a:ext cx="116205" cy="189230"/>
          </a:xfrm>
          <a:custGeom>
            <a:avLst/>
            <a:gdLst/>
            <a:ahLst/>
            <a:cxnLst/>
            <a:rect l="l" t="t" r="r" b="b"/>
            <a:pathLst>
              <a:path w="116204" h="189229">
                <a:moveTo>
                  <a:pt x="116128" y="0"/>
                </a:moveTo>
                <a:lnTo>
                  <a:pt x="0" y="0"/>
                </a:lnTo>
                <a:lnTo>
                  <a:pt x="0" y="188975"/>
                </a:lnTo>
                <a:lnTo>
                  <a:pt x="116128" y="188975"/>
                </a:lnTo>
                <a:lnTo>
                  <a:pt x="116128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16991" y="6545833"/>
            <a:ext cx="814705" cy="23495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sz="1400" b="1" spc="-5" dirty="0">
                <a:latin typeface="Segoe UI" panose="020B0502040204020203"/>
                <a:cs typeface="Segoe UI" panose="020B0502040204020203"/>
              </a:rPr>
              <a:t>Zero</a:t>
            </a:r>
            <a:r>
              <a:rPr sz="1400" b="1" spc="-65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b="1" spc="-5" dirty="0">
                <a:latin typeface="Segoe UI" panose="020B0502040204020203"/>
                <a:cs typeface="Segoe UI" panose="020B0502040204020203"/>
              </a:rPr>
              <a:t>PCB:</a:t>
            </a:r>
            <a:endParaRPr sz="14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6991" y="6780530"/>
            <a:ext cx="7006590" cy="205104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487680">
              <a:lnSpc>
                <a:spcPts val="1555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Zero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PCB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,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often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referred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"Zero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Insertion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Force"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or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ZIF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PCB,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type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printed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6991" y="6985127"/>
            <a:ext cx="700659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circuit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board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designed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integrated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circuits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fragile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delicate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pins.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features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specialized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16991" y="7183246"/>
            <a:ext cx="6955790" cy="210820"/>
          </a:xfrm>
          <a:custGeom>
            <a:avLst/>
            <a:gdLst/>
            <a:ahLst/>
            <a:cxnLst/>
            <a:rect l="l" t="t" r="r" b="b"/>
            <a:pathLst>
              <a:path w="6955790" h="210820">
                <a:moveTo>
                  <a:pt x="6955282" y="0"/>
                </a:moveTo>
                <a:lnTo>
                  <a:pt x="0" y="0"/>
                </a:lnTo>
                <a:lnTo>
                  <a:pt x="0" y="210311"/>
                </a:lnTo>
                <a:lnTo>
                  <a:pt x="6955282" y="210311"/>
                </a:lnTo>
                <a:lnTo>
                  <a:pt x="6955282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04291" y="7161403"/>
            <a:ext cx="697674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socket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allows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ICs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inserted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removed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minimal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force,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reducing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the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risk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damage.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</a:fld>
            <a:endParaRPr spc="6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965961"/>
            <a:ext cx="5438140" cy="79413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1F487C"/>
                </a:solidFill>
                <a:latin typeface="Arial Black" panose="020B0A04020102020204"/>
                <a:cs typeface="Arial Black" panose="020B0A04020102020204"/>
              </a:rPr>
              <a:t>PROGRAMING</a:t>
            </a:r>
            <a:endParaRPr sz="2000">
              <a:latin typeface="Arial Black" panose="020B0A04020102020204"/>
              <a:cs typeface="Arial Black" panose="020B0A04020102020204"/>
            </a:endParaRPr>
          </a:p>
          <a:p>
            <a:pPr marL="12700">
              <a:lnSpc>
                <a:spcPts val="1295"/>
              </a:lnSpc>
              <a:spcBef>
                <a:spcPts val="1670"/>
              </a:spcBef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#include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&lt;Wire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.h&gt;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3587115">
              <a:lnSpc>
                <a:spcPct val="96000"/>
              </a:lnSpc>
              <a:spcBef>
                <a:spcPts val="35"/>
              </a:spcBef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#include &lt;LiquidCrystal_I2C.h&gt;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#include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&lt;New Ping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.h&gt;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#include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&lt;Software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Serial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.h&gt;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5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LCD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Display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7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LiquidCrystal_I2C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lcd(0x27,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16,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2);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3888740">
              <a:lnSpc>
                <a:spcPts val="1250"/>
              </a:lnSpc>
              <a:spcBef>
                <a:spcPts val="80"/>
              </a:spcBef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Ultrasonic</a:t>
            </a:r>
            <a:r>
              <a:rPr sz="1100" spc="25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Sensor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#define</a:t>
            </a:r>
            <a:r>
              <a:rPr sz="11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TRIGGER_PIN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12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2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#define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ECHO_PIN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11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#define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MAX_DISTANCE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200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New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Ping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sonar(TRIGGER_PIN,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ECHO_PIN,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MAX_DISTANCE);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7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Float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Sensor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#define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FLOAT_SENSOR_PIN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10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GSM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Module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2983865">
              <a:lnSpc>
                <a:spcPts val="1270"/>
              </a:lnSpc>
              <a:spcBef>
                <a:spcPts val="60"/>
              </a:spcBef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Software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Serial gsm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Serial(8, 9);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//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RX, 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TX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#define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GSM_BAUDRATE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9600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05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Thresholds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#define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FLOOD_THRESHOLD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50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Example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threshold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cm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7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Phone</a:t>
            </a:r>
            <a:r>
              <a:rPr sz="11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Numbers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ts val="1250"/>
              </a:lnSpc>
              <a:spcBef>
                <a:spcPts val="75"/>
              </a:spcBef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String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phone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Numbers[]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{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"+9188305848xx",</a:t>
            </a:r>
            <a:r>
              <a:rPr sz="11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"+9188305848xx"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};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//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Example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phone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numbers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void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setup()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{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 marR="3992245">
              <a:lnSpc>
                <a:spcPts val="1270"/>
              </a:lnSpc>
              <a:spcBef>
                <a:spcPts val="5"/>
              </a:spcBef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Initialize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Display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.begin(16,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2);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05"/>
              </a:lnSpc>
            </a:pP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.backlight();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6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Initialize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GSM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Module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 marR="2511425">
              <a:lnSpc>
                <a:spcPct val="96000"/>
              </a:lnSpc>
              <a:spcBef>
                <a:spcPts val="35"/>
              </a:spcBef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gsm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Serial.begin(GSM_BAUDRATE);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delay(2000);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//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Give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GSM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module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initialize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Command("AT");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Check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communication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50"/>
              </a:lnSpc>
            </a:pP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Command("AT+CMGF=1");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Set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SMS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text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mode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 marR="3565525">
              <a:lnSpc>
                <a:spcPts val="1250"/>
              </a:lnSpc>
              <a:spcBef>
                <a:spcPts val="75"/>
              </a:spcBef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Display Initialization Message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.clear();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15"/>
              </a:lnSpc>
            </a:pP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.set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Cursor(0,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0);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 marR="3637915">
              <a:lnSpc>
                <a:spcPts val="1280"/>
              </a:lnSpc>
              <a:spcBef>
                <a:spcPts val="55"/>
              </a:spcBef>
            </a:pP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.print("Flood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Monitoring");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.set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Cursor(0,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1);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185"/>
              </a:lnSpc>
            </a:pP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.print("System");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7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delay(3000);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Display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initialization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message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1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seconds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}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void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loop()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{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7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Read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Ultrasonic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Sensor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75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unsigned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distance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sonar.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Ping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_cm();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6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Read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Float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Sensor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60"/>
              </a:lnSpc>
            </a:pP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1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float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Sensor</a:t>
            </a:r>
            <a:r>
              <a:rPr sz="11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Value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digital Read(FLOAT_SENSOR_PIN);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 marR="3913505">
              <a:lnSpc>
                <a:spcPts val="1270"/>
              </a:lnSpc>
              <a:spcBef>
                <a:spcPts val="60"/>
              </a:spcBef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Calculate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Flood Level 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flood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Level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distance;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19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Update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Display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95"/>
              </a:lnSpc>
            </a:pP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.clear();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</a:fld>
            <a:endParaRPr spc="6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926337"/>
            <a:ext cx="4402455" cy="5026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>
              <a:lnSpc>
                <a:spcPts val="1295"/>
              </a:lnSpc>
              <a:spcBef>
                <a:spcPts val="100"/>
              </a:spcBef>
            </a:pP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.set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Cursor(0,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0);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 marR="2832100">
              <a:lnSpc>
                <a:spcPts val="1270"/>
              </a:lnSpc>
              <a:spcBef>
                <a:spcPts val="65"/>
              </a:spcBef>
            </a:pP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.print("Water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Level: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");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.print(flood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Level);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195"/>
              </a:lnSpc>
            </a:pP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.print("cm");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75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Check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Flood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Threshold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60"/>
              </a:lnSpc>
            </a:pP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(flood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Level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FLOOD_THRESHOLD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&amp;&amp;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float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Sensor</a:t>
            </a:r>
            <a:r>
              <a:rPr sz="11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Value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==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HIGH)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{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6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Alert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SMS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70"/>
              </a:lnSpc>
            </a:pP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Alert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SMS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(flood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Level);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7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}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6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delay(500);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//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Delay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stability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}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7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void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Alert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SMS(int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flood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Level)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{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 marR="1656715">
              <a:lnSpc>
                <a:spcPts val="1250"/>
              </a:lnSpc>
              <a:spcBef>
                <a:spcPts val="75"/>
              </a:spcBef>
            </a:pP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String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message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"Flood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Alert!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Water</a:t>
            </a:r>
            <a:r>
              <a:rPr sz="11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level</a:t>
            </a:r>
            <a:r>
              <a:rPr sz="11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";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message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+=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flood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Level;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15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message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+=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"cm.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Take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necessary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actions.";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 marR="17145">
              <a:lnSpc>
                <a:spcPts val="1250"/>
              </a:lnSpc>
              <a:spcBef>
                <a:spcPts val="75"/>
              </a:spcBef>
            </a:pP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1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(int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0;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size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of(phone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Numbers)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size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of(phone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Numbers[0]);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i++)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{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Command("AT+CMGS=\""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phone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Numbers[i]</a:t>
            </a:r>
            <a:r>
              <a:rPr sz="11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"\"");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2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delay(1000);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57785" marR="2861945">
              <a:lnSpc>
                <a:spcPts val="1270"/>
              </a:lnSpc>
              <a:spcBef>
                <a:spcPts val="60"/>
              </a:spcBef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Command(message);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delay(100);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190"/>
              </a:lnSpc>
            </a:pP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Command((String)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char(26));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7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delay(1000);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6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}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}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 marR="2106295" indent="-36830">
              <a:lnSpc>
                <a:spcPts val="1270"/>
              </a:lnSpc>
              <a:spcBef>
                <a:spcPts val="60"/>
              </a:spcBef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void 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send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Command(String command)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{ </a:t>
            </a:r>
            <a:r>
              <a:rPr sz="1100" spc="-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gsm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Serial. println(command);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delay(1000);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195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while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(gsm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Serial.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available())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{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7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gsm</a:t>
            </a:r>
            <a:r>
              <a:rPr sz="11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Serial.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read();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45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}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55245">
              <a:lnSpc>
                <a:spcPts val="1390"/>
              </a:lnSpc>
            </a:pPr>
            <a:r>
              <a:rPr sz="1200" dirty="0">
                <a:latin typeface="Arial MT"/>
                <a:cs typeface="Arial MT"/>
              </a:rPr>
              <a:t>}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291" y="6414261"/>
            <a:ext cx="18141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b="1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b="1" spc="-10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NC</a:t>
            </a:r>
            <a:r>
              <a:rPr sz="2000" b="1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b="1" spc="-10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b="1" spc="-20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-5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IO</a:t>
            </a:r>
            <a:r>
              <a:rPr sz="2000" b="1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b="1" spc="-5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: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991" y="6722694"/>
            <a:ext cx="6931025" cy="18034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1533525">
              <a:lnSpc>
                <a:spcPts val="1365"/>
              </a:lnSpc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conclusion,</a:t>
            </a:r>
            <a:r>
              <a:rPr sz="12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flood</a:t>
            </a:r>
            <a:r>
              <a:rPr sz="12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monitoring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early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warning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powered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IOT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technology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991" y="6902831"/>
            <a:ext cx="7062470" cy="17081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95"/>
              </a:lnSpc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represent</a:t>
            </a:r>
            <a:r>
              <a:rPr sz="12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pivotal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advancement</a:t>
            </a:r>
            <a:r>
              <a:rPr sz="12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disaster</a:t>
            </a:r>
            <a:r>
              <a:rPr sz="12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management</a:t>
            </a:r>
            <a:r>
              <a:rPr sz="12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environmental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protection.</a:t>
            </a:r>
            <a:r>
              <a:rPr sz="12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provide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real-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991" y="7073518"/>
            <a:ext cx="5128895" cy="16764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0"/>
              </a:lnSpc>
            </a:pP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data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predictive</a:t>
            </a:r>
            <a:r>
              <a:rPr sz="12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insights,</a:t>
            </a:r>
            <a:r>
              <a:rPr sz="12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enabling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timely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responses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2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potential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flood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risks.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6991" y="7232015"/>
            <a:ext cx="1409065" cy="180340"/>
          </a:xfrm>
          <a:custGeom>
            <a:avLst/>
            <a:gdLst/>
            <a:ahLst/>
            <a:cxnLst/>
            <a:rect l="l" t="t" r="r" b="b"/>
            <a:pathLst>
              <a:path w="1409064" h="180340">
                <a:moveTo>
                  <a:pt x="1408811" y="0"/>
                </a:moveTo>
                <a:lnTo>
                  <a:pt x="0" y="0"/>
                </a:lnTo>
                <a:lnTo>
                  <a:pt x="0" y="179831"/>
                </a:lnTo>
                <a:lnTo>
                  <a:pt x="1408811" y="179831"/>
                </a:lnTo>
                <a:lnTo>
                  <a:pt x="1408811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16991" y="7411846"/>
            <a:ext cx="6638290" cy="16764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1411605">
              <a:lnSpc>
                <a:spcPts val="1270"/>
              </a:lnSpc>
            </a:pPr>
            <a:r>
              <a:rPr sz="1200" spc="5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seamlessly integrating</a:t>
            </a:r>
            <a:r>
              <a:rPr sz="12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sensors,</a:t>
            </a:r>
            <a:r>
              <a:rPr sz="12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analytics,</a:t>
            </a:r>
            <a:r>
              <a:rPr sz="12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communication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networks,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they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</a:fld>
            <a:endParaRPr spc="60" dirty="0"/>
          </a:p>
        </p:txBody>
      </p:sp>
      <p:sp>
        <p:nvSpPr>
          <p:cNvPr id="9" name="object 9"/>
          <p:cNvSpPr txBox="1"/>
          <p:nvPr/>
        </p:nvSpPr>
        <p:spPr>
          <a:xfrm>
            <a:off x="316991" y="7579486"/>
            <a:ext cx="3912235" cy="17081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95"/>
              </a:lnSpc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empower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communities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2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proactively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protect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lives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property.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4975</Words>
  <Application>WPS Presentation</Application>
  <PresentationFormat>Custom</PresentationFormat>
  <Paragraphs>153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SimSun</vt:lpstr>
      <vt:lpstr>Wingdings</vt:lpstr>
      <vt:lpstr>Franklin Gothic Medium</vt:lpstr>
      <vt:lpstr>Trebuchet MS</vt:lpstr>
      <vt:lpstr>Arial</vt:lpstr>
      <vt:lpstr>Times New Roman</vt:lpstr>
      <vt:lpstr>Calibri</vt:lpstr>
      <vt:lpstr>Arial Black</vt:lpstr>
      <vt:lpstr>Segoe UI</vt:lpstr>
      <vt:lpstr>Arial MT</vt:lpstr>
      <vt:lpstr>Microsoft YaHei</vt:lpstr>
      <vt:lpstr>Arial Unicode MS</vt:lpstr>
      <vt:lpstr>Office Theme</vt:lpstr>
      <vt:lpstr>PowerPoint 演示文稿</vt:lpstr>
      <vt:lpstr>TABLE OF CONTENTS</vt:lpstr>
      <vt:lpstr>INTRODUCTION: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rithi</cp:lastModifiedBy>
  <cp:revision>3</cp:revision>
  <dcterms:created xsi:type="dcterms:W3CDTF">2023-11-01T05:25:00Z</dcterms:created>
  <dcterms:modified xsi:type="dcterms:W3CDTF">2023-11-01T08:25:59Z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2023-11-01T05:30:00Z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2023-11-01T05:30:00Z</vt:filetime>
  </property>
  <property fmtid="{D5CDD505-2E9C-101B-9397-08002B2CF9AE}" pid="5" name="ICV">
    <vt:lpwstr>26CF9BF212DF41E28F47AB465BA5F5B7_12</vt:lpwstr>
  </property>
  <property fmtid="{D5CDD505-2E9C-101B-9397-08002B2CF9AE}" pid="6" name="KSOProductBuildVer">
    <vt:lpwstr>1033-12.2.0.13266</vt:lpwstr>
  </property>
</Properties>
</file>