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5"/>
  </p:notesMasterIdLst>
  <p:handoutMasterIdLst>
    <p:handoutMasterId r:id="rId46"/>
  </p:handoutMasterIdLst>
  <p:sldIdLst>
    <p:sldId id="256" r:id="rId5"/>
    <p:sldId id="257" r:id="rId6"/>
    <p:sldId id="260" r:id="rId7"/>
    <p:sldId id="305" r:id="rId8"/>
    <p:sldId id="318" r:id="rId9"/>
    <p:sldId id="319" r:id="rId10"/>
    <p:sldId id="306" r:id="rId11"/>
    <p:sldId id="263" r:id="rId12"/>
    <p:sldId id="307" r:id="rId13"/>
    <p:sldId id="322" r:id="rId14"/>
    <p:sldId id="308" r:id="rId15"/>
    <p:sldId id="329" r:id="rId16"/>
    <p:sldId id="309" r:id="rId17"/>
    <p:sldId id="310" r:id="rId18"/>
    <p:sldId id="262" r:id="rId19"/>
    <p:sldId id="264" r:id="rId20"/>
    <p:sldId id="321" r:id="rId21"/>
    <p:sldId id="265" r:id="rId22"/>
    <p:sldId id="266" r:id="rId23"/>
    <p:sldId id="267" r:id="rId24"/>
    <p:sldId id="330" r:id="rId25"/>
    <p:sldId id="269" r:id="rId26"/>
    <p:sldId id="270" r:id="rId27"/>
    <p:sldId id="331" r:id="rId28"/>
    <p:sldId id="271" r:id="rId29"/>
    <p:sldId id="312" r:id="rId30"/>
    <p:sldId id="281" r:id="rId31"/>
    <p:sldId id="272" r:id="rId32"/>
    <p:sldId id="273" r:id="rId33"/>
    <p:sldId id="275" r:id="rId34"/>
    <p:sldId id="276" r:id="rId35"/>
    <p:sldId id="278" r:id="rId36"/>
    <p:sldId id="277" r:id="rId37"/>
    <p:sldId id="279" r:id="rId38"/>
    <p:sldId id="316" r:id="rId39"/>
    <p:sldId id="282" r:id="rId40"/>
    <p:sldId id="328" r:id="rId41"/>
    <p:sldId id="286" r:id="rId42"/>
    <p:sldId id="295" r:id="rId43"/>
    <p:sldId id="26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autoAdjust="0"/>
  </p:normalViewPr>
  <p:slideViewPr>
    <p:cSldViewPr snapToGrid="0">
      <p:cViewPr varScale="1">
        <p:scale>
          <a:sx n="78" d="100"/>
          <a:sy n="78" d="100"/>
        </p:scale>
        <p:origin x="84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a sultana Police patel" userId="696549665a23fed0" providerId="LiveId" clId="{069B4FC6-C0B4-48D1-9AE4-6CEF63FE2852}"/>
    <pc:docChg chg="modSld">
      <pc:chgData name="Sana sultana Police patel" userId="696549665a23fed0" providerId="LiveId" clId="{069B4FC6-C0B4-48D1-9AE4-6CEF63FE2852}" dt="2023-08-24T09:49:44.362" v="835" actId="20577"/>
      <pc:docMkLst>
        <pc:docMk/>
      </pc:docMkLst>
      <pc:sldChg chg="modSp mod">
        <pc:chgData name="Sana sultana Police patel" userId="696549665a23fed0" providerId="LiveId" clId="{069B4FC6-C0B4-48D1-9AE4-6CEF63FE2852}" dt="2023-08-19T14:36:08.969" v="11" actId="14100"/>
        <pc:sldMkLst>
          <pc:docMk/>
          <pc:sldMk cId="1766174725" sldId="272"/>
        </pc:sldMkLst>
        <pc:spChg chg="mod">
          <ac:chgData name="Sana sultana Police patel" userId="696549665a23fed0" providerId="LiveId" clId="{069B4FC6-C0B4-48D1-9AE4-6CEF63FE2852}" dt="2023-08-19T14:36:08.969" v="11" actId="14100"/>
          <ac:spMkLst>
            <pc:docMk/>
            <pc:sldMk cId="1766174725" sldId="272"/>
            <ac:spMk id="3" creationId="{3541F23F-536A-FBA6-D04F-4B7FD68A8753}"/>
          </ac:spMkLst>
        </pc:spChg>
      </pc:sldChg>
      <pc:sldChg chg="modSp mod">
        <pc:chgData name="Sana sultana Police patel" userId="696549665a23fed0" providerId="LiveId" clId="{069B4FC6-C0B4-48D1-9AE4-6CEF63FE2852}" dt="2023-08-24T09:49:44.362" v="835" actId="20577"/>
        <pc:sldMkLst>
          <pc:docMk/>
          <pc:sldMk cId="1143529527" sldId="286"/>
        </pc:sldMkLst>
        <pc:spChg chg="mod">
          <ac:chgData name="Sana sultana Police patel" userId="696549665a23fed0" providerId="LiveId" clId="{069B4FC6-C0B4-48D1-9AE4-6CEF63FE2852}" dt="2023-08-24T09:49:44.362" v="835" actId="20577"/>
          <ac:spMkLst>
            <pc:docMk/>
            <pc:sldMk cId="1143529527" sldId="286"/>
            <ac:spMk id="3" creationId="{EA30AB71-E989-A5AF-5EEA-E62F2030696F}"/>
          </ac:spMkLst>
        </pc:spChg>
      </pc:sldChg>
      <pc:sldChg chg="modSp mod">
        <pc:chgData name="Sana sultana Police patel" userId="696549665a23fed0" providerId="LiveId" clId="{069B4FC6-C0B4-48D1-9AE4-6CEF63FE2852}" dt="2023-08-19T14:35:05.572" v="9" actId="20577"/>
        <pc:sldMkLst>
          <pc:docMk/>
          <pc:sldMk cId="1126377067" sldId="331"/>
        </pc:sldMkLst>
        <pc:spChg chg="mod">
          <ac:chgData name="Sana sultana Police patel" userId="696549665a23fed0" providerId="LiveId" clId="{069B4FC6-C0B4-48D1-9AE4-6CEF63FE2852}" dt="2023-08-19T14:35:05.572" v="9" actId="20577"/>
          <ac:spMkLst>
            <pc:docMk/>
            <pc:sldMk cId="1126377067" sldId="331"/>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pPr/>
              <a:t>8/24/2023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pPr/>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pPr/>
              <a:t>8/24/2023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pPr/>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8" y="-3756"/>
            <a:ext cx="13796709"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9"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9"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1" y="1"/>
            <a:ext cx="12192002"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5"/>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30"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6"/>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0" y="-322654"/>
            <a:ext cx="535531" cy="645308"/>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2"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8"/>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1" y="6315076"/>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6"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4"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1" y="1"/>
            <a:ext cx="12192002"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5"/>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30"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6"/>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0" y="-322654"/>
            <a:ext cx="535531" cy="645308"/>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2"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1" y="2096717"/>
            <a:ext cx="1259506"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29" y="2096717"/>
            <a:ext cx="1259506"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9" y="2096717"/>
            <a:ext cx="1259506"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7" y="2096717"/>
            <a:ext cx="1259506"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7"/>
            <a:ext cx="1259506"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5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6"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1"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9"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8"/>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1" y="6315076"/>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1" y="1"/>
            <a:ext cx="12192002"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5"/>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30"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6"/>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0" y="-322654"/>
            <a:ext cx="535531" cy="645308"/>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2"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5" y="4240093"/>
            <a:ext cx="3293307"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8"/>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1" y="6315076"/>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1" y="1352576"/>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70" y="4240093"/>
            <a:ext cx="3293307"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7"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1" y="1"/>
            <a:ext cx="12192002"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5"/>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30"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6"/>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0" y="-322654"/>
            <a:ext cx="535531" cy="645308"/>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2"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5"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8"/>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1" y="6315076"/>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1" y="1352576"/>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1" y="1"/>
            <a:ext cx="12192002"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5"/>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30"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6"/>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0" y="-322654"/>
            <a:ext cx="535531" cy="645308"/>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2"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8"/>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1" y="6315076"/>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8" y="1444650"/>
            <a:ext cx="7548514"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7" y="1444650"/>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1" y="1"/>
            <a:ext cx="12192002"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5"/>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30"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6"/>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0" y="-322654"/>
            <a:ext cx="535531" cy="645308"/>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2"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8"/>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1" y="6315076"/>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7" y="1444650"/>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1" y="1444650"/>
            <a:ext cx="7694309"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1"/>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1" y="1"/>
            <a:ext cx="12192002"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5"/>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30"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90" y="-322654"/>
            <a:ext cx="535531" cy="645308"/>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8"/>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1" y="6315076"/>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9"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0"/>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0"/>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4"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9"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0"/>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0"/>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3"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7" y="-1215855"/>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29"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2" y="-465959"/>
            <a:ext cx="8639118"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1"/>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6" y="-2626805"/>
            <a:ext cx="6862743" cy="12116354"/>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8"/>
            <a:ext cx="6326154" cy="6347452"/>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5"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6"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3" y="-917358"/>
            <a:ext cx="1532001" cy="1826462"/>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60"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1"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1" y="6315076"/>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1"/>
            <a:ext cx="7781545"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3" y="-2473494"/>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4"/>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30"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6"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7" y="6257995"/>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1"/>
            <a:ext cx="7781545"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1"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1" y="6315076"/>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3" y="-2473494"/>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4"/>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30"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5" y="923306"/>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1"/>
            <a:ext cx="7551058"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1" y="6315076"/>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1" y="1"/>
            <a:ext cx="12192002"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6"/>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1" y="6315076"/>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0" y="-322654"/>
            <a:ext cx="535531" cy="645308"/>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1" y="1"/>
            <a:ext cx="12192002"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5"/>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30"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6"/>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0" y="-322654"/>
            <a:ext cx="535531" cy="645308"/>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2"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8"/>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1" y="6315076"/>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1" y="1"/>
            <a:ext cx="12192002"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5"/>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30"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6"/>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0" y="-322654"/>
            <a:ext cx="535531" cy="645308"/>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2"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8"/>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1" y="6315076"/>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1"/>
            <a:ext cx="9372601"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1" y="1"/>
            <a:ext cx="12192002"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5"/>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30"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6"/>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0" y="-322654"/>
            <a:ext cx="535531" cy="645308"/>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2"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8"/>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1" y="6315076"/>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6"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1" y="1"/>
            <a:ext cx="12192002"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5"/>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30"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6"/>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0" y="-322654"/>
            <a:ext cx="535531" cy="645308"/>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2"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8"/>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1" y="6315076"/>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2"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3"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2" y="2505076"/>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6"/>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1"/>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2"/>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1" y="2"/>
            <a:ext cx="12192002"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5"/>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30"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30"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6"/>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90" y="-322654"/>
            <a:ext cx="535531" cy="645308"/>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2"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8"/>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1" y="6315076"/>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 Id="rId4" Type="http://schemas.openxmlformats.org/officeDocument/2006/relationships/hyperlink" Target="https://www.geeksforgeeks.org/separating-hyperplanes-in-svm/"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146456" y="0"/>
            <a:ext cx="9571836" cy="1869403"/>
          </a:xfrm>
        </p:spPr>
        <p:txBody>
          <a:bodyPr/>
          <a:lstStyle/>
          <a:p>
            <a:pPr algn="ctr"/>
            <a:r>
              <a:rPr lang="en-US" dirty="0"/>
              <a:t>Resume Classification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652431" y="2015412"/>
            <a:ext cx="7077456" cy="4842588"/>
          </a:xfrm>
        </p:spPr>
        <p:txBody>
          <a:bodyPr>
            <a:noAutofit/>
          </a:bodyPr>
          <a:lstStyle/>
          <a:p>
            <a:pPr marL="0" indent="0">
              <a:buNone/>
            </a:pPr>
            <a:r>
              <a:rPr lang="en-US" sz="1600" dirty="0">
                <a:solidFill>
                  <a:srgbClr val="FFC000"/>
                </a:solidFill>
                <a:latin typeface="Cambria Math" panose="02040503050406030204" pitchFamily="18" charset="0"/>
                <a:ea typeface="Cambria Math" panose="02040503050406030204" pitchFamily="18" charset="0"/>
              </a:rPr>
              <a:t>Mentor : </a:t>
            </a:r>
            <a:r>
              <a:rPr lang="en-US" sz="1600" dirty="0">
                <a:latin typeface="Cambria Math" panose="02040503050406030204" pitchFamily="18" charset="0"/>
                <a:ea typeface="Cambria Math" panose="02040503050406030204" pitchFamily="18" charset="0"/>
              </a:rPr>
              <a:t>Mr. Karthik </a:t>
            </a:r>
            <a:r>
              <a:rPr lang="en-US" sz="1600" dirty="0" err="1">
                <a:latin typeface="Cambria Math" panose="02040503050406030204" pitchFamily="18" charset="0"/>
                <a:ea typeface="Cambria Math" panose="02040503050406030204" pitchFamily="18" charset="0"/>
              </a:rPr>
              <a:t>Muskula</a:t>
            </a:r>
            <a:endParaRPr lang="en-US" sz="1600" dirty="0">
              <a:latin typeface="Cambria Math" panose="02040503050406030204" pitchFamily="18" charset="0"/>
              <a:ea typeface="Cambria Math" panose="02040503050406030204" pitchFamily="18" charset="0"/>
            </a:endParaRPr>
          </a:p>
          <a:p>
            <a:pPr marL="0" indent="0">
              <a:buNone/>
            </a:pPr>
            <a:endParaRPr lang="en-US" sz="1400" dirty="0">
              <a:latin typeface="Cambria Math" panose="02040503050406030204" pitchFamily="18" charset="0"/>
              <a:ea typeface="Cambria Math" panose="02040503050406030204" pitchFamily="18" charset="0"/>
            </a:endParaRPr>
          </a:p>
          <a:p>
            <a:pPr marL="0" indent="0">
              <a:buNone/>
            </a:pPr>
            <a:r>
              <a:rPr lang="en-US" sz="1800" b="1" dirty="0">
                <a:solidFill>
                  <a:schemeClr val="accent2">
                    <a:lumMod val="75000"/>
                  </a:schemeClr>
                </a:solidFill>
                <a:latin typeface="Cambria Math" panose="02040503050406030204" pitchFamily="18" charset="0"/>
                <a:ea typeface="Cambria Math" panose="02040503050406030204" pitchFamily="18" charset="0"/>
              </a:rPr>
              <a:t>-:Presented by:-</a:t>
            </a:r>
          </a:p>
          <a:p>
            <a:pPr marL="0" indent="0">
              <a:buNone/>
            </a:pPr>
            <a:r>
              <a:rPr lang="en-US" sz="1400" b="1" dirty="0">
                <a:latin typeface="Cambria Math" panose="02040503050406030204" pitchFamily="18" charset="0"/>
                <a:ea typeface="Cambria Math" panose="02040503050406030204" pitchFamily="18" charset="0"/>
              </a:rPr>
              <a:t>Group No.: 02</a:t>
            </a:r>
          </a:p>
          <a:p>
            <a:pPr>
              <a:buFont typeface="Wingdings" panose="05000000000000000000" pitchFamily="2" charset="2"/>
              <a:buChar char="§"/>
            </a:pPr>
            <a:r>
              <a:rPr lang="en-US" sz="1400" dirty="0">
                <a:latin typeface="Cambria Math" panose="02040503050406030204" pitchFamily="18" charset="0"/>
                <a:ea typeface="Cambria Math" panose="02040503050406030204" pitchFamily="18" charset="0"/>
              </a:rPr>
              <a:t>Ms. Sana Sultana</a:t>
            </a:r>
          </a:p>
          <a:p>
            <a:pPr>
              <a:buFont typeface="Wingdings" panose="05000000000000000000" pitchFamily="2" charset="2"/>
              <a:buChar char="§"/>
            </a:pPr>
            <a:r>
              <a:rPr lang="en-US" sz="1400" dirty="0">
                <a:latin typeface="Cambria Math" panose="02040503050406030204" pitchFamily="18" charset="0"/>
                <a:ea typeface="Cambria Math" panose="02040503050406030204" pitchFamily="18" charset="0"/>
              </a:rPr>
              <a:t>Mr. Chinmay Milind </a:t>
            </a:r>
            <a:r>
              <a:rPr lang="en-US" sz="1400" dirty="0" err="1">
                <a:latin typeface="Cambria Math" panose="02040503050406030204" pitchFamily="18" charset="0"/>
                <a:ea typeface="Cambria Math" panose="02040503050406030204" pitchFamily="18" charset="0"/>
              </a:rPr>
              <a:t>Nikumbh</a:t>
            </a:r>
            <a:endParaRPr lang="en-US" sz="1400" dirty="0">
              <a:latin typeface="Cambria Math" panose="02040503050406030204" pitchFamily="18" charset="0"/>
              <a:ea typeface="Cambria Math" panose="02040503050406030204" pitchFamily="18" charset="0"/>
            </a:endParaRPr>
          </a:p>
          <a:p>
            <a:pPr>
              <a:buFont typeface="Wingdings" panose="05000000000000000000" pitchFamily="2" charset="2"/>
              <a:buChar char="§"/>
            </a:pPr>
            <a:r>
              <a:rPr lang="en-US" sz="1400" dirty="0">
                <a:latin typeface="Cambria Math" panose="02040503050406030204" pitchFamily="18" charset="0"/>
                <a:ea typeface="Cambria Math" panose="02040503050406030204" pitchFamily="18" charset="0"/>
              </a:rPr>
              <a:t>Mr. Amol </a:t>
            </a:r>
            <a:r>
              <a:rPr lang="en-US" sz="1400" dirty="0" err="1">
                <a:latin typeface="Cambria Math" panose="02040503050406030204" pitchFamily="18" charset="0"/>
                <a:ea typeface="Cambria Math" panose="02040503050406030204" pitchFamily="18" charset="0"/>
              </a:rPr>
              <a:t>Shalikram</a:t>
            </a:r>
            <a:r>
              <a:rPr lang="en-US" sz="1400" dirty="0">
                <a:latin typeface="Cambria Math" panose="02040503050406030204" pitchFamily="18" charset="0"/>
                <a:ea typeface="Cambria Math" panose="02040503050406030204" pitchFamily="18" charset="0"/>
              </a:rPr>
              <a:t> </a:t>
            </a:r>
            <a:r>
              <a:rPr lang="en-US" sz="1400" dirty="0" err="1">
                <a:latin typeface="Cambria Math" panose="02040503050406030204" pitchFamily="18" charset="0"/>
                <a:ea typeface="Cambria Math" panose="02040503050406030204" pitchFamily="18" charset="0"/>
              </a:rPr>
              <a:t>Dongare</a:t>
            </a:r>
            <a:endParaRPr lang="en-US" sz="1400" dirty="0">
              <a:latin typeface="Cambria Math" panose="02040503050406030204" pitchFamily="18" charset="0"/>
              <a:ea typeface="Cambria Math" panose="02040503050406030204" pitchFamily="18" charset="0"/>
            </a:endParaRPr>
          </a:p>
          <a:p>
            <a:pPr>
              <a:buFont typeface="Wingdings" panose="05000000000000000000" pitchFamily="2" charset="2"/>
              <a:buChar char="§"/>
            </a:pPr>
            <a:r>
              <a:rPr lang="en-US" sz="1400" dirty="0">
                <a:latin typeface="Cambria Math" panose="02040503050406030204" pitchFamily="18" charset="0"/>
                <a:ea typeface="Cambria Math" panose="02040503050406030204" pitchFamily="18" charset="0"/>
              </a:rPr>
              <a:t>Ms. Sweety Rajendra </a:t>
            </a:r>
            <a:r>
              <a:rPr lang="en-US" sz="1400" dirty="0" err="1">
                <a:latin typeface="Cambria Math" panose="02040503050406030204" pitchFamily="18" charset="0"/>
                <a:ea typeface="Cambria Math" panose="02040503050406030204" pitchFamily="18" charset="0"/>
              </a:rPr>
              <a:t>Nandurkar</a:t>
            </a:r>
            <a:endParaRPr lang="en-US" sz="1400" dirty="0">
              <a:latin typeface="Cambria Math" panose="02040503050406030204" pitchFamily="18" charset="0"/>
              <a:ea typeface="Cambria Math" panose="02040503050406030204" pitchFamily="18" charset="0"/>
            </a:endParaRPr>
          </a:p>
          <a:p>
            <a:pPr>
              <a:buFont typeface="Wingdings" panose="05000000000000000000" pitchFamily="2" charset="2"/>
              <a:buChar char="§"/>
            </a:pPr>
            <a:r>
              <a:rPr lang="en-US" sz="1400" dirty="0">
                <a:latin typeface="Cambria Math" panose="02040503050406030204" pitchFamily="18" charset="0"/>
                <a:ea typeface="Cambria Math" panose="02040503050406030204" pitchFamily="18" charset="0"/>
              </a:rPr>
              <a:t>Mr. PUGALENDHI S</a:t>
            </a:r>
          </a:p>
          <a:p>
            <a:pPr>
              <a:buFont typeface="Wingdings" panose="05000000000000000000" pitchFamily="2" charset="2"/>
              <a:buChar char="§"/>
            </a:pPr>
            <a:r>
              <a:rPr lang="en-US" sz="1400" dirty="0">
                <a:latin typeface="Cambria Math" panose="02040503050406030204" pitchFamily="18" charset="0"/>
                <a:ea typeface="Cambria Math" panose="02040503050406030204" pitchFamily="18" charset="0"/>
              </a:rPr>
              <a:t>Mr. Rajesh Kumar Sethi</a:t>
            </a:r>
          </a:p>
          <a:p>
            <a:pPr>
              <a:buFont typeface="Wingdings" panose="05000000000000000000" pitchFamily="2" charset="2"/>
              <a:buChar char="§"/>
            </a:pPr>
            <a:r>
              <a:rPr lang="en-US" sz="1400" dirty="0">
                <a:latin typeface="Cambria Math" panose="02040503050406030204" pitchFamily="18" charset="0"/>
                <a:ea typeface="Cambria Math" panose="02040503050406030204" pitchFamily="18" charset="0"/>
              </a:rPr>
              <a:t>Mr. Rohit Sanjay </a:t>
            </a:r>
            <a:r>
              <a:rPr lang="en-US" sz="1400" dirty="0" err="1">
                <a:latin typeface="Cambria Math" panose="02040503050406030204" pitchFamily="18" charset="0"/>
                <a:ea typeface="Cambria Math" panose="02040503050406030204" pitchFamily="18" charset="0"/>
              </a:rPr>
              <a:t>Gadekar</a:t>
            </a:r>
            <a:endParaRPr lang="en-US" sz="1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9469345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Resume Data Shape</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Picture Placeholder 3">
            <a:extLst>
              <a:ext uri="{FF2B5EF4-FFF2-40B4-BE49-F238E27FC236}">
                <a16:creationId xmlns:a16="http://schemas.microsoft.com/office/drawing/2014/main" id="{C8213981-5AC2-D37E-7B59-ADDDDA62D115}"/>
              </a:ext>
            </a:extLst>
          </p:cNvPr>
          <p:cNvSpPr>
            <a:spLocks noGrp="1"/>
          </p:cNvSpPr>
          <p:nvPr>
            <p:ph type="pic" idx="1"/>
          </p:nvPr>
        </p:nvSpPr>
        <p:spPr>
          <a:xfrm>
            <a:off x="5646573" y="1534271"/>
            <a:ext cx="6022912" cy="4579079"/>
          </a:xfrm>
        </p:spPr>
        <p:txBody>
          <a:bodyPr/>
          <a:lstStyle/>
          <a:p>
            <a:r>
              <a:rPr lang="en-US" sz="2400" dirty="0"/>
              <a:t>Exploratory Data Analysis(EDA)</a:t>
            </a:r>
            <a:endParaRPr lang="en-IN" dirty="0"/>
          </a:p>
          <a:p>
            <a:endParaRPr lang="en-IN" dirty="0"/>
          </a:p>
          <a:p>
            <a:pPr marL="342900" indent="-342900">
              <a:buFont typeface="Wingdings" panose="05000000000000000000" pitchFamily="2" charset="2"/>
              <a:buChar char="§"/>
            </a:pPr>
            <a:r>
              <a:rPr lang="en-IN" dirty="0"/>
              <a:t> </a:t>
            </a:r>
            <a:r>
              <a:rPr lang="en-US" sz="2400" dirty="0"/>
              <a:t>Extraction of text using </a:t>
            </a:r>
            <a:r>
              <a:rPr lang="en-US" sz="2400" dirty="0" err="1"/>
              <a:t>textract</a:t>
            </a:r>
            <a:r>
              <a:rPr lang="en-US" sz="2400" dirty="0"/>
              <a:t> module</a:t>
            </a:r>
          </a:p>
          <a:p>
            <a:r>
              <a:rPr lang="en-US" sz="2400" dirty="0"/>
              <a:t>     from all the resume files and also</a:t>
            </a:r>
          </a:p>
          <a:p>
            <a:r>
              <a:rPr lang="en-US" sz="2400" dirty="0"/>
              <a:t>     distributing them into four different</a:t>
            </a:r>
          </a:p>
          <a:p>
            <a:r>
              <a:rPr lang="en-US" dirty="0"/>
              <a:t>     </a:t>
            </a:r>
            <a:r>
              <a:rPr lang="en-US" sz="2400" dirty="0"/>
              <a:t>categories.</a:t>
            </a:r>
          </a:p>
          <a:p>
            <a:endParaRPr lang="en-IN" dirty="0"/>
          </a:p>
        </p:txBody>
      </p:sp>
      <p:sp>
        <p:nvSpPr>
          <p:cNvPr id="6" name="Text Placeholder 5">
            <a:extLst>
              <a:ext uri="{FF2B5EF4-FFF2-40B4-BE49-F238E27FC236}">
                <a16:creationId xmlns:a16="http://schemas.microsoft.com/office/drawing/2014/main" id="{23EE208F-1B4D-BB69-5C2E-89943BD1B5F7}"/>
              </a:ext>
            </a:extLst>
          </p:cNvPr>
          <p:cNvSpPr>
            <a:spLocks noGrp="1"/>
          </p:cNvSpPr>
          <p:nvPr>
            <p:ph type="body" sz="half" idx="2"/>
          </p:nvPr>
        </p:nvSpPr>
        <p:spPr>
          <a:xfrm>
            <a:off x="496389" y="3605349"/>
            <a:ext cx="4974772" cy="698184"/>
          </a:xfrm>
        </p:spPr>
        <p:txBody>
          <a:bodyPr/>
          <a:lstStyle/>
          <a:p>
            <a:endParaRPr lang="en-IN" dirty="0"/>
          </a:p>
        </p:txBody>
      </p:sp>
      <p:pic>
        <p:nvPicPr>
          <p:cNvPr id="16386" name="Picture 2"/>
          <p:cNvPicPr>
            <a:picLocks noChangeAspect="1" noChangeArrowheads="1"/>
          </p:cNvPicPr>
          <p:nvPr/>
        </p:nvPicPr>
        <p:blipFill>
          <a:blip r:embed="rId2"/>
          <a:srcRect/>
          <a:stretch>
            <a:fillRect/>
          </a:stretch>
        </p:blipFill>
        <p:spPr bwMode="auto">
          <a:xfrm>
            <a:off x="496389" y="1399768"/>
            <a:ext cx="4297680" cy="899296"/>
          </a:xfrm>
          <a:prstGeom prst="rect">
            <a:avLst/>
          </a:prstGeom>
          <a:noFill/>
          <a:ln w="9525">
            <a:noFill/>
            <a:miter lim="800000"/>
            <a:headEnd/>
            <a:tailEnd/>
          </a:ln>
          <a:effectLst/>
        </p:spPr>
      </p:pic>
      <p:sp>
        <p:nvSpPr>
          <p:cNvPr id="5" name="TextBox 4"/>
          <p:cNvSpPr txBox="1"/>
          <p:nvPr/>
        </p:nvSpPr>
        <p:spPr>
          <a:xfrm>
            <a:off x="444500" y="3021818"/>
            <a:ext cx="5904411" cy="461665"/>
          </a:xfrm>
          <a:prstGeom prst="rect">
            <a:avLst/>
          </a:prstGeom>
          <a:noFill/>
        </p:spPr>
        <p:txBody>
          <a:bodyPr wrap="square" rtlCol="0">
            <a:spAutoFit/>
          </a:bodyPr>
          <a:lstStyle/>
          <a:p>
            <a:r>
              <a:rPr lang="en-US" sz="2400" b="1" dirty="0">
                <a:solidFill>
                  <a:schemeClr val="bg1"/>
                </a:solidFill>
              </a:rPr>
              <a:t>Resume data converted to </a:t>
            </a:r>
            <a:r>
              <a:rPr lang="en-US" sz="2400" b="1" dirty="0" err="1">
                <a:solidFill>
                  <a:schemeClr val="bg1"/>
                </a:solidFill>
              </a:rPr>
              <a:t>csv</a:t>
            </a:r>
            <a:r>
              <a:rPr lang="en-US" sz="2400" b="1" dirty="0">
                <a:solidFill>
                  <a:schemeClr val="bg1"/>
                </a:solidFill>
              </a:rPr>
              <a:t> file</a:t>
            </a:r>
          </a:p>
        </p:txBody>
      </p:sp>
      <p:pic>
        <p:nvPicPr>
          <p:cNvPr id="16387" name="Picture 3"/>
          <p:cNvPicPr>
            <a:picLocks noChangeAspect="1" noChangeArrowheads="1"/>
          </p:cNvPicPr>
          <p:nvPr/>
        </p:nvPicPr>
        <p:blipFill>
          <a:blip r:embed="rId3"/>
          <a:srcRect/>
          <a:stretch>
            <a:fillRect/>
          </a:stretch>
        </p:blipFill>
        <p:spPr bwMode="auto">
          <a:xfrm>
            <a:off x="522515" y="3605349"/>
            <a:ext cx="4948646" cy="698183"/>
          </a:xfrm>
          <a:prstGeom prst="rect">
            <a:avLst/>
          </a:prstGeom>
          <a:noFill/>
          <a:ln w="9525">
            <a:noFill/>
            <a:miter lim="800000"/>
            <a:headEnd/>
            <a:tailEnd/>
          </a:ln>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6"/>
            <a:ext cx="11214100" cy="535531"/>
          </a:xfrm>
        </p:spPr>
        <p:txBody>
          <a:bodyPr/>
          <a:lstStyle/>
          <a:p>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1026" name="Picture 2"/>
          <p:cNvPicPr>
            <a:picLocks noChangeAspect="1" noChangeArrowheads="1"/>
          </p:cNvPicPr>
          <p:nvPr/>
        </p:nvPicPr>
        <p:blipFill>
          <a:blip r:embed="rId2"/>
          <a:srcRect/>
          <a:stretch>
            <a:fillRect/>
          </a:stretch>
        </p:blipFill>
        <p:spPr bwMode="auto">
          <a:xfrm>
            <a:off x="392839" y="2155372"/>
            <a:ext cx="3787276" cy="1097280"/>
          </a:xfrm>
          <a:prstGeom prst="rect">
            <a:avLst/>
          </a:prstGeom>
          <a:noFill/>
          <a:ln w="9525">
            <a:noFill/>
            <a:miter lim="800000"/>
            <a:headEnd/>
            <a:tailEnd/>
          </a:ln>
          <a:effectLst/>
        </p:spPr>
      </p:pic>
      <p:sp>
        <p:nvSpPr>
          <p:cNvPr id="5" name="TextBox 4"/>
          <p:cNvSpPr txBox="1"/>
          <p:nvPr/>
        </p:nvSpPr>
        <p:spPr>
          <a:xfrm>
            <a:off x="365759" y="3487783"/>
            <a:ext cx="10567851" cy="461665"/>
          </a:xfrm>
          <a:prstGeom prst="rect">
            <a:avLst/>
          </a:prstGeom>
          <a:noFill/>
        </p:spPr>
        <p:txBody>
          <a:bodyPr wrap="square" rtlCol="0">
            <a:spAutoFit/>
          </a:bodyPr>
          <a:lstStyle/>
          <a:p>
            <a:r>
              <a:rPr lang="en-US" sz="2400" dirty="0">
                <a:solidFill>
                  <a:schemeClr val="bg1"/>
                </a:solidFill>
                <a:latin typeface="+mj-lt"/>
              </a:rPr>
              <a:t>Checking  word count,</a:t>
            </a:r>
            <a:r>
              <a:rPr lang="en-US" sz="2400" dirty="0">
                <a:solidFill>
                  <a:schemeClr val="bg1"/>
                </a:solidFill>
              </a:rPr>
              <a:t> </a:t>
            </a:r>
            <a:r>
              <a:rPr lang="en-US" sz="2400" dirty="0" err="1">
                <a:solidFill>
                  <a:schemeClr val="bg1"/>
                </a:solidFill>
              </a:rPr>
              <a:t>char_count</a:t>
            </a:r>
            <a:r>
              <a:rPr lang="en-US" sz="2400" dirty="0">
                <a:solidFill>
                  <a:schemeClr val="bg1"/>
                </a:solidFill>
                <a:latin typeface="+mj-lt"/>
              </a:rPr>
              <a:t>, </a:t>
            </a:r>
            <a:r>
              <a:rPr lang="en-US" sz="2400" dirty="0" err="1">
                <a:solidFill>
                  <a:schemeClr val="bg1"/>
                </a:solidFill>
                <a:latin typeface="+mj-lt"/>
              </a:rPr>
              <a:t>stopwords</a:t>
            </a:r>
            <a:r>
              <a:rPr lang="en-US" sz="2400" dirty="0">
                <a:solidFill>
                  <a:schemeClr val="bg1"/>
                </a:solidFill>
                <a:latin typeface="+mj-lt"/>
              </a:rPr>
              <a:t>, </a:t>
            </a:r>
            <a:r>
              <a:rPr lang="en-US" sz="2400" dirty="0" err="1">
                <a:solidFill>
                  <a:schemeClr val="bg1"/>
                </a:solidFill>
                <a:latin typeface="+mj-lt"/>
              </a:rPr>
              <a:t>numerics</a:t>
            </a:r>
            <a:endParaRPr lang="en-US" sz="2400" dirty="0">
              <a:solidFill>
                <a:schemeClr val="bg1"/>
              </a:solidFill>
              <a:latin typeface="+mj-lt"/>
            </a:endParaRPr>
          </a:p>
        </p:txBody>
      </p:sp>
      <p:pic>
        <p:nvPicPr>
          <p:cNvPr id="1027" name="Picture 3"/>
          <p:cNvPicPr>
            <a:picLocks noChangeAspect="1" noChangeArrowheads="1"/>
          </p:cNvPicPr>
          <p:nvPr/>
        </p:nvPicPr>
        <p:blipFill>
          <a:blip r:embed="rId3"/>
          <a:srcRect/>
          <a:stretch>
            <a:fillRect/>
          </a:stretch>
        </p:blipFill>
        <p:spPr bwMode="auto">
          <a:xfrm>
            <a:off x="415018" y="4062140"/>
            <a:ext cx="7181850" cy="2600325"/>
          </a:xfrm>
          <a:prstGeom prst="rect">
            <a:avLst/>
          </a:prstGeom>
          <a:noFill/>
          <a:ln w="9525">
            <a:noFill/>
            <a:miter lim="800000"/>
            <a:headEnd/>
            <a:tailEnd/>
          </a:ln>
          <a:effectLst/>
        </p:spPr>
      </p:pic>
      <p:sp>
        <p:nvSpPr>
          <p:cNvPr id="7" name="TextBox 6"/>
          <p:cNvSpPr txBox="1"/>
          <p:nvPr/>
        </p:nvSpPr>
        <p:spPr>
          <a:xfrm>
            <a:off x="365760" y="1541418"/>
            <a:ext cx="4467497" cy="461665"/>
          </a:xfrm>
          <a:prstGeom prst="rect">
            <a:avLst/>
          </a:prstGeom>
          <a:noFill/>
        </p:spPr>
        <p:txBody>
          <a:bodyPr wrap="square" rtlCol="0">
            <a:spAutoFit/>
          </a:bodyPr>
          <a:lstStyle/>
          <a:p>
            <a:r>
              <a:rPr lang="en-US" sz="2400" dirty="0">
                <a:solidFill>
                  <a:schemeClr val="bg1"/>
                </a:solidFill>
              </a:rPr>
              <a:t>Checking Null Values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1D735-354A-1CF7-99BC-516436DDF04D}"/>
              </a:ext>
            </a:extLst>
          </p:cNvPr>
          <p:cNvSpPr>
            <a:spLocks noGrp="1"/>
          </p:cNvSpPr>
          <p:nvPr>
            <p:ph type="title"/>
          </p:nvPr>
        </p:nvSpPr>
        <p:spPr/>
        <p:txBody>
          <a:bodyPr/>
          <a:lstStyle/>
          <a:p>
            <a:r>
              <a:rPr lang="en-US" sz="3200" b="1" dirty="0">
                <a:latin typeface="Avenir Next LT Pro"/>
                <a:cs typeface="Sabon Next LT"/>
              </a:rPr>
              <a:t>Data Preprocessing</a:t>
            </a:r>
            <a:endParaRPr lang="en-IN" dirty="0"/>
          </a:p>
        </p:txBody>
      </p:sp>
      <p:sp>
        <p:nvSpPr>
          <p:cNvPr id="3" name="Slide Number Placeholder 2">
            <a:extLst>
              <a:ext uri="{FF2B5EF4-FFF2-40B4-BE49-F238E27FC236}">
                <a16:creationId xmlns:a16="http://schemas.microsoft.com/office/drawing/2014/main" id="{B55EA8ED-2880-2F6C-FE3A-40DB9468FF2B}"/>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5" name="TextBox 4">
            <a:extLst>
              <a:ext uri="{FF2B5EF4-FFF2-40B4-BE49-F238E27FC236}">
                <a16:creationId xmlns:a16="http://schemas.microsoft.com/office/drawing/2014/main" id="{6F3D534D-E6CF-F371-3464-21EF8F4F42F9}"/>
              </a:ext>
            </a:extLst>
          </p:cNvPr>
          <p:cNvSpPr txBox="1"/>
          <p:nvPr/>
        </p:nvSpPr>
        <p:spPr>
          <a:xfrm>
            <a:off x="541176" y="1748832"/>
            <a:ext cx="8605156" cy="4801314"/>
          </a:xfrm>
          <a:prstGeom prst="rect">
            <a:avLst/>
          </a:prstGeom>
          <a:noFill/>
        </p:spPr>
        <p:txBody>
          <a:bodyPr wrap="square">
            <a:spAutoFit/>
          </a:bodyPr>
          <a:lstStyle/>
          <a:p>
            <a:pPr marL="285750" indent="-285750">
              <a:buFont typeface="Wingdings"/>
              <a:buChar char="Ø"/>
            </a:pPr>
            <a:r>
              <a:rPr lang="en-US" sz="1800" dirty="0">
                <a:solidFill>
                  <a:schemeClr val="bg1"/>
                </a:solidFill>
              </a:rPr>
              <a:t>Converting the text into string format.</a:t>
            </a:r>
          </a:p>
          <a:p>
            <a:endParaRPr lang="en-US" sz="1800" dirty="0">
              <a:solidFill>
                <a:schemeClr val="bg1"/>
              </a:solidFill>
            </a:endParaRPr>
          </a:p>
          <a:p>
            <a:pPr marL="285750" indent="-285750">
              <a:buFont typeface="Wingdings"/>
              <a:buChar char="Ø"/>
            </a:pPr>
            <a:r>
              <a:rPr lang="en-US" sz="1800" dirty="0">
                <a:solidFill>
                  <a:schemeClr val="bg1"/>
                </a:solidFill>
              </a:rPr>
              <a:t>Convert the characters into lower case.</a:t>
            </a:r>
          </a:p>
          <a:p>
            <a:endParaRPr lang="en-US" sz="1800" dirty="0">
              <a:solidFill>
                <a:schemeClr val="bg1"/>
              </a:solidFill>
            </a:endParaRPr>
          </a:p>
          <a:p>
            <a:pPr marL="285750" indent="-285750">
              <a:buFont typeface="Wingdings"/>
              <a:buChar char="Ø"/>
            </a:pPr>
            <a:r>
              <a:rPr lang="en-US" sz="1800" dirty="0">
                <a:solidFill>
                  <a:schemeClr val="bg1"/>
                </a:solidFill>
              </a:rPr>
              <a:t>Replace all html tags into blank space.</a:t>
            </a:r>
          </a:p>
          <a:p>
            <a:endParaRPr lang="en-US" sz="1800" dirty="0">
              <a:solidFill>
                <a:schemeClr val="bg1"/>
              </a:solidFill>
            </a:endParaRPr>
          </a:p>
          <a:p>
            <a:pPr marL="285750" indent="-285750">
              <a:buFont typeface="Wingdings"/>
              <a:buChar char="Ø"/>
            </a:pPr>
            <a:r>
              <a:rPr lang="en-US" sz="1800" dirty="0">
                <a:solidFill>
                  <a:schemeClr val="bg1"/>
                </a:solidFill>
              </a:rPr>
              <a:t>Replace punctuations into blank space.</a:t>
            </a:r>
          </a:p>
          <a:p>
            <a:pPr marL="285750" indent="-285750">
              <a:buFont typeface="Wingdings"/>
              <a:buChar char="Ø"/>
            </a:pPr>
            <a:endParaRPr lang="en-US" sz="1800" dirty="0">
              <a:solidFill>
                <a:schemeClr val="bg1"/>
              </a:solidFill>
            </a:endParaRPr>
          </a:p>
          <a:p>
            <a:pPr marL="285750" indent="-285750">
              <a:buFont typeface="Wingdings"/>
              <a:buChar char="Ø"/>
            </a:pPr>
            <a:r>
              <a:rPr lang="en-US" sz="1800" dirty="0">
                <a:solidFill>
                  <a:schemeClr val="bg1"/>
                </a:solidFill>
              </a:rPr>
              <a:t>Substitute http tags into blank space.</a:t>
            </a:r>
          </a:p>
          <a:p>
            <a:pPr marL="285750" indent="-285750">
              <a:buFont typeface="Wingdings"/>
              <a:buChar char="Ø"/>
            </a:pPr>
            <a:endParaRPr lang="en-US" sz="1800" dirty="0">
              <a:solidFill>
                <a:schemeClr val="bg1"/>
              </a:solidFill>
            </a:endParaRPr>
          </a:p>
          <a:p>
            <a:pPr marL="285750" indent="-285750">
              <a:buFont typeface="Wingdings"/>
              <a:buChar char="Ø"/>
            </a:pPr>
            <a:r>
              <a:rPr lang="en-US" sz="1800" dirty="0">
                <a:solidFill>
                  <a:schemeClr val="bg1"/>
                </a:solidFill>
                <a:ea typeface="+mn-lt"/>
                <a:cs typeface="+mn-lt"/>
              </a:rPr>
              <a:t>Substitute</a:t>
            </a:r>
            <a:r>
              <a:rPr lang="en-US" sz="1800" dirty="0">
                <a:solidFill>
                  <a:schemeClr val="bg1"/>
                </a:solidFill>
              </a:rPr>
              <a:t> all numbers into blank space.</a:t>
            </a:r>
          </a:p>
          <a:p>
            <a:pPr marL="285750" indent="-285750">
              <a:buFont typeface="Wingdings"/>
              <a:buChar char="Ø"/>
            </a:pPr>
            <a:endParaRPr lang="en-US" sz="1800" dirty="0">
              <a:solidFill>
                <a:schemeClr val="bg1"/>
              </a:solidFill>
            </a:endParaRPr>
          </a:p>
          <a:p>
            <a:pPr marL="285750" indent="-285750">
              <a:buFont typeface="Wingdings"/>
              <a:buChar char="Ø"/>
            </a:pPr>
            <a:r>
              <a:rPr lang="en-US" sz="1800" dirty="0">
                <a:solidFill>
                  <a:schemeClr val="bg1"/>
                </a:solidFill>
              </a:rPr>
              <a:t>Use </a:t>
            </a:r>
            <a:r>
              <a:rPr lang="en-US" sz="1800" dirty="0" err="1">
                <a:solidFill>
                  <a:schemeClr val="bg1"/>
                </a:solidFill>
              </a:rPr>
              <a:t>RegexpTokenizer</a:t>
            </a:r>
            <a:r>
              <a:rPr lang="en-US" sz="1800" dirty="0">
                <a:solidFill>
                  <a:schemeClr val="bg1"/>
                </a:solidFill>
              </a:rPr>
              <a:t> to tokenize the text into words.</a:t>
            </a:r>
            <a:r>
              <a:rPr lang="en-US" sz="1800" dirty="0">
                <a:solidFill>
                  <a:schemeClr val="bg1"/>
                </a:solidFill>
                <a:ea typeface="+mn-lt"/>
                <a:cs typeface="+mn-lt"/>
              </a:rPr>
              <a:t> It works by compiling our pattern, then calling </a:t>
            </a:r>
            <a:r>
              <a:rPr lang="en-US" sz="1800" dirty="0" err="1">
                <a:solidFill>
                  <a:schemeClr val="bg1"/>
                </a:solidFill>
                <a:latin typeface="Consolas"/>
              </a:rPr>
              <a:t>re.findall</a:t>
            </a:r>
            <a:r>
              <a:rPr lang="en-US" sz="1800" dirty="0">
                <a:solidFill>
                  <a:schemeClr val="bg1"/>
                </a:solidFill>
                <a:latin typeface="Consolas"/>
              </a:rPr>
              <a:t>()</a:t>
            </a:r>
            <a:r>
              <a:rPr lang="en-US" sz="1800" dirty="0">
                <a:solidFill>
                  <a:schemeClr val="bg1"/>
                </a:solidFill>
                <a:ea typeface="+mn-lt"/>
                <a:cs typeface="+mn-lt"/>
              </a:rPr>
              <a:t>on our text. We could utilize this function to match alphanumeric tokens plus single quotes.</a:t>
            </a:r>
          </a:p>
          <a:p>
            <a:endParaRPr lang="en-US" sz="1800" dirty="0">
              <a:solidFill>
                <a:schemeClr val="bg1"/>
              </a:solidFill>
              <a:ea typeface="+mn-lt"/>
              <a:cs typeface="+mn-lt"/>
            </a:endParaRPr>
          </a:p>
          <a:p>
            <a:pPr marL="285750" indent="-285750">
              <a:buFont typeface="Wingdings"/>
              <a:buChar char="Ø"/>
            </a:pPr>
            <a:r>
              <a:rPr lang="en-US" sz="1800" dirty="0">
                <a:solidFill>
                  <a:schemeClr val="bg1"/>
                </a:solidFill>
                <a:ea typeface="+mn-lt"/>
                <a:cs typeface="+mn-lt"/>
              </a:rPr>
              <a:t>Remove the </a:t>
            </a:r>
            <a:r>
              <a:rPr lang="en-US" sz="1800" dirty="0" err="1">
                <a:solidFill>
                  <a:schemeClr val="bg1"/>
                </a:solidFill>
                <a:ea typeface="+mn-lt"/>
                <a:cs typeface="+mn-lt"/>
              </a:rPr>
              <a:t>stopwords</a:t>
            </a:r>
            <a:r>
              <a:rPr lang="en-US" sz="1800" dirty="0">
                <a:solidFill>
                  <a:schemeClr val="bg1"/>
                </a:solidFill>
                <a:ea typeface="+mn-lt"/>
                <a:cs typeface="+mn-lt"/>
              </a:rPr>
              <a:t>.</a:t>
            </a:r>
            <a:endParaRPr lang="en-IN" dirty="0">
              <a:solidFill>
                <a:schemeClr val="bg1"/>
              </a:solidFill>
            </a:endParaRPr>
          </a:p>
        </p:txBody>
      </p:sp>
    </p:spTree>
    <p:extLst>
      <p:ext uri="{BB962C8B-B14F-4D97-AF65-F5344CB8AC3E}">
        <p14:creationId xmlns:p14="http://schemas.microsoft.com/office/powerpoint/2010/main" val="3487031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6"/>
            <a:ext cx="11214100" cy="424732"/>
          </a:xfrm>
        </p:spPr>
        <p:txBody>
          <a:bodyPr/>
          <a:lstStyle/>
          <a:p>
            <a:r>
              <a:rPr lang="en-US" sz="2400" dirty="0"/>
              <a:t>Defining a function to preprocessing the data</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2050" name="Picture 2"/>
          <p:cNvPicPr>
            <a:picLocks noChangeAspect="1" noChangeArrowheads="1"/>
          </p:cNvPicPr>
          <p:nvPr/>
        </p:nvPicPr>
        <p:blipFill>
          <a:blip r:embed="rId2"/>
          <a:srcRect/>
          <a:stretch>
            <a:fillRect/>
          </a:stretch>
        </p:blipFill>
        <p:spPr bwMode="auto">
          <a:xfrm>
            <a:off x="469718" y="1152525"/>
            <a:ext cx="7302681" cy="221769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58153" y="3638551"/>
            <a:ext cx="6886575" cy="2324100"/>
          </a:xfrm>
          <a:prstGeom prst="rect">
            <a:avLst/>
          </a:prstGeom>
          <a:noFill/>
          <a:ln w="9525">
            <a:noFill/>
            <a:miter lim="800000"/>
            <a:headEnd/>
            <a:tailEnd/>
          </a:ln>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6"/>
            <a:ext cx="11214100" cy="424732"/>
          </a:xfrm>
        </p:spPr>
        <p:txBody>
          <a:bodyPr/>
          <a:lstStyle/>
          <a:p>
            <a:r>
              <a:rPr lang="en-US" sz="2400" dirty="0"/>
              <a:t>Resume data converting to a </a:t>
            </a:r>
            <a:r>
              <a:rPr lang="en-US" sz="2400" dirty="0" err="1"/>
              <a:t>csv</a:t>
            </a:r>
            <a:r>
              <a:rPr lang="en-US" sz="2400" dirty="0"/>
              <a:t> file named cleaned data</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pic>
        <p:nvPicPr>
          <p:cNvPr id="3074" name="Picture 2"/>
          <p:cNvPicPr>
            <a:picLocks noChangeAspect="1" noChangeArrowheads="1"/>
          </p:cNvPicPr>
          <p:nvPr/>
        </p:nvPicPr>
        <p:blipFill>
          <a:blip r:embed="rId2"/>
          <a:srcRect/>
          <a:stretch>
            <a:fillRect/>
          </a:stretch>
        </p:blipFill>
        <p:spPr bwMode="auto">
          <a:xfrm>
            <a:off x="556260" y="1152253"/>
            <a:ext cx="4495800" cy="1734638"/>
          </a:xfrm>
          <a:prstGeom prst="rect">
            <a:avLst/>
          </a:prstGeom>
          <a:noFill/>
          <a:ln w="9525">
            <a:noFill/>
            <a:miter lim="800000"/>
            <a:headEnd/>
            <a:tailEnd/>
          </a:ln>
          <a:effectLst/>
        </p:spPr>
      </p:pic>
      <p:sp>
        <p:nvSpPr>
          <p:cNvPr id="5" name="TextBox 4"/>
          <p:cNvSpPr txBox="1"/>
          <p:nvPr/>
        </p:nvSpPr>
        <p:spPr>
          <a:xfrm>
            <a:off x="496389" y="3095898"/>
            <a:ext cx="4663440" cy="461665"/>
          </a:xfrm>
          <a:prstGeom prst="rect">
            <a:avLst/>
          </a:prstGeom>
          <a:noFill/>
        </p:spPr>
        <p:txBody>
          <a:bodyPr wrap="square" rtlCol="0">
            <a:spAutoFit/>
          </a:bodyPr>
          <a:lstStyle/>
          <a:p>
            <a:r>
              <a:rPr lang="en-US" sz="2400" b="1" dirty="0">
                <a:solidFill>
                  <a:schemeClr val="bg1"/>
                </a:solidFill>
              </a:rPr>
              <a:t>Checking </a:t>
            </a:r>
            <a:r>
              <a:rPr lang="en-US" sz="2400" b="1" dirty="0" err="1">
                <a:solidFill>
                  <a:schemeClr val="bg1"/>
                </a:solidFill>
              </a:rPr>
              <a:t>Stopwords</a:t>
            </a:r>
            <a:endParaRPr lang="en-US" sz="2400" b="1" dirty="0">
              <a:solidFill>
                <a:schemeClr val="bg1"/>
              </a:solidFill>
            </a:endParaRPr>
          </a:p>
        </p:txBody>
      </p:sp>
      <p:pic>
        <p:nvPicPr>
          <p:cNvPr id="3075" name="Picture 3"/>
          <p:cNvPicPr>
            <a:picLocks noChangeAspect="1" noChangeArrowheads="1"/>
          </p:cNvPicPr>
          <p:nvPr/>
        </p:nvPicPr>
        <p:blipFill>
          <a:blip r:embed="rId3"/>
          <a:srcRect/>
          <a:stretch>
            <a:fillRect/>
          </a:stretch>
        </p:blipFill>
        <p:spPr bwMode="auto">
          <a:xfrm>
            <a:off x="574086" y="3681411"/>
            <a:ext cx="7172188" cy="2980646"/>
          </a:xfrm>
          <a:prstGeom prst="rect">
            <a:avLst/>
          </a:prstGeom>
          <a:noFill/>
          <a:ln w="9525">
            <a:noFill/>
            <a:miter lim="800000"/>
            <a:headEnd/>
            <a:tailEnd/>
          </a:ln>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BD71-BFFC-422F-7D46-748C4EF8F52B}"/>
              </a:ext>
            </a:extLst>
          </p:cNvPr>
          <p:cNvSpPr>
            <a:spLocks noGrp="1"/>
          </p:cNvSpPr>
          <p:nvPr>
            <p:ph type="title"/>
          </p:nvPr>
        </p:nvSpPr>
        <p:spPr>
          <a:xfrm>
            <a:off x="172872" y="96993"/>
            <a:ext cx="5128926" cy="6537738"/>
          </a:xfrm>
        </p:spPr>
        <p:txBody>
          <a:bodyPr vert="horz" lIns="91440" tIns="45720" rIns="91440" bIns="45720" rtlCol="0" anchor="t">
            <a:normAutofit/>
          </a:bodyPr>
          <a:lstStyle/>
          <a:p>
            <a:pPr algn="r"/>
            <a:r>
              <a:rPr lang="en-US" b="1" i="0" kern="1200" cap="all" baseline="0">
                <a:solidFill>
                  <a:schemeClr val="bg1"/>
                </a:solidFill>
                <a:latin typeface="+mj-lt"/>
                <a:ea typeface="+mj-ea"/>
                <a:cs typeface="+mj-cs"/>
              </a:rPr>
              <a:t>Named Entity Recognition </a:t>
            </a:r>
          </a:p>
        </p:txBody>
      </p:sp>
      <p:sp>
        <p:nvSpPr>
          <p:cNvPr id="11" name="TextBox 10">
            <a:extLst>
              <a:ext uri="{FF2B5EF4-FFF2-40B4-BE49-F238E27FC236}">
                <a16:creationId xmlns:a16="http://schemas.microsoft.com/office/drawing/2014/main" id="{27E70C69-95B2-789C-591F-528736DFF8CC}"/>
              </a:ext>
            </a:extLst>
          </p:cNvPr>
          <p:cNvSpPr txBox="1"/>
          <p:nvPr/>
        </p:nvSpPr>
        <p:spPr>
          <a:xfrm>
            <a:off x="426492" y="1663320"/>
            <a:ext cx="47056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Ø"/>
            </a:pPr>
            <a:endParaRPr lang="en-US"/>
          </a:p>
        </p:txBody>
      </p:sp>
      <p:sp>
        <p:nvSpPr>
          <p:cNvPr id="3" name="TextBox 2">
            <a:extLst>
              <a:ext uri="{FF2B5EF4-FFF2-40B4-BE49-F238E27FC236}">
                <a16:creationId xmlns:a16="http://schemas.microsoft.com/office/drawing/2014/main" id="{17CFA265-F4FB-8B9C-653A-85241E4839BD}"/>
              </a:ext>
            </a:extLst>
          </p:cNvPr>
          <p:cNvSpPr txBox="1"/>
          <p:nvPr/>
        </p:nvSpPr>
        <p:spPr>
          <a:xfrm>
            <a:off x="241678" y="1415955"/>
            <a:ext cx="4890447" cy="54630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400" dirty="0">
                <a:solidFill>
                  <a:schemeClr val="bg1"/>
                </a:solidFill>
                <a:ea typeface="+mn-lt"/>
                <a:cs typeface="+mn-lt"/>
              </a:rPr>
              <a:t>NER involves detecting and categorizing important information in text known as named entities.</a:t>
            </a:r>
          </a:p>
          <a:p>
            <a:pPr marL="285750" indent="-285750">
              <a:buFont typeface="Wingdings"/>
              <a:buChar char="Ø"/>
            </a:pPr>
            <a:r>
              <a:rPr lang="en-US" sz="2400" dirty="0">
                <a:solidFill>
                  <a:schemeClr val="bg1"/>
                </a:solidFill>
              </a:rPr>
              <a:t>An entity is basically the thing that is consistently talked about or refer to in the text.</a:t>
            </a:r>
          </a:p>
          <a:p>
            <a:pPr marL="285750" indent="-285750">
              <a:buFont typeface="Wingdings"/>
              <a:buChar char="Ø"/>
            </a:pPr>
            <a:r>
              <a:rPr lang="en-US" sz="2400" dirty="0">
                <a:solidFill>
                  <a:schemeClr val="bg1"/>
                </a:solidFill>
                <a:ea typeface="+mn-lt"/>
                <a:cs typeface="+mn-lt"/>
              </a:rPr>
              <a:t>Some of the categories that are the most important architecture in NER such that:</a:t>
            </a:r>
            <a:endParaRPr lang="en-US" sz="2400" dirty="0">
              <a:solidFill>
                <a:schemeClr val="bg1"/>
              </a:solidFill>
            </a:endParaRPr>
          </a:p>
          <a:p>
            <a:pPr marL="285750" indent="-285750">
              <a:buFont typeface="Arial"/>
              <a:buChar char="•"/>
            </a:pPr>
            <a:r>
              <a:rPr lang="en-US" sz="2400" dirty="0">
                <a:solidFill>
                  <a:schemeClr val="bg1"/>
                </a:solidFill>
                <a:ea typeface="+mn-lt"/>
                <a:cs typeface="+mn-lt"/>
              </a:rPr>
              <a:t>Person</a:t>
            </a:r>
            <a:endParaRPr lang="en-US" sz="2400" dirty="0">
              <a:solidFill>
                <a:schemeClr val="bg1"/>
              </a:solidFill>
            </a:endParaRPr>
          </a:p>
          <a:p>
            <a:pPr marL="285750" indent="-285750">
              <a:buFont typeface="Arial"/>
              <a:buChar char="•"/>
            </a:pPr>
            <a:r>
              <a:rPr lang="en-US" sz="2400" dirty="0">
                <a:solidFill>
                  <a:schemeClr val="bg1"/>
                </a:solidFill>
                <a:ea typeface="+mn-lt"/>
                <a:cs typeface="+mn-lt"/>
              </a:rPr>
              <a:t>Organization</a:t>
            </a:r>
            <a:endParaRPr lang="en-US" sz="2400" dirty="0">
              <a:solidFill>
                <a:schemeClr val="bg1"/>
              </a:solidFill>
            </a:endParaRPr>
          </a:p>
          <a:p>
            <a:pPr marL="285750" indent="-285750">
              <a:buFont typeface="Arial"/>
              <a:buChar char="•"/>
            </a:pPr>
            <a:r>
              <a:rPr lang="en-US" sz="2400" dirty="0">
                <a:solidFill>
                  <a:schemeClr val="bg1"/>
                </a:solidFill>
                <a:ea typeface="+mn-lt"/>
                <a:cs typeface="+mn-lt"/>
              </a:rPr>
              <a:t>Place/ location</a:t>
            </a:r>
            <a:endParaRPr lang="en-US" sz="2400" dirty="0">
              <a:solidFill>
                <a:schemeClr val="bg1"/>
              </a:solidFill>
            </a:endParaRPr>
          </a:p>
          <a:p>
            <a:pPr marL="342900" indent="-342900">
              <a:buFont typeface="Wingdings"/>
              <a:buChar char="Ø"/>
            </a:pPr>
            <a:r>
              <a:rPr lang="en-US" sz="2400" dirty="0">
                <a:solidFill>
                  <a:schemeClr val="bg1"/>
                </a:solidFill>
              </a:rPr>
              <a:t>We use spacy module for NER</a:t>
            </a:r>
          </a:p>
          <a:p>
            <a:pPr marL="285750" indent="-285750">
              <a:buFont typeface="Wingdings"/>
              <a:buChar char="Ø"/>
            </a:pPr>
            <a:endParaRPr lang="en-US" sz="1300" dirty="0">
              <a:solidFill>
                <a:srgbClr val="273239"/>
              </a:solidFill>
            </a:endParaRPr>
          </a:p>
        </p:txBody>
      </p:sp>
      <p:pic>
        <p:nvPicPr>
          <p:cNvPr id="9" name="Picture 11" descr="A screenshot of a computer program&#10;&#10;Description automatically generated">
            <a:extLst>
              <a:ext uri="{FF2B5EF4-FFF2-40B4-BE49-F238E27FC236}">
                <a16:creationId xmlns:a16="http://schemas.microsoft.com/office/drawing/2014/main" id="{F4BB415C-C288-5EBA-1576-FA2F6895DD90}"/>
              </a:ext>
            </a:extLst>
          </p:cNvPr>
          <p:cNvPicPr>
            <a:picLocks noGrp="1" noChangeAspect="1"/>
          </p:cNvPicPr>
          <p:nvPr>
            <p:ph idx="1"/>
          </p:nvPr>
        </p:nvPicPr>
        <p:blipFill>
          <a:blip r:embed="rId2"/>
          <a:stretch>
            <a:fillRect/>
          </a:stretch>
        </p:blipFill>
        <p:spPr>
          <a:xfrm>
            <a:off x="5501360" y="767924"/>
            <a:ext cx="6580147" cy="5556890"/>
          </a:xfrm>
        </p:spPr>
      </p:pic>
    </p:spTree>
    <p:extLst>
      <p:ext uri="{BB962C8B-B14F-4D97-AF65-F5344CB8AC3E}">
        <p14:creationId xmlns:p14="http://schemas.microsoft.com/office/powerpoint/2010/main" val="1312276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07F97-5147-293E-E74B-F14083C1F6AC}"/>
              </a:ext>
            </a:extLst>
          </p:cNvPr>
          <p:cNvSpPr>
            <a:spLocks noGrp="1"/>
          </p:cNvSpPr>
          <p:nvPr>
            <p:ph type="title"/>
          </p:nvPr>
        </p:nvSpPr>
        <p:spPr>
          <a:xfrm>
            <a:off x="646103" y="363274"/>
            <a:ext cx="5744064" cy="2344840"/>
          </a:xfrm>
        </p:spPr>
        <p:txBody>
          <a:bodyPr anchor="b">
            <a:normAutofit/>
          </a:bodyPr>
          <a:lstStyle/>
          <a:p>
            <a:r>
              <a:rPr lang="en-US" sz="5100">
                <a:latin typeface="Georgia Pro Cond Light"/>
              </a:rPr>
              <a:t>PARTS OF SPEECH(POS) RECOGNITION</a:t>
            </a:r>
          </a:p>
        </p:txBody>
      </p:sp>
      <p:sp>
        <p:nvSpPr>
          <p:cNvPr id="9" name="Content Placeholder 8">
            <a:extLst>
              <a:ext uri="{FF2B5EF4-FFF2-40B4-BE49-F238E27FC236}">
                <a16:creationId xmlns:a16="http://schemas.microsoft.com/office/drawing/2014/main" id="{7D1E9E96-16F3-D91F-1FE1-E0D2332363AF}"/>
              </a:ext>
            </a:extLst>
          </p:cNvPr>
          <p:cNvSpPr>
            <a:spLocks noGrp="1"/>
          </p:cNvSpPr>
          <p:nvPr>
            <p:ph idx="1"/>
          </p:nvPr>
        </p:nvSpPr>
        <p:spPr>
          <a:xfrm>
            <a:off x="646103" y="3698815"/>
            <a:ext cx="7757109" cy="2888627"/>
          </a:xfrm>
        </p:spPr>
        <p:txBody>
          <a:bodyPr anchor="t">
            <a:normAutofit/>
          </a:bodyPr>
          <a:lstStyle/>
          <a:p>
            <a:pPr>
              <a:buFont typeface="Wingdings" panose="020B0604020202020204" pitchFamily="34" charset="0"/>
              <a:buChar char="Ø"/>
            </a:pPr>
            <a:r>
              <a:rPr lang="en-US" sz="2000" dirty="0">
                <a:ea typeface="+mn-lt"/>
                <a:cs typeface="+mn-lt"/>
              </a:rPr>
              <a:t>POS tagging is a process in natural language processing (NLP) where each word in a text is labeled with its corresponding part of speech. </a:t>
            </a:r>
          </a:p>
          <a:p>
            <a:pPr>
              <a:buFont typeface="Wingdings" panose="020B0604020202020204" pitchFamily="34" charset="0"/>
              <a:buChar char="Ø"/>
            </a:pPr>
            <a:r>
              <a:rPr lang="en-US" sz="2000" dirty="0">
                <a:ea typeface="+mn-lt"/>
                <a:cs typeface="+mn-lt"/>
              </a:rPr>
              <a:t>This can include nouns, verbs, adjectives, and other grammatical categories.</a:t>
            </a:r>
          </a:p>
          <a:p>
            <a:pPr>
              <a:buFont typeface="Wingdings" panose="020B0604020202020204" pitchFamily="34" charset="0"/>
              <a:buChar char="Ø"/>
            </a:pPr>
            <a:r>
              <a:rPr lang="en-US" sz="2000" dirty="0"/>
              <a:t>Basically we are interested in only Nouns and Verbs</a:t>
            </a:r>
          </a:p>
          <a:p>
            <a:pPr>
              <a:buFont typeface="Wingdings" panose="020B0604020202020204" pitchFamily="34" charset="0"/>
              <a:buChar char="Ø"/>
            </a:pPr>
            <a:r>
              <a:rPr lang="en-US" sz="2000" dirty="0"/>
              <a:t>So we separate the words which are Nouns and Verbs with the help of </a:t>
            </a:r>
            <a:r>
              <a:rPr lang="en-US" sz="2000" dirty="0" err="1"/>
              <a:t>token.pos</a:t>
            </a:r>
            <a:r>
              <a:rPr lang="en-US" sz="2000" dirty="0"/>
              <a:t>_ tag which is used from spacy module</a:t>
            </a:r>
          </a:p>
        </p:txBody>
      </p:sp>
      <p:pic>
        <p:nvPicPr>
          <p:cNvPr id="5" name="Picture 5" descr="A screen shot of a computer&#10;&#10;Description automatically generated">
            <a:extLst>
              <a:ext uri="{FF2B5EF4-FFF2-40B4-BE49-F238E27FC236}">
                <a16:creationId xmlns:a16="http://schemas.microsoft.com/office/drawing/2014/main" id="{16D1632D-9A90-3D0C-24B7-F2B6EDF225A8}"/>
              </a:ext>
            </a:extLst>
          </p:cNvPr>
          <p:cNvPicPr>
            <a:picLocks noChangeAspect="1"/>
          </p:cNvPicPr>
          <p:nvPr/>
        </p:nvPicPr>
        <p:blipFill>
          <a:blip r:embed="rId2"/>
          <a:stretch>
            <a:fillRect/>
          </a:stretch>
        </p:blipFill>
        <p:spPr>
          <a:xfrm>
            <a:off x="6333137" y="2494"/>
            <a:ext cx="5681553" cy="3492033"/>
          </a:xfrm>
          <a:prstGeom prst="rect">
            <a:avLst/>
          </a:prstGeom>
        </p:spPr>
      </p:pic>
      <p:pic>
        <p:nvPicPr>
          <p:cNvPr id="4" name="Picture 4" descr="A screen shot of a computer&#10;&#10;Description automatically generated">
            <a:extLst>
              <a:ext uri="{FF2B5EF4-FFF2-40B4-BE49-F238E27FC236}">
                <a16:creationId xmlns:a16="http://schemas.microsoft.com/office/drawing/2014/main" id="{2737793A-2BEA-2B35-FF59-1CAF2FD8C14C}"/>
              </a:ext>
            </a:extLst>
          </p:cNvPr>
          <p:cNvPicPr>
            <a:picLocks noChangeAspect="1"/>
          </p:cNvPicPr>
          <p:nvPr/>
        </p:nvPicPr>
        <p:blipFill>
          <a:blip r:embed="rId3"/>
          <a:stretch>
            <a:fillRect/>
          </a:stretch>
        </p:blipFill>
        <p:spPr>
          <a:xfrm>
            <a:off x="9555693" y="3492484"/>
            <a:ext cx="1654221" cy="3295997"/>
          </a:xfrm>
          <a:prstGeom prst="rect">
            <a:avLst/>
          </a:prstGeom>
        </p:spPr>
      </p:pic>
    </p:spTree>
    <p:extLst>
      <p:ext uri="{BB962C8B-B14F-4D97-AF65-F5344CB8AC3E}">
        <p14:creationId xmlns:p14="http://schemas.microsoft.com/office/powerpoint/2010/main" val="3067603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311" y="346984"/>
            <a:ext cx="11214100" cy="480131"/>
          </a:xfrm>
        </p:spPr>
        <p:txBody>
          <a:bodyPr/>
          <a:lstStyle/>
          <a:p>
            <a:r>
              <a:rPr lang="en-US" sz="2800" dirty="0"/>
              <a:t>The nouns verbs pronouns from the dataset</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5" name="TextBox 4"/>
          <p:cNvSpPr txBox="1"/>
          <p:nvPr/>
        </p:nvSpPr>
        <p:spPr>
          <a:xfrm>
            <a:off x="470261" y="3357155"/>
            <a:ext cx="9418322" cy="461665"/>
          </a:xfrm>
          <a:prstGeom prst="rect">
            <a:avLst/>
          </a:prstGeom>
          <a:noFill/>
        </p:spPr>
        <p:txBody>
          <a:bodyPr wrap="square" rtlCol="0">
            <a:spAutoFit/>
          </a:bodyPr>
          <a:lstStyle/>
          <a:p>
            <a:r>
              <a:rPr lang="en-US" sz="2400" b="1" dirty="0">
                <a:solidFill>
                  <a:schemeClr val="bg1"/>
                </a:solidFill>
              </a:rPr>
              <a:t>Filtering out only the Nouns and Verbs from the Text to Tokens</a:t>
            </a:r>
          </a:p>
        </p:txBody>
      </p:sp>
      <p:pic>
        <p:nvPicPr>
          <p:cNvPr id="15363" name="Picture 3"/>
          <p:cNvPicPr>
            <a:picLocks noChangeAspect="1" noChangeArrowheads="1"/>
          </p:cNvPicPr>
          <p:nvPr/>
        </p:nvPicPr>
        <p:blipFill>
          <a:blip r:embed="rId2"/>
          <a:srcRect/>
          <a:stretch>
            <a:fillRect/>
          </a:stretch>
        </p:blipFill>
        <p:spPr bwMode="auto">
          <a:xfrm>
            <a:off x="522380" y="3958046"/>
            <a:ext cx="9553575" cy="2390502"/>
          </a:xfrm>
          <a:prstGeom prst="rect">
            <a:avLst/>
          </a:prstGeom>
          <a:noFill/>
          <a:ln w="9525">
            <a:noFill/>
            <a:miter lim="800000"/>
            <a:headEnd/>
            <a:tailEnd/>
          </a:ln>
          <a:effectLst/>
        </p:spPr>
      </p:pic>
      <p:pic>
        <p:nvPicPr>
          <p:cNvPr id="15365" name="Picture 5"/>
          <p:cNvPicPr>
            <a:picLocks noChangeAspect="1" noChangeArrowheads="1"/>
          </p:cNvPicPr>
          <p:nvPr/>
        </p:nvPicPr>
        <p:blipFill>
          <a:blip r:embed="rId3"/>
          <a:srcRect/>
          <a:stretch>
            <a:fillRect/>
          </a:stretch>
        </p:blipFill>
        <p:spPr bwMode="auto">
          <a:xfrm>
            <a:off x="555035" y="1009515"/>
            <a:ext cx="3609975" cy="2200275"/>
          </a:xfrm>
          <a:prstGeom prst="rect">
            <a:avLst/>
          </a:prstGeom>
          <a:noFill/>
          <a:ln w="9525">
            <a:noFill/>
            <a:miter lim="800000"/>
            <a:headEnd/>
            <a:tailEnd/>
          </a:ln>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A white rectangular box with black text&#10;&#10;Description automatically generated">
            <a:extLst>
              <a:ext uri="{FF2B5EF4-FFF2-40B4-BE49-F238E27FC236}">
                <a16:creationId xmlns:a16="http://schemas.microsoft.com/office/drawing/2014/main" id="{4F9A4997-AECA-1240-D301-3A02D1319C8C}"/>
              </a:ext>
            </a:extLst>
          </p:cNvPr>
          <p:cNvPicPr>
            <a:picLocks noChangeAspect="1"/>
          </p:cNvPicPr>
          <p:nvPr/>
        </p:nvPicPr>
        <p:blipFill>
          <a:blip r:embed="rId2"/>
          <a:stretch>
            <a:fillRect/>
          </a:stretch>
        </p:blipFill>
        <p:spPr>
          <a:xfrm>
            <a:off x="832640" y="133944"/>
            <a:ext cx="1332597" cy="3205926"/>
          </a:xfrm>
          <a:prstGeom prst="rect">
            <a:avLst/>
          </a:prstGeom>
        </p:spPr>
      </p:pic>
      <p:pic>
        <p:nvPicPr>
          <p:cNvPr id="7" name="Picture 7" descr="A screenshot of a computer code&#10;&#10;Description automatically generated">
            <a:extLst>
              <a:ext uri="{FF2B5EF4-FFF2-40B4-BE49-F238E27FC236}">
                <a16:creationId xmlns:a16="http://schemas.microsoft.com/office/drawing/2014/main" id="{01723630-AF0B-2914-C063-6AFC803B6286}"/>
              </a:ext>
            </a:extLst>
          </p:cNvPr>
          <p:cNvPicPr>
            <a:picLocks noGrp="1" noChangeAspect="1"/>
          </p:cNvPicPr>
          <p:nvPr>
            <p:ph idx="1"/>
          </p:nvPr>
        </p:nvPicPr>
        <p:blipFill>
          <a:blip r:embed="rId3"/>
          <a:stretch>
            <a:fillRect/>
          </a:stretch>
        </p:blipFill>
        <p:spPr>
          <a:xfrm>
            <a:off x="792706" y="3426723"/>
            <a:ext cx="5594724" cy="3138473"/>
          </a:xfrm>
          <a:prstGeom prst="rect">
            <a:avLst/>
          </a:prstGeom>
        </p:spPr>
      </p:pic>
      <p:sp>
        <p:nvSpPr>
          <p:cNvPr id="9" name="TextBox 8">
            <a:extLst>
              <a:ext uri="{FF2B5EF4-FFF2-40B4-BE49-F238E27FC236}">
                <a16:creationId xmlns:a16="http://schemas.microsoft.com/office/drawing/2014/main" id="{3F2D4D5C-C40E-E06E-882B-C5508E96B817}"/>
              </a:ext>
            </a:extLst>
          </p:cNvPr>
          <p:cNvSpPr txBox="1"/>
          <p:nvPr/>
        </p:nvSpPr>
        <p:spPr>
          <a:xfrm>
            <a:off x="6607457" y="1502229"/>
            <a:ext cx="4960918" cy="50251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indent="-285750">
              <a:lnSpc>
                <a:spcPct val="90000"/>
              </a:lnSpc>
              <a:spcAft>
                <a:spcPts val="600"/>
              </a:spcAft>
              <a:buFont typeface="Wingdings"/>
              <a:buChar char="Ø"/>
            </a:pPr>
            <a:r>
              <a:rPr lang="en-US" sz="2000" dirty="0">
                <a:solidFill>
                  <a:schemeClr val="bg1"/>
                </a:solidFill>
                <a:latin typeface="Georgia Pro Cond Light"/>
              </a:rPr>
              <a:t>Stemming is a natural language processing technique that is used to reduce words to their base form, also known as the root form. </a:t>
            </a:r>
            <a:endParaRPr lang="en-US" sz="2000" dirty="0">
              <a:solidFill>
                <a:schemeClr val="bg1"/>
              </a:solidFill>
            </a:endParaRPr>
          </a:p>
          <a:p>
            <a:pPr marL="342900" indent="-285750">
              <a:lnSpc>
                <a:spcPct val="90000"/>
              </a:lnSpc>
              <a:spcAft>
                <a:spcPts val="600"/>
              </a:spcAft>
              <a:buFont typeface="Wingdings"/>
              <a:buChar char="Ø"/>
            </a:pPr>
            <a:r>
              <a:rPr lang="en-US" sz="2000" dirty="0">
                <a:solidFill>
                  <a:schemeClr val="bg1"/>
                </a:solidFill>
                <a:latin typeface="Georgia Pro Cond Light"/>
              </a:rPr>
              <a:t>The Porter stemmer is the most widely used algorithm, and it is based on a set of heuristics that are used to remove common suffixes from words. </a:t>
            </a:r>
          </a:p>
          <a:p>
            <a:pPr marL="342900" indent="-285750">
              <a:lnSpc>
                <a:spcPct val="90000"/>
              </a:lnSpc>
              <a:spcAft>
                <a:spcPts val="600"/>
              </a:spcAft>
              <a:buFont typeface="Wingdings"/>
              <a:buChar char="Ø"/>
            </a:pPr>
            <a:r>
              <a:rPr lang="en-US" sz="2000" dirty="0">
                <a:solidFill>
                  <a:schemeClr val="bg1"/>
                </a:solidFill>
                <a:latin typeface="Georgia Pro Cond Light"/>
              </a:rPr>
              <a:t>Some disadvantages of stemming are: It can lead to a loss of information and make it more difficult to analyze text. For example, the word “experience” and “application” may be stemmed to “</a:t>
            </a:r>
            <a:r>
              <a:rPr lang="en-US" sz="2000" dirty="0" err="1">
                <a:solidFill>
                  <a:schemeClr val="bg1"/>
                </a:solidFill>
                <a:latin typeface="Georgia Pro Cond Light"/>
              </a:rPr>
              <a:t>experi</a:t>
            </a:r>
            <a:r>
              <a:rPr lang="en-US" sz="2000" dirty="0">
                <a:solidFill>
                  <a:schemeClr val="bg1"/>
                </a:solidFill>
                <a:latin typeface="Georgia Pro Cond Light"/>
              </a:rPr>
              <a:t>" and "</a:t>
            </a:r>
            <a:r>
              <a:rPr lang="en-US" sz="2000" dirty="0" err="1">
                <a:solidFill>
                  <a:schemeClr val="bg1"/>
                </a:solidFill>
                <a:latin typeface="Georgia Pro Cond Light"/>
              </a:rPr>
              <a:t>applic</a:t>
            </a:r>
            <a:r>
              <a:rPr lang="en-US" sz="2000" dirty="0">
                <a:solidFill>
                  <a:schemeClr val="bg1"/>
                </a:solidFill>
                <a:latin typeface="Georgia Pro Cond Light"/>
              </a:rPr>
              <a:t>" which does not convey the meaning of the original words.</a:t>
            </a:r>
          </a:p>
          <a:p>
            <a:pPr marL="342900" indent="-285750">
              <a:lnSpc>
                <a:spcPct val="90000"/>
              </a:lnSpc>
              <a:spcAft>
                <a:spcPts val="600"/>
              </a:spcAft>
              <a:buFont typeface="Wingdings"/>
              <a:buChar char="Ø"/>
            </a:pPr>
            <a:r>
              <a:rPr lang="en-US" sz="2000" dirty="0">
                <a:solidFill>
                  <a:schemeClr val="bg1"/>
                </a:solidFill>
                <a:latin typeface="Georgia Pro Cond Light"/>
              </a:rPr>
              <a:t>So we move on to Lemmatization which is better than stemming and it also conveys the context of the word.</a:t>
            </a:r>
          </a:p>
        </p:txBody>
      </p:sp>
      <p:sp>
        <p:nvSpPr>
          <p:cNvPr id="11" name="Title 10">
            <a:extLst>
              <a:ext uri="{FF2B5EF4-FFF2-40B4-BE49-F238E27FC236}">
                <a16:creationId xmlns:a16="http://schemas.microsoft.com/office/drawing/2014/main" id="{09099CA9-F886-7E9F-6463-08FB6615E2D4}"/>
              </a:ext>
            </a:extLst>
          </p:cNvPr>
          <p:cNvSpPr>
            <a:spLocks noGrp="1"/>
          </p:cNvSpPr>
          <p:nvPr>
            <p:ph type="title"/>
          </p:nvPr>
        </p:nvSpPr>
        <p:spPr>
          <a:xfrm>
            <a:off x="6900080" y="137663"/>
            <a:ext cx="4453720" cy="768279"/>
          </a:xfrm>
        </p:spPr>
        <p:txBody>
          <a:bodyPr>
            <a:normAutofit/>
          </a:bodyPr>
          <a:lstStyle/>
          <a:p>
            <a:r>
              <a:rPr lang="en-US" b="1">
                <a:latin typeface="Sabon Next LT"/>
                <a:cs typeface="Sabon Next LT"/>
              </a:rPr>
              <a:t>Stemming</a:t>
            </a:r>
          </a:p>
        </p:txBody>
      </p:sp>
    </p:spTree>
    <p:extLst>
      <p:ext uri="{BB962C8B-B14F-4D97-AF65-F5344CB8AC3E}">
        <p14:creationId xmlns:p14="http://schemas.microsoft.com/office/powerpoint/2010/main" val="1886750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36DB-FDE1-75BC-B6E3-91D16733C0B6}"/>
              </a:ext>
            </a:extLst>
          </p:cNvPr>
          <p:cNvSpPr>
            <a:spLocks noGrp="1"/>
          </p:cNvSpPr>
          <p:nvPr>
            <p:ph type="title"/>
          </p:nvPr>
        </p:nvSpPr>
        <p:spPr>
          <a:xfrm>
            <a:off x="838200" y="103543"/>
            <a:ext cx="9275929" cy="711414"/>
          </a:xfrm>
        </p:spPr>
        <p:txBody>
          <a:bodyPr/>
          <a:lstStyle/>
          <a:p>
            <a:r>
              <a:rPr lang="en-US"/>
              <a:t>                             </a:t>
            </a:r>
            <a:r>
              <a:rPr lang="en-US" b="1">
                <a:latin typeface="Sabon Next LT"/>
                <a:cs typeface="Sabon Next LT"/>
              </a:rPr>
              <a:t>Lemmatization</a:t>
            </a:r>
          </a:p>
        </p:txBody>
      </p:sp>
      <p:pic>
        <p:nvPicPr>
          <p:cNvPr id="8" name="Picture 8" descr="A screenshot of a computer program&#10;&#10;Description automatically generated">
            <a:extLst>
              <a:ext uri="{FF2B5EF4-FFF2-40B4-BE49-F238E27FC236}">
                <a16:creationId xmlns:a16="http://schemas.microsoft.com/office/drawing/2014/main" id="{1DFE2878-2E73-E735-467A-A9E0DC35D73F}"/>
              </a:ext>
            </a:extLst>
          </p:cNvPr>
          <p:cNvPicPr>
            <a:picLocks noGrp="1" noChangeAspect="1"/>
          </p:cNvPicPr>
          <p:nvPr>
            <p:ph idx="1"/>
          </p:nvPr>
        </p:nvPicPr>
        <p:blipFill>
          <a:blip r:embed="rId2"/>
          <a:stretch>
            <a:fillRect/>
          </a:stretch>
        </p:blipFill>
        <p:spPr>
          <a:xfrm>
            <a:off x="5213541" y="824790"/>
            <a:ext cx="4721930" cy="5727486"/>
          </a:xfrm>
        </p:spPr>
      </p:pic>
      <p:pic>
        <p:nvPicPr>
          <p:cNvPr id="9" name="Picture 9" descr="A screenshot of a computer&#10;&#10;Description automatically generated">
            <a:extLst>
              <a:ext uri="{FF2B5EF4-FFF2-40B4-BE49-F238E27FC236}">
                <a16:creationId xmlns:a16="http://schemas.microsoft.com/office/drawing/2014/main" id="{2451A3A0-CDB8-4084-C436-4BC9D2D23D4A}"/>
              </a:ext>
            </a:extLst>
          </p:cNvPr>
          <p:cNvPicPr>
            <a:picLocks noChangeAspect="1"/>
          </p:cNvPicPr>
          <p:nvPr/>
        </p:nvPicPr>
        <p:blipFill>
          <a:blip r:embed="rId3"/>
          <a:stretch>
            <a:fillRect/>
          </a:stretch>
        </p:blipFill>
        <p:spPr>
          <a:xfrm>
            <a:off x="10258726" y="245660"/>
            <a:ext cx="1796638" cy="6309814"/>
          </a:xfrm>
          <a:prstGeom prst="rect">
            <a:avLst/>
          </a:prstGeom>
        </p:spPr>
      </p:pic>
      <p:sp>
        <p:nvSpPr>
          <p:cNvPr id="10" name="TextBox 9">
            <a:extLst>
              <a:ext uri="{FF2B5EF4-FFF2-40B4-BE49-F238E27FC236}">
                <a16:creationId xmlns:a16="http://schemas.microsoft.com/office/drawing/2014/main" id="{5ED1DF70-4917-5BED-5E97-C3CCC1E6C90D}"/>
              </a:ext>
            </a:extLst>
          </p:cNvPr>
          <p:cNvSpPr txBox="1"/>
          <p:nvPr/>
        </p:nvSpPr>
        <p:spPr>
          <a:xfrm>
            <a:off x="1023582" y="1023582"/>
            <a:ext cx="3838432"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dirty="0">
                <a:solidFill>
                  <a:schemeClr val="bg1"/>
                </a:solidFill>
                <a:ea typeface="+mn-lt"/>
                <a:cs typeface="+mn-lt"/>
              </a:rPr>
              <a:t>Lemmatization is the process of grouping together the different inflected forms of a word so they can be analyzed as a single item.</a:t>
            </a:r>
          </a:p>
          <a:p>
            <a:pPr marL="342900" indent="-342900">
              <a:buFont typeface="Wingdings"/>
              <a:buChar char="Ø"/>
            </a:pPr>
            <a:r>
              <a:rPr lang="en-US" dirty="0">
                <a:solidFill>
                  <a:schemeClr val="bg1"/>
                </a:solidFill>
                <a:ea typeface="+mn-lt"/>
                <a:cs typeface="+mn-lt"/>
              </a:rPr>
              <a:t>Lemmatization is similar to stemming but it brings context to the words. So it links words with similar meanings to one word. </a:t>
            </a:r>
          </a:p>
          <a:p>
            <a:pPr marL="342900" indent="-342900">
              <a:buFont typeface="Wingdings"/>
              <a:buChar char="Ø"/>
            </a:pPr>
            <a:r>
              <a:rPr lang="en-US" dirty="0">
                <a:solidFill>
                  <a:schemeClr val="bg1"/>
                </a:solidFill>
                <a:ea typeface="+mn-lt"/>
                <a:cs typeface="+mn-lt"/>
              </a:rPr>
              <a:t> One of its modules is the WordNet </a:t>
            </a:r>
            <a:r>
              <a:rPr lang="en-US" dirty="0" err="1">
                <a:solidFill>
                  <a:schemeClr val="bg1"/>
                </a:solidFill>
                <a:ea typeface="+mn-lt"/>
                <a:cs typeface="+mn-lt"/>
              </a:rPr>
              <a:t>Lemmatizer</a:t>
            </a:r>
            <a:endParaRPr lang="en-US" dirty="0">
              <a:solidFill>
                <a:schemeClr val="bg1"/>
              </a:solidFill>
              <a:ea typeface="+mn-lt"/>
              <a:cs typeface="+mn-lt"/>
            </a:endParaRPr>
          </a:p>
          <a:p>
            <a:pPr marL="342900" indent="-342900">
              <a:buFont typeface="Wingdings"/>
              <a:buChar char="Ø"/>
            </a:pPr>
            <a:r>
              <a:rPr lang="en-US" b="1" dirty="0">
                <a:solidFill>
                  <a:schemeClr val="bg1"/>
                </a:solidFill>
                <a:ea typeface="+mn-lt"/>
                <a:cs typeface="+mn-lt"/>
              </a:rPr>
              <a:t>Advantages of Lemmatization with NLTK:</a:t>
            </a:r>
            <a:endParaRPr lang="en-US" dirty="0">
              <a:solidFill>
                <a:schemeClr val="bg1"/>
              </a:solidFill>
              <a:ea typeface="+mn-lt"/>
              <a:cs typeface="+mn-lt"/>
            </a:endParaRPr>
          </a:p>
          <a:p>
            <a:pPr marL="285750" indent="-285750">
              <a:buFont typeface="Wingdings" panose="05000000000000000000" pitchFamily="2" charset="2"/>
              <a:buChar char="§"/>
            </a:pPr>
            <a:r>
              <a:rPr lang="en-US" dirty="0">
                <a:solidFill>
                  <a:schemeClr val="bg1"/>
                </a:solidFill>
                <a:ea typeface="+mn-lt"/>
                <a:cs typeface="+mn-lt"/>
              </a:rPr>
              <a:t>Improves text analysis accuracy.</a:t>
            </a:r>
          </a:p>
          <a:p>
            <a:pPr marL="285750" indent="-285750">
              <a:buFont typeface="Wingdings" panose="05000000000000000000" pitchFamily="2" charset="2"/>
              <a:buChar char="§"/>
            </a:pPr>
            <a:r>
              <a:rPr lang="en-US" dirty="0">
                <a:solidFill>
                  <a:schemeClr val="bg1"/>
                </a:solidFill>
                <a:ea typeface="+mn-lt"/>
                <a:cs typeface="+mn-lt"/>
              </a:rPr>
              <a:t>Reduces data size</a:t>
            </a:r>
          </a:p>
          <a:p>
            <a:pPr marL="285750" indent="-285750">
              <a:buFont typeface="Wingdings" panose="05000000000000000000" pitchFamily="2" charset="2"/>
              <a:buChar char="§"/>
            </a:pPr>
            <a:r>
              <a:rPr lang="en-US" dirty="0">
                <a:solidFill>
                  <a:schemeClr val="bg1"/>
                </a:solidFill>
                <a:ea typeface="+mn-lt"/>
                <a:cs typeface="+mn-lt"/>
              </a:rPr>
              <a:t>Better search results</a:t>
            </a:r>
          </a:p>
          <a:p>
            <a:pPr marL="285750" indent="-285750">
              <a:buFont typeface="Wingdings" panose="05000000000000000000" pitchFamily="2" charset="2"/>
              <a:buChar char="§"/>
            </a:pPr>
            <a:r>
              <a:rPr lang="en-US" dirty="0">
                <a:solidFill>
                  <a:schemeClr val="bg1"/>
                </a:solidFill>
                <a:ea typeface="+mn-lt"/>
                <a:cs typeface="+mn-lt"/>
              </a:rPr>
              <a:t>Useful for feature extraction</a:t>
            </a:r>
            <a:endParaRPr lang="en-US" dirty="0">
              <a:solidFill>
                <a:schemeClr val="bg1"/>
              </a:solidFill>
            </a:endParaRPr>
          </a:p>
        </p:txBody>
      </p:sp>
    </p:spTree>
    <p:extLst>
      <p:ext uri="{BB962C8B-B14F-4D97-AF65-F5344CB8AC3E}">
        <p14:creationId xmlns:p14="http://schemas.microsoft.com/office/powerpoint/2010/main" val="3326971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1143001"/>
            <a:ext cx="7781545" cy="859055"/>
          </a:xfrm>
        </p:spPr>
        <p:txBody>
          <a:bodyPr/>
          <a:lstStyle/>
          <a:p>
            <a:r>
              <a:rPr lang="en-US" dirty="0"/>
              <a:t>Content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1" y="2002056"/>
            <a:ext cx="6803136" cy="3118585"/>
          </a:xfrm>
        </p:spPr>
        <p:txBody>
          <a:bodyPr>
            <a:normAutofit/>
          </a:bodyPr>
          <a:lstStyle/>
          <a:p>
            <a:pPr marL="329565" indent="-317500">
              <a:lnSpc>
                <a:spcPct val="100000"/>
              </a:lnSpc>
              <a:spcBef>
                <a:spcPts val="350"/>
              </a:spcBef>
              <a:buFont typeface="Times New Roman"/>
              <a:buChar char="●"/>
              <a:tabLst>
                <a:tab pos="329565" algn="l"/>
                <a:tab pos="330200" algn="l"/>
              </a:tabLst>
            </a:pPr>
            <a:r>
              <a:rPr lang="en-IN" spc="60" dirty="0">
                <a:solidFill>
                  <a:schemeClr val="bg1">
                    <a:lumMod val="95000"/>
                  </a:schemeClr>
                </a:solidFill>
                <a:latin typeface="Tahoma"/>
                <a:cs typeface="Tahoma"/>
              </a:rPr>
              <a:t>Business Objective</a:t>
            </a:r>
            <a:endParaRPr lang="en-IN" sz="1600" dirty="0">
              <a:solidFill>
                <a:schemeClr val="bg1">
                  <a:lumMod val="95000"/>
                </a:schemeClr>
              </a:solidFill>
              <a:latin typeface="Tahoma"/>
              <a:cs typeface="Tahoma"/>
            </a:endParaRPr>
          </a:p>
          <a:p>
            <a:pPr marL="329565" indent="-317500">
              <a:lnSpc>
                <a:spcPct val="100000"/>
              </a:lnSpc>
              <a:spcBef>
                <a:spcPts val="250"/>
              </a:spcBef>
              <a:buFont typeface="Times New Roman"/>
              <a:buChar char="●"/>
              <a:tabLst>
                <a:tab pos="329565" algn="l"/>
                <a:tab pos="330200" algn="l"/>
              </a:tabLst>
            </a:pPr>
            <a:r>
              <a:rPr lang="en-IN" sz="1600" spc="45" dirty="0">
                <a:solidFill>
                  <a:schemeClr val="bg1">
                    <a:lumMod val="95000"/>
                  </a:schemeClr>
                </a:solidFill>
                <a:latin typeface="Tahoma"/>
                <a:cs typeface="Tahoma"/>
              </a:rPr>
              <a:t>Data</a:t>
            </a:r>
            <a:r>
              <a:rPr lang="en-IN" sz="1600" spc="-55" dirty="0">
                <a:solidFill>
                  <a:schemeClr val="bg1">
                    <a:lumMod val="95000"/>
                  </a:schemeClr>
                </a:solidFill>
                <a:latin typeface="Tahoma"/>
                <a:cs typeface="Tahoma"/>
              </a:rPr>
              <a:t> </a:t>
            </a:r>
            <a:r>
              <a:rPr lang="en-IN" sz="1600" spc="60" dirty="0">
                <a:solidFill>
                  <a:schemeClr val="bg1">
                    <a:lumMod val="95000"/>
                  </a:schemeClr>
                </a:solidFill>
                <a:latin typeface="Tahoma"/>
                <a:cs typeface="Tahoma"/>
              </a:rPr>
              <a:t>Summary</a:t>
            </a:r>
            <a:endParaRPr lang="en-IN" sz="1600" dirty="0">
              <a:solidFill>
                <a:schemeClr val="bg1">
                  <a:lumMod val="95000"/>
                </a:schemeClr>
              </a:solidFill>
              <a:latin typeface="Tahoma"/>
              <a:cs typeface="Tahoma"/>
            </a:endParaRPr>
          </a:p>
          <a:p>
            <a:pPr marL="329565" indent="-317500">
              <a:lnSpc>
                <a:spcPct val="100000"/>
              </a:lnSpc>
              <a:spcBef>
                <a:spcPts val="254"/>
              </a:spcBef>
              <a:buFont typeface="Times New Roman"/>
              <a:buChar char="●"/>
              <a:tabLst>
                <a:tab pos="329565" algn="l"/>
                <a:tab pos="330200" algn="l"/>
              </a:tabLst>
            </a:pPr>
            <a:r>
              <a:rPr lang="en-IN" spc="35" dirty="0">
                <a:solidFill>
                  <a:schemeClr val="bg1">
                    <a:lumMod val="95000"/>
                  </a:schemeClr>
                </a:solidFill>
                <a:latin typeface="Tahoma"/>
                <a:cs typeface="Tahoma"/>
              </a:rPr>
              <a:t>Feature Extraction</a:t>
            </a:r>
            <a:endParaRPr lang="en-IN" sz="1600" dirty="0">
              <a:solidFill>
                <a:schemeClr val="bg1">
                  <a:lumMod val="95000"/>
                </a:schemeClr>
              </a:solidFill>
              <a:latin typeface="Tahoma"/>
              <a:cs typeface="Tahoma"/>
            </a:endParaRPr>
          </a:p>
          <a:p>
            <a:pPr marL="329565" indent="-317500">
              <a:lnSpc>
                <a:spcPct val="100000"/>
              </a:lnSpc>
              <a:spcBef>
                <a:spcPts val="254"/>
              </a:spcBef>
              <a:buFont typeface="Times New Roman"/>
              <a:buChar char="●"/>
              <a:tabLst>
                <a:tab pos="329565" algn="l"/>
                <a:tab pos="330200" algn="l"/>
              </a:tabLst>
            </a:pPr>
            <a:r>
              <a:rPr lang="en-IN" sz="1600" spc="45" dirty="0">
                <a:solidFill>
                  <a:schemeClr val="bg1">
                    <a:lumMod val="95000"/>
                  </a:schemeClr>
                </a:solidFill>
                <a:latin typeface="Tahoma"/>
                <a:cs typeface="Tahoma"/>
              </a:rPr>
              <a:t>EDA</a:t>
            </a:r>
            <a:endParaRPr lang="en-IN" sz="1600" dirty="0">
              <a:solidFill>
                <a:schemeClr val="bg1">
                  <a:lumMod val="95000"/>
                </a:schemeClr>
              </a:solidFill>
              <a:latin typeface="Tahoma"/>
              <a:cs typeface="Tahoma"/>
            </a:endParaRPr>
          </a:p>
          <a:p>
            <a:pPr marL="329565" indent="-317500">
              <a:lnSpc>
                <a:spcPct val="100000"/>
              </a:lnSpc>
              <a:spcBef>
                <a:spcPts val="250"/>
              </a:spcBef>
              <a:buFont typeface="Times New Roman"/>
              <a:buChar char="●"/>
              <a:tabLst>
                <a:tab pos="329565" algn="l"/>
                <a:tab pos="330200" algn="l"/>
              </a:tabLst>
            </a:pPr>
            <a:r>
              <a:rPr lang="en-IN" spc="35" dirty="0">
                <a:solidFill>
                  <a:schemeClr val="bg1">
                    <a:lumMod val="95000"/>
                  </a:schemeClr>
                </a:solidFill>
                <a:latin typeface="Tahoma"/>
                <a:cs typeface="Tahoma"/>
              </a:rPr>
              <a:t>Model Building </a:t>
            </a:r>
            <a:endParaRPr lang="en-IN" sz="1600" dirty="0">
              <a:solidFill>
                <a:schemeClr val="bg1">
                  <a:lumMod val="95000"/>
                </a:schemeClr>
              </a:solidFill>
              <a:latin typeface="Tahoma"/>
              <a:cs typeface="Tahoma"/>
            </a:endParaRPr>
          </a:p>
          <a:p>
            <a:pPr marL="329565" indent="-317500">
              <a:lnSpc>
                <a:spcPct val="100000"/>
              </a:lnSpc>
              <a:spcBef>
                <a:spcPts val="250"/>
              </a:spcBef>
              <a:buFont typeface="Times New Roman"/>
              <a:buChar char="●"/>
              <a:tabLst>
                <a:tab pos="329565" algn="l"/>
                <a:tab pos="330200" algn="l"/>
              </a:tabLst>
            </a:pPr>
            <a:r>
              <a:rPr lang="en-IN" spc="50" dirty="0">
                <a:solidFill>
                  <a:schemeClr val="bg1">
                    <a:lumMod val="95000"/>
                  </a:schemeClr>
                </a:solidFill>
                <a:latin typeface="Tahoma"/>
                <a:cs typeface="Tahoma"/>
              </a:rPr>
              <a:t>Deployment</a:t>
            </a:r>
            <a:endParaRPr lang="en-IN" sz="1600" spc="50" dirty="0">
              <a:solidFill>
                <a:schemeClr val="bg1">
                  <a:lumMod val="95000"/>
                </a:schemeClr>
              </a:solidFill>
              <a:latin typeface="Tahoma"/>
              <a:cs typeface="Tahoma"/>
            </a:endParaRPr>
          </a:p>
          <a:p>
            <a:pPr marL="329565" indent="-317500">
              <a:lnSpc>
                <a:spcPct val="100000"/>
              </a:lnSpc>
              <a:spcBef>
                <a:spcPts val="254"/>
              </a:spcBef>
              <a:buFont typeface="Times New Roman"/>
              <a:buChar char="●"/>
              <a:tabLst>
                <a:tab pos="329565" algn="l"/>
                <a:tab pos="330200" algn="l"/>
              </a:tabLst>
            </a:pPr>
            <a:r>
              <a:rPr lang="en-IN" sz="1600" spc="50" dirty="0">
                <a:solidFill>
                  <a:schemeClr val="bg1">
                    <a:lumMod val="95000"/>
                  </a:schemeClr>
                </a:solidFill>
                <a:latin typeface="Tahoma"/>
                <a:cs typeface="Tahoma"/>
              </a:rPr>
              <a:t>Final Presentation </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28D3D-B7B5-72AE-C065-C11CAFF596F0}"/>
              </a:ext>
            </a:extLst>
          </p:cNvPr>
          <p:cNvSpPr>
            <a:spLocks noGrp="1"/>
          </p:cNvSpPr>
          <p:nvPr>
            <p:ph type="title"/>
          </p:nvPr>
        </p:nvSpPr>
        <p:spPr>
          <a:xfrm>
            <a:off x="838200" y="365125"/>
            <a:ext cx="9804918" cy="1325563"/>
          </a:xfrm>
        </p:spPr>
        <p:txBody>
          <a:bodyPr>
            <a:normAutofit/>
          </a:bodyPr>
          <a:lstStyle/>
          <a:p>
            <a:r>
              <a:rPr lang="en-US" sz="3700">
                <a:solidFill>
                  <a:schemeClr val="bg1"/>
                </a:solidFill>
              </a:rPr>
              <a:t>NUMBER OF WORDS AND CHARACTERS BEFORE AND AFTER CLEANING </a:t>
            </a:r>
          </a:p>
        </p:txBody>
      </p:sp>
      <p:pic>
        <p:nvPicPr>
          <p:cNvPr id="4" name="Picture 4" descr="A graph of a number of numbers and a number of objects&#10;&#10;Description automatically generated">
            <a:extLst>
              <a:ext uri="{FF2B5EF4-FFF2-40B4-BE49-F238E27FC236}">
                <a16:creationId xmlns:a16="http://schemas.microsoft.com/office/drawing/2014/main" id="{DA9D4AA6-5926-FE69-3810-FD8A96D15ABB}"/>
              </a:ext>
            </a:extLst>
          </p:cNvPr>
          <p:cNvPicPr>
            <a:picLocks noGrp="1" noChangeAspect="1"/>
          </p:cNvPicPr>
          <p:nvPr>
            <p:ph idx="1"/>
          </p:nvPr>
        </p:nvPicPr>
        <p:blipFill>
          <a:blip r:embed="rId2"/>
          <a:stretch>
            <a:fillRect/>
          </a:stretch>
        </p:blipFill>
        <p:spPr>
          <a:xfrm>
            <a:off x="1260605" y="1830162"/>
            <a:ext cx="4431430" cy="3913958"/>
          </a:xfrm>
        </p:spPr>
      </p:pic>
      <p:pic>
        <p:nvPicPr>
          <p:cNvPr id="5" name="Picture 5" descr="A graph of a number of objects&#10;&#10;Description automatically generated">
            <a:extLst>
              <a:ext uri="{FF2B5EF4-FFF2-40B4-BE49-F238E27FC236}">
                <a16:creationId xmlns:a16="http://schemas.microsoft.com/office/drawing/2014/main" id="{7C7F3C7F-DD55-C911-C251-C26E75FF803E}"/>
              </a:ext>
            </a:extLst>
          </p:cNvPr>
          <p:cNvPicPr>
            <a:picLocks noChangeAspect="1"/>
          </p:cNvPicPr>
          <p:nvPr/>
        </p:nvPicPr>
        <p:blipFill>
          <a:blip r:embed="rId3"/>
          <a:stretch>
            <a:fillRect/>
          </a:stretch>
        </p:blipFill>
        <p:spPr>
          <a:xfrm>
            <a:off x="5848646" y="1825625"/>
            <a:ext cx="5046554" cy="3872314"/>
          </a:xfrm>
          <a:prstGeom prst="rect">
            <a:avLst/>
          </a:prstGeom>
        </p:spPr>
      </p:pic>
      <p:sp>
        <p:nvSpPr>
          <p:cNvPr id="6" name="TextBox 5">
            <a:extLst>
              <a:ext uri="{FF2B5EF4-FFF2-40B4-BE49-F238E27FC236}">
                <a16:creationId xmlns:a16="http://schemas.microsoft.com/office/drawing/2014/main" id="{59B1BA3E-6404-53D3-3CE5-767F0F67E750}"/>
              </a:ext>
            </a:extLst>
          </p:cNvPr>
          <p:cNvSpPr txBox="1"/>
          <p:nvPr/>
        </p:nvSpPr>
        <p:spPr>
          <a:xfrm>
            <a:off x="1255761" y="5971180"/>
            <a:ext cx="439050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13816">
              <a:spcAft>
                <a:spcPts val="600"/>
              </a:spcAft>
            </a:pPr>
            <a:r>
              <a:rPr lang="en-US" sz="2000" b="1" kern="1200">
                <a:latin typeface="+mn-lt"/>
                <a:ea typeface="+mn-ea"/>
                <a:cs typeface="+mn-cs"/>
              </a:rPr>
              <a:t>Around 300 words were removed</a:t>
            </a:r>
            <a:endParaRPr lang="en-US" sz="2000" b="1"/>
          </a:p>
        </p:txBody>
      </p:sp>
      <p:sp>
        <p:nvSpPr>
          <p:cNvPr id="7" name="TextBox 6">
            <a:extLst>
              <a:ext uri="{FF2B5EF4-FFF2-40B4-BE49-F238E27FC236}">
                <a16:creationId xmlns:a16="http://schemas.microsoft.com/office/drawing/2014/main" id="{902DD36A-4900-760E-19E4-F3BEB7A638B2}"/>
              </a:ext>
            </a:extLst>
          </p:cNvPr>
          <p:cNvSpPr txBox="1"/>
          <p:nvPr/>
        </p:nvSpPr>
        <p:spPr>
          <a:xfrm>
            <a:off x="5884424" y="6010414"/>
            <a:ext cx="50128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13816">
              <a:spcAft>
                <a:spcPts val="600"/>
              </a:spcAft>
            </a:pPr>
            <a:r>
              <a:rPr lang="en-US" sz="2000" b="1" kern="1200">
                <a:latin typeface="+mn-lt"/>
                <a:ea typeface="+mn-ea"/>
                <a:cs typeface="+mn-cs"/>
              </a:rPr>
              <a:t>Around 1450 characters were removed</a:t>
            </a:r>
            <a:endParaRPr lang="en-US" sz="2000" b="1"/>
          </a:p>
        </p:txBody>
      </p:sp>
    </p:spTree>
    <p:extLst>
      <p:ext uri="{BB962C8B-B14F-4D97-AF65-F5344CB8AC3E}">
        <p14:creationId xmlns:p14="http://schemas.microsoft.com/office/powerpoint/2010/main" val="1997540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B647-700D-B015-3880-002B21740330}"/>
              </a:ext>
            </a:extLst>
          </p:cNvPr>
          <p:cNvSpPr>
            <a:spLocks noGrp="1"/>
          </p:cNvSpPr>
          <p:nvPr>
            <p:ph type="title"/>
          </p:nvPr>
        </p:nvSpPr>
        <p:spPr>
          <a:xfrm>
            <a:off x="3506755" y="365125"/>
            <a:ext cx="7161245" cy="1325563"/>
          </a:xfrm>
        </p:spPr>
        <p:txBody>
          <a:bodyPr>
            <a:normAutofit/>
          </a:bodyPr>
          <a:lstStyle/>
          <a:p>
            <a:r>
              <a:rPr lang="en-US" sz="3600" dirty="0">
                <a:latin typeface="Georgia Pro Cond Light"/>
              </a:rPr>
              <a:t>Creating n-grams using Count Vectorizer</a:t>
            </a:r>
          </a:p>
        </p:txBody>
      </p:sp>
      <p:pic>
        <p:nvPicPr>
          <p:cNvPr id="4" name="Picture 4" descr="A graph of different colored bars&#10;&#10;Description automatically generated">
            <a:extLst>
              <a:ext uri="{FF2B5EF4-FFF2-40B4-BE49-F238E27FC236}">
                <a16:creationId xmlns:a16="http://schemas.microsoft.com/office/drawing/2014/main" id="{D173C51F-E187-FCC9-9FEC-E4C8CA5DA2BB}"/>
              </a:ext>
            </a:extLst>
          </p:cNvPr>
          <p:cNvPicPr>
            <a:picLocks noGrp="1" noChangeAspect="1"/>
          </p:cNvPicPr>
          <p:nvPr>
            <p:ph idx="1"/>
          </p:nvPr>
        </p:nvPicPr>
        <p:blipFill>
          <a:blip r:embed="rId2"/>
          <a:stretch>
            <a:fillRect/>
          </a:stretch>
        </p:blipFill>
        <p:spPr>
          <a:xfrm>
            <a:off x="667351" y="2263282"/>
            <a:ext cx="5187251" cy="3913681"/>
          </a:xfrm>
        </p:spPr>
      </p:pic>
      <p:pic>
        <p:nvPicPr>
          <p:cNvPr id="5" name="Picture 5" descr="A graph of numbers and colors&#10;&#10;Description automatically generated">
            <a:extLst>
              <a:ext uri="{FF2B5EF4-FFF2-40B4-BE49-F238E27FC236}">
                <a16:creationId xmlns:a16="http://schemas.microsoft.com/office/drawing/2014/main" id="{63DF2642-AD3D-3310-DB39-C5944BAD1741}"/>
              </a:ext>
            </a:extLst>
          </p:cNvPr>
          <p:cNvPicPr>
            <a:picLocks noChangeAspect="1"/>
          </p:cNvPicPr>
          <p:nvPr/>
        </p:nvPicPr>
        <p:blipFill>
          <a:blip r:embed="rId3"/>
          <a:stretch>
            <a:fillRect/>
          </a:stretch>
        </p:blipFill>
        <p:spPr>
          <a:xfrm>
            <a:off x="6093823" y="2263282"/>
            <a:ext cx="5442198" cy="3913682"/>
          </a:xfrm>
          <a:prstGeom prst="rect">
            <a:avLst/>
          </a:prstGeom>
        </p:spPr>
      </p:pic>
      <p:sp>
        <p:nvSpPr>
          <p:cNvPr id="6" name="TextBox 5">
            <a:extLst>
              <a:ext uri="{FF2B5EF4-FFF2-40B4-BE49-F238E27FC236}">
                <a16:creationId xmlns:a16="http://schemas.microsoft.com/office/drawing/2014/main" id="{AAB66422-2727-8732-12A8-517901BBE33F}"/>
              </a:ext>
            </a:extLst>
          </p:cNvPr>
          <p:cNvSpPr txBox="1"/>
          <p:nvPr/>
        </p:nvSpPr>
        <p:spPr>
          <a:xfrm>
            <a:off x="1531286" y="1859744"/>
            <a:ext cx="37751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13232">
              <a:spcAft>
                <a:spcPts val="600"/>
              </a:spcAft>
            </a:pPr>
            <a:r>
              <a:rPr lang="en-US" sz="1400" kern="1200" dirty="0">
                <a:solidFill>
                  <a:schemeClr val="bg1"/>
                </a:solidFill>
                <a:latin typeface="+mn-lt"/>
                <a:ea typeface="+mn-ea"/>
                <a:cs typeface="+mn-cs"/>
              </a:rPr>
              <a:t>                   </a:t>
            </a:r>
            <a:r>
              <a:rPr lang="en-US" kern="1200" dirty="0">
                <a:solidFill>
                  <a:schemeClr val="bg1"/>
                </a:solidFill>
                <a:latin typeface="+mn-lt"/>
                <a:ea typeface="+mn-ea"/>
                <a:cs typeface="+mn-cs"/>
              </a:rPr>
              <a:t>   UNIGRAM</a:t>
            </a:r>
            <a:endParaRPr lang="en-US" dirty="0">
              <a:solidFill>
                <a:schemeClr val="bg1"/>
              </a:solidFill>
            </a:endParaRPr>
          </a:p>
        </p:txBody>
      </p:sp>
      <p:sp>
        <p:nvSpPr>
          <p:cNvPr id="7" name="TextBox 6">
            <a:extLst>
              <a:ext uri="{FF2B5EF4-FFF2-40B4-BE49-F238E27FC236}">
                <a16:creationId xmlns:a16="http://schemas.microsoft.com/office/drawing/2014/main" id="{41F6F2F5-E544-058A-01DA-BD11DAEAF2EA}"/>
              </a:ext>
            </a:extLst>
          </p:cNvPr>
          <p:cNvSpPr txBox="1"/>
          <p:nvPr/>
        </p:nvSpPr>
        <p:spPr>
          <a:xfrm>
            <a:off x="7118874" y="1859205"/>
            <a:ext cx="38306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13232">
              <a:spcAft>
                <a:spcPts val="600"/>
              </a:spcAft>
            </a:pPr>
            <a:r>
              <a:rPr lang="en-US" sz="1400" kern="1200" dirty="0">
                <a:latin typeface="+mn-lt"/>
                <a:ea typeface="+mn-ea"/>
                <a:cs typeface="+mn-cs"/>
              </a:rPr>
              <a:t>                   </a:t>
            </a:r>
            <a:r>
              <a:rPr lang="en-US" kern="1200" dirty="0">
                <a:latin typeface="+mn-lt"/>
                <a:ea typeface="+mn-ea"/>
                <a:cs typeface="+mn-cs"/>
              </a:rPr>
              <a:t>    </a:t>
            </a:r>
            <a:r>
              <a:rPr lang="en-US" kern="1200" dirty="0">
                <a:solidFill>
                  <a:schemeClr val="bg1"/>
                </a:solidFill>
                <a:latin typeface="+mn-lt"/>
                <a:ea typeface="+mn-ea"/>
                <a:cs typeface="+mn-cs"/>
              </a:rPr>
              <a:t>BIGRAM</a:t>
            </a:r>
            <a:endParaRPr lang="en-US" dirty="0">
              <a:solidFill>
                <a:schemeClr val="bg1"/>
              </a:solidFill>
            </a:endParaRPr>
          </a:p>
        </p:txBody>
      </p:sp>
    </p:spTree>
    <p:extLst>
      <p:ext uri="{BB962C8B-B14F-4D97-AF65-F5344CB8AC3E}">
        <p14:creationId xmlns:p14="http://schemas.microsoft.com/office/powerpoint/2010/main" val="35751302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B647-700D-B015-3880-002B21740330}"/>
              </a:ext>
            </a:extLst>
          </p:cNvPr>
          <p:cNvSpPr>
            <a:spLocks noGrp="1"/>
          </p:cNvSpPr>
          <p:nvPr>
            <p:ph type="title"/>
          </p:nvPr>
        </p:nvSpPr>
        <p:spPr>
          <a:xfrm>
            <a:off x="3506755" y="365125"/>
            <a:ext cx="7161245" cy="1325563"/>
          </a:xfrm>
        </p:spPr>
        <p:txBody>
          <a:bodyPr>
            <a:normAutofit/>
          </a:bodyPr>
          <a:lstStyle/>
          <a:p>
            <a:r>
              <a:rPr lang="en-US" sz="3600">
                <a:latin typeface="Georgia Pro Cond Light"/>
              </a:rPr>
              <a:t>Creating n-grams using Count Vectorizer</a:t>
            </a:r>
          </a:p>
        </p:txBody>
      </p:sp>
      <p:sp>
        <p:nvSpPr>
          <p:cNvPr id="6" name="TextBox 5">
            <a:extLst>
              <a:ext uri="{FF2B5EF4-FFF2-40B4-BE49-F238E27FC236}">
                <a16:creationId xmlns:a16="http://schemas.microsoft.com/office/drawing/2014/main" id="{AAB66422-2727-8732-12A8-517901BBE33F}"/>
              </a:ext>
            </a:extLst>
          </p:cNvPr>
          <p:cNvSpPr txBox="1"/>
          <p:nvPr/>
        </p:nvSpPr>
        <p:spPr>
          <a:xfrm>
            <a:off x="1335343" y="1563568"/>
            <a:ext cx="37751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13232">
              <a:spcAft>
                <a:spcPts val="600"/>
              </a:spcAft>
            </a:pPr>
            <a:r>
              <a:rPr lang="en-US" sz="1400" kern="1200" dirty="0">
                <a:latin typeface="+mn-lt"/>
                <a:ea typeface="+mn-ea"/>
                <a:cs typeface="+mn-cs"/>
              </a:rPr>
              <a:t>                   </a:t>
            </a:r>
            <a:r>
              <a:rPr lang="en-US" dirty="0"/>
              <a:t>  </a:t>
            </a:r>
            <a:r>
              <a:rPr lang="en-US" dirty="0">
                <a:solidFill>
                  <a:schemeClr val="bg1"/>
                </a:solidFill>
              </a:rPr>
              <a:t> TRIGRAM</a:t>
            </a:r>
          </a:p>
        </p:txBody>
      </p:sp>
      <p:pic>
        <p:nvPicPr>
          <p:cNvPr id="3" name="Picture 7" descr="A graph of different colored bars&#10;&#10;Description automatically generated">
            <a:extLst>
              <a:ext uri="{FF2B5EF4-FFF2-40B4-BE49-F238E27FC236}">
                <a16:creationId xmlns:a16="http://schemas.microsoft.com/office/drawing/2014/main" id="{72C16AA2-0F8B-1979-6372-0A42B1A8CCEC}"/>
              </a:ext>
            </a:extLst>
          </p:cNvPr>
          <p:cNvPicPr>
            <a:picLocks noChangeAspect="1"/>
          </p:cNvPicPr>
          <p:nvPr/>
        </p:nvPicPr>
        <p:blipFill>
          <a:blip r:embed="rId2"/>
          <a:stretch>
            <a:fillRect/>
          </a:stretch>
        </p:blipFill>
        <p:spPr>
          <a:xfrm>
            <a:off x="-6823" y="2175161"/>
            <a:ext cx="5791199" cy="4316006"/>
          </a:xfrm>
          <a:prstGeom prst="rect">
            <a:avLst/>
          </a:prstGeom>
        </p:spPr>
      </p:pic>
      <p:sp>
        <p:nvSpPr>
          <p:cNvPr id="10" name="TextBox 9">
            <a:extLst>
              <a:ext uri="{FF2B5EF4-FFF2-40B4-BE49-F238E27FC236}">
                <a16:creationId xmlns:a16="http://schemas.microsoft.com/office/drawing/2014/main" id="{7177742D-1C43-3078-84B4-0CF8C1970DF9}"/>
              </a:ext>
            </a:extLst>
          </p:cNvPr>
          <p:cNvSpPr txBox="1"/>
          <p:nvPr/>
        </p:nvSpPr>
        <p:spPr>
          <a:xfrm>
            <a:off x="6158552" y="2175112"/>
            <a:ext cx="5402238"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b="1" dirty="0" err="1">
                <a:solidFill>
                  <a:schemeClr val="bg1"/>
                </a:solidFill>
                <a:ea typeface="+mn-lt"/>
                <a:cs typeface="+mn-lt"/>
              </a:rPr>
              <a:t>CountVectorizer</a:t>
            </a:r>
            <a:r>
              <a:rPr lang="en-US" sz="2000" b="1" dirty="0">
                <a:solidFill>
                  <a:schemeClr val="bg1"/>
                </a:solidFill>
                <a:ea typeface="+mn-lt"/>
                <a:cs typeface="+mn-lt"/>
              </a:rPr>
              <a:t> </a:t>
            </a:r>
            <a:r>
              <a:rPr lang="en-US" dirty="0">
                <a:solidFill>
                  <a:schemeClr val="bg1"/>
                </a:solidFill>
                <a:ea typeface="+mn-lt"/>
                <a:cs typeface="+mn-lt"/>
              </a:rPr>
              <a:t>is a great tool provided by the </a:t>
            </a:r>
            <a:r>
              <a:rPr lang="en-US" dirty="0" err="1">
                <a:solidFill>
                  <a:schemeClr val="bg1"/>
                </a:solidFill>
                <a:ea typeface="+mn-lt"/>
                <a:cs typeface="+mn-lt"/>
              </a:rPr>
              <a:t>sklearn</a:t>
            </a:r>
            <a:r>
              <a:rPr lang="en-US" dirty="0">
                <a:solidFill>
                  <a:schemeClr val="bg1"/>
                </a:solidFill>
                <a:ea typeface="+mn-lt"/>
                <a:cs typeface="+mn-lt"/>
              </a:rPr>
              <a:t> library in Python.</a:t>
            </a:r>
          </a:p>
          <a:p>
            <a:endParaRPr lang="en-US" dirty="0">
              <a:solidFill>
                <a:schemeClr val="bg1"/>
              </a:solidFill>
              <a:ea typeface="+mn-lt"/>
              <a:cs typeface="+mn-lt"/>
            </a:endParaRPr>
          </a:p>
          <a:p>
            <a:pPr marL="285750" indent="-285750">
              <a:buFont typeface="Wingdings"/>
              <a:buChar char="v"/>
            </a:pPr>
            <a:r>
              <a:rPr lang="en-US" dirty="0">
                <a:solidFill>
                  <a:schemeClr val="bg1"/>
                </a:solidFill>
                <a:ea typeface="+mn-lt"/>
                <a:cs typeface="+mn-lt"/>
              </a:rPr>
              <a:t>It is used to transform a given text into a vector on the basis of the frequency (count) of each word that occurs in the entire text. </a:t>
            </a:r>
          </a:p>
          <a:p>
            <a:pPr marL="285750" indent="-285750">
              <a:buFont typeface="Wingdings"/>
              <a:buChar char="v"/>
            </a:pPr>
            <a:r>
              <a:rPr lang="en-US" dirty="0">
                <a:solidFill>
                  <a:schemeClr val="bg1"/>
                </a:solidFill>
              </a:rPr>
              <a:t>We can create n-grams using count vectorizer</a:t>
            </a:r>
          </a:p>
          <a:p>
            <a:pPr marL="285750" indent="-285750">
              <a:buFont typeface="Wingdings"/>
              <a:buChar char="v"/>
            </a:pPr>
            <a:r>
              <a:rPr lang="en-US" dirty="0">
                <a:solidFill>
                  <a:schemeClr val="bg1"/>
                </a:solidFill>
              </a:rPr>
              <a:t>Here we focus on only three types:</a:t>
            </a:r>
          </a:p>
          <a:p>
            <a:pPr marL="285750" indent="-285750">
              <a:buFont typeface="Courier New"/>
              <a:buChar char="o"/>
            </a:pPr>
            <a:r>
              <a:rPr lang="en-US" dirty="0">
                <a:solidFill>
                  <a:schemeClr val="bg1"/>
                </a:solidFill>
              </a:rPr>
              <a:t>Unigram – frequency of only single words.</a:t>
            </a:r>
          </a:p>
          <a:p>
            <a:pPr marL="285750" indent="-285750">
              <a:buFont typeface="Courier New"/>
              <a:buChar char="o"/>
            </a:pPr>
            <a:r>
              <a:rPr lang="en-US" dirty="0">
                <a:solidFill>
                  <a:schemeClr val="bg1"/>
                </a:solidFill>
              </a:rPr>
              <a:t>Bigram – frequency of double words.</a:t>
            </a:r>
          </a:p>
          <a:p>
            <a:pPr marL="285750" indent="-285750">
              <a:buFont typeface="Courier New"/>
              <a:buChar char="o"/>
            </a:pPr>
            <a:r>
              <a:rPr lang="en-US" dirty="0">
                <a:solidFill>
                  <a:schemeClr val="bg1"/>
                </a:solidFill>
              </a:rPr>
              <a:t>Trigram - frequency of triple words.</a:t>
            </a:r>
          </a:p>
        </p:txBody>
      </p:sp>
    </p:spTree>
    <p:extLst>
      <p:ext uri="{BB962C8B-B14F-4D97-AF65-F5344CB8AC3E}">
        <p14:creationId xmlns:p14="http://schemas.microsoft.com/office/powerpoint/2010/main" val="27996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descr="A graph of numbers and a number of objects&#10;&#10;Description automatically generated">
            <a:extLst>
              <a:ext uri="{FF2B5EF4-FFF2-40B4-BE49-F238E27FC236}">
                <a16:creationId xmlns:a16="http://schemas.microsoft.com/office/drawing/2014/main" id="{B9BEF7CD-5BC4-AFA5-9104-9B2C61061BE2}"/>
              </a:ext>
            </a:extLst>
          </p:cNvPr>
          <p:cNvPicPr>
            <a:picLocks noGrp="1" noChangeAspect="1"/>
          </p:cNvPicPr>
          <p:nvPr>
            <p:ph idx="1"/>
          </p:nvPr>
        </p:nvPicPr>
        <p:blipFill rotWithShape="1">
          <a:blip r:embed="rId2"/>
          <a:srcRect r="1779" b="1"/>
          <a:stretch/>
        </p:blipFill>
        <p:spPr>
          <a:xfrm>
            <a:off x="-2" y="10"/>
            <a:ext cx="12192002" cy="6857990"/>
          </a:xfrm>
          <a:prstGeom prst="rect">
            <a:avLst/>
          </a:prstGeom>
        </p:spPr>
      </p:pic>
      <p:sp>
        <p:nvSpPr>
          <p:cNvPr id="2" name="Title 1">
            <a:extLst>
              <a:ext uri="{FF2B5EF4-FFF2-40B4-BE49-F238E27FC236}">
                <a16:creationId xmlns:a16="http://schemas.microsoft.com/office/drawing/2014/main" id="{9A3FC746-2CFF-F642-0515-101E7B5A0933}"/>
              </a:ext>
            </a:extLst>
          </p:cNvPr>
          <p:cNvSpPr>
            <a:spLocks noGrp="1"/>
          </p:cNvSpPr>
          <p:nvPr>
            <p:ph type="title"/>
          </p:nvPr>
        </p:nvSpPr>
        <p:spPr>
          <a:xfrm>
            <a:off x="1309048" y="360364"/>
            <a:ext cx="4364554" cy="1396940"/>
          </a:xfrm>
        </p:spPr>
        <p:txBody>
          <a:bodyPr vert="horz" lIns="91440" tIns="45720" rIns="91440" bIns="45720" rtlCol="0" anchor="b">
            <a:normAutofit fontScale="90000"/>
          </a:bodyPr>
          <a:lstStyle/>
          <a:p>
            <a:r>
              <a:rPr lang="en-US" sz="3200" b="1" i="0" kern="1200" cap="all" baseline="0">
                <a:solidFill>
                  <a:schemeClr val="bg1">
                    <a:lumMod val="75000"/>
                    <a:lumOff val="25000"/>
                  </a:schemeClr>
                </a:solidFill>
                <a:latin typeface="+mj-lt"/>
                <a:ea typeface="+mj-ea"/>
                <a:cs typeface="+mj-cs"/>
              </a:rPr>
              <a:t>Creating n-grams using TF-IDF Vectorizer</a:t>
            </a:r>
            <a:endParaRPr lang="en-US" sz="3200" b="1" i="0" kern="1200" cap="all" baseline="0">
              <a:solidFill>
                <a:schemeClr val="bg1">
                  <a:lumMod val="75000"/>
                  <a:lumOff val="25000"/>
                </a:schemeClr>
              </a:solidFill>
              <a:latin typeface="+mj-lt"/>
            </a:endParaRPr>
          </a:p>
        </p:txBody>
      </p:sp>
      <p:sp>
        <p:nvSpPr>
          <p:cNvPr id="14" name="TextBox 13">
            <a:extLst>
              <a:ext uri="{FF2B5EF4-FFF2-40B4-BE49-F238E27FC236}">
                <a16:creationId xmlns:a16="http://schemas.microsoft.com/office/drawing/2014/main" id="{D7D5E4CB-D55E-028A-D4ED-E25B7FF16D5B}"/>
              </a:ext>
            </a:extLst>
          </p:cNvPr>
          <p:cNvSpPr txBox="1"/>
          <p:nvPr/>
        </p:nvSpPr>
        <p:spPr>
          <a:xfrm>
            <a:off x="6027760" y="312761"/>
            <a:ext cx="6027761" cy="20159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1600" b="1" dirty="0">
                <a:solidFill>
                  <a:srgbClr val="273239"/>
                </a:solidFill>
                <a:ea typeface="+mn-lt"/>
                <a:cs typeface="+mn-lt"/>
              </a:rPr>
              <a:t>TF-IDF</a:t>
            </a:r>
            <a:r>
              <a:rPr lang="en-US" sz="1600" dirty="0">
                <a:solidFill>
                  <a:srgbClr val="273239"/>
                </a:solidFill>
                <a:ea typeface="+mn-lt"/>
                <a:cs typeface="+mn-lt"/>
              </a:rPr>
              <a:t> stands for Term Frequency Inverse Document Frequency of records.</a:t>
            </a:r>
          </a:p>
          <a:p>
            <a:pPr marL="285750" indent="-285750">
              <a:buFont typeface="Wingdings"/>
              <a:buChar char="v"/>
            </a:pPr>
            <a:r>
              <a:rPr lang="en-US" sz="1600" dirty="0">
                <a:solidFill>
                  <a:srgbClr val="273239"/>
                </a:solidFill>
                <a:ea typeface="+mn-lt"/>
                <a:cs typeface="+mn-lt"/>
              </a:rPr>
              <a:t>It can be defined as the calculation of how relevant a word in a series or corpus is to a text. The meaning increases proportionally to the number of times in the text a word appears but is compensated by the word frequency in the corpus </a:t>
            </a:r>
          </a:p>
          <a:p>
            <a:pPr marL="285750" indent="-285750">
              <a:buFont typeface="Wingdings"/>
              <a:buChar char="v"/>
            </a:pPr>
            <a:endParaRPr lang="en-US" sz="1300" dirty="0">
              <a:solidFill>
                <a:srgbClr val="273239"/>
              </a:solidFill>
            </a:endParaRPr>
          </a:p>
        </p:txBody>
      </p:sp>
    </p:spTree>
    <p:extLst>
      <p:ext uri="{BB962C8B-B14F-4D97-AF65-F5344CB8AC3E}">
        <p14:creationId xmlns:p14="http://schemas.microsoft.com/office/powerpoint/2010/main" val="7261904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6"/>
            <a:ext cx="11214100" cy="480131"/>
          </a:xfrm>
        </p:spPr>
        <p:txBody>
          <a:bodyPr/>
          <a:lstStyle/>
          <a:p>
            <a:r>
              <a:rPr lang="en-US" sz="2800" dirty="0"/>
              <a:t>Most common words used in Resume</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24</a:t>
            </a:fld>
            <a:endParaRPr lang="en-US" noProof="0" dirty="0"/>
          </a:p>
        </p:txBody>
      </p:sp>
      <p:pic>
        <p:nvPicPr>
          <p:cNvPr id="7170" name="Picture 2"/>
          <p:cNvPicPr>
            <a:picLocks noChangeAspect="1" noChangeArrowheads="1"/>
          </p:cNvPicPr>
          <p:nvPr/>
        </p:nvPicPr>
        <p:blipFill>
          <a:blip r:embed="rId2"/>
          <a:srcRect/>
          <a:stretch>
            <a:fillRect/>
          </a:stretch>
        </p:blipFill>
        <p:spPr bwMode="auto">
          <a:xfrm>
            <a:off x="658994" y="1298530"/>
            <a:ext cx="9515475" cy="4600575"/>
          </a:xfrm>
          <a:prstGeom prst="rect">
            <a:avLst/>
          </a:prstGeom>
          <a:noFill/>
          <a:ln w="9525">
            <a:noFill/>
            <a:miter lim="800000"/>
            <a:headEnd/>
            <a:tailEnd/>
          </a:ln>
          <a:effectLst/>
        </p:spPr>
      </p:pic>
    </p:spTree>
    <p:extLst>
      <p:ext uri="{BB962C8B-B14F-4D97-AF65-F5344CB8AC3E}">
        <p14:creationId xmlns:p14="http://schemas.microsoft.com/office/powerpoint/2010/main" val="1126377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DC24-062C-C7E0-51A8-A28102CF823F}"/>
              </a:ext>
            </a:extLst>
          </p:cNvPr>
          <p:cNvSpPr>
            <a:spLocks noGrp="1"/>
          </p:cNvSpPr>
          <p:nvPr>
            <p:ph type="title"/>
          </p:nvPr>
        </p:nvSpPr>
        <p:spPr>
          <a:xfrm>
            <a:off x="838200" y="365125"/>
            <a:ext cx="10515600" cy="779653"/>
          </a:xfrm>
        </p:spPr>
        <p:txBody>
          <a:bodyPr/>
          <a:lstStyle/>
          <a:p>
            <a:r>
              <a:rPr lang="en-US"/>
              <a:t>                   </a:t>
            </a:r>
            <a:r>
              <a:rPr lang="en-US">
                <a:latin typeface="Univers"/>
                <a:cs typeface="Sabon Next LT"/>
              </a:rPr>
              <a:t>   </a:t>
            </a:r>
            <a:r>
              <a:rPr lang="en-US">
                <a:latin typeface="Sabon Next LT"/>
                <a:cs typeface="Sabon Next LT"/>
              </a:rPr>
              <a:t>WORD CLOUD</a:t>
            </a:r>
          </a:p>
        </p:txBody>
      </p:sp>
      <p:pic>
        <p:nvPicPr>
          <p:cNvPr id="4" name="Picture 4" descr="A close up of words&#10;&#10;Description automatically generated">
            <a:extLst>
              <a:ext uri="{FF2B5EF4-FFF2-40B4-BE49-F238E27FC236}">
                <a16:creationId xmlns:a16="http://schemas.microsoft.com/office/drawing/2014/main" id="{7FB005F2-5A0F-6689-BB5C-C825295E353E}"/>
              </a:ext>
            </a:extLst>
          </p:cNvPr>
          <p:cNvPicPr>
            <a:picLocks noGrp="1" noChangeAspect="1"/>
          </p:cNvPicPr>
          <p:nvPr>
            <p:ph idx="1"/>
          </p:nvPr>
        </p:nvPicPr>
        <p:blipFill>
          <a:blip r:embed="rId2"/>
          <a:stretch>
            <a:fillRect/>
          </a:stretch>
        </p:blipFill>
        <p:spPr>
          <a:xfrm>
            <a:off x="890801" y="1256969"/>
            <a:ext cx="9867395" cy="5235905"/>
          </a:xfrm>
        </p:spPr>
      </p:pic>
    </p:spTree>
    <p:extLst>
      <p:ext uri="{BB962C8B-B14F-4D97-AF65-F5344CB8AC3E}">
        <p14:creationId xmlns:p14="http://schemas.microsoft.com/office/powerpoint/2010/main" val="488917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6"/>
            <a:ext cx="11214100" cy="480131"/>
          </a:xfrm>
        </p:spPr>
        <p:txBody>
          <a:bodyPr/>
          <a:lstStyle/>
          <a:p>
            <a:r>
              <a:rPr lang="en-US" sz="2800" dirty="0"/>
              <a:t>Checking Number of profiles in Resume</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26</a:t>
            </a:fld>
            <a:endParaRPr lang="en-US" noProof="0" dirty="0"/>
          </a:p>
        </p:txBody>
      </p:sp>
      <p:pic>
        <p:nvPicPr>
          <p:cNvPr id="5122" name="Picture 2"/>
          <p:cNvPicPr>
            <a:picLocks noChangeAspect="1" noChangeArrowheads="1"/>
          </p:cNvPicPr>
          <p:nvPr/>
        </p:nvPicPr>
        <p:blipFill>
          <a:blip r:embed="rId2"/>
          <a:srcRect/>
          <a:stretch>
            <a:fillRect/>
          </a:stretch>
        </p:blipFill>
        <p:spPr bwMode="auto">
          <a:xfrm>
            <a:off x="470399" y="1417456"/>
            <a:ext cx="8429625" cy="4467225"/>
          </a:xfrm>
          <a:prstGeom prst="rect">
            <a:avLst/>
          </a:prstGeom>
          <a:noFill/>
          <a:ln w="9525">
            <a:noFill/>
            <a:miter lim="800000"/>
            <a:headEnd/>
            <a:tailEnd/>
          </a:ln>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5E19-62C6-6ECB-D695-F49B9256F96D}"/>
              </a:ext>
            </a:extLst>
          </p:cNvPr>
          <p:cNvSpPr>
            <a:spLocks noGrp="1"/>
          </p:cNvSpPr>
          <p:nvPr>
            <p:ph type="title"/>
          </p:nvPr>
        </p:nvSpPr>
        <p:spPr>
          <a:xfrm>
            <a:off x="838200" y="365125"/>
            <a:ext cx="10515600" cy="665922"/>
          </a:xfrm>
        </p:spPr>
        <p:txBody>
          <a:bodyPr>
            <a:normAutofit/>
          </a:bodyPr>
          <a:lstStyle/>
          <a:p>
            <a:r>
              <a:rPr lang="en-US"/>
              <a:t>LABEL ENCODING</a:t>
            </a:r>
          </a:p>
        </p:txBody>
      </p:sp>
      <p:pic>
        <p:nvPicPr>
          <p:cNvPr id="4" name="Picture 4" descr="A screen shot of a computer&#10;&#10;Description automatically generated">
            <a:extLst>
              <a:ext uri="{FF2B5EF4-FFF2-40B4-BE49-F238E27FC236}">
                <a16:creationId xmlns:a16="http://schemas.microsoft.com/office/drawing/2014/main" id="{F9B061AF-BBFE-433A-1A1A-468A96834D6A}"/>
              </a:ext>
            </a:extLst>
          </p:cNvPr>
          <p:cNvPicPr>
            <a:picLocks noGrp="1" noChangeAspect="1"/>
          </p:cNvPicPr>
          <p:nvPr>
            <p:ph idx="1"/>
          </p:nvPr>
        </p:nvPicPr>
        <p:blipFill>
          <a:blip r:embed="rId2"/>
          <a:stretch>
            <a:fillRect/>
          </a:stretch>
        </p:blipFill>
        <p:spPr>
          <a:xfrm>
            <a:off x="1068790" y="1242741"/>
            <a:ext cx="7734300" cy="2309882"/>
          </a:xfrm>
        </p:spPr>
      </p:pic>
      <p:sp>
        <p:nvSpPr>
          <p:cNvPr id="5" name="TextBox 4">
            <a:extLst>
              <a:ext uri="{FF2B5EF4-FFF2-40B4-BE49-F238E27FC236}">
                <a16:creationId xmlns:a16="http://schemas.microsoft.com/office/drawing/2014/main" id="{B3AA41AD-4531-BF48-FB00-7B365528C289}"/>
              </a:ext>
            </a:extLst>
          </p:cNvPr>
          <p:cNvSpPr txBox="1"/>
          <p:nvPr/>
        </p:nvSpPr>
        <p:spPr>
          <a:xfrm>
            <a:off x="833081" y="3886768"/>
            <a:ext cx="997992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400" dirty="0">
                <a:solidFill>
                  <a:schemeClr val="bg1"/>
                </a:solidFill>
              </a:rPr>
              <a:t>Category is encoded using Label Encoder.</a:t>
            </a:r>
          </a:p>
          <a:p>
            <a:pPr marL="285750" indent="-285750">
              <a:buFont typeface="Wingdings"/>
              <a:buChar char="v"/>
            </a:pPr>
            <a:r>
              <a:rPr lang="en-US" sz="2400" dirty="0">
                <a:solidFill>
                  <a:schemeClr val="bg1"/>
                </a:solidFill>
              </a:rPr>
              <a:t>There are four types of category</a:t>
            </a:r>
          </a:p>
          <a:p>
            <a:pPr marL="342900" indent="-342900">
              <a:buFont typeface="Wingdings" panose="05000000000000000000" pitchFamily="2" charset="2"/>
              <a:buChar char="§"/>
            </a:pPr>
            <a:r>
              <a:rPr lang="en-US" sz="2400" dirty="0">
                <a:solidFill>
                  <a:schemeClr val="bg1"/>
                </a:solidFill>
              </a:rPr>
              <a:t>0 --&gt; Peoplesoft resumes</a:t>
            </a:r>
          </a:p>
          <a:p>
            <a:pPr marL="342900" indent="-342900">
              <a:buFont typeface="Wingdings" panose="05000000000000000000" pitchFamily="2" charset="2"/>
              <a:buChar char="§"/>
            </a:pPr>
            <a:r>
              <a:rPr lang="en-US" sz="2400" dirty="0">
                <a:solidFill>
                  <a:schemeClr val="bg1"/>
                </a:solidFill>
              </a:rPr>
              <a:t>1 --&gt; ReactJS resumes</a:t>
            </a:r>
          </a:p>
          <a:p>
            <a:pPr marL="342900" indent="-342900">
              <a:buFont typeface="Wingdings" panose="05000000000000000000" pitchFamily="2" charset="2"/>
              <a:buChar char="§"/>
            </a:pPr>
            <a:r>
              <a:rPr lang="en-US" sz="2400" dirty="0">
                <a:solidFill>
                  <a:schemeClr val="bg1"/>
                </a:solidFill>
              </a:rPr>
              <a:t>2 --&gt; SQL Developer resumes</a:t>
            </a:r>
          </a:p>
          <a:p>
            <a:pPr marL="342900" indent="-342900">
              <a:buFont typeface="Wingdings" panose="05000000000000000000" pitchFamily="2" charset="2"/>
              <a:buChar char="§"/>
            </a:pPr>
            <a:r>
              <a:rPr lang="en-US" sz="2400" dirty="0">
                <a:solidFill>
                  <a:schemeClr val="bg1"/>
                </a:solidFill>
              </a:rPr>
              <a:t>3 --&gt; Workday resumes</a:t>
            </a:r>
          </a:p>
        </p:txBody>
      </p:sp>
    </p:spTree>
    <p:extLst>
      <p:ext uri="{BB962C8B-B14F-4D97-AF65-F5344CB8AC3E}">
        <p14:creationId xmlns:p14="http://schemas.microsoft.com/office/powerpoint/2010/main" val="571468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63DF-4340-7E40-0277-237CCFFFEE25}"/>
              </a:ext>
            </a:extLst>
          </p:cNvPr>
          <p:cNvSpPr>
            <a:spLocks noGrp="1"/>
          </p:cNvSpPr>
          <p:nvPr>
            <p:ph type="title"/>
          </p:nvPr>
        </p:nvSpPr>
        <p:spPr>
          <a:xfrm>
            <a:off x="534926" y="372605"/>
            <a:ext cx="4008583" cy="5974414"/>
          </a:xfrm>
        </p:spPr>
        <p:txBody>
          <a:bodyPr anchor="ctr">
            <a:normAutofit/>
          </a:bodyPr>
          <a:lstStyle/>
          <a:p>
            <a:r>
              <a:rPr lang="en-US" sz="6100" dirty="0">
                <a:solidFill>
                  <a:schemeClr val="bg1"/>
                </a:solidFill>
              </a:rPr>
              <a:t>MODEL BUILDING</a:t>
            </a:r>
          </a:p>
        </p:txBody>
      </p:sp>
      <p:sp>
        <p:nvSpPr>
          <p:cNvPr id="3" name="Content Placeholder 2">
            <a:extLst>
              <a:ext uri="{FF2B5EF4-FFF2-40B4-BE49-F238E27FC236}">
                <a16:creationId xmlns:a16="http://schemas.microsoft.com/office/drawing/2014/main" id="{3541F23F-536A-FBA6-D04F-4B7FD68A8753}"/>
              </a:ext>
            </a:extLst>
          </p:cNvPr>
          <p:cNvSpPr>
            <a:spLocks noGrp="1"/>
          </p:cNvSpPr>
          <p:nvPr>
            <p:ph idx="1"/>
          </p:nvPr>
        </p:nvSpPr>
        <p:spPr>
          <a:xfrm>
            <a:off x="4103937" y="275303"/>
            <a:ext cx="4986955" cy="6582697"/>
          </a:xfrm>
        </p:spPr>
        <p:txBody>
          <a:bodyPr vert="horz" lIns="91440" tIns="45720" rIns="91440" bIns="45720" rtlCol="0" anchor="ctr">
            <a:noAutofit/>
          </a:bodyPr>
          <a:lstStyle/>
          <a:p>
            <a:pPr marL="285750" indent="-285750">
              <a:spcBef>
                <a:spcPts val="0"/>
              </a:spcBef>
              <a:spcAft>
                <a:spcPts val="600"/>
              </a:spcAft>
              <a:buFont typeface="Wingdings" panose="020B0604020202020204" pitchFamily="34" charset="0"/>
              <a:buChar char="v"/>
            </a:pPr>
            <a:r>
              <a:rPr lang="en-US" sz="1800" dirty="0">
                <a:latin typeface="Georgia Pro Cond Light"/>
                <a:cs typeface="Arial"/>
              </a:rPr>
              <a:t>WE USE DIFFERENT SUPERVISED LEARNING TECHNIQUES FOR MODEL BUILDING</a:t>
            </a:r>
            <a:endParaRPr lang="en-US" dirty="0"/>
          </a:p>
          <a:p>
            <a:pPr marL="285750" indent="-285750">
              <a:spcBef>
                <a:spcPts val="0"/>
              </a:spcBef>
              <a:spcAft>
                <a:spcPts val="600"/>
              </a:spcAft>
              <a:buFont typeface="Wingdings" panose="020B0604020202020204" pitchFamily="34" charset="0"/>
              <a:buChar char="ü"/>
            </a:pPr>
            <a:r>
              <a:rPr lang="en-US" sz="1800" dirty="0">
                <a:latin typeface="Georgia Pro Cond Light"/>
                <a:cs typeface="Arial"/>
              </a:rPr>
              <a:t>LOGISTIC REGRESSION</a:t>
            </a:r>
            <a:endParaRPr lang="en-US" dirty="0">
              <a:latin typeface="Univers"/>
              <a:cs typeface="Arial"/>
            </a:endParaRPr>
          </a:p>
          <a:p>
            <a:pPr marL="285750" indent="-285750">
              <a:spcBef>
                <a:spcPts val="0"/>
              </a:spcBef>
              <a:spcAft>
                <a:spcPts val="600"/>
              </a:spcAft>
              <a:buFont typeface="Wingdings" panose="020B0604020202020204" pitchFamily="34" charset="0"/>
              <a:buChar char="ü"/>
            </a:pPr>
            <a:r>
              <a:rPr lang="en-US" sz="1800" dirty="0">
                <a:latin typeface="Georgia Pro Cond Light"/>
                <a:cs typeface="Arial"/>
              </a:rPr>
              <a:t>NAÏVE BAYES</a:t>
            </a:r>
          </a:p>
          <a:p>
            <a:pPr marL="285750" indent="-285750">
              <a:spcBef>
                <a:spcPts val="0"/>
              </a:spcBef>
              <a:spcAft>
                <a:spcPts val="600"/>
              </a:spcAft>
              <a:buFont typeface="Wingdings" panose="020B0604020202020204" pitchFamily="34" charset="0"/>
              <a:buChar char="ü"/>
            </a:pPr>
            <a:r>
              <a:rPr lang="en-US" sz="1800" dirty="0">
                <a:latin typeface="Georgia Pro Cond Light"/>
                <a:cs typeface="Arial"/>
              </a:rPr>
              <a:t>SUPPORT VECTOR MACHINES (SVM).</a:t>
            </a:r>
            <a:endParaRPr lang="en-US" dirty="0">
              <a:latin typeface="Univers"/>
              <a:cs typeface="Arial"/>
            </a:endParaRPr>
          </a:p>
          <a:p>
            <a:pPr marL="285750" indent="-285750">
              <a:spcBef>
                <a:spcPts val="0"/>
              </a:spcBef>
              <a:spcAft>
                <a:spcPts val="600"/>
              </a:spcAft>
              <a:buFont typeface="Wingdings" panose="020B0604020202020204" pitchFamily="34" charset="0"/>
              <a:buChar char="ü"/>
            </a:pPr>
            <a:r>
              <a:rPr lang="en-US" sz="1800" dirty="0">
                <a:latin typeface="Georgia Pro Cond Light"/>
                <a:cs typeface="Arial"/>
              </a:rPr>
              <a:t>RANDOM FOREST</a:t>
            </a:r>
          </a:p>
          <a:p>
            <a:pPr marL="285750" indent="-285750">
              <a:spcBef>
                <a:spcPts val="0"/>
              </a:spcBef>
              <a:spcAft>
                <a:spcPts val="600"/>
              </a:spcAft>
              <a:buFont typeface="Wingdings" panose="020B0604020202020204" pitchFamily="34" charset="0"/>
              <a:buChar char="ü"/>
            </a:pPr>
            <a:r>
              <a:rPr lang="en-US" sz="1800" dirty="0">
                <a:latin typeface="Georgia Pro Cond Light"/>
                <a:cs typeface="Arial"/>
              </a:rPr>
              <a:t>ADABOOST TECHNIQUE</a:t>
            </a:r>
          </a:p>
          <a:p>
            <a:pPr marL="285750" indent="-285750">
              <a:spcBef>
                <a:spcPts val="0"/>
              </a:spcBef>
              <a:spcAft>
                <a:spcPts val="600"/>
              </a:spcAft>
              <a:buFont typeface="Wingdings" panose="020B0604020202020204" pitchFamily="34" charset="0"/>
              <a:buChar char="ü"/>
            </a:pPr>
            <a:r>
              <a:rPr lang="en-US" sz="1800" dirty="0">
                <a:latin typeface="Georgia Pro Cond Light"/>
                <a:cs typeface="Arial"/>
              </a:rPr>
              <a:t>GRADIENT BOOSTING</a:t>
            </a:r>
          </a:p>
          <a:p>
            <a:pPr marL="285750" indent="-285750">
              <a:spcBef>
                <a:spcPts val="0"/>
              </a:spcBef>
              <a:spcAft>
                <a:spcPts val="600"/>
              </a:spcAft>
              <a:buFont typeface="Wingdings" panose="020B0604020202020204" pitchFamily="34" charset="0"/>
              <a:buChar char="ü"/>
            </a:pPr>
            <a:r>
              <a:rPr lang="en-US" sz="1800" dirty="0">
                <a:latin typeface="Georgia Pro Cond Light"/>
                <a:cs typeface="Arial"/>
              </a:rPr>
              <a:t>XG BOOSTING</a:t>
            </a:r>
          </a:p>
          <a:p>
            <a:pPr marL="0" indent="0">
              <a:spcBef>
                <a:spcPts val="0"/>
              </a:spcBef>
              <a:spcAft>
                <a:spcPts val="600"/>
              </a:spcAft>
              <a:buNone/>
            </a:pPr>
            <a:endParaRPr lang="en-US" dirty="0"/>
          </a:p>
          <a:p>
            <a:pPr marL="342900">
              <a:spcBef>
                <a:spcPts val="0"/>
              </a:spcBef>
              <a:spcAft>
                <a:spcPts val="600"/>
              </a:spcAft>
              <a:buFont typeface="Arial,Sans-Serif" panose="020B0604020202020204" pitchFamily="34" charset="0"/>
              <a:buChar char="•"/>
            </a:pPr>
            <a:endParaRPr lang="en-US" sz="1800" dirty="0">
              <a:latin typeface="Georgia Pro Cond Light"/>
              <a:cs typeface="Arial"/>
            </a:endParaRPr>
          </a:p>
          <a:p>
            <a:pPr marL="342900">
              <a:spcBef>
                <a:spcPts val="0"/>
              </a:spcBef>
              <a:spcAft>
                <a:spcPts val="600"/>
              </a:spcAft>
              <a:buFont typeface="Wingdings" panose="020B0604020202020204" pitchFamily="34" charset="0"/>
              <a:buChar char="Ø"/>
            </a:pPr>
            <a:r>
              <a:rPr lang="en-US" sz="1800" dirty="0">
                <a:latin typeface="Georgia Pro Cond Light"/>
                <a:cs typeface="Arial"/>
              </a:rPr>
              <a:t>WE  USE TFIDF VECTORIZER TO CONVERT INPUT DATA(TEXT) INTO VECTORS OF REAL NUMBERS.</a:t>
            </a:r>
          </a:p>
          <a:p>
            <a:pPr marL="342900">
              <a:spcBef>
                <a:spcPts val="0"/>
              </a:spcBef>
              <a:spcAft>
                <a:spcPts val="600"/>
              </a:spcAft>
              <a:buFont typeface="Wingdings" panose="020B0604020202020204" pitchFamily="34" charset="0"/>
              <a:buChar char="Ø"/>
            </a:pPr>
            <a:r>
              <a:rPr lang="en-US" sz="1800" dirty="0">
                <a:latin typeface="Georgia Pro Cond Light"/>
                <a:cs typeface="Arial"/>
              </a:rPr>
              <a:t>IN EACH OF THE ABOVE TECHNIQUES WE USE TRAIN-TEST SPLIT. </a:t>
            </a:r>
            <a:endParaRPr lang="en-US" dirty="0"/>
          </a:p>
          <a:p>
            <a:pPr marL="342900">
              <a:spcBef>
                <a:spcPts val="0"/>
              </a:spcBef>
              <a:spcAft>
                <a:spcPts val="600"/>
              </a:spcAft>
              <a:buFont typeface="Wingdings" panose="020B0604020202020204" pitchFamily="34" charset="0"/>
              <a:buChar char="Ø"/>
            </a:pPr>
            <a:r>
              <a:rPr lang="en-US" sz="1800" dirty="0">
                <a:latin typeface="Georgia Pro Cond Light"/>
                <a:cs typeface="Arial"/>
              </a:rPr>
              <a:t>OUR MODEL WILL BE WELL TRAINED ON TRAINING DATASET AND WE PREDICT THE RESULT USING TEST DATASET.</a:t>
            </a:r>
          </a:p>
          <a:p>
            <a:endParaRPr lang="en-US" sz="1800" dirty="0"/>
          </a:p>
        </p:txBody>
      </p:sp>
    </p:spTree>
    <p:extLst>
      <p:ext uri="{BB962C8B-B14F-4D97-AF65-F5344CB8AC3E}">
        <p14:creationId xmlns:p14="http://schemas.microsoft.com/office/powerpoint/2010/main" val="17661747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F23836F-4103-DF1E-B74C-F6A6F489C632}"/>
              </a:ext>
            </a:extLst>
          </p:cNvPr>
          <p:cNvSpPr>
            <a:spLocks noGrp="1"/>
          </p:cNvSpPr>
          <p:nvPr>
            <p:ph type="body" idx="1"/>
          </p:nvPr>
        </p:nvSpPr>
        <p:spPr>
          <a:xfrm>
            <a:off x="839788" y="361879"/>
            <a:ext cx="5157787" cy="418172"/>
          </a:xfrm>
        </p:spPr>
        <p:txBody>
          <a:bodyPr>
            <a:normAutofit/>
          </a:bodyPr>
          <a:lstStyle/>
          <a:p>
            <a:r>
              <a:rPr lang="en-US" dirty="0"/>
              <a:t>LOGISTIC REGRESSION</a:t>
            </a:r>
          </a:p>
        </p:txBody>
      </p:sp>
      <p:pic>
        <p:nvPicPr>
          <p:cNvPr id="2" name="Picture 3" descr="A screenshot of a computer&#10;&#10;Description automatically generated">
            <a:extLst>
              <a:ext uri="{FF2B5EF4-FFF2-40B4-BE49-F238E27FC236}">
                <a16:creationId xmlns:a16="http://schemas.microsoft.com/office/drawing/2014/main" id="{633CC2C4-5DBB-044D-45E6-07BB703E68B3}"/>
              </a:ext>
            </a:extLst>
          </p:cNvPr>
          <p:cNvPicPr>
            <a:picLocks noGrp="1" noChangeAspect="1"/>
          </p:cNvPicPr>
          <p:nvPr>
            <p:ph sz="half" idx="2"/>
          </p:nvPr>
        </p:nvPicPr>
        <p:blipFill>
          <a:blip r:embed="rId2"/>
          <a:stretch>
            <a:fillRect/>
          </a:stretch>
        </p:blipFill>
        <p:spPr>
          <a:xfrm>
            <a:off x="800204" y="1068019"/>
            <a:ext cx="5180533" cy="2139276"/>
          </a:xfrm>
        </p:spPr>
      </p:pic>
      <p:sp>
        <p:nvSpPr>
          <p:cNvPr id="8" name="Text Placeholder 7">
            <a:extLst>
              <a:ext uri="{FF2B5EF4-FFF2-40B4-BE49-F238E27FC236}">
                <a16:creationId xmlns:a16="http://schemas.microsoft.com/office/drawing/2014/main" id="{5E9E10B5-4A58-48E1-7D89-2D87F1EDE9AC}"/>
              </a:ext>
            </a:extLst>
          </p:cNvPr>
          <p:cNvSpPr>
            <a:spLocks noGrp="1"/>
          </p:cNvSpPr>
          <p:nvPr>
            <p:ph type="body" sz="quarter" idx="3"/>
          </p:nvPr>
        </p:nvSpPr>
        <p:spPr>
          <a:xfrm>
            <a:off x="6297304" y="357892"/>
            <a:ext cx="5183188" cy="418172"/>
          </a:xfrm>
        </p:spPr>
        <p:txBody>
          <a:bodyPr>
            <a:normAutofit/>
          </a:bodyPr>
          <a:lstStyle/>
          <a:p>
            <a:r>
              <a:rPr lang="en-US"/>
              <a:t>NAÏVE BAYES</a:t>
            </a:r>
          </a:p>
        </p:txBody>
      </p:sp>
      <p:pic>
        <p:nvPicPr>
          <p:cNvPr id="4" name="Picture 4" descr="A screenshot of a computer&#10;&#10;Description automatically generated">
            <a:extLst>
              <a:ext uri="{FF2B5EF4-FFF2-40B4-BE49-F238E27FC236}">
                <a16:creationId xmlns:a16="http://schemas.microsoft.com/office/drawing/2014/main" id="{39070898-B0E2-7F1C-1A2E-FE6214839339}"/>
              </a:ext>
            </a:extLst>
          </p:cNvPr>
          <p:cNvPicPr>
            <a:picLocks noGrp="1" noChangeAspect="1"/>
          </p:cNvPicPr>
          <p:nvPr>
            <p:ph sz="quarter" idx="4"/>
          </p:nvPr>
        </p:nvPicPr>
        <p:blipFill>
          <a:blip r:embed="rId3"/>
          <a:stretch>
            <a:fillRect/>
          </a:stretch>
        </p:blipFill>
        <p:spPr>
          <a:xfrm>
            <a:off x="6297304" y="909254"/>
            <a:ext cx="5183188" cy="2138359"/>
          </a:xfrm>
        </p:spPr>
      </p:pic>
      <p:sp>
        <p:nvSpPr>
          <p:cNvPr id="5" name="TextBox 4">
            <a:extLst>
              <a:ext uri="{FF2B5EF4-FFF2-40B4-BE49-F238E27FC236}">
                <a16:creationId xmlns:a16="http://schemas.microsoft.com/office/drawing/2014/main" id="{FDBF1DC2-5425-9EC6-8D6A-2DF72D341D51}"/>
              </a:ext>
            </a:extLst>
          </p:cNvPr>
          <p:cNvSpPr txBox="1"/>
          <p:nvPr/>
        </p:nvSpPr>
        <p:spPr>
          <a:xfrm>
            <a:off x="857526" y="3658013"/>
            <a:ext cx="509649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000" dirty="0">
                <a:solidFill>
                  <a:schemeClr val="bg1"/>
                </a:solidFill>
                <a:latin typeface="Verdana"/>
                <a:ea typeface="+mn-lt"/>
                <a:cs typeface="+mn-lt"/>
              </a:rPr>
              <a:t>Logistic regression estimates the probability of an event occurring, such as voted or didn't vote, based on a given dataset of independent variables.</a:t>
            </a:r>
          </a:p>
          <a:p>
            <a:pPr marL="285750" indent="-285750">
              <a:buFont typeface="Wingdings"/>
              <a:buChar char="Ø"/>
            </a:pPr>
            <a:r>
              <a:rPr lang="en-US" sz="2000" dirty="0">
                <a:solidFill>
                  <a:schemeClr val="bg1"/>
                </a:solidFill>
                <a:latin typeface="Verdana"/>
                <a:ea typeface="+mn-lt"/>
                <a:cs typeface="+mn-lt"/>
              </a:rPr>
              <a:t> Logistic Regression is used when the dependent variable(target) is categorical.</a:t>
            </a:r>
            <a:endParaRPr lang="en-US" sz="2000" dirty="0">
              <a:solidFill>
                <a:schemeClr val="bg1"/>
              </a:solidFill>
              <a:latin typeface="Verdana"/>
              <a:ea typeface="Verdana"/>
            </a:endParaRPr>
          </a:p>
        </p:txBody>
      </p:sp>
      <p:sp>
        <p:nvSpPr>
          <p:cNvPr id="9" name="TextBox 8">
            <a:extLst>
              <a:ext uri="{FF2B5EF4-FFF2-40B4-BE49-F238E27FC236}">
                <a16:creationId xmlns:a16="http://schemas.microsoft.com/office/drawing/2014/main" id="{75EB72A9-887F-4942-DBC2-3266F0023B27}"/>
              </a:ext>
            </a:extLst>
          </p:cNvPr>
          <p:cNvSpPr txBox="1"/>
          <p:nvPr/>
        </p:nvSpPr>
        <p:spPr>
          <a:xfrm>
            <a:off x="6294400" y="3204084"/>
            <a:ext cx="4934684"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000" dirty="0">
                <a:solidFill>
                  <a:schemeClr val="bg1"/>
                </a:solidFill>
                <a:latin typeface="Univers"/>
                <a:ea typeface="Verdana"/>
              </a:rPr>
              <a:t>Naïve Bayes is based on Bayes theorem with the "naïve" assumption of conditional independence between every pair of features given the value of class variable</a:t>
            </a:r>
            <a:r>
              <a:rPr lang="en-US" sz="2000" dirty="0">
                <a:solidFill>
                  <a:srgbClr val="202124"/>
                </a:solidFill>
                <a:latin typeface="Univers"/>
                <a:ea typeface="Verdana"/>
              </a:rPr>
              <a:t>.</a:t>
            </a:r>
            <a:endParaRPr lang="en-US" dirty="0"/>
          </a:p>
          <a:p>
            <a:pPr marL="285750" indent="-285750">
              <a:buFont typeface="Wingdings"/>
              <a:buChar char="Ø"/>
            </a:pPr>
            <a:endParaRPr lang="en-US" dirty="0"/>
          </a:p>
        </p:txBody>
      </p:sp>
      <p:cxnSp>
        <p:nvCxnSpPr>
          <p:cNvPr id="10" name="Straight Arrow Connector 9">
            <a:extLst>
              <a:ext uri="{FF2B5EF4-FFF2-40B4-BE49-F238E27FC236}">
                <a16:creationId xmlns:a16="http://schemas.microsoft.com/office/drawing/2014/main" id="{73D2F466-9825-6BC9-3BCE-736F9DEC2DBE}"/>
              </a:ext>
            </a:extLst>
          </p:cNvPr>
          <p:cNvCxnSpPr/>
          <p:nvPr/>
        </p:nvCxnSpPr>
        <p:spPr>
          <a:xfrm flipH="1">
            <a:off x="6075528" y="572068"/>
            <a:ext cx="18197" cy="6202907"/>
          </a:xfrm>
          <a:prstGeom prst="straightConnector1">
            <a:avLst/>
          </a:prstGeom>
          <a:ln>
            <a:solidFill>
              <a:srgbClr val="4472C4"/>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80487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551060" y="460916"/>
            <a:ext cx="7781545" cy="859055"/>
          </a:xfrm>
        </p:spPr>
        <p:txBody>
          <a:bodyPr>
            <a:normAutofit/>
          </a:bodyPr>
          <a:lstStyle/>
          <a:p>
            <a:r>
              <a:rPr lang="en-US" dirty="0"/>
              <a:t>Business Objective</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680848" y="1556120"/>
            <a:ext cx="6803136" cy="2620279"/>
          </a:xfrm>
        </p:spPr>
        <p:txBody>
          <a:bodyPr>
            <a:normAutofit/>
          </a:bodyPr>
          <a:lstStyle/>
          <a:p>
            <a:r>
              <a:rPr sz="1800">
                <a:solidFill>
                  <a:schemeClr val="bg1"/>
                </a:solidFill>
              </a:rPr>
              <a:t>The document classification solution should significantly reduce the manual human effort in the HRM. It should achieve a higher level of accuracy and automation with minimal human intervention</a:t>
            </a:r>
            <a:endParaRPr lang="en-US" sz="1800"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6" name="Title 3">
            <a:extLst>
              <a:ext uri="{FF2B5EF4-FFF2-40B4-BE49-F238E27FC236}">
                <a16:creationId xmlns:a16="http://schemas.microsoft.com/office/drawing/2014/main" id="{BD179B88-D43C-4A31-9A52-3498E9430782}"/>
              </a:ext>
            </a:extLst>
          </p:cNvPr>
          <p:cNvSpPr txBox="1">
            <a:spLocks/>
          </p:cNvSpPr>
          <p:nvPr/>
        </p:nvSpPr>
        <p:spPr>
          <a:xfrm>
            <a:off x="664271" y="3853543"/>
            <a:ext cx="7781545" cy="727788"/>
          </a:xfrm>
          <a:prstGeom prst="rect">
            <a:avLst/>
          </a:prstGeom>
        </p:spPr>
        <p:txBody>
          <a:bodyPr vert="horz" lIns="91440" tIns="45720" rIns="91440" bIns="45720" rtlCol="0" anchor="b">
            <a:normAutofit fontScale="92500" lnSpcReduction="1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b="1" dirty="0">
                <a:solidFill>
                  <a:schemeClr val="bg1"/>
                </a:solidFill>
                <a:latin typeface="+mj-lt"/>
                <a:ea typeface="+mj-ea"/>
                <a:cs typeface="+mj-cs"/>
              </a:rPr>
              <a:t>Data summary</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5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796834" y="4127862"/>
            <a:ext cx="6557555" cy="1754326"/>
          </a:xfrm>
          <a:prstGeom prst="rect">
            <a:avLst/>
          </a:prstGeom>
          <a:noFill/>
        </p:spPr>
        <p:txBody>
          <a:bodyPr wrap="square" rtlCol="0">
            <a:spAutoFit/>
          </a:bodyPr>
          <a:lstStyle/>
          <a:p>
            <a:r>
              <a:rPr lang="en-US" dirty="0">
                <a:solidFill>
                  <a:schemeClr val="bg1"/>
                </a:solidFill>
              </a:rPr>
              <a:t>Resume Dataset:</a:t>
            </a:r>
          </a:p>
          <a:p>
            <a:r>
              <a:rPr lang="en-US" dirty="0">
                <a:solidFill>
                  <a:schemeClr val="bg1"/>
                </a:solidFill>
              </a:rPr>
              <a:t>It contains  Resume folders in doc file, </a:t>
            </a:r>
            <a:r>
              <a:rPr lang="en-US" dirty="0" err="1">
                <a:solidFill>
                  <a:schemeClr val="bg1"/>
                </a:solidFill>
              </a:rPr>
              <a:t>pdf</a:t>
            </a:r>
            <a:r>
              <a:rPr lang="en-US" dirty="0">
                <a:solidFill>
                  <a:schemeClr val="bg1"/>
                </a:solidFill>
              </a:rPr>
              <a:t> file and </a:t>
            </a:r>
            <a:r>
              <a:rPr lang="en-US" dirty="0" err="1">
                <a:solidFill>
                  <a:schemeClr val="bg1"/>
                </a:solidFill>
              </a:rPr>
              <a:t>docx</a:t>
            </a:r>
            <a:r>
              <a:rPr lang="en-US" dirty="0">
                <a:solidFill>
                  <a:schemeClr val="bg1"/>
                </a:solidFill>
              </a:rPr>
              <a:t> file :</a:t>
            </a:r>
          </a:p>
          <a:p>
            <a:pPr>
              <a:buFont typeface="Arial" pitchFamily="34" charset="0"/>
              <a:buChar char="•"/>
            </a:pPr>
            <a:r>
              <a:rPr lang="en-US" dirty="0">
                <a:solidFill>
                  <a:schemeClr val="bg1"/>
                </a:solidFill>
              </a:rPr>
              <a:t> People soft Resumes</a:t>
            </a:r>
          </a:p>
          <a:p>
            <a:pPr>
              <a:buFont typeface="Arial" pitchFamily="34" charset="0"/>
              <a:buChar char="•"/>
            </a:pPr>
            <a:r>
              <a:rPr lang="en-US" dirty="0">
                <a:solidFill>
                  <a:schemeClr val="bg1"/>
                </a:solidFill>
              </a:rPr>
              <a:t> SQL Developer Lightning insight</a:t>
            </a:r>
          </a:p>
          <a:p>
            <a:pPr>
              <a:buFont typeface="Arial" pitchFamily="34" charset="0"/>
              <a:buChar char="•"/>
            </a:pPr>
            <a:r>
              <a:rPr lang="en-US" dirty="0">
                <a:solidFill>
                  <a:schemeClr val="bg1"/>
                </a:solidFill>
              </a:rPr>
              <a:t> workday resumes</a:t>
            </a:r>
          </a:p>
          <a:p>
            <a:pPr>
              <a:buFont typeface="Arial" pitchFamily="34" charset="0"/>
              <a:buChar char="•"/>
            </a:pPr>
            <a:r>
              <a:rPr lang="en-US" dirty="0">
                <a:solidFill>
                  <a:schemeClr val="bg1"/>
                </a:solidFill>
              </a:rPr>
              <a:t> React JS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0916-3603-E1DD-932F-ADF77B3C7ACB}"/>
              </a:ext>
            </a:extLst>
          </p:cNvPr>
          <p:cNvSpPr>
            <a:spLocks noGrp="1"/>
          </p:cNvSpPr>
          <p:nvPr>
            <p:ph type="title"/>
          </p:nvPr>
        </p:nvSpPr>
        <p:spPr>
          <a:xfrm>
            <a:off x="838200" y="114917"/>
            <a:ext cx="4874526" cy="1302816"/>
          </a:xfrm>
        </p:spPr>
        <p:txBody>
          <a:bodyPr vert="horz" lIns="91440" tIns="45720" rIns="91440" bIns="45720" rtlCol="0" anchor="ctr">
            <a:noAutofit/>
          </a:bodyPr>
          <a:lstStyle/>
          <a:p>
            <a:r>
              <a:rPr lang="en-US" sz="3200"/>
              <a:t>SUPPORT VECTOR MACHINES(SVM)</a:t>
            </a:r>
          </a:p>
        </p:txBody>
      </p:sp>
      <p:pic>
        <p:nvPicPr>
          <p:cNvPr id="4" name="Picture 4" descr="A screenshot of a computer program&#10;&#10;Description automatically generated">
            <a:extLst>
              <a:ext uri="{FF2B5EF4-FFF2-40B4-BE49-F238E27FC236}">
                <a16:creationId xmlns:a16="http://schemas.microsoft.com/office/drawing/2014/main" id="{C17D5271-DA77-3FF7-0584-03CD3D33AFE5}"/>
              </a:ext>
            </a:extLst>
          </p:cNvPr>
          <p:cNvPicPr>
            <a:picLocks noGrp="1" noChangeAspect="1"/>
          </p:cNvPicPr>
          <p:nvPr>
            <p:ph idx="1"/>
          </p:nvPr>
        </p:nvPicPr>
        <p:blipFill>
          <a:blip r:embed="rId2"/>
          <a:stretch>
            <a:fillRect/>
          </a:stretch>
        </p:blipFill>
        <p:spPr>
          <a:xfrm>
            <a:off x="838200" y="1484101"/>
            <a:ext cx="7638196" cy="3715104"/>
          </a:xfrm>
        </p:spPr>
      </p:pic>
      <p:sp>
        <p:nvSpPr>
          <p:cNvPr id="5" name="TextBox 4">
            <a:extLst>
              <a:ext uri="{FF2B5EF4-FFF2-40B4-BE49-F238E27FC236}">
                <a16:creationId xmlns:a16="http://schemas.microsoft.com/office/drawing/2014/main" id="{5E219399-729A-56E0-77A2-EA31DF6C3256}"/>
              </a:ext>
            </a:extLst>
          </p:cNvPr>
          <p:cNvSpPr txBox="1"/>
          <p:nvPr/>
        </p:nvSpPr>
        <p:spPr>
          <a:xfrm>
            <a:off x="8785745" y="230305"/>
            <a:ext cx="324134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RANDOM FOREST</a:t>
            </a:r>
          </a:p>
        </p:txBody>
      </p:sp>
      <p:pic>
        <p:nvPicPr>
          <p:cNvPr id="6" name="Picture 6" descr="A screenshot of a computer program&#10;&#10;Description automatically generated">
            <a:extLst>
              <a:ext uri="{FF2B5EF4-FFF2-40B4-BE49-F238E27FC236}">
                <a16:creationId xmlns:a16="http://schemas.microsoft.com/office/drawing/2014/main" id="{AC607E74-D7C0-49EC-429A-7F2FF2446D5C}"/>
              </a:ext>
            </a:extLst>
          </p:cNvPr>
          <p:cNvPicPr>
            <a:picLocks noChangeAspect="1"/>
          </p:cNvPicPr>
          <p:nvPr/>
        </p:nvPicPr>
        <p:blipFill>
          <a:blip r:embed="rId3"/>
          <a:stretch>
            <a:fillRect/>
          </a:stretch>
        </p:blipFill>
        <p:spPr>
          <a:xfrm>
            <a:off x="8693624" y="1547501"/>
            <a:ext cx="3323229" cy="831811"/>
          </a:xfrm>
          <a:prstGeom prst="rect">
            <a:avLst/>
          </a:prstGeom>
        </p:spPr>
      </p:pic>
      <p:cxnSp>
        <p:nvCxnSpPr>
          <p:cNvPr id="7" name="Straight Arrow Connector 6">
            <a:extLst>
              <a:ext uri="{FF2B5EF4-FFF2-40B4-BE49-F238E27FC236}">
                <a16:creationId xmlns:a16="http://schemas.microsoft.com/office/drawing/2014/main" id="{45F0B671-F278-2780-AC31-91A3DAA45031}"/>
              </a:ext>
            </a:extLst>
          </p:cNvPr>
          <p:cNvCxnSpPr/>
          <p:nvPr/>
        </p:nvCxnSpPr>
        <p:spPr>
          <a:xfrm>
            <a:off x="8613584" y="271391"/>
            <a:ext cx="15923" cy="4929115"/>
          </a:xfrm>
          <a:prstGeom prst="straightConnector1">
            <a:avLst/>
          </a:prstGeom>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7B78AA55-7BFB-BACF-C58E-215A4CB1A4D0}"/>
              </a:ext>
            </a:extLst>
          </p:cNvPr>
          <p:cNvCxnSpPr/>
          <p:nvPr/>
        </p:nvCxnSpPr>
        <p:spPr>
          <a:xfrm>
            <a:off x="8597237" y="5202354"/>
            <a:ext cx="3518847" cy="4549"/>
          </a:xfrm>
          <a:prstGeom prst="straightConnector1">
            <a:avLst/>
          </a:prstGeom>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8A55E70-D6C5-89A4-3BCA-12D733F9636B}"/>
              </a:ext>
            </a:extLst>
          </p:cNvPr>
          <p:cNvSpPr txBox="1"/>
          <p:nvPr/>
        </p:nvSpPr>
        <p:spPr>
          <a:xfrm>
            <a:off x="8771530" y="2530522"/>
            <a:ext cx="322712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1600" dirty="0">
                <a:solidFill>
                  <a:schemeClr val="bg1"/>
                </a:solidFill>
                <a:latin typeface="Verdana"/>
                <a:ea typeface="+mn-lt"/>
                <a:cs typeface="+mn-lt"/>
              </a:rPr>
              <a:t>Random forest combines the output of multiple decision trees to reach a single result.</a:t>
            </a:r>
          </a:p>
          <a:p>
            <a:pPr marL="285750" indent="-285750">
              <a:buFont typeface="Wingdings"/>
              <a:buChar char="Ø"/>
            </a:pPr>
            <a:r>
              <a:rPr lang="en-US" sz="1600" dirty="0">
                <a:solidFill>
                  <a:schemeClr val="bg1"/>
                </a:solidFill>
                <a:latin typeface="Verdana"/>
                <a:ea typeface="+mn-lt"/>
                <a:cs typeface="+mn-lt"/>
              </a:rPr>
              <a:t> By combining the outputs of these trees, the random forest algorithm delivers a consolidated and more accurate result.</a:t>
            </a:r>
            <a:endParaRPr lang="en-US" sz="1600" dirty="0">
              <a:solidFill>
                <a:schemeClr val="bg1"/>
              </a:solidFill>
              <a:latin typeface="Verdana"/>
              <a:ea typeface="Verdana"/>
            </a:endParaRPr>
          </a:p>
        </p:txBody>
      </p:sp>
      <p:sp>
        <p:nvSpPr>
          <p:cNvPr id="10" name="TextBox 9">
            <a:extLst>
              <a:ext uri="{FF2B5EF4-FFF2-40B4-BE49-F238E27FC236}">
                <a16:creationId xmlns:a16="http://schemas.microsoft.com/office/drawing/2014/main" id="{1E451C66-E611-E1E8-E0D7-D4E815B999ED}"/>
              </a:ext>
            </a:extLst>
          </p:cNvPr>
          <p:cNvSpPr txBox="1"/>
          <p:nvPr/>
        </p:nvSpPr>
        <p:spPr>
          <a:xfrm>
            <a:off x="938283" y="5473321"/>
            <a:ext cx="1108596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1600" dirty="0">
                <a:solidFill>
                  <a:schemeClr val="bg1"/>
                </a:solidFill>
                <a:latin typeface="Verdana"/>
                <a:ea typeface="+mn-lt"/>
                <a:cs typeface="+mn-lt"/>
              </a:rPr>
              <a:t>The main objective of the SVM algorithm is to find the optimal </a:t>
            </a:r>
            <a:r>
              <a:rPr lang="en-US" sz="1600" u="sng" dirty="0">
                <a:solidFill>
                  <a:schemeClr val="bg1"/>
                </a:solidFill>
                <a:latin typeface="Verdana"/>
                <a:ea typeface="+mn-lt"/>
                <a:cs typeface="+mn-lt"/>
                <a:hlinkClick r:id="rId4">
                  <a:extLst>
                    <a:ext uri="{A12FA001-AC4F-418D-AE19-62706E023703}">
                      <ahyp:hlinkClr xmlns:ahyp="http://schemas.microsoft.com/office/drawing/2018/hyperlinkcolor" val="tx"/>
                    </a:ext>
                  </a:extLst>
                </a:hlinkClick>
              </a:rPr>
              <a:t>hyperplane</a:t>
            </a:r>
            <a:r>
              <a:rPr lang="en-US" sz="1600" dirty="0">
                <a:solidFill>
                  <a:schemeClr val="bg1"/>
                </a:solidFill>
                <a:latin typeface="Verdana"/>
                <a:ea typeface="+mn-lt"/>
                <a:cs typeface="+mn-lt"/>
              </a:rPr>
              <a:t> in an N-dimensional space that can separate the data points in different classes in the feature space.</a:t>
            </a:r>
          </a:p>
          <a:p>
            <a:pPr marL="285750" indent="-285750">
              <a:buFont typeface="Wingdings"/>
              <a:buChar char="Ø"/>
            </a:pPr>
            <a:r>
              <a:rPr lang="en-US" sz="1600" dirty="0">
                <a:solidFill>
                  <a:schemeClr val="bg1"/>
                </a:solidFill>
                <a:latin typeface="Verdana"/>
                <a:ea typeface="Verdana"/>
              </a:rPr>
              <a:t>Different kernels in SVM are :- </a:t>
            </a:r>
            <a:r>
              <a:rPr lang="en-US" sz="1600" b="1" i="1" dirty="0">
                <a:solidFill>
                  <a:schemeClr val="bg1"/>
                </a:solidFill>
                <a:latin typeface="Verdana"/>
                <a:ea typeface="+mn-lt"/>
                <a:cs typeface="+mn-lt"/>
              </a:rPr>
              <a:t>‘linear’, ‘poly’, ‘</a:t>
            </a:r>
            <a:r>
              <a:rPr lang="en-US" sz="1600" b="1" i="1" dirty="0" err="1">
                <a:solidFill>
                  <a:schemeClr val="bg1"/>
                </a:solidFill>
                <a:latin typeface="Verdana"/>
                <a:ea typeface="+mn-lt"/>
                <a:cs typeface="+mn-lt"/>
              </a:rPr>
              <a:t>rbf</a:t>
            </a:r>
            <a:r>
              <a:rPr lang="en-US" sz="1600" b="1" i="1" dirty="0">
                <a:solidFill>
                  <a:schemeClr val="bg1"/>
                </a:solidFill>
                <a:latin typeface="Verdana"/>
                <a:ea typeface="+mn-lt"/>
                <a:cs typeface="+mn-lt"/>
              </a:rPr>
              <a:t>’, ‘sigmoid’</a:t>
            </a:r>
          </a:p>
          <a:p>
            <a:pPr marL="285750" indent="-285750">
              <a:buFont typeface="Wingdings"/>
              <a:buChar char="Ø"/>
            </a:pPr>
            <a:r>
              <a:rPr lang="en-US" sz="1600" dirty="0">
                <a:solidFill>
                  <a:schemeClr val="bg1"/>
                </a:solidFill>
                <a:latin typeface="Verdana"/>
                <a:ea typeface="Verdana"/>
              </a:rPr>
              <a:t>C is a </a:t>
            </a:r>
            <a:r>
              <a:rPr lang="en-US" sz="1600" dirty="0">
                <a:solidFill>
                  <a:schemeClr val="bg1"/>
                </a:solidFill>
                <a:latin typeface="Verdana"/>
                <a:ea typeface="+mn-lt"/>
                <a:cs typeface="+mn-lt"/>
              </a:rPr>
              <a:t>Regularization parameter and gamma is a kernel coefficient</a:t>
            </a:r>
          </a:p>
          <a:p>
            <a:pPr marL="285750" indent="-285750">
              <a:buFont typeface="Wingdings"/>
              <a:buChar char="Ø"/>
            </a:pPr>
            <a:r>
              <a:rPr lang="en-US" sz="1600" i="1" dirty="0">
                <a:solidFill>
                  <a:schemeClr val="bg1"/>
                </a:solidFill>
                <a:latin typeface="Verdana"/>
                <a:ea typeface="Verdana"/>
              </a:rPr>
              <a:t>We use Randomized search to get the best parameters (</a:t>
            </a:r>
            <a:r>
              <a:rPr lang="en-US" sz="1600" i="1" dirty="0" err="1">
                <a:solidFill>
                  <a:schemeClr val="bg1"/>
                </a:solidFill>
                <a:latin typeface="Verdana"/>
                <a:ea typeface="Verdana"/>
              </a:rPr>
              <a:t>kernel,C,gamma</a:t>
            </a:r>
            <a:r>
              <a:rPr lang="en-US" sz="1600" i="1" dirty="0">
                <a:solidFill>
                  <a:schemeClr val="bg1"/>
                </a:solidFill>
                <a:latin typeface="Verdana"/>
                <a:ea typeface="Verdana"/>
              </a:rPr>
              <a:t>) and best score </a:t>
            </a:r>
            <a:endParaRPr lang="en-US" sz="1600" dirty="0">
              <a:solidFill>
                <a:schemeClr val="bg1"/>
              </a:solidFill>
              <a:latin typeface="Verdana"/>
              <a:ea typeface="Verdana"/>
            </a:endParaRPr>
          </a:p>
        </p:txBody>
      </p:sp>
    </p:spTree>
    <p:extLst>
      <p:ext uri="{BB962C8B-B14F-4D97-AF65-F5344CB8AC3E}">
        <p14:creationId xmlns:p14="http://schemas.microsoft.com/office/powerpoint/2010/main" val="18413293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A8DA-AE86-C22D-995B-11134BB3CE23}"/>
              </a:ext>
            </a:extLst>
          </p:cNvPr>
          <p:cNvSpPr>
            <a:spLocks noGrp="1"/>
          </p:cNvSpPr>
          <p:nvPr>
            <p:ph type="title"/>
          </p:nvPr>
        </p:nvSpPr>
        <p:spPr>
          <a:xfrm>
            <a:off x="3506755" y="365125"/>
            <a:ext cx="7161245" cy="711414"/>
          </a:xfrm>
        </p:spPr>
        <p:txBody>
          <a:bodyPr>
            <a:normAutofit/>
          </a:bodyPr>
          <a:lstStyle/>
          <a:p>
            <a:r>
              <a:rPr lang="en-US" sz="3600"/>
              <a:t>BOOSTING</a:t>
            </a:r>
          </a:p>
        </p:txBody>
      </p:sp>
      <p:sp>
        <p:nvSpPr>
          <p:cNvPr id="3" name="Content Placeholder 2">
            <a:extLst>
              <a:ext uri="{FF2B5EF4-FFF2-40B4-BE49-F238E27FC236}">
                <a16:creationId xmlns:a16="http://schemas.microsoft.com/office/drawing/2014/main" id="{D8AD3BB5-0A4D-E7BC-851B-4B74F85BB4BE}"/>
              </a:ext>
            </a:extLst>
          </p:cNvPr>
          <p:cNvSpPr>
            <a:spLocks noGrp="1"/>
          </p:cNvSpPr>
          <p:nvPr>
            <p:ph idx="1"/>
          </p:nvPr>
        </p:nvSpPr>
        <p:spPr>
          <a:xfrm>
            <a:off x="211214" y="1181354"/>
            <a:ext cx="5670175" cy="441925"/>
          </a:xfrm>
        </p:spPr>
        <p:txBody>
          <a:bodyPr vert="horz" lIns="91440" tIns="45720" rIns="91440" bIns="45720" rtlCol="0" anchor="t">
            <a:normAutofit/>
          </a:bodyPr>
          <a:lstStyle/>
          <a:p>
            <a:pPr marL="0" indent="0" defTabSz="749808">
              <a:spcBef>
                <a:spcPts val="820"/>
              </a:spcBef>
              <a:buNone/>
            </a:pPr>
            <a:r>
              <a:rPr lang="en-US" sz="2296" kern="1200" dirty="0">
                <a:latin typeface="+mn-lt"/>
                <a:ea typeface="+mn-ea"/>
                <a:cs typeface="+mn-cs"/>
              </a:rPr>
              <a:t>AdaBoost</a:t>
            </a:r>
            <a:r>
              <a:rPr lang="en-US" sz="2296" kern="1200" dirty="0">
                <a:solidFill>
                  <a:schemeClr val="tx1"/>
                </a:solidFill>
                <a:latin typeface="+mn-lt"/>
                <a:ea typeface="+mn-ea"/>
                <a:cs typeface="+mn-cs"/>
              </a:rPr>
              <a:t> </a:t>
            </a:r>
          </a:p>
          <a:p>
            <a:pPr marL="0" indent="0" defTabSz="749808">
              <a:spcBef>
                <a:spcPts val="819"/>
              </a:spcBef>
              <a:buNone/>
            </a:pPr>
            <a:endParaRPr lang="en-US" sz="2250" dirty="0"/>
          </a:p>
          <a:p>
            <a:pPr marL="0" indent="0" defTabSz="749808">
              <a:spcBef>
                <a:spcPts val="819"/>
              </a:spcBef>
              <a:buNone/>
            </a:pPr>
            <a:endParaRPr lang="en-US" sz="2250" dirty="0"/>
          </a:p>
          <a:p>
            <a:pPr marL="0" indent="0" defTabSz="749808">
              <a:spcBef>
                <a:spcPts val="819"/>
              </a:spcBef>
              <a:buNone/>
            </a:pPr>
            <a:endParaRPr lang="en-US" sz="2250" dirty="0"/>
          </a:p>
          <a:p>
            <a:pPr marL="0" indent="0" defTabSz="749808">
              <a:spcBef>
                <a:spcPts val="819"/>
              </a:spcBef>
              <a:buNone/>
            </a:pPr>
            <a:endParaRPr lang="en-US" sz="2250" dirty="0"/>
          </a:p>
          <a:p>
            <a:pPr marL="0" indent="0" defTabSz="749808">
              <a:spcBef>
                <a:spcPts val="819"/>
              </a:spcBef>
              <a:buNone/>
            </a:pPr>
            <a:endParaRPr lang="en-US" sz="2250" dirty="0"/>
          </a:p>
          <a:p>
            <a:pPr marL="0" indent="0" defTabSz="749808">
              <a:spcBef>
                <a:spcPts val="819"/>
              </a:spcBef>
              <a:buNone/>
            </a:pPr>
            <a:endParaRPr lang="en-US" sz="2250" dirty="0"/>
          </a:p>
          <a:p>
            <a:pPr marL="0" indent="0" defTabSz="749808">
              <a:spcBef>
                <a:spcPts val="819"/>
              </a:spcBef>
              <a:buNone/>
            </a:pPr>
            <a:endParaRPr lang="en-US" sz="2250" dirty="0"/>
          </a:p>
        </p:txBody>
      </p:sp>
      <p:cxnSp>
        <p:nvCxnSpPr>
          <p:cNvPr id="4" name="Straight Arrow Connector 3">
            <a:extLst>
              <a:ext uri="{FF2B5EF4-FFF2-40B4-BE49-F238E27FC236}">
                <a16:creationId xmlns:a16="http://schemas.microsoft.com/office/drawing/2014/main" id="{B3E28E8B-80DF-20A9-9EC8-4BDC9A16696C}"/>
              </a:ext>
            </a:extLst>
          </p:cNvPr>
          <p:cNvCxnSpPr/>
          <p:nvPr/>
        </p:nvCxnSpPr>
        <p:spPr>
          <a:xfrm>
            <a:off x="6086733" y="1336580"/>
            <a:ext cx="6272" cy="4472552"/>
          </a:xfrm>
          <a:prstGeom prst="straightConnector1">
            <a:avLst/>
          </a:prstGeom>
        </p:spPr>
        <p:style>
          <a:lnRef idx="3">
            <a:schemeClr val="accent2"/>
          </a:lnRef>
          <a:fillRef idx="0">
            <a:schemeClr val="accent2"/>
          </a:fillRef>
          <a:effectRef idx="2">
            <a:schemeClr val="accent2"/>
          </a:effectRef>
          <a:fontRef idx="minor">
            <a:schemeClr val="tx1"/>
          </a:fontRef>
        </p:style>
      </p:cxnSp>
      <p:pic>
        <p:nvPicPr>
          <p:cNvPr id="5" name="Picture 5" descr="A screenshot of a computer code&#10;&#10;Description automatically generated">
            <a:extLst>
              <a:ext uri="{FF2B5EF4-FFF2-40B4-BE49-F238E27FC236}">
                <a16:creationId xmlns:a16="http://schemas.microsoft.com/office/drawing/2014/main" id="{F4E2D5EF-132E-7F29-F972-257F23F39993}"/>
              </a:ext>
            </a:extLst>
          </p:cNvPr>
          <p:cNvPicPr>
            <a:picLocks noChangeAspect="1"/>
          </p:cNvPicPr>
          <p:nvPr/>
        </p:nvPicPr>
        <p:blipFill>
          <a:blip r:embed="rId2"/>
          <a:stretch>
            <a:fillRect/>
          </a:stretch>
        </p:blipFill>
        <p:spPr>
          <a:xfrm>
            <a:off x="558141" y="1655758"/>
            <a:ext cx="4959927" cy="1913625"/>
          </a:xfrm>
          <a:prstGeom prst="rect">
            <a:avLst/>
          </a:prstGeom>
        </p:spPr>
      </p:pic>
      <p:sp>
        <p:nvSpPr>
          <p:cNvPr id="7" name="TextBox 1">
            <a:extLst>
              <a:ext uri="{FF2B5EF4-FFF2-40B4-BE49-F238E27FC236}">
                <a16:creationId xmlns:a16="http://schemas.microsoft.com/office/drawing/2014/main" id="{68476FBA-6ED3-EC02-EA89-68B8E4099394}"/>
              </a:ext>
            </a:extLst>
          </p:cNvPr>
          <p:cNvSpPr txBox="1"/>
          <p:nvPr/>
        </p:nvSpPr>
        <p:spPr>
          <a:xfrm>
            <a:off x="686790" y="3685309"/>
            <a:ext cx="4831277" cy="280076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a:buChar char="Ø"/>
            </a:pPr>
            <a:r>
              <a:rPr lang="en-US" sz="1600" dirty="0">
                <a:solidFill>
                  <a:schemeClr val="bg1"/>
                </a:solidFill>
                <a:latin typeface="Sabon Next LT"/>
                <a:cs typeface="Sabon Next LT"/>
              </a:rPr>
              <a:t>AdaBoost is a boosting algorithm that works on the principle of the stagewise addition method where multiple weak learners are used for getting strong learners.</a:t>
            </a:r>
          </a:p>
          <a:p>
            <a:pPr marL="285750" indent="-285750">
              <a:buFont typeface="Wingdings"/>
              <a:buChar char="Ø"/>
            </a:pPr>
            <a:r>
              <a:rPr lang="en-US" sz="1600" dirty="0">
                <a:solidFill>
                  <a:schemeClr val="bg1"/>
                </a:solidFill>
                <a:latin typeface="Sabon Next LT"/>
                <a:ea typeface="+mn-lt"/>
                <a:cs typeface="+mn-lt"/>
              </a:rPr>
              <a:t>It builds a model and gives equal weights to all the data points. It then assigns higher weights to points that are wrongly classified.</a:t>
            </a:r>
          </a:p>
          <a:p>
            <a:pPr marL="285750" indent="-285750">
              <a:buFont typeface="Wingdings"/>
              <a:buChar char="Ø"/>
            </a:pPr>
            <a:r>
              <a:rPr lang="en-US" sz="1600" dirty="0">
                <a:solidFill>
                  <a:schemeClr val="bg1"/>
                </a:solidFill>
                <a:latin typeface="Sabon Next LT"/>
                <a:ea typeface="+mn-lt"/>
                <a:cs typeface="+mn-lt"/>
              </a:rPr>
              <a:t>Now all the points with higher weights are given more importance in the next model. It will keep training models until and unless a lower error is received.</a:t>
            </a:r>
            <a:endParaRPr lang="en-US" sz="1600" dirty="0">
              <a:solidFill>
                <a:schemeClr val="bg1"/>
              </a:solidFill>
              <a:latin typeface="Sabon Next LT"/>
              <a:cs typeface="Sabon Next LT"/>
            </a:endParaRPr>
          </a:p>
        </p:txBody>
      </p:sp>
      <p:sp>
        <p:nvSpPr>
          <p:cNvPr id="8" name="TextBox 7">
            <a:extLst>
              <a:ext uri="{FF2B5EF4-FFF2-40B4-BE49-F238E27FC236}">
                <a16:creationId xmlns:a16="http://schemas.microsoft.com/office/drawing/2014/main" id="{75D95E31-CBB3-DE59-D513-F0F23D1394A9}"/>
              </a:ext>
            </a:extLst>
          </p:cNvPr>
          <p:cNvSpPr txBox="1"/>
          <p:nvPr/>
        </p:nvSpPr>
        <p:spPr>
          <a:xfrm>
            <a:off x="6276604" y="1081148"/>
            <a:ext cx="445324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rPr>
              <a:t>Gradient</a:t>
            </a:r>
            <a:r>
              <a:rPr lang="en-US" sz="2000" dirty="0"/>
              <a:t> </a:t>
            </a:r>
            <a:r>
              <a:rPr lang="en-US" sz="2000" dirty="0">
                <a:solidFill>
                  <a:schemeClr val="bg1"/>
                </a:solidFill>
              </a:rPr>
              <a:t>Boosting</a:t>
            </a:r>
          </a:p>
        </p:txBody>
      </p:sp>
      <p:pic>
        <p:nvPicPr>
          <p:cNvPr id="9" name="Picture 10" descr="A screenshot of a computer&#10;&#10;Description automatically generated">
            <a:extLst>
              <a:ext uri="{FF2B5EF4-FFF2-40B4-BE49-F238E27FC236}">
                <a16:creationId xmlns:a16="http://schemas.microsoft.com/office/drawing/2014/main" id="{AEE7824C-860E-98BD-7D0C-0A740673EB64}"/>
              </a:ext>
            </a:extLst>
          </p:cNvPr>
          <p:cNvPicPr>
            <a:picLocks noChangeAspect="1"/>
          </p:cNvPicPr>
          <p:nvPr/>
        </p:nvPicPr>
        <p:blipFill>
          <a:blip r:embed="rId3"/>
          <a:stretch>
            <a:fillRect/>
          </a:stretch>
        </p:blipFill>
        <p:spPr>
          <a:xfrm>
            <a:off x="6278089" y="1562531"/>
            <a:ext cx="4791693" cy="1862574"/>
          </a:xfrm>
          <a:prstGeom prst="rect">
            <a:avLst/>
          </a:prstGeom>
        </p:spPr>
      </p:pic>
      <p:sp>
        <p:nvSpPr>
          <p:cNvPr id="11" name="TextBox 10">
            <a:extLst>
              <a:ext uri="{FF2B5EF4-FFF2-40B4-BE49-F238E27FC236}">
                <a16:creationId xmlns:a16="http://schemas.microsoft.com/office/drawing/2014/main" id="{92E420DD-F625-BB88-A2CF-AEE165C69FA2}"/>
              </a:ext>
            </a:extLst>
          </p:cNvPr>
          <p:cNvSpPr txBox="1"/>
          <p:nvPr/>
        </p:nvSpPr>
        <p:spPr>
          <a:xfrm>
            <a:off x="6368143" y="3525486"/>
            <a:ext cx="5096493"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1600" dirty="0">
                <a:solidFill>
                  <a:schemeClr val="bg1"/>
                </a:solidFill>
                <a:latin typeface="Sabon Next LT"/>
                <a:ea typeface="+mn-lt"/>
                <a:cs typeface="+mn-lt"/>
              </a:rPr>
              <a:t>Gradient Boosting combines several weak learners into strong learners, in which each new model is trained to minimize the loss function such as mean squared error or cross-entropy of the previous model using gradient descent. </a:t>
            </a:r>
          </a:p>
          <a:p>
            <a:pPr marL="285750" indent="-285750">
              <a:buFont typeface="Wingdings"/>
              <a:buChar char="Ø"/>
            </a:pPr>
            <a:r>
              <a:rPr lang="en-US" sz="1600" dirty="0">
                <a:solidFill>
                  <a:schemeClr val="bg1"/>
                </a:solidFill>
                <a:latin typeface="Sabon Next LT"/>
                <a:ea typeface="+mn-lt"/>
                <a:cs typeface="+mn-lt"/>
              </a:rPr>
              <a:t>In each iteration, the algorithm computes the gradient of the loss function with respect to the predictions of the current ensemble and then trains a new weak model to minimize this gradient.</a:t>
            </a:r>
            <a:endParaRPr lang="en-US" sz="1600" dirty="0">
              <a:solidFill>
                <a:schemeClr val="bg1"/>
              </a:solidFill>
              <a:latin typeface="Sabon Next LT"/>
              <a:cs typeface="Sabon Next LT"/>
            </a:endParaRPr>
          </a:p>
          <a:p>
            <a:pPr marL="285750" indent="-285750">
              <a:buFont typeface="Wingdings"/>
              <a:buChar char="Ø"/>
            </a:pPr>
            <a:r>
              <a:rPr lang="en-US" sz="1600" dirty="0">
                <a:solidFill>
                  <a:schemeClr val="bg1"/>
                </a:solidFill>
                <a:latin typeface="Sabon Next LT"/>
                <a:ea typeface="+mn-lt"/>
                <a:cs typeface="+mn-lt"/>
              </a:rPr>
              <a:t>The predictions of the new model are then added to the ensemble, and the process is repeated until a stopping criterion is met.</a:t>
            </a:r>
            <a:endParaRPr lang="en-US" sz="1600" dirty="0">
              <a:solidFill>
                <a:schemeClr val="bg1"/>
              </a:solidFill>
              <a:latin typeface="Sabon Next LT"/>
              <a:cs typeface="Sabon Next LT"/>
            </a:endParaRPr>
          </a:p>
          <a:p>
            <a:pPr marL="285750" indent="-285750">
              <a:buFont typeface="Wingdings"/>
              <a:buChar char="Ø"/>
            </a:pPr>
            <a:endParaRPr lang="en-US" sz="1600" dirty="0">
              <a:solidFill>
                <a:srgbClr val="273239"/>
              </a:solidFill>
              <a:latin typeface="Sabon Next LT"/>
              <a:cs typeface="Sabon Next LT"/>
            </a:endParaRPr>
          </a:p>
        </p:txBody>
      </p:sp>
    </p:spTree>
    <p:extLst>
      <p:ext uri="{BB962C8B-B14F-4D97-AF65-F5344CB8AC3E}">
        <p14:creationId xmlns:p14="http://schemas.microsoft.com/office/powerpoint/2010/main" val="1105580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A8DA-AE86-C22D-995B-11134BB3CE23}"/>
              </a:ext>
            </a:extLst>
          </p:cNvPr>
          <p:cNvSpPr>
            <a:spLocks noGrp="1"/>
          </p:cNvSpPr>
          <p:nvPr>
            <p:ph type="title"/>
          </p:nvPr>
        </p:nvSpPr>
        <p:spPr>
          <a:xfrm>
            <a:off x="3506755" y="365125"/>
            <a:ext cx="7161245" cy="711414"/>
          </a:xfrm>
        </p:spPr>
        <p:txBody>
          <a:bodyPr>
            <a:normAutofit/>
          </a:bodyPr>
          <a:lstStyle/>
          <a:p>
            <a:r>
              <a:rPr lang="en-US" sz="3600"/>
              <a:t>BOOSTING</a:t>
            </a:r>
          </a:p>
        </p:txBody>
      </p:sp>
      <p:sp>
        <p:nvSpPr>
          <p:cNvPr id="3" name="Content Placeholder 2">
            <a:extLst>
              <a:ext uri="{FF2B5EF4-FFF2-40B4-BE49-F238E27FC236}">
                <a16:creationId xmlns:a16="http://schemas.microsoft.com/office/drawing/2014/main" id="{D8AD3BB5-0A4D-E7BC-851B-4B74F85BB4BE}"/>
              </a:ext>
            </a:extLst>
          </p:cNvPr>
          <p:cNvSpPr>
            <a:spLocks noGrp="1"/>
          </p:cNvSpPr>
          <p:nvPr>
            <p:ph idx="1"/>
          </p:nvPr>
        </p:nvSpPr>
        <p:spPr>
          <a:xfrm>
            <a:off x="211214" y="1181354"/>
            <a:ext cx="5670175" cy="441925"/>
          </a:xfrm>
        </p:spPr>
        <p:txBody>
          <a:bodyPr vert="horz" lIns="91440" tIns="45720" rIns="91440" bIns="45720" rtlCol="0" anchor="t">
            <a:normAutofit/>
          </a:bodyPr>
          <a:lstStyle/>
          <a:p>
            <a:pPr marL="0" indent="0" defTabSz="749808">
              <a:spcBef>
                <a:spcPts val="820"/>
              </a:spcBef>
              <a:buNone/>
            </a:pPr>
            <a:r>
              <a:rPr lang="en-US" sz="2250" dirty="0" err="1"/>
              <a:t>XGBoost</a:t>
            </a:r>
            <a:r>
              <a:rPr lang="en-US" sz="2250" dirty="0"/>
              <a:t> Machine</a:t>
            </a:r>
            <a:endParaRPr lang="en-US" sz="2250" kern="1200" dirty="0">
              <a:latin typeface="+mn-lt"/>
            </a:endParaRPr>
          </a:p>
          <a:p>
            <a:pPr marL="0" indent="0" defTabSz="749808">
              <a:spcBef>
                <a:spcPts val="819"/>
              </a:spcBef>
              <a:buNone/>
            </a:pPr>
            <a:endParaRPr lang="en-US" sz="2250" dirty="0"/>
          </a:p>
          <a:p>
            <a:pPr marL="0" indent="0" defTabSz="749808">
              <a:spcBef>
                <a:spcPts val="819"/>
              </a:spcBef>
              <a:buNone/>
            </a:pPr>
            <a:endParaRPr lang="en-US" sz="2250" dirty="0"/>
          </a:p>
          <a:p>
            <a:pPr marL="0" indent="0" defTabSz="749808">
              <a:spcBef>
                <a:spcPts val="819"/>
              </a:spcBef>
              <a:buNone/>
            </a:pPr>
            <a:endParaRPr lang="en-US" sz="2250" dirty="0"/>
          </a:p>
          <a:p>
            <a:pPr marL="0" indent="0" defTabSz="749808">
              <a:spcBef>
                <a:spcPts val="819"/>
              </a:spcBef>
              <a:buNone/>
            </a:pPr>
            <a:endParaRPr lang="en-US" sz="2250" dirty="0"/>
          </a:p>
          <a:p>
            <a:pPr marL="0" indent="0" defTabSz="749808">
              <a:spcBef>
                <a:spcPts val="819"/>
              </a:spcBef>
              <a:buNone/>
            </a:pPr>
            <a:endParaRPr lang="en-US" sz="2250" dirty="0"/>
          </a:p>
          <a:p>
            <a:pPr marL="0" indent="0" defTabSz="749808">
              <a:spcBef>
                <a:spcPts val="819"/>
              </a:spcBef>
              <a:buNone/>
            </a:pPr>
            <a:endParaRPr lang="en-US" sz="2250" dirty="0"/>
          </a:p>
          <a:p>
            <a:pPr marL="0" indent="0" defTabSz="749808">
              <a:spcBef>
                <a:spcPts val="819"/>
              </a:spcBef>
              <a:buNone/>
            </a:pPr>
            <a:endParaRPr lang="en-US" sz="2250" dirty="0"/>
          </a:p>
        </p:txBody>
      </p:sp>
      <p:sp>
        <p:nvSpPr>
          <p:cNvPr id="7" name="TextBox 1">
            <a:extLst>
              <a:ext uri="{FF2B5EF4-FFF2-40B4-BE49-F238E27FC236}">
                <a16:creationId xmlns:a16="http://schemas.microsoft.com/office/drawing/2014/main" id="{68476FBA-6ED3-EC02-EA89-68B8E4099394}"/>
              </a:ext>
            </a:extLst>
          </p:cNvPr>
          <p:cNvSpPr txBox="1"/>
          <p:nvPr/>
        </p:nvSpPr>
        <p:spPr>
          <a:xfrm>
            <a:off x="686790" y="3685309"/>
            <a:ext cx="8737127" cy="181588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a:buChar char="Ø"/>
            </a:pPr>
            <a:r>
              <a:rPr lang="en-US" sz="1600" dirty="0">
                <a:solidFill>
                  <a:schemeClr val="bg1"/>
                </a:solidFill>
                <a:latin typeface="Sabon Next LT"/>
                <a:ea typeface="+mn-lt"/>
                <a:cs typeface="+mn-lt"/>
              </a:rPr>
              <a:t> </a:t>
            </a:r>
            <a:r>
              <a:rPr lang="en-US" sz="1600" dirty="0" err="1">
                <a:solidFill>
                  <a:schemeClr val="bg1"/>
                </a:solidFill>
                <a:latin typeface="Sabon Next LT"/>
                <a:ea typeface="+mn-lt"/>
                <a:cs typeface="+mn-lt"/>
              </a:rPr>
              <a:t>XGBoost</a:t>
            </a:r>
            <a:r>
              <a:rPr lang="en-US" sz="1600" dirty="0">
                <a:solidFill>
                  <a:schemeClr val="bg1"/>
                </a:solidFill>
                <a:latin typeface="Sabon Next LT"/>
                <a:ea typeface="+mn-lt"/>
                <a:cs typeface="+mn-lt"/>
              </a:rPr>
              <a:t> stands for “Extreme Gradient Boosting” </a:t>
            </a:r>
          </a:p>
          <a:p>
            <a:pPr marL="285750" indent="-285750">
              <a:buFont typeface="Wingdings"/>
              <a:buChar char="Ø"/>
            </a:pPr>
            <a:r>
              <a:rPr lang="en-US" sz="1600" dirty="0">
                <a:solidFill>
                  <a:schemeClr val="bg1"/>
                </a:solidFill>
                <a:latin typeface="Sabon Next LT"/>
                <a:cs typeface="Sabon Next LT"/>
              </a:rPr>
              <a:t>It is </a:t>
            </a:r>
            <a:r>
              <a:rPr lang="en-US" sz="1600" dirty="0">
                <a:solidFill>
                  <a:schemeClr val="bg1"/>
                </a:solidFill>
                <a:latin typeface="Sabon Next LT"/>
                <a:ea typeface="+mn-lt"/>
                <a:cs typeface="+mn-lt"/>
              </a:rPr>
              <a:t> widely used machine learning algorithms due to its ability to handle large datasets </a:t>
            </a:r>
          </a:p>
          <a:p>
            <a:pPr marL="285750" indent="-285750">
              <a:buFont typeface="Wingdings"/>
              <a:buChar char="Ø"/>
            </a:pPr>
            <a:r>
              <a:rPr lang="en-US" sz="1600" dirty="0">
                <a:solidFill>
                  <a:schemeClr val="bg1"/>
                </a:solidFill>
                <a:latin typeface="Sabon Next LT"/>
                <a:ea typeface="+mn-lt"/>
                <a:cs typeface="+mn-lt"/>
              </a:rPr>
              <a:t>Weights are assigned to all the independent variables which are then fed into the decision tree which predicts results.</a:t>
            </a:r>
          </a:p>
          <a:p>
            <a:pPr marL="285750" indent="-285750">
              <a:buFont typeface="Wingdings"/>
              <a:buChar char="Ø"/>
            </a:pPr>
            <a:r>
              <a:rPr lang="en-US" sz="1600" dirty="0">
                <a:solidFill>
                  <a:schemeClr val="bg1"/>
                </a:solidFill>
                <a:latin typeface="Sabon Next LT"/>
                <a:ea typeface="+mn-lt"/>
                <a:cs typeface="+mn-lt"/>
              </a:rPr>
              <a:t>The weight of variables predicted wrong by the tree is increased and these variables are then fed to the second decision tree.</a:t>
            </a:r>
          </a:p>
          <a:p>
            <a:pPr marL="285750" indent="-285750">
              <a:buFont typeface="Wingdings"/>
              <a:buChar char="Ø"/>
            </a:pPr>
            <a:r>
              <a:rPr lang="en-US" sz="1600" dirty="0">
                <a:solidFill>
                  <a:schemeClr val="bg1"/>
                </a:solidFill>
                <a:latin typeface="Sabon Next LT"/>
                <a:ea typeface="+mn-lt"/>
                <a:cs typeface="+mn-lt"/>
              </a:rPr>
              <a:t>These individual classifiers/predictors then ensemble to give a strong and more precise model. </a:t>
            </a:r>
            <a:endParaRPr lang="en-US" sz="1600" dirty="0">
              <a:solidFill>
                <a:schemeClr val="bg1"/>
              </a:solidFill>
              <a:latin typeface="Sabon Next LT"/>
              <a:cs typeface="Sabon Next LT"/>
            </a:endParaRPr>
          </a:p>
        </p:txBody>
      </p:sp>
      <p:pic>
        <p:nvPicPr>
          <p:cNvPr id="6" name="Picture 12" descr="A screenshot of a computer code&#10;&#10;Description automatically generated">
            <a:extLst>
              <a:ext uri="{FF2B5EF4-FFF2-40B4-BE49-F238E27FC236}">
                <a16:creationId xmlns:a16="http://schemas.microsoft.com/office/drawing/2014/main" id="{00E16F0E-5FC9-0CB8-6F3C-C9A3C9A2A8E5}"/>
              </a:ext>
            </a:extLst>
          </p:cNvPr>
          <p:cNvPicPr>
            <a:picLocks noChangeAspect="1"/>
          </p:cNvPicPr>
          <p:nvPr/>
        </p:nvPicPr>
        <p:blipFill>
          <a:blip r:embed="rId2"/>
          <a:stretch>
            <a:fillRect/>
          </a:stretch>
        </p:blipFill>
        <p:spPr>
          <a:xfrm>
            <a:off x="607620" y="1626937"/>
            <a:ext cx="8816297" cy="1931684"/>
          </a:xfrm>
          <a:prstGeom prst="rect">
            <a:avLst/>
          </a:prstGeom>
        </p:spPr>
      </p:pic>
    </p:spTree>
    <p:extLst>
      <p:ext uri="{BB962C8B-B14F-4D97-AF65-F5344CB8AC3E}">
        <p14:creationId xmlns:p14="http://schemas.microsoft.com/office/powerpoint/2010/main" val="2855569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13875-E6A2-9EFF-7BB3-BC3E4B0A78C4}"/>
              </a:ext>
            </a:extLst>
          </p:cNvPr>
          <p:cNvSpPr>
            <a:spLocks noGrp="1"/>
          </p:cNvSpPr>
          <p:nvPr>
            <p:ph type="title"/>
          </p:nvPr>
        </p:nvSpPr>
        <p:spPr>
          <a:xfrm>
            <a:off x="838200" y="365125"/>
            <a:ext cx="10515600" cy="702109"/>
          </a:xfrm>
        </p:spPr>
        <p:txBody>
          <a:bodyPr/>
          <a:lstStyle/>
          <a:p>
            <a:r>
              <a:rPr lang="en-US"/>
              <a:t>MODEL EVALUATION</a:t>
            </a:r>
          </a:p>
        </p:txBody>
      </p:sp>
      <p:sp>
        <p:nvSpPr>
          <p:cNvPr id="3" name="Content Placeholder 2">
            <a:extLst>
              <a:ext uri="{FF2B5EF4-FFF2-40B4-BE49-F238E27FC236}">
                <a16:creationId xmlns:a16="http://schemas.microsoft.com/office/drawing/2014/main" id="{B66E0DD3-B392-9625-E6C8-1EB8AFF7C17E}"/>
              </a:ext>
            </a:extLst>
          </p:cNvPr>
          <p:cNvSpPr>
            <a:spLocks noGrp="1"/>
          </p:cNvSpPr>
          <p:nvPr>
            <p:ph idx="1"/>
          </p:nvPr>
        </p:nvSpPr>
        <p:spPr>
          <a:xfrm>
            <a:off x="838200" y="1142794"/>
            <a:ext cx="11072883" cy="5659691"/>
          </a:xfrm>
        </p:spPr>
        <p:txBody>
          <a:bodyPr vert="horz" lIns="91440" tIns="45720" rIns="91440" bIns="45720" rtlCol="0" anchor="t">
            <a:normAutofit/>
          </a:bodyPr>
          <a:lstStyle/>
          <a:p>
            <a:pPr marL="514350" indent="-514350">
              <a:buFont typeface="Wingdings" panose="020B0604020202020204" pitchFamily="34" charset="0"/>
              <a:buChar char="v"/>
            </a:pPr>
            <a:r>
              <a:rPr lang="en-US" sz="1800" dirty="0"/>
              <a:t>For model evaluation we use four evaluation metrics.</a:t>
            </a:r>
            <a:endParaRPr lang="en-US" dirty="0"/>
          </a:p>
          <a:p>
            <a:pPr marL="514350" indent="-514350">
              <a:buAutoNum type="arabicParenR"/>
            </a:pPr>
            <a:r>
              <a:rPr lang="en-US" sz="1800" dirty="0"/>
              <a:t>Accuracy:-</a:t>
            </a:r>
            <a:r>
              <a:rPr lang="en-US" sz="1800" dirty="0">
                <a:ea typeface="+mn-lt"/>
                <a:cs typeface="+mn-lt"/>
              </a:rPr>
              <a:t> It is simply the ratio of all correctly predicted cases whether positive or negative and all cases in the data.   </a:t>
            </a:r>
            <a:r>
              <a:rPr lang="en-US" sz="1800" dirty="0">
                <a:solidFill>
                  <a:srgbClr val="000000"/>
                </a:solidFill>
                <a:ea typeface="+mn-lt"/>
                <a:cs typeface="+mn-lt"/>
              </a:rPr>
              <a:t>                                             </a:t>
            </a:r>
            <a:r>
              <a:rPr lang="en-US" sz="1800" dirty="0">
                <a:solidFill>
                  <a:schemeClr val="accent2"/>
                </a:solidFill>
                <a:ea typeface="+mn-lt"/>
                <a:cs typeface="+mn-lt"/>
              </a:rPr>
              <a:t>Accuracy = (TP+TN) / (TP+FP+FN+TN))</a:t>
            </a:r>
            <a:endParaRPr lang="en-US" sz="1800" dirty="0">
              <a:solidFill>
                <a:schemeClr val="accent2"/>
              </a:solidFill>
            </a:endParaRPr>
          </a:p>
          <a:p>
            <a:pPr marL="514350" indent="-514350">
              <a:buAutoNum type="arabicParenR"/>
            </a:pPr>
            <a:r>
              <a:rPr lang="en-US" sz="1800" dirty="0"/>
              <a:t>Precision:- It </a:t>
            </a:r>
            <a:r>
              <a:rPr lang="en-US" sz="1800" dirty="0">
                <a:ea typeface="+mn-lt"/>
                <a:cs typeface="+mn-lt"/>
              </a:rPr>
              <a:t>is the ratio of correctly predicted positive cases vs. all predicted positive cases.                                                                                                </a:t>
            </a:r>
            <a:r>
              <a:rPr lang="en-US" sz="1800" dirty="0">
                <a:solidFill>
                  <a:srgbClr val="FFC000"/>
                </a:solidFill>
                <a:ea typeface="+mn-lt"/>
                <a:cs typeface="+mn-lt"/>
              </a:rPr>
              <a:t>Precision = (TP / (TP + FP)) </a:t>
            </a:r>
          </a:p>
          <a:p>
            <a:pPr marL="514350" indent="-514350">
              <a:buAutoNum type="arabicParenR"/>
            </a:pPr>
            <a:r>
              <a:rPr lang="en-US" sz="1800" dirty="0"/>
              <a:t>Recall:- </a:t>
            </a:r>
            <a:r>
              <a:rPr lang="en-US" sz="1800" dirty="0">
                <a:ea typeface="+mn-lt"/>
                <a:cs typeface="+mn-lt"/>
              </a:rPr>
              <a:t>Recall or sensitivity is the ratio of all correctly identified positive cases divided by all actually positive cases.                                                             </a:t>
            </a:r>
            <a:r>
              <a:rPr lang="en-US" sz="1800" dirty="0">
                <a:solidFill>
                  <a:srgbClr val="00B050"/>
                </a:solidFill>
                <a:ea typeface="+mn-lt"/>
                <a:cs typeface="+mn-lt"/>
              </a:rPr>
              <a:t> Recall = (TP / (TP + FN))</a:t>
            </a:r>
          </a:p>
          <a:p>
            <a:pPr marL="514350" indent="-514350">
              <a:buAutoNum type="arabicParenR"/>
            </a:pPr>
            <a:r>
              <a:rPr lang="en-US" sz="1800" dirty="0"/>
              <a:t>F1-score:- </a:t>
            </a:r>
            <a:r>
              <a:rPr lang="en-US" sz="1800" dirty="0">
                <a:ea typeface="+mn-lt"/>
                <a:cs typeface="+mn-lt"/>
              </a:rPr>
              <a:t>The F1 Score is the weighted average of precision and recall, hence it takes both false positives and false negatives into account.                 </a:t>
            </a:r>
            <a:r>
              <a:rPr lang="en-US" sz="1800" dirty="0">
                <a:solidFill>
                  <a:srgbClr val="F71945"/>
                </a:solidFill>
                <a:ea typeface="+mn-lt"/>
                <a:cs typeface="+mn-lt"/>
              </a:rPr>
              <a:t> F1-score = 2*TP/(2*TP+FP+FN)</a:t>
            </a:r>
          </a:p>
          <a:p>
            <a:pPr>
              <a:buFont typeface="Wingdings" panose="05000000000000000000" pitchFamily="2" charset="2"/>
              <a:buChar char="v"/>
            </a:pPr>
            <a:r>
              <a:rPr lang="en-US" sz="1800" dirty="0"/>
              <a:t> Confusion Matrix:-</a:t>
            </a:r>
            <a:endParaRPr lang="en-US" sz="1800" dirty="0">
              <a:solidFill>
                <a:srgbClr val="000000"/>
              </a:solidFill>
              <a:ea typeface="+mn-lt"/>
              <a:cs typeface="+mn-lt"/>
            </a:endParaRPr>
          </a:p>
          <a:p>
            <a:pPr marL="514350" indent="-514350">
              <a:buFont typeface="Wingdings" panose="020B0604020202020204" pitchFamily="34" charset="0"/>
              <a:buChar char="Ø"/>
            </a:pPr>
            <a:r>
              <a:rPr lang="en-US" sz="1800" dirty="0">
                <a:ea typeface="+mn-lt"/>
                <a:cs typeface="+mn-lt"/>
              </a:rPr>
              <a:t>A confusion matrix is a table that is used to define the </a:t>
            </a:r>
          </a:p>
          <a:p>
            <a:pPr marL="0" indent="0">
              <a:buNone/>
            </a:pPr>
            <a:r>
              <a:rPr lang="en-US" sz="1800" dirty="0">
                <a:ea typeface="+mn-lt"/>
                <a:cs typeface="+mn-lt"/>
              </a:rPr>
              <a:t>        performance of a classification algorithm. </a:t>
            </a:r>
            <a:endParaRPr lang="en-US" sz="1800" dirty="0"/>
          </a:p>
          <a:p>
            <a:pPr>
              <a:buFont typeface="Wingdings" panose="020B0604020202020204" pitchFamily="34" charset="0"/>
              <a:buChar char="Ø"/>
            </a:pPr>
            <a:r>
              <a:rPr lang="en-US" sz="1800" dirty="0">
                <a:ea typeface="+mn-lt"/>
                <a:cs typeface="+mn-lt"/>
              </a:rPr>
              <a:t>    The matrix displays the number of true positives (TP),</a:t>
            </a:r>
          </a:p>
          <a:p>
            <a:pPr marL="0" indent="0">
              <a:buNone/>
            </a:pPr>
            <a:r>
              <a:rPr lang="en-US" sz="1800" dirty="0">
                <a:ea typeface="+mn-lt"/>
                <a:cs typeface="+mn-lt"/>
              </a:rPr>
              <a:t>        true negatives (TN),false positives (FP), and </a:t>
            </a:r>
          </a:p>
          <a:p>
            <a:pPr marL="0" indent="0">
              <a:buNone/>
            </a:pPr>
            <a:r>
              <a:rPr lang="en-US" sz="1800" dirty="0">
                <a:ea typeface="+mn-lt"/>
                <a:cs typeface="+mn-lt"/>
              </a:rPr>
              <a:t>        false negatives (FN) produced by the model </a:t>
            </a:r>
          </a:p>
          <a:p>
            <a:pPr marL="0" indent="0">
              <a:buNone/>
            </a:pPr>
            <a:r>
              <a:rPr lang="en-US" sz="1800" dirty="0">
                <a:ea typeface="+mn-lt"/>
                <a:cs typeface="+mn-lt"/>
              </a:rPr>
              <a:t>        on the test data.</a:t>
            </a:r>
            <a:endParaRPr lang="en-US" sz="1800" dirty="0"/>
          </a:p>
          <a:p>
            <a:pPr marL="0" indent="0">
              <a:buNone/>
            </a:pPr>
            <a:endParaRPr lang="en-US" sz="1800" dirty="0">
              <a:solidFill>
                <a:srgbClr val="000000"/>
              </a:solidFill>
            </a:endParaRPr>
          </a:p>
        </p:txBody>
      </p:sp>
    </p:spTree>
    <p:extLst>
      <p:ext uri="{BB962C8B-B14F-4D97-AF65-F5344CB8AC3E}">
        <p14:creationId xmlns:p14="http://schemas.microsoft.com/office/powerpoint/2010/main" val="1471169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7D27-4D02-5BF2-5EFE-172012BFDD0B}"/>
              </a:ext>
            </a:extLst>
          </p:cNvPr>
          <p:cNvSpPr>
            <a:spLocks noGrp="1"/>
          </p:cNvSpPr>
          <p:nvPr>
            <p:ph type="title"/>
          </p:nvPr>
        </p:nvSpPr>
        <p:spPr>
          <a:xfrm>
            <a:off x="491319" y="85619"/>
            <a:ext cx="4412419" cy="1431203"/>
          </a:xfrm>
        </p:spPr>
        <p:txBody>
          <a:bodyPr vert="horz" lIns="91440" tIns="45720" rIns="91440" bIns="45720" rtlCol="0" anchor="t">
            <a:normAutofit/>
          </a:bodyPr>
          <a:lstStyle/>
          <a:p>
            <a:pPr algn="r"/>
            <a:r>
              <a:rPr lang="en-US" sz="3200" b="1" i="0" kern="1200" cap="all" baseline="0">
                <a:solidFill>
                  <a:schemeClr val="bg1"/>
                </a:solidFill>
                <a:latin typeface="+mj-lt"/>
                <a:ea typeface="+mj-ea"/>
                <a:cs typeface="+mj-cs"/>
              </a:rPr>
              <a:t>FINAL EVALAUATION METRICS AND CONCLUSIONS</a:t>
            </a:r>
            <a:endParaRPr lang="en-US" sz="3200" b="1" i="0" kern="1200" cap="all" baseline="0">
              <a:solidFill>
                <a:schemeClr val="bg1"/>
              </a:solidFill>
              <a:latin typeface="+mj-lt"/>
            </a:endParaRPr>
          </a:p>
        </p:txBody>
      </p:sp>
      <p:sp>
        <p:nvSpPr>
          <p:cNvPr id="5" name="TextBox 4">
            <a:extLst>
              <a:ext uri="{FF2B5EF4-FFF2-40B4-BE49-F238E27FC236}">
                <a16:creationId xmlns:a16="http://schemas.microsoft.com/office/drawing/2014/main" id="{71464270-0890-79B8-1280-32D1D8BED0FE}"/>
              </a:ext>
            </a:extLst>
          </p:cNvPr>
          <p:cNvSpPr txBox="1"/>
          <p:nvPr/>
        </p:nvSpPr>
        <p:spPr>
          <a:xfrm>
            <a:off x="298544" y="1535373"/>
            <a:ext cx="493309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solidFill>
                  <a:schemeClr val="bg1"/>
                </a:solidFill>
                <a:latin typeface="Sabon Next LT"/>
                <a:cs typeface="Sabon Next LT"/>
              </a:rPr>
              <a:t>Firstly we see whose accuracy values are Low, Excluding AdaBoost and Naïve bayes other models have high accuracy.</a:t>
            </a:r>
          </a:p>
          <a:p>
            <a:pPr marL="285750" indent="-285750">
              <a:buFont typeface="Wingdings"/>
              <a:buChar char="Ø"/>
            </a:pPr>
            <a:endParaRPr lang="en-US" dirty="0">
              <a:solidFill>
                <a:schemeClr val="bg1"/>
              </a:solidFill>
              <a:latin typeface="Sabon Next LT"/>
              <a:cs typeface="Sabon Next LT"/>
            </a:endParaRPr>
          </a:p>
          <a:p>
            <a:pPr marL="285750" indent="-285750">
              <a:buFont typeface="Wingdings"/>
              <a:buChar char="Ø"/>
            </a:pPr>
            <a:r>
              <a:rPr lang="en-US" dirty="0">
                <a:solidFill>
                  <a:schemeClr val="bg1"/>
                </a:solidFill>
                <a:latin typeface="Sabon Next LT"/>
                <a:ea typeface="+mn-lt"/>
                <a:cs typeface="+mn-lt"/>
              </a:rPr>
              <a:t>Then we see SVM, RF, GBM, XGBM, LR have 100% accuracy .</a:t>
            </a:r>
          </a:p>
          <a:p>
            <a:pPr marL="285750" indent="-285750">
              <a:buFont typeface="Wingdings"/>
              <a:buChar char="Ø"/>
            </a:pPr>
            <a:endParaRPr lang="en-US" dirty="0">
              <a:solidFill>
                <a:schemeClr val="bg1"/>
              </a:solidFill>
              <a:latin typeface="Sabon Next LT"/>
              <a:cs typeface="Sabon Next LT"/>
            </a:endParaRPr>
          </a:p>
          <a:p>
            <a:pPr marL="285750" indent="-285750">
              <a:buFont typeface="Wingdings"/>
              <a:buChar char="Ø"/>
            </a:pPr>
            <a:r>
              <a:rPr lang="en-US" dirty="0">
                <a:solidFill>
                  <a:schemeClr val="bg1"/>
                </a:solidFill>
                <a:latin typeface="Sabon Next LT"/>
                <a:ea typeface="+mn-lt"/>
                <a:cs typeface="+mn-lt"/>
              </a:rPr>
              <a:t> we consider Random Forest as our final model.</a:t>
            </a:r>
          </a:p>
        </p:txBody>
      </p:sp>
      <p:pic>
        <p:nvPicPr>
          <p:cNvPr id="3" name="Picture 5" descr="A table with numbers and letters&#10;&#10;Description automatically generated">
            <a:extLst>
              <a:ext uri="{FF2B5EF4-FFF2-40B4-BE49-F238E27FC236}">
                <a16:creationId xmlns:a16="http://schemas.microsoft.com/office/drawing/2014/main" id="{BB07CE29-C477-3208-0144-EC6306C18D62}"/>
              </a:ext>
            </a:extLst>
          </p:cNvPr>
          <p:cNvPicPr>
            <a:picLocks noChangeAspect="1"/>
          </p:cNvPicPr>
          <p:nvPr/>
        </p:nvPicPr>
        <p:blipFill>
          <a:blip r:embed="rId2"/>
          <a:stretch>
            <a:fillRect/>
          </a:stretch>
        </p:blipFill>
        <p:spPr>
          <a:xfrm>
            <a:off x="6468909" y="2535510"/>
            <a:ext cx="5597855" cy="3396452"/>
          </a:xfrm>
          <a:prstGeom prst="rect">
            <a:avLst/>
          </a:prstGeom>
        </p:spPr>
      </p:pic>
      <p:sp>
        <p:nvSpPr>
          <p:cNvPr id="6" name="TextBox 5">
            <a:extLst>
              <a:ext uri="{FF2B5EF4-FFF2-40B4-BE49-F238E27FC236}">
                <a16:creationId xmlns:a16="http://schemas.microsoft.com/office/drawing/2014/main" id="{42710A93-BC5A-D06D-2660-724A71A78586}"/>
              </a:ext>
            </a:extLst>
          </p:cNvPr>
          <p:cNvSpPr txBox="1"/>
          <p:nvPr/>
        </p:nvSpPr>
        <p:spPr>
          <a:xfrm>
            <a:off x="7004957" y="6085506"/>
            <a:ext cx="6097554" cy="369332"/>
          </a:xfrm>
          <a:prstGeom prst="rect">
            <a:avLst/>
          </a:prstGeom>
          <a:noFill/>
        </p:spPr>
        <p:txBody>
          <a:bodyPr wrap="square">
            <a:spAutoFit/>
          </a:bodyPr>
          <a:lstStyle/>
          <a:p>
            <a:r>
              <a:rPr lang="en-US" sz="1800" b="1" dirty="0">
                <a:solidFill>
                  <a:schemeClr val="bg1"/>
                </a:solidFill>
              </a:rPr>
              <a:t>Taken Random Forest as Final Model</a:t>
            </a:r>
          </a:p>
        </p:txBody>
      </p:sp>
    </p:spTree>
    <p:extLst>
      <p:ext uri="{BB962C8B-B14F-4D97-AF65-F5344CB8AC3E}">
        <p14:creationId xmlns:p14="http://schemas.microsoft.com/office/powerpoint/2010/main" val="711009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6"/>
            <a:ext cx="11214100" cy="480131"/>
          </a:xfrm>
        </p:spPr>
        <p:txBody>
          <a:bodyPr/>
          <a:lstStyle/>
          <a:p>
            <a:r>
              <a:rPr lang="en-US" sz="2800" dirty="0"/>
              <a:t>Model Accuracy Scores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35</a:t>
            </a:fld>
            <a:endParaRPr lang="en-US" noProof="0" dirty="0"/>
          </a:p>
        </p:txBody>
      </p:sp>
      <p:pic>
        <p:nvPicPr>
          <p:cNvPr id="9218" name="Picture 2"/>
          <p:cNvPicPr>
            <a:picLocks noChangeAspect="1" noChangeArrowheads="1"/>
          </p:cNvPicPr>
          <p:nvPr/>
        </p:nvPicPr>
        <p:blipFill>
          <a:blip r:embed="rId2"/>
          <a:srcRect/>
          <a:stretch>
            <a:fillRect/>
          </a:stretch>
        </p:blipFill>
        <p:spPr bwMode="auto">
          <a:xfrm>
            <a:off x="444500" y="1227907"/>
            <a:ext cx="9344977" cy="4771677"/>
          </a:xfrm>
          <a:prstGeom prst="rect">
            <a:avLst/>
          </a:prstGeom>
          <a:noFill/>
          <a:ln w="9525">
            <a:noFill/>
            <a:miter lim="800000"/>
            <a:headEnd/>
            <a:tailEnd/>
          </a:ln>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DF1A-86F0-C2F3-01B2-07655BB17922}"/>
              </a:ext>
            </a:extLst>
          </p:cNvPr>
          <p:cNvSpPr>
            <a:spLocks noGrp="1"/>
          </p:cNvSpPr>
          <p:nvPr>
            <p:ph type="title"/>
          </p:nvPr>
        </p:nvSpPr>
        <p:spPr>
          <a:xfrm>
            <a:off x="6400718" y="501651"/>
            <a:ext cx="4429459" cy="840524"/>
          </a:xfrm>
        </p:spPr>
        <p:txBody>
          <a:bodyPr anchor="b">
            <a:normAutofit/>
          </a:bodyPr>
          <a:lstStyle/>
          <a:p>
            <a:r>
              <a:rPr lang="en-US" sz="4600"/>
              <a:t>DEPLOYMENT</a:t>
            </a:r>
          </a:p>
        </p:txBody>
      </p:sp>
      <p:pic>
        <p:nvPicPr>
          <p:cNvPr id="4" name="Content Placeholder 3" descr="A screenshot of a computer program&#10;&#10;Description automatically generated">
            <a:extLst>
              <a:ext uri="{FF2B5EF4-FFF2-40B4-BE49-F238E27FC236}">
                <a16:creationId xmlns:a16="http://schemas.microsoft.com/office/drawing/2014/main" id="{B7ECF055-9AE7-FBB5-B6BD-7E5FFA3E478E}"/>
              </a:ext>
            </a:extLst>
          </p:cNvPr>
          <p:cNvPicPr>
            <a:picLocks noChangeAspect="1"/>
          </p:cNvPicPr>
          <p:nvPr/>
        </p:nvPicPr>
        <p:blipFill>
          <a:blip r:embed="rId2"/>
          <a:stretch>
            <a:fillRect/>
          </a:stretch>
        </p:blipFill>
        <p:spPr>
          <a:xfrm>
            <a:off x="279143" y="921619"/>
            <a:ext cx="5221625" cy="4946524"/>
          </a:xfrm>
          <a:prstGeom prst="rect">
            <a:avLst/>
          </a:prstGeom>
        </p:spPr>
      </p:pic>
      <p:sp>
        <p:nvSpPr>
          <p:cNvPr id="8" name="Content Placeholder 7">
            <a:extLst>
              <a:ext uri="{FF2B5EF4-FFF2-40B4-BE49-F238E27FC236}">
                <a16:creationId xmlns:a16="http://schemas.microsoft.com/office/drawing/2014/main" id="{85E29D14-3E68-A515-58A0-F9A5FF052592}"/>
              </a:ext>
            </a:extLst>
          </p:cNvPr>
          <p:cNvSpPr>
            <a:spLocks noGrp="1"/>
          </p:cNvSpPr>
          <p:nvPr>
            <p:ph idx="1"/>
          </p:nvPr>
        </p:nvSpPr>
        <p:spPr>
          <a:xfrm>
            <a:off x="6403956" y="1781564"/>
            <a:ext cx="4423348" cy="4574785"/>
          </a:xfrm>
        </p:spPr>
        <p:txBody>
          <a:bodyPr anchor="t">
            <a:normAutofit/>
          </a:bodyPr>
          <a:lstStyle/>
          <a:p>
            <a:pPr>
              <a:buFont typeface="Wingdings" panose="020B0604020202020204" pitchFamily="34" charset="0"/>
              <a:buChar char="Ø"/>
            </a:pPr>
            <a:r>
              <a:rPr lang="en-US" sz="1800" dirty="0"/>
              <a:t>Firstly assign x and y variables.</a:t>
            </a:r>
          </a:p>
          <a:p>
            <a:pPr>
              <a:buFont typeface="Wingdings" panose="020B0604020202020204" pitchFamily="34" charset="0"/>
              <a:buChar char="Ø"/>
            </a:pPr>
            <a:r>
              <a:rPr lang="en-US" sz="1800" dirty="0"/>
              <a:t>Then vectorize the x variable.</a:t>
            </a:r>
          </a:p>
          <a:p>
            <a:pPr>
              <a:buFont typeface="Wingdings" panose="020B0604020202020204" pitchFamily="34" charset="0"/>
              <a:buChar char="Ø"/>
            </a:pPr>
            <a:r>
              <a:rPr lang="en-US" sz="1800" dirty="0"/>
              <a:t>Then fit the final model on x and y variable which is Random Forest Classifier model .</a:t>
            </a:r>
          </a:p>
          <a:p>
            <a:pPr>
              <a:buFont typeface="Wingdings" panose="020B0604020202020204" pitchFamily="34" charset="0"/>
              <a:buChar char="Ø"/>
            </a:pPr>
            <a:r>
              <a:rPr lang="en-US" sz="1800" dirty="0"/>
              <a:t>Convert the final model into a pickle file which is </a:t>
            </a:r>
            <a:r>
              <a:rPr lang="en-US" sz="1800" dirty="0">
                <a:ea typeface="+mn-lt"/>
                <a:cs typeface="+mn-lt"/>
              </a:rPr>
              <a:t>the process of converting a Python object into a byte stream to store it in a file/database, maintaining program state across sessions, or transport data over the network.</a:t>
            </a:r>
            <a:endParaRPr lang="en-US" sz="1800" dirty="0"/>
          </a:p>
          <a:p>
            <a:pPr>
              <a:buFont typeface="Wingdings" panose="020B0604020202020204" pitchFamily="34" charset="0"/>
              <a:buChar char="Ø"/>
            </a:pPr>
            <a:r>
              <a:rPr lang="en-US" sz="1800" dirty="0"/>
              <a:t>We also convert the vectorizer which is TF-IDF vector into a pickle file.</a:t>
            </a:r>
          </a:p>
          <a:p>
            <a:pPr>
              <a:buFont typeface="Wingdings" panose="020B0604020202020204" pitchFamily="34" charset="0"/>
              <a:buChar char="Ø"/>
            </a:pPr>
            <a:endParaRPr lang="en-US" sz="1800" dirty="0"/>
          </a:p>
        </p:txBody>
      </p:sp>
    </p:spTree>
    <p:extLst>
      <p:ext uri="{BB962C8B-B14F-4D97-AF65-F5344CB8AC3E}">
        <p14:creationId xmlns:p14="http://schemas.microsoft.com/office/powerpoint/2010/main" val="24623366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37</a:t>
            </a:fld>
            <a:endParaRPr lang="en-US" noProof="0" dirty="0"/>
          </a:p>
        </p:txBody>
      </p:sp>
      <p:sp>
        <p:nvSpPr>
          <p:cNvPr id="4" name="TextBox 3">
            <a:extLst>
              <a:ext uri="{FF2B5EF4-FFF2-40B4-BE49-F238E27FC236}">
                <a16:creationId xmlns:a16="http://schemas.microsoft.com/office/drawing/2014/main" id="{5A7E89F7-429D-5DAB-2569-3670519CBC6E}"/>
              </a:ext>
            </a:extLst>
          </p:cNvPr>
          <p:cNvSpPr txBox="1"/>
          <p:nvPr/>
        </p:nvSpPr>
        <p:spPr>
          <a:xfrm>
            <a:off x="1694770" y="4674325"/>
            <a:ext cx="6097554" cy="1477328"/>
          </a:xfrm>
          <a:prstGeom prst="rect">
            <a:avLst/>
          </a:prstGeom>
          <a:noFill/>
        </p:spPr>
        <p:txBody>
          <a:bodyPr wrap="square">
            <a:spAutoFit/>
          </a:bodyPr>
          <a:lstStyle/>
          <a:p>
            <a:pPr marL="285750" indent="-285750">
              <a:buFont typeface="Wingdings"/>
              <a:buChar char="Ø"/>
            </a:pPr>
            <a:r>
              <a:rPr lang="en-US" dirty="0">
                <a:solidFill>
                  <a:schemeClr val="bg1"/>
                </a:solidFill>
              </a:rPr>
              <a:t>We run the .</a:t>
            </a:r>
            <a:r>
              <a:rPr lang="en-US" dirty="0" err="1">
                <a:solidFill>
                  <a:schemeClr val="bg1"/>
                </a:solidFill>
              </a:rPr>
              <a:t>py</a:t>
            </a:r>
            <a:r>
              <a:rPr lang="en-US" dirty="0">
                <a:solidFill>
                  <a:schemeClr val="bg1"/>
                </a:solidFill>
              </a:rPr>
              <a:t> file in command prompt using </a:t>
            </a:r>
            <a:r>
              <a:rPr lang="en-US" b="1" dirty="0" err="1">
                <a:solidFill>
                  <a:schemeClr val="bg1"/>
                </a:solidFill>
              </a:rPr>
              <a:t>streamlit</a:t>
            </a:r>
            <a:r>
              <a:rPr lang="en-US" b="1" dirty="0">
                <a:solidFill>
                  <a:schemeClr val="bg1"/>
                </a:solidFill>
              </a:rPr>
              <a:t> run filename.py</a:t>
            </a:r>
            <a:r>
              <a:rPr lang="en-US" dirty="0">
                <a:solidFill>
                  <a:schemeClr val="bg1"/>
                </a:solidFill>
              </a:rPr>
              <a:t> command.</a:t>
            </a:r>
          </a:p>
          <a:p>
            <a:pPr marL="285750" indent="-285750">
              <a:buFont typeface="Wingdings"/>
              <a:buChar char="Ø"/>
            </a:pPr>
            <a:r>
              <a:rPr lang="en-US" dirty="0">
                <a:solidFill>
                  <a:schemeClr val="bg1"/>
                </a:solidFill>
              </a:rPr>
              <a:t>Then we see the file running as local host in the browser.</a:t>
            </a:r>
          </a:p>
          <a:p>
            <a:pPr marL="285750" indent="-285750">
              <a:buFont typeface="Wingdings"/>
              <a:buChar char="Ø"/>
            </a:pPr>
            <a:r>
              <a:rPr lang="en-US" dirty="0">
                <a:solidFill>
                  <a:schemeClr val="bg1"/>
                </a:solidFill>
              </a:rPr>
              <a:t>Here we select the files and then see the output.</a:t>
            </a:r>
          </a:p>
        </p:txBody>
      </p:sp>
      <p:sp>
        <p:nvSpPr>
          <p:cNvPr id="6" name="AutoShape 4">
            <a:extLst>
              <a:ext uri="{FF2B5EF4-FFF2-40B4-BE49-F238E27FC236}">
                <a16:creationId xmlns:a16="http://schemas.microsoft.com/office/drawing/2014/main" id="{5AB54B81-A5A7-A637-DA66-D0456EC56426}"/>
              </a:ext>
            </a:extLst>
          </p:cNvPr>
          <p:cNvSpPr>
            <a:spLocks noChangeAspect="1" noChangeArrowheads="1"/>
          </p:cNvSpPr>
          <p:nvPr/>
        </p:nvSpPr>
        <p:spPr bwMode="auto">
          <a:xfrm>
            <a:off x="7277877" y="706347"/>
            <a:ext cx="3685591" cy="341778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C03AE2F9-A1FB-0865-07E1-9094A1328667}"/>
              </a:ext>
            </a:extLst>
          </p:cNvPr>
          <p:cNvPicPr>
            <a:picLocks noChangeAspect="1"/>
          </p:cNvPicPr>
          <p:nvPr/>
        </p:nvPicPr>
        <p:blipFill>
          <a:blip r:embed="rId2"/>
          <a:stretch>
            <a:fillRect/>
          </a:stretch>
        </p:blipFill>
        <p:spPr>
          <a:xfrm>
            <a:off x="410547" y="435759"/>
            <a:ext cx="5094514" cy="3688371"/>
          </a:xfrm>
          <a:prstGeom prst="rect">
            <a:avLst/>
          </a:prstGeom>
        </p:spPr>
      </p:pic>
      <p:sp>
        <p:nvSpPr>
          <p:cNvPr id="8" name="AutoShape 6">
            <a:extLst>
              <a:ext uri="{FF2B5EF4-FFF2-40B4-BE49-F238E27FC236}">
                <a16:creationId xmlns:a16="http://schemas.microsoft.com/office/drawing/2014/main" id="{173D0A5B-DDFF-D52E-1578-6F9E5FAB8650}"/>
              </a:ext>
            </a:extLst>
          </p:cNvPr>
          <p:cNvSpPr>
            <a:spLocks noChangeAspect="1" noChangeArrowheads="1"/>
          </p:cNvSpPr>
          <p:nvPr/>
        </p:nvSpPr>
        <p:spPr bwMode="auto">
          <a:xfrm>
            <a:off x="5943599" y="435759"/>
            <a:ext cx="4823927" cy="36883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DFC2D8CD-6B0D-056A-B1E2-93D988BB6871}"/>
              </a:ext>
            </a:extLst>
          </p:cNvPr>
          <p:cNvPicPr>
            <a:picLocks noChangeAspect="1"/>
          </p:cNvPicPr>
          <p:nvPr/>
        </p:nvPicPr>
        <p:blipFill>
          <a:blip r:embed="rId3"/>
          <a:stretch>
            <a:fillRect/>
          </a:stretch>
        </p:blipFill>
        <p:spPr>
          <a:xfrm>
            <a:off x="5654351" y="435759"/>
            <a:ext cx="5383763" cy="368837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32EA-C501-69FC-639B-CA8BFA484A2B}"/>
              </a:ext>
            </a:extLst>
          </p:cNvPr>
          <p:cNvSpPr>
            <a:spLocks noGrp="1"/>
          </p:cNvSpPr>
          <p:nvPr>
            <p:ph type="title"/>
          </p:nvPr>
        </p:nvSpPr>
        <p:spPr>
          <a:xfrm>
            <a:off x="838200" y="365125"/>
            <a:ext cx="10515600" cy="535531"/>
          </a:xfrm>
        </p:spPr>
        <p:txBody>
          <a:bodyPr/>
          <a:lstStyle/>
          <a:p>
            <a:r>
              <a:rPr lang="en-US" dirty="0">
                <a:latin typeface="Georgia Pro Cond Light"/>
              </a:rPr>
              <a:t>Challenges : </a:t>
            </a:r>
          </a:p>
        </p:txBody>
      </p:sp>
      <p:sp>
        <p:nvSpPr>
          <p:cNvPr id="3" name="Content Placeholder 2">
            <a:extLst>
              <a:ext uri="{FF2B5EF4-FFF2-40B4-BE49-F238E27FC236}">
                <a16:creationId xmlns:a16="http://schemas.microsoft.com/office/drawing/2014/main" id="{EA30AB71-E989-A5AF-5EEA-E62F2030696F}"/>
              </a:ext>
            </a:extLst>
          </p:cNvPr>
          <p:cNvSpPr>
            <a:spLocks noGrp="1"/>
          </p:cNvSpPr>
          <p:nvPr>
            <p:ph idx="1"/>
          </p:nvPr>
        </p:nvSpPr>
        <p:spPr>
          <a:xfrm>
            <a:off x="838200" y="1313835"/>
            <a:ext cx="10515600" cy="3892648"/>
          </a:xfrm>
        </p:spPr>
        <p:txBody>
          <a:bodyPr vert="horz" lIns="91440" tIns="45720" rIns="91440" bIns="45720" rtlCol="0" anchor="t">
            <a:noAutofit/>
          </a:bodyPr>
          <a:lstStyle/>
          <a:p>
            <a:pPr>
              <a:buFont typeface="Wingdings" panose="020B0604020202020204" pitchFamily="34" charset="0"/>
              <a:buChar char="Ø"/>
            </a:pPr>
            <a:r>
              <a:rPr lang="en-US" sz="1800" dirty="0"/>
              <a:t>Firstly the biggest challenge was Problem while downloading packages so we locally stored the packages. </a:t>
            </a:r>
          </a:p>
          <a:p>
            <a:pPr>
              <a:buFont typeface="Wingdings" panose="020B0604020202020204" pitchFamily="34" charset="0"/>
              <a:buChar char="Ø"/>
            </a:pPr>
            <a:endParaRPr lang="en-US" sz="1800" dirty="0"/>
          </a:p>
          <a:p>
            <a:pPr>
              <a:buFont typeface="Wingdings" panose="020B0604020202020204" pitchFamily="34" charset="0"/>
              <a:buChar char="Ø"/>
            </a:pPr>
            <a:r>
              <a:rPr lang="en-US" sz="1800" dirty="0"/>
              <a:t>Problem while installing the spacy and using it so we downgraded the version of spacy</a:t>
            </a:r>
          </a:p>
          <a:p>
            <a:pPr>
              <a:buFont typeface="Wingdings" panose="020B0604020202020204" pitchFamily="34" charset="0"/>
              <a:buChar char="Ø"/>
            </a:pPr>
            <a:endParaRPr lang="en-US" sz="1800" dirty="0"/>
          </a:p>
          <a:p>
            <a:pPr>
              <a:buFont typeface="Wingdings" panose="020B0604020202020204" pitchFamily="34" charset="0"/>
              <a:buChar char="Ø"/>
            </a:pPr>
            <a:r>
              <a:rPr lang="en-US" sz="1800" dirty="0"/>
              <a:t>Same issue with the </a:t>
            </a:r>
            <a:r>
              <a:rPr lang="en-US" sz="1800" dirty="0" err="1"/>
              <a:t>en_core_web_sm</a:t>
            </a:r>
            <a:endParaRPr lang="en-US" sz="1800" dirty="0"/>
          </a:p>
          <a:p>
            <a:pPr>
              <a:buFont typeface="Wingdings" panose="020B0604020202020204" pitchFamily="34" charset="0"/>
              <a:buChar char="Ø"/>
            </a:pPr>
            <a:endParaRPr lang="en-US" sz="1800" dirty="0"/>
          </a:p>
          <a:p>
            <a:pPr>
              <a:buFont typeface="Wingdings" panose="020B0604020202020204" pitchFamily="34" charset="0"/>
              <a:buChar char="Ø"/>
            </a:pPr>
            <a:r>
              <a:rPr lang="en-US" sz="1800" dirty="0"/>
              <a:t>The problem of selection of files while in the deployment </a:t>
            </a:r>
            <a:r>
              <a:rPr lang="en-US" sz="1800"/>
              <a:t>is running</a:t>
            </a:r>
          </a:p>
          <a:p>
            <a:pPr>
              <a:buFont typeface="Wingdings" panose="020B0604020202020204" pitchFamily="34" charset="0"/>
              <a:buChar char="Ø"/>
            </a:pPr>
            <a:endParaRPr lang="en-US" sz="1800" dirty="0"/>
          </a:p>
          <a:p>
            <a:pPr>
              <a:buFont typeface="Wingdings" panose="020B0604020202020204" pitchFamily="34" charset="0"/>
              <a:buChar char="Ø"/>
            </a:pPr>
            <a:r>
              <a:rPr lang="en-US" sz="1800" dirty="0"/>
              <a:t> Problem of processing the </a:t>
            </a:r>
            <a:r>
              <a:rPr lang="en-US" sz="1800" dirty="0" err="1"/>
              <a:t>pkl</a:t>
            </a:r>
            <a:r>
              <a:rPr lang="en-US" sz="1800" dirty="0"/>
              <a:t> file.</a:t>
            </a:r>
          </a:p>
          <a:p>
            <a:pPr marL="0" indent="0">
              <a:buNone/>
            </a:pPr>
            <a:endParaRPr lang="en-US" sz="2400" dirty="0"/>
          </a:p>
        </p:txBody>
      </p:sp>
    </p:spTree>
    <p:extLst>
      <p:ext uri="{BB962C8B-B14F-4D97-AF65-F5344CB8AC3E}">
        <p14:creationId xmlns:p14="http://schemas.microsoft.com/office/powerpoint/2010/main" val="1143529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836B-EEE8-9C87-4FA2-1AD31DED05CC}"/>
              </a:ext>
            </a:extLst>
          </p:cNvPr>
          <p:cNvSpPr>
            <a:spLocks noGrp="1"/>
          </p:cNvSpPr>
          <p:nvPr>
            <p:ph type="title"/>
          </p:nvPr>
        </p:nvSpPr>
        <p:spPr/>
        <p:txBody>
          <a:bodyPr/>
          <a:lstStyle/>
          <a:p>
            <a:r>
              <a:rPr lang="en-US" dirty="0"/>
              <a:t>Future Scope</a:t>
            </a:r>
            <a:endParaRPr lang="en-IN" dirty="0"/>
          </a:p>
        </p:txBody>
      </p:sp>
      <p:sp>
        <p:nvSpPr>
          <p:cNvPr id="3" name="Slide Number Placeholder 2">
            <a:extLst>
              <a:ext uri="{FF2B5EF4-FFF2-40B4-BE49-F238E27FC236}">
                <a16:creationId xmlns:a16="http://schemas.microsoft.com/office/drawing/2014/main" id="{174EDD05-632D-FECD-B83B-3CEE5B8C37AD}"/>
              </a:ext>
            </a:extLst>
          </p:cNvPr>
          <p:cNvSpPr>
            <a:spLocks noGrp="1"/>
          </p:cNvSpPr>
          <p:nvPr>
            <p:ph type="sldNum" sz="quarter" idx="12"/>
          </p:nvPr>
        </p:nvSpPr>
        <p:spPr/>
        <p:txBody>
          <a:bodyPr/>
          <a:lstStyle/>
          <a:p>
            <a:fld id="{C263D6C4-4840-40CC-AC84-17E24B3B7BDE}" type="slidenum">
              <a:rPr lang="en-US" noProof="0" smtClean="0"/>
              <a:pPr/>
              <a:t>39</a:t>
            </a:fld>
            <a:endParaRPr lang="en-US" noProof="0" dirty="0"/>
          </a:p>
        </p:txBody>
      </p:sp>
      <p:sp>
        <p:nvSpPr>
          <p:cNvPr id="6" name="TextBox 5"/>
          <p:cNvSpPr txBox="1"/>
          <p:nvPr/>
        </p:nvSpPr>
        <p:spPr>
          <a:xfrm>
            <a:off x="522514" y="1645920"/>
            <a:ext cx="10371909" cy="2308324"/>
          </a:xfrm>
          <a:prstGeom prst="rect">
            <a:avLst/>
          </a:prstGeom>
          <a:noFill/>
        </p:spPr>
        <p:txBody>
          <a:bodyPr wrap="square" rtlCol="0">
            <a:spAutoFit/>
          </a:bodyPr>
          <a:lstStyle/>
          <a:p>
            <a:pPr>
              <a:buFont typeface="Arial" pitchFamily="34" charset="0"/>
              <a:buChar char="•"/>
            </a:pPr>
            <a:r>
              <a:rPr lang="en-US" dirty="0">
                <a:solidFill>
                  <a:schemeClr val="bg1"/>
                </a:solidFill>
              </a:rPr>
              <a:t>Recruitment: The most common application of resume classification is in the recruitment process, where it is used to screen resumes and identify the best candidates for the job. NLP can help match resumes to job descriptions and analyze them based on objective criteria, leading to better candidate selection outcomes.</a:t>
            </a:r>
          </a:p>
          <a:p>
            <a:endParaRPr lang="en-US" dirty="0">
              <a:solidFill>
                <a:schemeClr val="bg1"/>
              </a:solidFill>
            </a:endParaRPr>
          </a:p>
          <a:p>
            <a:pPr>
              <a:buFont typeface="Arial" pitchFamily="34" charset="0"/>
              <a:buChar char="•"/>
            </a:pPr>
            <a:r>
              <a:rPr lang="en-US" dirty="0">
                <a:solidFill>
                  <a:schemeClr val="bg1"/>
                </a:solidFill>
              </a:rPr>
              <a:t>Time and Cost Saving: Automating the resume screening process using NLP can save significant time and cost for employers, allowing them to focus on other important tasks.</a:t>
            </a:r>
          </a:p>
          <a:p>
            <a:endParaRPr lang="en-US" dirty="0"/>
          </a:p>
        </p:txBody>
      </p:sp>
    </p:spTree>
    <p:extLst>
      <p:ext uri="{BB962C8B-B14F-4D97-AF65-F5344CB8AC3E}">
        <p14:creationId xmlns:p14="http://schemas.microsoft.com/office/powerpoint/2010/main" val="35252321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Importing Files</a:t>
            </a:r>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3" name="Text Placeholder 2">
            <a:extLst>
              <a:ext uri="{FF2B5EF4-FFF2-40B4-BE49-F238E27FC236}">
                <a16:creationId xmlns:a16="http://schemas.microsoft.com/office/drawing/2014/main" id="{91B165C6-DDE3-17B9-C54E-6F31332ABA3A}"/>
              </a:ext>
            </a:extLst>
          </p:cNvPr>
          <p:cNvSpPr>
            <a:spLocks noGrp="1"/>
          </p:cNvSpPr>
          <p:nvPr>
            <p:ph type="body" sz="half" idx="2"/>
          </p:nvPr>
        </p:nvSpPr>
        <p:spPr>
          <a:xfrm>
            <a:off x="443367" y="2222455"/>
            <a:ext cx="7524976" cy="3667125"/>
          </a:xfrm>
        </p:spPr>
        <p:txBody>
          <a:bodyPr/>
          <a:lstStyle/>
          <a:p>
            <a:endParaRPr lang="en-IN" dirty="0"/>
          </a:p>
        </p:txBody>
      </p:sp>
      <p:sp>
        <p:nvSpPr>
          <p:cNvPr id="6" name="Rectangle 5"/>
          <p:cNvSpPr/>
          <p:nvPr/>
        </p:nvSpPr>
        <p:spPr>
          <a:xfrm>
            <a:off x="304800" y="1539295"/>
            <a:ext cx="6096000" cy="369332"/>
          </a:xfrm>
          <a:prstGeom prst="rect">
            <a:avLst/>
          </a:prstGeom>
        </p:spPr>
        <p:txBody>
          <a:bodyPr>
            <a:spAutoFit/>
          </a:bodyPr>
          <a:lstStyle/>
          <a:p>
            <a:pPr marL="329565" indent="-317500">
              <a:lnSpc>
                <a:spcPct val="100000"/>
              </a:lnSpc>
              <a:spcBef>
                <a:spcPts val="350"/>
              </a:spcBef>
              <a:tabLst>
                <a:tab pos="329565" algn="l"/>
                <a:tab pos="330200" algn="l"/>
              </a:tabLst>
            </a:pPr>
            <a:r>
              <a:rPr lang="en-US" b="1" dirty="0">
                <a:solidFill>
                  <a:schemeClr val="bg1">
                    <a:lumMod val="95000"/>
                  </a:schemeClr>
                </a:solidFill>
              </a:rPr>
              <a:t>Importing Extracted text  from all the Resume files</a:t>
            </a:r>
          </a:p>
        </p:txBody>
      </p:sp>
      <p:pic>
        <p:nvPicPr>
          <p:cNvPr id="10243" name="Picture 3"/>
          <p:cNvPicPr>
            <a:picLocks noChangeAspect="1" noChangeArrowheads="1"/>
          </p:cNvPicPr>
          <p:nvPr/>
        </p:nvPicPr>
        <p:blipFill>
          <a:blip r:embed="rId2"/>
          <a:srcRect/>
          <a:stretch>
            <a:fillRect/>
          </a:stretch>
        </p:blipFill>
        <p:spPr bwMode="auto">
          <a:xfrm>
            <a:off x="443367" y="2222455"/>
            <a:ext cx="7524976" cy="3667125"/>
          </a:xfrm>
          <a:prstGeom prst="rect">
            <a:avLst/>
          </a:prstGeom>
          <a:noFill/>
          <a:ln w="9525">
            <a:noFill/>
            <a:miter lim="800000"/>
            <a:headEnd/>
            <a:tailEnd/>
          </a:ln>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pic>
        <p:nvPicPr>
          <p:cNvPr id="12290" name="Picture 2"/>
          <p:cNvPicPr>
            <a:picLocks noChangeAspect="1" noChangeArrowheads="1"/>
          </p:cNvPicPr>
          <p:nvPr/>
        </p:nvPicPr>
        <p:blipFill>
          <a:blip r:embed="rId2"/>
          <a:srcRect/>
          <a:stretch>
            <a:fillRect/>
          </a:stretch>
        </p:blipFill>
        <p:spPr bwMode="auto">
          <a:xfrm>
            <a:off x="459513" y="323578"/>
            <a:ext cx="6753225" cy="2759256"/>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477339" y="3291840"/>
            <a:ext cx="6743700" cy="3001600"/>
          </a:xfrm>
          <a:prstGeom prst="rect">
            <a:avLst/>
          </a:prstGeom>
          <a:noFill/>
          <a:ln w="9525">
            <a:noFill/>
            <a:miter lim="800000"/>
            <a:headEnd/>
            <a:tailEnd/>
          </a:ln>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pic>
        <p:nvPicPr>
          <p:cNvPr id="13314" name="Picture 2"/>
          <p:cNvPicPr>
            <a:picLocks noChangeAspect="1" noChangeArrowheads="1"/>
          </p:cNvPicPr>
          <p:nvPr/>
        </p:nvPicPr>
        <p:blipFill>
          <a:blip r:embed="rId2"/>
          <a:srcRect/>
          <a:stretch>
            <a:fillRect/>
          </a:stretch>
        </p:blipFill>
        <p:spPr bwMode="auto">
          <a:xfrm>
            <a:off x="572317" y="1476648"/>
            <a:ext cx="6762750" cy="3695700"/>
          </a:xfrm>
          <a:prstGeom prst="rect">
            <a:avLst/>
          </a:prstGeom>
          <a:noFill/>
          <a:ln w="9525">
            <a:noFill/>
            <a:miter lim="800000"/>
            <a:headEnd/>
            <a:tailEnd/>
          </a:ln>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6"/>
            <a:ext cx="11214100" cy="480131"/>
          </a:xfrm>
        </p:spPr>
        <p:txBody>
          <a:bodyPr/>
          <a:lstStyle/>
          <a:p>
            <a:r>
              <a:rPr lang="en-US" sz="2800" dirty="0"/>
              <a:t>Extracted Text</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pic>
        <p:nvPicPr>
          <p:cNvPr id="2050" name="Picture 2"/>
          <p:cNvPicPr>
            <a:picLocks noChangeAspect="1" noChangeArrowheads="1"/>
          </p:cNvPicPr>
          <p:nvPr/>
        </p:nvPicPr>
        <p:blipFill>
          <a:blip r:embed="rId2"/>
          <a:srcRect/>
          <a:stretch>
            <a:fillRect/>
          </a:stretch>
        </p:blipFill>
        <p:spPr bwMode="auto">
          <a:xfrm>
            <a:off x="403225" y="1376363"/>
            <a:ext cx="11383963" cy="4103687"/>
          </a:xfrm>
          <a:prstGeom prst="rect">
            <a:avLst/>
          </a:prstGeom>
          <a:noFill/>
          <a:ln w="9525">
            <a:noFill/>
            <a:miter lim="800000"/>
            <a:headEnd/>
            <a:tailEnd/>
          </a:ln>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1646-BC35-D8B4-0C84-6D6F8D9D2807}"/>
              </a:ext>
            </a:extLst>
          </p:cNvPr>
          <p:cNvSpPr>
            <a:spLocks noGrp="1"/>
          </p:cNvSpPr>
          <p:nvPr>
            <p:ph type="title"/>
          </p:nvPr>
        </p:nvSpPr>
        <p:spPr>
          <a:xfrm>
            <a:off x="838200" y="69424"/>
            <a:ext cx="10515600" cy="1120847"/>
          </a:xfrm>
        </p:spPr>
        <p:txBody>
          <a:bodyPr>
            <a:normAutofit/>
          </a:bodyPr>
          <a:lstStyle/>
          <a:p>
            <a:r>
              <a:rPr lang="en-US" b="1">
                <a:latin typeface="Sabon Next LT"/>
                <a:ea typeface="+mj-lt"/>
                <a:cs typeface="+mj-lt"/>
              </a:rPr>
              <a:t>Number and percentage of different category resume files</a:t>
            </a:r>
            <a:endParaRPr lang="en-US" b="1">
              <a:latin typeface="Sabon Next LT"/>
              <a:cs typeface="Sabon Next LT"/>
            </a:endParaRPr>
          </a:p>
        </p:txBody>
      </p:sp>
      <p:pic>
        <p:nvPicPr>
          <p:cNvPr id="4" name="Picture 4" descr="A graph of different colored rectangular shapes&#10;&#10;Description automatically generated">
            <a:extLst>
              <a:ext uri="{FF2B5EF4-FFF2-40B4-BE49-F238E27FC236}">
                <a16:creationId xmlns:a16="http://schemas.microsoft.com/office/drawing/2014/main" id="{6FF84481-CB1A-A8B8-074C-77104B5ED0BD}"/>
              </a:ext>
            </a:extLst>
          </p:cNvPr>
          <p:cNvPicPr>
            <a:picLocks noGrp="1" noChangeAspect="1"/>
          </p:cNvPicPr>
          <p:nvPr>
            <p:ph idx="1"/>
          </p:nvPr>
        </p:nvPicPr>
        <p:blipFill>
          <a:blip r:embed="rId2"/>
          <a:stretch>
            <a:fillRect/>
          </a:stretch>
        </p:blipFill>
        <p:spPr>
          <a:xfrm>
            <a:off x="837829" y="1370700"/>
            <a:ext cx="5307448" cy="4897248"/>
          </a:xfrm>
        </p:spPr>
      </p:pic>
      <p:pic>
        <p:nvPicPr>
          <p:cNvPr id="5" name="Picture 5" descr="A pie chart with different colored circles&#10;&#10;Description automatically generated">
            <a:extLst>
              <a:ext uri="{FF2B5EF4-FFF2-40B4-BE49-F238E27FC236}">
                <a16:creationId xmlns:a16="http://schemas.microsoft.com/office/drawing/2014/main" id="{A0C34F44-BCC9-93EA-D4D5-5F42D86E7066}"/>
              </a:ext>
            </a:extLst>
          </p:cNvPr>
          <p:cNvPicPr>
            <a:picLocks noChangeAspect="1"/>
          </p:cNvPicPr>
          <p:nvPr/>
        </p:nvPicPr>
        <p:blipFill>
          <a:blip r:embed="rId3"/>
          <a:stretch>
            <a:fillRect/>
          </a:stretch>
        </p:blipFill>
        <p:spPr>
          <a:xfrm>
            <a:off x="6532729" y="1580594"/>
            <a:ext cx="5154303" cy="4527050"/>
          </a:xfrm>
          <a:prstGeom prst="rect">
            <a:avLst/>
          </a:prstGeom>
        </p:spPr>
      </p:pic>
    </p:spTree>
    <p:extLst>
      <p:ext uri="{BB962C8B-B14F-4D97-AF65-F5344CB8AC3E}">
        <p14:creationId xmlns:p14="http://schemas.microsoft.com/office/powerpoint/2010/main" val="3050912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6"/>
            <a:ext cx="11214100" cy="424732"/>
          </a:xfrm>
        </p:spPr>
        <p:txBody>
          <a:bodyPr/>
          <a:lstStyle/>
          <a:p>
            <a:r>
              <a:rPr lang="en-US" sz="2400" dirty="0"/>
              <a:t>Append all data together and combine all resume category</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3074" name="Picture 2"/>
          <p:cNvPicPr>
            <a:picLocks noChangeAspect="1" noChangeArrowheads="1"/>
          </p:cNvPicPr>
          <p:nvPr/>
        </p:nvPicPr>
        <p:blipFill>
          <a:blip r:embed="rId2"/>
          <a:srcRect/>
          <a:stretch>
            <a:fillRect/>
          </a:stretch>
        </p:blipFill>
        <p:spPr bwMode="auto">
          <a:xfrm>
            <a:off x="309154" y="1719898"/>
            <a:ext cx="6400800" cy="4921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44261" y="2368641"/>
            <a:ext cx="8629650" cy="525463"/>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365761" y="3056706"/>
            <a:ext cx="5512526" cy="3358787"/>
          </a:xfrm>
          <a:prstGeom prst="rect">
            <a:avLst/>
          </a:prstGeom>
          <a:noFill/>
          <a:ln w="9525">
            <a:noFill/>
            <a:miter lim="800000"/>
            <a:headEnd/>
            <a:tailEnd/>
          </a:ln>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1794</TotalTime>
  <Words>2027</Words>
  <Application>Microsoft Office PowerPoint</Application>
  <PresentationFormat>Widescreen</PresentationFormat>
  <Paragraphs>237</Paragraphs>
  <Slides>40</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40</vt:i4>
      </vt:variant>
    </vt:vector>
  </HeadingPairs>
  <TitlesOfParts>
    <vt:vector size="57" baseType="lpstr">
      <vt:lpstr>Arial</vt:lpstr>
      <vt:lpstr>Arial,Sans-Serif</vt:lpstr>
      <vt:lpstr>Avenir Next LT Pro</vt:lpstr>
      <vt:lpstr>Calibri</vt:lpstr>
      <vt:lpstr>Cambria Math</vt:lpstr>
      <vt:lpstr>Consolas</vt:lpstr>
      <vt:lpstr>Courier New</vt:lpstr>
      <vt:lpstr>Georgia Pro Cond Light</vt:lpstr>
      <vt:lpstr>Sabon Next LT</vt:lpstr>
      <vt:lpstr>Tahoma</vt:lpstr>
      <vt:lpstr>Times New Roman</vt:lpstr>
      <vt:lpstr>Trade Gothic LT Pro</vt:lpstr>
      <vt:lpstr>Trebuchet MS</vt:lpstr>
      <vt:lpstr>Univers</vt:lpstr>
      <vt:lpstr>Verdana</vt:lpstr>
      <vt:lpstr>Wingdings</vt:lpstr>
      <vt:lpstr>Office Theme</vt:lpstr>
      <vt:lpstr>Resume Classification</vt:lpstr>
      <vt:lpstr>Content</vt:lpstr>
      <vt:lpstr>Business Objective</vt:lpstr>
      <vt:lpstr>Importing Files</vt:lpstr>
      <vt:lpstr>PowerPoint Presentation</vt:lpstr>
      <vt:lpstr>PowerPoint Presentation</vt:lpstr>
      <vt:lpstr>Extracted Text</vt:lpstr>
      <vt:lpstr>Number and percentage of different category resume files</vt:lpstr>
      <vt:lpstr>Append all data together and combine all resume category</vt:lpstr>
      <vt:lpstr>Resume Data Shape</vt:lpstr>
      <vt:lpstr>PowerPoint Presentation</vt:lpstr>
      <vt:lpstr>Data Preprocessing</vt:lpstr>
      <vt:lpstr>Defining a function to preprocessing the data</vt:lpstr>
      <vt:lpstr>Resume data converting to a csv file named cleaned data</vt:lpstr>
      <vt:lpstr>Named Entity Recognition </vt:lpstr>
      <vt:lpstr>PARTS OF SPEECH(POS) RECOGNITION</vt:lpstr>
      <vt:lpstr>The nouns verbs pronouns from the dataset</vt:lpstr>
      <vt:lpstr>Stemming</vt:lpstr>
      <vt:lpstr>                             Lemmatization</vt:lpstr>
      <vt:lpstr>NUMBER OF WORDS AND CHARACTERS BEFORE AND AFTER CLEANING </vt:lpstr>
      <vt:lpstr>Creating n-grams using Count Vectorizer</vt:lpstr>
      <vt:lpstr>Creating n-grams using Count Vectorizer</vt:lpstr>
      <vt:lpstr>Creating n-grams using TF-IDF Vectorizer</vt:lpstr>
      <vt:lpstr>Most common words used in Resume</vt:lpstr>
      <vt:lpstr>                      WORD CLOUD</vt:lpstr>
      <vt:lpstr>Checking Number of profiles in Resume</vt:lpstr>
      <vt:lpstr>LABEL ENCODING</vt:lpstr>
      <vt:lpstr>MODEL BUILDING</vt:lpstr>
      <vt:lpstr>PowerPoint Presentation</vt:lpstr>
      <vt:lpstr>SUPPORT VECTOR MACHINES(SVM)</vt:lpstr>
      <vt:lpstr>BOOSTING</vt:lpstr>
      <vt:lpstr>BOOSTING</vt:lpstr>
      <vt:lpstr>MODEL EVALUATION</vt:lpstr>
      <vt:lpstr>FINAL EVALAUATION METRICS AND CONCLUSIONS</vt:lpstr>
      <vt:lpstr>Model Accuracy Scores</vt:lpstr>
      <vt:lpstr>DEPLOYMENT</vt:lpstr>
      <vt:lpstr>PowerPoint Presentation</vt:lpstr>
      <vt:lpstr>Challenges : </vt:lpstr>
      <vt:lpstr>Future 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Recommendations System</dc:title>
  <dc:creator>Alok Tripathy</dc:creator>
  <cp:lastModifiedBy>Sana sultana Police patel</cp:lastModifiedBy>
  <cp:revision>66</cp:revision>
  <dcterms:created xsi:type="dcterms:W3CDTF">2023-03-10T09:38:28Z</dcterms:created>
  <dcterms:modified xsi:type="dcterms:W3CDTF">2023-08-24T09:49:47Z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