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90" r:id="rId6"/>
    <p:sldId id="261" r:id="rId7"/>
    <p:sldId id="262" r:id="rId8"/>
    <p:sldId id="266" r:id="rId9"/>
    <p:sldId id="267" r:id="rId10"/>
    <p:sldId id="270" r:id="rId11"/>
    <p:sldId id="271" r:id="rId12"/>
    <p:sldId id="272" r:id="rId13"/>
    <p:sldId id="273" r:id="rId14"/>
    <p:sldId id="274" r:id="rId15"/>
    <p:sldId id="275" r:id="rId16"/>
    <p:sldId id="276" r:id="rId17"/>
    <p:sldId id="277" r:id="rId18"/>
    <p:sldId id="281" r:id="rId19"/>
    <p:sldId id="282" r:id="rId20"/>
    <p:sldId id="283" r:id="rId21"/>
    <p:sldId id="291" r:id="rId22"/>
    <p:sldId id="292" r:id="rId23"/>
    <p:sldId id="293" r:id="rId24"/>
    <p:sldId id="294" r:id="rId25"/>
    <p:sldId id="295" r:id="rId26"/>
    <p:sldId id="284" r:id="rId27"/>
    <p:sldId id="286" r:id="rId28"/>
    <p:sldId id="287" r:id="rId29"/>
    <p:sldId id="28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pPr/>
              <a:t>10/16/2023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pPr/>
              <a:t>10/16/2023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pPr/>
              <a:t>10/16/2023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10/16/2023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pPr/>
              <a:t>10/16/2023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pPr/>
              <a:t>10/16/2023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pPr/>
              <a:t>10/16/2023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pPr/>
              <a:t>10/16/2023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10/16/2023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10/16/2023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10/16/2023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10/16/2023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3" y="639097"/>
            <a:ext cx="7062667" cy="3547889"/>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5400" b="1" u="sng" dirty="0">
                <a:solidFill>
                  <a:schemeClr val="tx1"/>
                </a:solidFill>
                <a:latin typeface="Calibri" pitchFamily="34" charset="0"/>
                <a:ea typeface="Calibri" pitchFamily="34" charset="0"/>
                <a:cs typeface="Calibri" pitchFamily="34" charset="0"/>
              </a:rPr>
              <a:t>Reliance-Stock-Market-Prediction</a:t>
            </a:r>
            <a:endParaRPr lang="en-US" sz="5400" dirty="0">
              <a:latin typeface="Calibri" pitchFamily="34" charset="0"/>
              <a:ea typeface="Calibri" pitchFamily="34" charset="0"/>
              <a:cs typeface="Calibri"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b="1" dirty="0">
                <a:solidFill>
                  <a:schemeClr val="tx1">
                    <a:lumMod val="85000"/>
                    <a:lumOff val="15000"/>
                  </a:schemeClr>
                </a:solidFill>
              </a:rPr>
              <a:t>Mentor:</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a:blip r:embed="rId2" cstate="print"/>
          <a:stretch>
            <a:fillRect/>
          </a:stretch>
        </p:blipFill>
        <p:spPr>
          <a:xfrm>
            <a:off x="-1" y="0"/>
            <a:ext cx="5152293" cy="6857999"/>
          </a:xfrm>
          <a:prstGeom prst="rect">
            <a:avLst/>
          </a:prstGeom>
          <a:ln w="12700">
            <a:solidFill>
              <a:schemeClr val="tx1"/>
            </a:solidFill>
          </a:ln>
          <a:effectLst>
            <a:outerShdw blurRad="190500" dist="228600" dir="2700000" algn="ctr">
              <a:srgbClr val="000000">
                <a:alpha val="30000"/>
              </a:srgbClr>
            </a:outerShdw>
          </a:effectLst>
          <a:scene3d>
            <a:camera prst="orthographicFront"/>
            <a:lightRig rig="glow" dir="t">
              <a:rot lat="0" lon="0" rev="4800000"/>
            </a:lightRig>
          </a:scene3d>
          <a:sp3d prstMaterial="matte">
            <a:bevelT w="127000" h="63500"/>
          </a:sp3d>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02FC-9ABE-4DE1-87C6-90D2379911C4}"/>
              </a:ext>
            </a:extLst>
          </p:cNvPr>
          <p:cNvSpPr>
            <a:spLocks noGrp="1"/>
          </p:cNvSpPr>
          <p:nvPr>
            <p:ph type="title"/>
          </p:nvPr>
        </p:nvSpPr>
        <p:spPr/>
        <p:txBody>
          <a:bodyPr/>
          <a:lstStyle/>
          <a:p>
            <a:r>
              <a:rPr lang="en-IN" dirty="0">
                <a:solidFill>
                  <a:schemeClr val="tx1"/>
                </a:solidFill>
                <a:latin typeface="Calibri" pitchFamily="34" charset="0"/>
                <a:ea typeface="Calibri" pitchFamily="34" charset="0"/>
                <a:cs typeface="Calibri" pitchFamily="34" charset="0"/>
              </a:rPr>
              <a:t>KDE-Plot</a:t>
            </a:r>
          </a:p>
        </p:txBody>
      </p:sp>
      <p:sp>
        <p:nvSpPr>
          <p:cNvPr id="3" name="Content Placeholder 2">
            <a:extLst>
              <a:ext uri="{FF2B5EF4-FFF2-40B4-BE49-F238E27FC236}">
                <a16:creationId xmlns:a16="http://schemas.microsoft.com/office/drawing/2014/main" id="{FAEE838A-DE57-4EB7-8BA0-5E203AEDA09B}"/>
              </a:ext>
            </a:extLst>
          </p:cNvPr>
          <p:cNvSpPr>
            <a:spLocks noGrp="1"/>
          </p:cNvSpPr>
          <p:nvPr>
            <p:ph sz="half" idx="1"/>
          </p:nvPr>
        </p:nvSpPr>
        <p:spPr/>
        <p:txBody>
          <a:bodyPr>
            <a:normAutofit/>
          </a:bodyPr>
          <a:lstStyle/>
          <a:p>
            <a:pPr marL="457200" indent="-457200" algn="just">
              <a:buNone/>
            </a:pPr>
            <a:r>
              <a:rPr lang="en-US" dirty="0"/>
              <a:t>     </a:t>
            </a:r>
            <a:r>
              <a:rPr lang="en-US" dirty="0">
                <a:latin typeface="Calibri" pitchFamily="34" charset="0"/>
                <a:ea typeface="Calibri" pitchFamily="34" charset="0"/>
                <a:cs typeface="Calibri" pitchFamily="34" charset="0"/>
              </a:rPr>
              <a:t>KDE plots are a valuable tool for exploring and understanding the distribution of continuous data, comparing distributions, and making data-driven decisions in various fields such as statistics, data science, and machine learning.</a:t>
            </a:r>
          </a:p>
          <a:p>
            <a:pPr marL="285750" indent="-285750">
              <a:buNone/>
            </a:pPr>
            <a:r>
              <a:rPr lang="en-US" sz="1800" dirty="0"/>
              <a:t>     From below graph we can understand frequency of prices.</a:t>
            </a:r>
            <a:endParaRPr lang="en-IN" dirty="0">
              <a:latin typeface="Calibri" pitchFamily="34" charset="0"/>
              <a:ea typeface="Calibri" pitchFamily="34" charset="0"/>
              <a:cs typeface="Calibri" pitchFamily="34" charset="0"/>
            </a:endParaRPr>
          </a:p>
          <a:p>
            <a:pPr marL="285750" indent="-285750">
              <a:buNone/>
            </a:pPr>
            <a:endParaRPr lang="en-US" dirty="0"/>
          </a:p>
          <a:p>
            <a:pPr marL="285750" indent="-285750">
              <a:buNone/>
            </a:pPr>
            <a:endParaRPr lang="en-US" dirty="0"/>
          </a:p>
          <a:p>
            <a:pPr marL="285750" indent="-285750">
              <a:buNone/>
            </a:pPr>
            <a:endParaRPr lang="en-US" dirty="0"/>
          </a:p>
          <a:p>
            <a:pPr marL="285750" indent="-285750">
              <a:buNone/>
            </a:pPr>
            <a:endParaRPr lang="en-IN" dirty="0"/>
          </a:p>
        </p:txBody>
      </p:sp>
      <p:pic>
        <p:nvPicPr>
          <p:cNvPr id="2050" name="Picture 2"/>
          <p:cNvPicPr>
            <a:picLocks noGrp="1" noChangeAspect="1" noChangeArrowheads="1"/>
          </p:cNvPicPr>
          <p:nvPr>
            <p:ph sz="half" idx="2"/>
          </p:nvPr>
        </p:nvPicPr>
        <p:blipFill>
          <a:blip r:embed="rId2" cstate="print"/>
          <a:srcRect/>
          <a:stretch>
            <a:fillRect/>
          </a:stretch>
        </p:blipFill>
        <p:spPr bwMode="auto">
          <a:xfrm>
            <a:off x="6022731" y="2321169"/>
            <a:ext cx="5150217" cy="3481753"/>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362924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97DD-BB34-4422-997D-44F1B3FCBF16}"/>
              </a:ext>
            </a:extLst>
          </p:cNvPr>
          <p:cNvSpPr>
            <a:spLocks noGrp="1"/>
          </p:cNvSpPr>
          <p:nvPr>
            <p:ph type="title"/>
          </p:nvPr>
        </p:nvSpPr>
        <p:spPr/>
        <p:txBody>
          <a:bodyPr/>
          <a:lstStyle/>
          <a:p>
            <a:r>
              <a:rPr lang="en-IN" dirty="0">
                <a:solidFill>
                  <a:schemeClr val="tx1"/>
                </a:solidFill>
                <a:latin typeface="Calibri" pitchFamily="34" charset="0"/>
                <a:ea typeface="Calibri" pitchFamily="34" charset="0"/>
                <a:cs typeface="Calibri" pitchFamily="34" charset="0"/>
              </a:rPr>
              <a:t>Correlation</a:t>
            </a:r>
          </a:p>
        </p:txBody>
      </p:sp>
      <p:sp>
        <p:nvSpPr>
          <p:cNvPr id="3" name="Content Placeholder 2">
            <a:extLst>
              <a:ext uri="{FF2B5EF4-FFF2-40B4-BE49-F238E27FC236}">
                <a16:creationId xmlns:a16="http://schemas.microsoft.com/office/drawing/2014/main" id="{259E4150-EEF1-4BCB-B320-4F9EF920DA87}"/>
              </a:ext>
            </a:extLst>
          </p:cNvPr>
          <p:cNvSpPr>
            <a:spLocks noGrp="1"/>
          </p:cNvSpPr>
          <p:nvPr>
            <p:ph sz="half" idx="1"/>
          </p:nvPr>
        </p:nvSpPr>
        <p:spPr/>
        <p:txBody>
          <a:bodyPr>
            <a:normAutofit/>
          </a:bodyPr>
          <a:lstStyle/>
          <a:p>
            <a:r>
              <a:rPr lang="en-US" dirty="0"/>
              <a:t>Interpreting the heat map will help you understand the relationships between variables in dataset.</a:t>
            </a:r>
          </a:p>
          <a:p>
            <a:r>
              <a:rPr lang="en-US" sz="2000" dirty="0"/>
              <a:t> From below graph we can understand High price and volume having high correlation.</a:t>
            </a:r>
            <a:endParaRPr lang="en-US" dirty="0"/>
          </a:p>
          <a:p>
            <a:endParaRPr lang="en-IN" dirty="0"/>
          </a:p>
        </p:txBody>
      </p:sp>
      <p:sp>
        <p:nvSpPr>
          <p:cNvPr id="8" name="Content Placeholder 7"/>
          <p:cNvSpPr>
            <a:spLocks noGrp="1"/>
          </p:cNvSpPr>
          <p:nvPr>
            <p:ph sz="half" idx="2"/>
          </p:nvPr>
        </p:nvSpPr>
        <p:spPr/>
        <p:txBody>
          <a:bodyPr>
            <a:normAutofit/>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6476512" y="2057398"/>
            <a:ext cx="4816475" cy="3903787"/>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52158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4B17-043C-4A86-8607-B8AEE367B4B8}"/>
              </a:ext>
            </a:extLst>
          </p:cNvPr>
          <p:cNvSpPr>
            <a:spLocks noGrp="1"/>
          </p:cNvSpPr>
          <p:nvPr>
            <p:ph type="title"/>
          </p:nvPr>
        </p:nvSpPr>
        <p:spPr/>
        <p:txBody>
          <a:bodyPr/>
          <a:lstStyle/>
          <a:p>
            <a:r>
              <a:rPr lang="en-IN" dirty="0">
                <a:solidFill>
                  <a:schemeClr val="tx1"/>
                </a:solidFill>
                <a:latin typeface="Calibri" pitchFamily="34" charset="0"/>
                <a:ea typeface="Calibri" pitchFamily="34" charset="0"/>
                <a:cs typeface="Calibri" pitchFamily="34" charset="0"/>
              </a:rPr>
              <a:t>Line-Plot</a:t>
            </a:r>
          </a:p>
        </p:txBody>
      </p:sp>
      <p:sp>
        <p:nvSpPr>
          <p:cNvPr id="3" name="Content Placeholder 2">
            <a:extLst>
              <a:ext uri="{FF2B5EF4-FFF2-40B4-BE49-F238E27FC236}">
                <a16:creationId xmlns:a16="http://schemas.microsoft.com/office/drawing/2014/main" id="{A4D06AD5-C044-440B-818D-34327E153F26}"/>
              </a:ext>
            </a:extLst>
          </p:cNvPr>
          <p:cNvSpPr>
            <a:spLocks noGrp="1"/>
          </p:cNvSpPr>
          <p:nvPr>
            <p:ph sz="half" idx="1"/>
          </p:nvPr>
        </p:nvSpPr>
        <p:spPr/>
        <p:txBody>
          <a:bodyPr>
            <a:normAutofit/>
          </a:bodyPr>
          <a:lstStyle/>
          <a:p>
            <a:r>
              <a:rPr lang="en-US" sz="1800" dirty="0"/>
              <a:t> From below graph we can understand  stock was increased in 2021.</a:t>
            </a:r>
            <a:endParaRPr lang="en-US" dirty="0"/>
          </a:p>
          <a:p>
            <a:endParaRPr lang="en-IN" dirty="0"/>
          </a:p>
        </p:txBody>
      </p:sp>
      <p:pic>
        <p:nvPicPr>
          <p:cNvPr id="4098" name="Picture 2"/>
          <p:cNvPicPr>
            <a:picLocks noGrp="1" noChangeAspect="1" noChangeArrowheads="1"/>
          </p:cNvPicPr>
          <p:nvPr>
            <p:ph sz="half" idx="2"/>
          </p:nvPr>
        </p:nvPicPr>
        <p:blipFill>
          <a:blip r:embed="rId2" cstate="print"/>
          <a:srcRect/>
          <a:stretch>
            <a:fillRect/>
          </a:stretch>
        </p:blipFill>
        <p:spPr bwMode="auto">
          <a:xfrm>
            <a:off x="6277708" y="2259623"/>
            <a:ext cx="5143500" cy="3112477"/>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3515191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C642-38A5-4B08-907E-9A239557D80A}"/>
              </a:ext>
            </a:extLst>
          </p:cNvPr>
          <p:cNvSpPr>
            <a:spLocks noGrp="1"/>
          </p:cNvSpPr>
          <p:nvPr>
            <p:ph type="title"/>
          </p:nvPr>
        </p:nvSpPr>
        <p:spPr/>
        <p:txBody>
          <a:bodyPr/>
          <a:lstStyle/>
          <a:p>
            <a:r>
              <a:rPr lang="en-IN" dirty="0">
                <a:solidFill>
                  <a:schemeClr val="tx1"/>
                </a:solidFill>
                <a:latin typeface="Calibri" pitchFamily="34" charset="0"/>
                <a:ea typeface="Calibri" pitchFamily="34" charset="0"/>
                <a:cs typeface="Calibri" pitchFamily="34" charset="0"/>
              </a:rPr>
              <a:t>Long Term Moving Average</a:t>
            </a:r>
          </a:p>
        </p:txBody>
      </p:sp>
      <p:sp>
        <p:nvSpPr>
          <p:cNvPr id="3" name="Content Placeholder 2">
            <a:extLst>
              <a:ext uri="{FF2B5EF4-FFF2-40B4-BE49-F238E27FC236}">
                <a16:creationId xmlns:a16="http://schemas.microsoft.com/office/drawing/2014/main" id="{3B2223F6-E96D-4F57-8F19-D0AC6B42F0D3}"/>
              </a:ext>
            </a:extLst>
          </p:cNvPr>
          <p:cNvSpPr>
            <a:spLocks noGrp="1"/>
          </p:cNvSpPr>
          <p:nvPr>
            <p:ph sz="half" idx="1"/>
          </p:nvPr>
        </p:nvSpPr>
        <p:spPr/>
        <p:txBody>
          <a:bodyPr/>
          <a:lstStyle/>
          <a:p>
            <a:r>
              <a:rPr lang="en-US" dirty="0"/>
              <a:t>A moving average chart is a valuable tool for smoothing out data and revealing underlying trends and patterns</a:t>
            </a:r>
          </a:p>
          <a:p>
            <a:r>
              <a:rPr lang="en-US" dirty="0"/>
              <a:t>Form the below graph stock price </a:t>
            </a:r>
            <a:r>
              <a:rPr lang="en-US" dirty="0" err="1"/>
              <a:t>vs</a:t>
            </a:r>
            <a:r>
              <a:rPr lang="en-US" dirty="0"/>
              <a:t> 30-day moving average. In this graph we are observe fluctuations of stock at 30-day</a:t>
            </a:r>
          </a:p>
          <a:p>
            <a:r>
              <a:rPr lang="en-US" dirty="0"/>
              <a:t>Its long term trend. In middle of the 2021 stock price was increased.</a:t>
            </a:r>
            <a:endParaRPr lang="en-IN" dirty="0"/>
          </a:p>
        </p:txBody>
      </p:sp>
      <p:sp>
        <p:nvSpPr>
          <p:cNvPr id="6" name="Content Placeholder 5"/>
          <p:cNvSpPr>
            <a:spLocks noGrp="1"/>
          </p:cNvSpPr>
          <p:nvPr>
            <p:ph sz="half" idx="2"/>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6251331" y="2101361"/>
            <a:ext cx="5033108" cy="3987923"/>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1176409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0DDD-81C2-4FD8-9264-16C4386C5374}"/>
              </a:ext>
            </a:extLst>
          </p:cNvPr>
          <p:cNvSpPr>
            <a:spLocks noGrp="1"/>
          </p:cNvSpPr>
          <p:nvPr>
            <p:ph type="title"/>
          </p:nvPr>
        </p:nvSpPr>
        <p:spPr/>
        <p:txBody>
          <a:bodyPr/>
          <a:lstStyle/>
          <a:p>
            <a:r>
              <a:rPr lang="en-IN" dirty="0">
                <a:solidFill>
                  <a:schemeClr val="tx1"/>
                </a:solidFill>
                <a:latin typeface="Calibri" pitchFamily="34" charset="0"/>
                <a:ea typeface="Calibri" pitchFamily="34" charset="0"/>
                <a:cs typeface="Calibri" pitchFamily="34" charset="0"/>
              </a:rPr>
              <a:t>Short Term Moving Average</a:t>
            </a:r>
          </a:p>
        </p:txBody>
      </p:sp>
      <p:sp>
        <p:nvSpPr>
          <p:cNvPr id="3" name="Content Placeholder 2">
            <a:extLst>
              <a:ext uri="{FF2B5EF4-FFF2-40B4-BE49-F238E27FC236}">
                <a16:creationId xmlns:a16="http://schemas.microsoft.com/office/drawing/2014/main" id="{FF6B0770-AD17-42C9-AAE0-88D293A1F87B}"/>
              </a:ext>
            </a:extLst>
          </p:cNvPr>
          <p:cNvSpPr>
            <a:spLocks noGrp="1"/>
          </p:cNvSpPr>
          <p:nvPr>
            <p:ph sz="half" idx="1"/>
          </p:nvPr>
        </p:nvSpPr>
        <p:spPr/>
        <p:txBody>
          <a:bodyPr>
            <a:normAutofit/>
          </a:bodyPr>
          <a:lstStyle/>
          <a:p>
            <a:r>
              <a:rPr lang="en-US" dirty="0"/>
              <a:t>Form the below graph stock price </a:t>
            </a:r>
            <a:r>
              <a:rPr lang="en-US" dirty="0" err="1"/>
              <a:t>vs</a:t>
            </a:r>
            <a:r>
              <a:rPr lang="en-US" dirty="0"/>
              <a:t> 200-day moving average. In this graph we are observe fluctuations of stock at 200-day</a:t>
            </a:r>
          </a:p>
          <a:p>
            <a:r>
              <a:rPr lang="en-US" dirty="0"/>
              <a:t>Its short term trend. 2017 to 2021 gradually increased .</a:t>
            </a:r>
            <a:endParaRPr lang="en-IN" dirty="0"/>
          </a:p>
          <a:p>
            <a:endParaRPr lang="en-US" dirty="0"/>
          </a:p>
          <a:p>
            <a:endParaRPr lang="en-US" dirty="0"/>
          </a:p>
          <a:p>
            <a:endParaRPr lang="en-IN" dirty="0"/>
          </a:p>
        </p:txBody>
      </p:sp>
      <p:pic>
        <p:nvPicPr>
          <p:cNvPr id="1026" name="Picture 2"/>
          <p:cNvPicPr>
            <a:picLocks noGrp="1" noChangeAspect="1" noChangeArrowheads="1"/>
          </p:cNvPicPr>
          <p:nvPr>
            <p:ph sz="half" idx="2"/>
          </p:nvPr>
        </p:nvPicPr>
        <p:blipFill>
          <a:blip r:embed="rId2" cstate="print"/>
          <a:srcRect/>
          <a:stretch>
            <a:fillRect/>
          </a:stretch>
        </p:blipFill>
        <p:spPr bwMode="auto">
          <a:xfrm>
            <a:off x="6516688" y="2329962"/>
            <a:ext cx="4755050" cy="3358662"/>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968336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9873-0753-400D-A0D9-1CD47D2D2FFE}"/>
              </a:ext>
            </a:extLst>
          </p:cNvPr>
          <p:cNvSpPr>
            <a:spLocks noGrp="1"/>
          </p:cNvSpPr>
          <p:nvPr>
            <p:ph type="title"/>
          </p:nvPr>
        </p:nvSpPr>
        <p:spPr/>
        <p:txBody>
          <a:bodyPr/>
          <a:lstStyle/>
          <a:p>
            <a:pPr algn="ctr"/>
            <a:r>
              <a:rPr lang="en-US" sz="4800" b="1" i="0" u="none" strike="noStrike" cap="none" dirty="0">
                <a:solidFill>
                  <a:schemeClr val="tx1"/>
                </a:solidFill>
                <a:latin typeface="Arial"/>
                <a:ea typeface="Arial"/>
                <a:cs typeface="Arial"/>
                <a:sym typeface="Arial"/>
              </a:rPr>
              <a:t>Model Building</a:t>
            </a:r>
            <a:br>
              <a:rPr lang="en-US" sz="2800" b="0" i="0" u="none" strike="noStrike" cap="none" dirty="0">
                <a:solidFill>
                  <a:schemeClr val="tx1"/>
                </a:solidFill>
                <a:latin typeface="Arial"/>
                <a:ea typeface="Arial"/>
                <a:cs typeface="Arial"/>
                <a:sym typeface="Arial"/>
              </a:rPr>
            </a:br>
            <a:endParaRPr lang="en-IN" dirty="0">
              <a:solidFill>
                <a:schemeClr val="tx1"/>
              </a:solidFill>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2303585" y="2108200"/>
            <a:ext cx="7447084" cy="3760788"/>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870211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091B-25D1-4EB4-8EF1-D340669ED90E}"/>
              </a:ext>
            </a:extLst>
          </p:cNvPr>
          <p:cNvSpPr>
            <a:spLocks noGrp="1"/>
          </p:cNvSpPr>
          <p:nvPr>
            <p:ph type="title"/>
          </p:nvPr>
        </p:nvSpPr>
        <p:spPr/>
        <p:txBody>
          <a:bodyPr/>
          <a:lstStyle/>
          <a:p>
            <a:r>
              <a:rPr lang="en-US" sz="4800" b="1" i="0" u="none" strike="noStrike" cap="none" dirty="0">
                <a:solidFill>
                  <a:schemeClr val="tx1"/>
                </a:solidFill>
                <a:latin typeface="Arial"/>
                <a:ea typeface="Arial"/>
                <a:cs typeface="Arial"/>
                <a:sym typeface="Arial"/>
              </a:rPr>
              <a:t>Model Used: </a:t>
            </a:r>
            <a:br>
              <a:rPr lang="en-US" sz="4800" b="1" i="0" u="none" strike="noStrike" cap="none" dirty="0">
                <a:solidFill>
                  <a:schemeClr val="tx1"/>
                </a:solidFill>
                <a:latin typeface="Arial"/>
                <a:ea typeface="Arial"/>
                <a:cs typeface="Arial"/>
                <a:sym typeface="Arial"/>
              </a:rPr>
            </a:br>
            <a:endParaRPr lang="en-IN" dirty="0">
              <a:solidFill>
                <a:schemeClr val="tx1"/>
              </a:solidFill>
            </a:endParaRPr>
          </a:p>
        </p:txBody>
      </p:sp>
      <p:sp>
        <p:nvSpPr>
          <p:cNvPr id="3" name="Content Placeholder 2">
            <a:extLst>
              <a:ext uri="{FF2B5EF4-FFF2-40B4-BE49-F238E27FC236}">
                <a16:creationId xmlns:a16="http://schemas.microsoft.com/office/drawing/2014/main" id="{73A8F51A-3EB8-4853-B3A9-5F84CAF11570}"/>
              </a:ext>
            </a:extLst>
          </p:cNvPr>
          <p:cNvSpPr>
            <a:spLocks noGrp="1"/>
          </p:cNvSpPr>
          <p:nvPr>
            <p:ph idx="1"/>
          </p:nvPr>
        </p:nvSpPr>
        <p:spPr>
          <a:xfrm>
            <a:off x="1097280" y="2136531"/>
            <a:ext cx="10058400" cy="3732562"/>
          </a:xfrm>
        </p:spPr>
        <p:txBody>
          <a:bodyPr>
            <a:noAutofit/>
          </a:bodyPr>
          <a:lstStyle/>
          <a:p>
            <a:r>
              <a:rPr lang="en-US" sz="2400" b="1" dirty="0">
                <a:solidFill>
                  <a:schemeClr val="tx1"/>
                </a:solidFill>
                <a:latin typeface="Calibri" pitchFamily="34" charset="0"/>
                <a:ea typeface="Calibri" pitchFamily="34" charset="0"/>
                <a:cs typeface="Calibri" pitchFamily="34" charset="0"/>
              </a:rPr>
              <a:t>Support Vector Regression</a:t>
            </a:r>
          </a:p>
          <a:p>
            <a:r>
              <a:rPr lang="en-US" sz="2400" b="1" dirty="0">
                <a:solidFill>
                  <a:schemeClr val="tx1"/>
                </a:solidFill>
                <a:latin typeface="Calibri" pitchFamily="34" charset="0"/>
                <a:ea typeface="Calibri" pitchFamily="34" charset="0"/>
                <a:cs typeface="Calibri" pitchFamily="34" charset="0"/>
              </a:rPr>
              <a:t>Random Forest Regression - RF</a:t>
            </a:r>
          </a:p>
          <a:p>
            <a:r>
              <a:rPr lang="en-US" sz="2400" b="1" dirty="0">
                <a:solidFill>
                  <a:schemeClr val="tx1"/>
                </a:solidFill>
                <a:latin typeface="Calibri" pitchFamily="34" charset="0"/>
                <a:ea typeface="Calibri" pitchFamily="34" charset="0"/>
                <a:cs typeface="Calibri" pitchFamily="34" charset="0"/>
              </a:rPr>
              <a:t>K-Nearest Neighbors – KNN</a:t>
            </a:r>
          </a:p>
          <a:p>
            <a:r>
              <a:rPr lang="en-US" sz="2400" b="1" dirty="0">
                <a:solidFill>
                  <a:schemeClr val="tx1"/>
                </a:solidFill>
                <a:latin typeface="Calibri" pitchFamily="34" charset="0"/>
                <a:ea typeface="Calibri" pitchFamily="34" charset="0"/>
                <a:cs typeface="Calibri" pitchFamily="34" charset="0"/>
              </a:rPr>
              <a:t>LSTM</a:t>
            </a:r>
          </a:p>
          <a:p>
            <a:r>
              <a:rPr lang="en-IN" sz="2400" b="1" dirty="0">
                <a:solidFill>
                  <a:schemeClr val="tx1"/>
                </a:solidFill>
                <a:latin typeface="Calibri" pitchFamily="34" charset="0"/>
                <a:ea typeface="Calibri" pitchFamily="34" charset="0"/>
                <a:cs typeface="Calibri" pitchFamily="34" charset="0"/>
              </a:rPr>
              <a:t>GRU (Gated Recurrent Unit)</a:t>
            </a:r>
          </a:p>
        </p:txBody>
      </p:sp>
    </p:spTree>
    <p:extLst>
      <p:ext uri="{BB962C8B-B14F-4D97-AF65-F5344CB8AC3E}">
        <p14:creationId xmlns:p14="http://schemas.microsoft.com/office/powerpoint/2010/main" val="865419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6DDB-B7C6-4040-A13D-36F0340C8913}"/>
              </a:ext>
            </a:extLst>
          </p:cNvPr>
          <p:cNvSpPr>
            <a:spLocks noGrp="1"/>
          </p:cNvSpPr>
          <p:nvPr>
            <p:ph type="title"/>
          </p:nvPr>
        </p:nvSpPr>
        <p:spPr/>
        <p:txBody>
          <a:bodyPr>
            <a:normAutofit/>
          </a:bodyPr>
          <a:lstStyle/>
          <a:p>
            <a:r>
              <a:rPr lang="en-US" sz="4800" b="1" dirty="0">
                <a:solidFill>
                  <a:schemeClr val="tx1"/>
                </a:solidFill>
              </a:rPr>
              <a:t>Model results-Data set</a:t>
            </a:r>
            <a:br>
              <a:rPr lang="en-US" dirty="0">
                <a:solidFill>
                  <a:schemeClr val="tx1"/>
                </a:solidFill>
              </a:rPr>
            </a:br>
            <a:endParaRPr lang="en-IN" dirty="0">
              <a:solidFill>
                <a:schemeClr val="tx1"/>
              </a:solidFill>
            </a:endParaRPr>
          </a:p>
        </p:txBody>
      </p:sp>
      <p:pic>
        <p:nvPicPr>
          <p:cNvPr id="3076" name="Picture 4"/>
          <p:cNvPicPr>
            <a:picLocks noChangeAspect="1" noChangeArrowheads="1"/>
          </p:cNvPicPr>
          <p:nvPr/>
        </p:nvPicPr>
        <p:blipFill>
          <a:blip r:embed="rId2" cstate="print"/>
          <a:srcRect/>
          <a:stretch>
            <a:fillRect/>
          </a:stretch>
        </p:blipFill>
        <p:spPr bwMode="auto">
          <a:xfrm>
            <a:off x="3337658" y="2156069"/>
            <a:ext cx="4587875" cy="3300413"/>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287331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solidFill>
                  <a:schemeClr val="tx1"/>
                </a:solidFill>
                <a:latin typeface="Calibri" pitchFamily="34" charset="0"/>
                <a:ea typeface="Calibri" pitchFamily="34" charset="0"/>
                <a:cs typeface="Calibri" pitchFamily="34" charset="0"/>
              </a:rPr>
              <a:t>SVR-Comparison between original stock close price </a:t>
            </a:r>
            <a:r>
              <a:rPr lang="en-US" dirty="0" err="1">
                <a:solidFill>
                  <a:schemeClr val="tx1"/>
                </a:solidFill>
                <a:latin typeface="Calibri" pitchFamily="34" charset="0"/>
                <a:ea typeface="Calibri" pitchFamily="34" charset="0"/>
                <a:cs typeface="Calibri" pitchFamily="34" charset="0"/>
              </a:rPr>
              <a:t>vs</a:t>
            </a:r>
            <a:r>
              <a:rPr lang="en-US" dirty="0">
                <a:solidFill>
                  <a:schemeClr val="tx1"/>
                </a:solidFill>
                <a:latin typeface="Calibri" pitchFamily="34" charset="0"/>
                <a:ea typeface="Calibri" pitchFamily="34" charset="0"/>
                <a:cs typeface="Calibri" pitchFamily="34" charset="0"/>
              </a:rPr>
              <a:t> predicted close price</a:t>
            </a:r>
          </a:p>
        </p:txBody>
      </p:sp>
      <p:pic>
        <p:nvPicPr>
          <p:cNvPr id="1027" name="Picture 3"/>
          <p:cNvPicPr>
            <a:picLocks noGrp="1" noChangeAspect="1" noChangeArrowheads="1"/>
          </p:cNvPicPr>
          <p:nvPr>
            <p:ph idx="1"/>
          </p:nvPr>
        </p:nvPicPr>
        <p:blipFill>
          <a:blip r:embed="rId2" cstate="print"/>
          <a:srcRect/>
          <a:stretch>
            <a:fillRect/>
          </a:stretch>
        </p:blipFill>
        <p:spPr bwMode="auto">
          <a:xfrm>
            <a:off x="2010521" y="2108200"/>
            <a:ext cx="8231283" cy="3518877"/>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cstate="print"/>
          <a:srcRect/>
          <a:stretch>
            <a:fillRect/>
          </a:stretch>
        </p:blipFill>
        <p:spPr bwMode="auto">
          <a:xfrm>
            <a:off x="2936630" y="5693874"/>
            <a:ext cx="5002823" cy="53108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RF-</a:t>
            </a:r>
            <a:r>
              <a:rPr lang="en-US" dirty="0">
                <a:solidFill>
                  <a:schemeClr val="tx1"/>
                </a:solidFill>
                <a:latin typeface="Calibri" pitchFamily="34" charset="0"/>
                <a:ea typeface="Calibri" pitchFamily="34" charset="0"/>
                <a:cs typeface="Calibri" pitchFamily="34" charset="0"/>
              </a:rPr>
              <a:t>Comparison between original stock close price </a:t>
            </a:r>
            <a:r>
              <a:rPr lang="en-US" dirty="0" err="1">
                <a:solidFill>
                  <a:schemeClr val="tx1"/>
                </a:solidFill>
                <a:latin typeface="Calibri" pitchFamily="34" charset="0"/>
                <a:ea typeface="Calibri" pitchFamily="34" charset="0"/>
                <a:cs typeface="Calibri" pitchFamily="34" charset="0"/>
              </a:rPr>
              <a:t>vs</a:t>
            </a:r>
            <a:r>
              <a:rPr lang="en-US" dirty="0">
                <a:solidFill>
                  <a:schemeClr val="tx1"/>
                </a:solidFill>
                <a:latin typeface="Calibri" pitchFamily="34" charset="0"/>
                <a:ea typeface="Calibri" pitchFamily="34" charset="0"/>
                <a:cs typeface="Calibri" pitchFamily="34" charset="0"/>
              </a:rPr>
              <a:t> predicted close price</a:t>
            </a:r>
            <a:endParaRPr lang="en-US" dirty="0"/>
          </a:p>
        </p:txBody>
      </p:sp>
      <p:pic>
        <p:nvPicPr>
          <p:cNvPr id="35842" name="Picture 2"/>
          <p:cNvPicPr>
            <a:picLocks noGrp="1" noChangeAspect="1" noChangeArrowheads="1"/>
          </p:cNvPicPr>
          <p:nvPr>
            <p:ph idx="1"/>
          </p:nvPr>
        </p:nvPicPr>
        <p:blipFill>
          <a:blip r:embed="rId2" cstate="print"/>
          <a:srcRect/>
          <a:stretch>
            <a:fillRect/>
          </a:stretch>
        </p:blipFill>
        <p:spPr bwMode="auto">
          <a:xfrm>
            <a:off x="2166236" y="2108200"/>
            <a:ext cx="7919854" cy="3369408"/>
          </a:xfrm>
          <a:prstGeom prst="rect">
            <a:avLst/>
          </a:prstGeom>
          <a:noFill/>
          <a:ln w="9525">
            <a:noFill/>
            <a:miter lim="800000"/>
            <a:headEnd/>
            <a:tailEnd/>
          </a:ln>
          <a:effectLst/>
        </p:spPr>
      </p:pic>
      <p:pic>
        <p:nvPicPr>
          <p:cNvPr id="35843" name="Picture 3"/>
          <p:cNvPicPr>
            <a:picLocks noChangeAspect="1" noChangeArrowheads="1"/>
          </p:cNvPicPr>
          <p:nvPr/>
        </p:nvPicPr>
        <p:blipFill>
          <a:blip r:embed="rId3" cstate="print"/>
          <a:srcRect/>
          <a:stretch>
            <a:fillRect/>
          </a:stretch>
        </p:blipFill>
        <p:spPr bwMode="auto">
          <a:xfrm>
            <a:off x="2892670" y="5605096"/>
            <a:ext cx="5029200" cy="3429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Team Members:</a:t>
            </a:r>
            <a:endParaRPr lang="en-US" b="1" dirty="0"/>
          </a:p>
        </p:txBody>
      </p:sp>
      <p:sp>
        <p:nvSpPr>
          <p:cNvPr id="3" name="Content Placeholder 2"/>
          <p:cNvSpPr>
            <a:spLocks noGrp="1"/>
          </p:cNvSpPr>
          <p:nvPr>
            <p:ph idx="1"/>
          </p:nvPr>
        </p:nvSpPr>
        <p:spPr/>
        <p:txBody>
          <a:bodyPr>
            <a:noAutofit/>
          </a:bodyPr>
          <a:lstStyle/>
          <a:p>
            <a:r>
              <a:rPr lang="en-US" sz="3200" dirty="0">
                <a:latin typeface="Calibri" pitchFamily="34" charset="0"/>
                <a:ea typeface="Calibri" pitchFamily="34" charset="0"/>
                <a:cs typeface="Calibri" pitchFamily="34" charset="0"/>
              </a:rPr>
              <a:t>Mr. CHAITANYA DIGAMBAR INGLE</a:t>
            </a:r>
            <a:br>
              <a:rPr lang="en-US" sz="3200" dirty="0">
                <a:latin typeface="Calibri" pitchFamily="34" charset="0"/>
                <a:ea typeface="Calibri" pitchFamily="34" charset="0"/>
                <a:cs typeface="Calibri" pitchFamily="34" charset="0"/>
              </a:rPr>
            </a:br>
            <a:r>
              <a:rPr lang="en-US" sz="3200" dirty="0" err="1">
                <a:latin typeface="Calibri" pitchFamily="34" charset="0"/>
                <a:ea typeface="Calibri" pitchFamily="34" charset="0"/>
                <a:cs typeface="Calibri" pitchFamily="34" charset="0"/>
              </a:rPr>
              <a:t>Mr.SHUBHAM</a:t>
            </a:r>
            <a:r>
              <a:rPr lang="en-US" sz="3200" dirty="0">
                <a:latin typeface="Calibri" pitchFamily="34" charset="0"/>
                <a:ea typeface="Calibri" pitchFamily="34" charset="0"/>
                <a:cs typeface="Calibri" pitchFamily="34" charset="0"/>
              </a:rPr>
              <a:t> SHASHIKANT PALKAR</a:t>
            </a:r>
            <a:br>
              <a:rPr lang="en-US" sz="3200" dirty="0">
                <a:latin typeface="Calibri" pitchFamily="34" charset="0"/>
                <a:ea typeface="Calibri" pitchFamily="34" charset="0"/>
                <a:cs typeface="Calibri" pitchFamily="34" charset="0"/>
              </a:rPr>
            </a:br>
            <a:r>
              <a:rPr lang="en-US" sz="3200" dirty="0">
                <a:latin typeface="Calibri" pitchFamily="34" charset="0"/>
                <a:ea typeface="Calibri" pitchFamily="34" charset="0"/>
                <a:cs typeface="Calibri" pitchFamily="34" charset="0"/>
              </a:rPr>
              <a:t>Mr. MADUGUNDU SAI KUMAR</a:t>
            </a:r>
            <a:br>
              <a:rPr lang="en-US" sz="3200" dirty="0">
                <a:latin typeface="Calibri" pitchFamily="34" charset="0"/>
                <a:ea typeface="Calibri" pitchFamily="34" charset="0"/>
                <a:cs typeface="Calibri" pitchFamily="34" charset="0"/>
              </a:rPr>
            </a:br>
            <a:r>
              <a:rPr lang="en-US" sz="3200" dirty="0">
                <a:latin typeface="Calibri" pitchFamily="34" charset="0"/>
                <a:ea typeface="Calibri" pitchFamily="34" charset="0"/>
                <a:cs typeface="Calibri" pitchFamily="34" charset="0"/>
              </a:rPr>
              <a:t>Mr. SHUBHAM VIJAY RANGATE</a:t>
            </a:r>
            <a:br>
              <a:rPr lang="en-US" sz="3200" dirty="0">
                <a:latin typeface="Calibri" pitchFamily="34" charset="0"/>
                <a:ea typeface="Calibri" pitchFamily="34" charset="0"/>
                <a:cs typeface="Calibri" pitchFamily="34" charset="0"/>
              </a:rPr>
            </a:br>
            <a:r>
              <a:rPr lang="en-US" sz="3200" dirty="0">
                <a:latin typeface="Calibri" pitchFamily="34" charset="0"/>
                <a:ea typeface="Calibri" pitchFamily="34" charset="0"/>
                <a:cs typeface="Calibri" pitchFamily="34" charset="0"/>
              </a:rPr>
              <a:t>Mr. PUGALENDHI S</a:t>
            </a:r>
            <a:br>
              <a:rPr lang="en-US" sz="3200" dirty="0">
                <a:latin typeface="Calibri" pitchFamily="34" charset="0"/>
                <a:ea typeface="Calibri" pitchFamily="34" charset="0"/>
                <a:cs typeface="Calibri" pitchFamily="34" charset="0"/>
              </a:rPr>
            </a:br>
            <a:r>
              <a:rPr lang="en-US" sz="3200" dirty="0">
                <a:latin typeface="Calibri" pitchFamily="34" charset="0"/>
                <a:ea typeface="Calibri" pitchFamily="34" charset="0"/>
                <a:cs typeface="Calibri" pitchFamily="34" charset="0"/>
              </a:rPr>
              <a:t>Ms. CHANDAKA APARNA</a:t>
            </a:r>
            <a:br>
              <a:rPr lang="en-US" sz="3200" dirty="0">
                <a:latin typeface="Calibri" pitchFamily="34" charset="0"/>
                <a:ea typeface="Calibri" pitchFamily="34" charset="0"/>
                <a:cs typeface="Calibri" pitchFamily="34" charset="0"/>
              </a:rPr>
            </a:br>
            <a:endParaRPr lang="en-US" sz="3200" dirty="0">
              <a:latin typeface="Calibri" pitchFamily="34" charset="0"/>
              <a:ea typeface="Calibri" pitchFamily="34" charset="0"/>
              <a:cs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KNN-</a:t>
            </a:r>
            <a:r>
              <a:rPr lang="en-US" dirty="0">
                <a:solidFill>
                  <a:schemeClr val="tx1"/>
                </a:solidFill>
                <a:latin typeface="Calibri" pitchFamily="34" charset="0"/>
                <a:ea typeface="Calibri" pitchFamily="34" charset="0"/>
                <a:cs typeface="Calibri" pitchFamily="34" charset="0"/>
              </a:rPr>
              <a:t>Comparison between original stock close price </a:t>
            </a:r>
            <a:r>
              <a:rPr lang="en-US" dirty="0" err="1">
                <a:solidFill>
                  <a:schemeClr val="tx1"/>
                </a:solidFill>
                <a:latin typeface="Calibri" pitchFamily="34" charset="0"/>
                <a:ea typeface="Calibri" pitchFamily="34" charset="0"/>
                <a:cs typeface="Calibri" pitchFamily="34" charset="0"/>
              </a:rPr>
              <a:t>vs</a:t>
            </a:r>
            <a:r>
              <a:rPr lang="en-US" dirty="0">
                <a:solidFill>
                  <a:schemeClr val="tx1"/>
                </a:solidFill>
                <a:latin typeface="Calibri" pitchFamily="34" charset="0"/>
                <a:ea typeface="Calibri" pitchFamily="34" charset="0"/>
                <a:cs typeface="Calibri" pitchFamily="34" charset="0"/>
              </a:rPr>
              <a:t> predicted close price</a:t>
            </a:r>
            <a:endParaRPr lang="en-US" dirty="0"/>
          </a:p>
        </p:txBody>
      </p:sp>
      <p:pic>
        <p:nvPicPr>
          <p:cNvPr id="36866" name="Picture 2"/>
          <p:cNvPicPr>
            <a:picLocks noGrp="1" noChangeAspect="1" noChangeArrowheads="1"/>
          </p:cNvPicPr>
          <p:nvPr>
            <p:ph idx="1"/>
          </p:nvPr>
        </p:nvPicPr>
        <p:blipFill>
          <a:blip r:embed="rId2" cstate="print"/>
          <a:srcRect/>
          <a:stretch>
            <a:fillRect/>
          </a:stretch>
        </p:blipFill>
        <p:spPr bwMode="auto">
          <a:xfrm>
            <a:off x="1881554" y="2108200"/>
            <a:ext cx="8359674" cy="3650762"/>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cstate="print"/>
          <a:srcRect/>
          <a:stretch>
            <a:fillRect/>
          </a:stretch>
        </p:blipFill>
        <p:spPr bwMode="auto">
          <a:xfrm>
            <a:off x="3279531" y="5925649"/>
            <a:ext cx="4413738" cy="350837"/>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LSTM-</a:t>
            </a:r>
            <a:r>
              <a:rPr lang="en-US" dirty="0">
                <a:solidFill>
                  <a:schemeClr val="tx1"/>
                </a:solidFill>
                <a:latin typeface="Calibri" pitchFamily="34" charset="0"/>
                <a:ea typeface="Calibri" pitchFamily="34" charset="0"/>
                <a:cs typeface="Calibri" pitchFamily="34" charset="0"/>
              </a:rPr>
              <a:t>Comparison between original stock close price </a:t>
            </a:r>
            <a:r>
              <a:rPr lang="en-US" dirty="0" err="1">
                <a:solidFill>
                  <a:schemeClr val="tx1"/>
                </a:solidFill>
                <a:latin typeface="Calibri" pitchFamily="34" charset="0"/>
                <a:ea typeface="Calibri" pitchFamily="34" charset="0"/>
                <a:cs typeface="Calibri" pitchFamily="34" charset="0"/>
              </a:rPr>
              <a:t>vs</a:t>
            </a:r>
            <a:r>
              <a:rPr lang="en-US" dirty="0">
                <a:solidFill>
                  <a:schemeClr val="tx1"/>
                </a:solidFill>
                <a:latin typeface="Calibri" pitchFamily="34" charset="0"/>
                <a:ea typeface="Calibri" pitchFamily="34" charset="0"/>
                <a:cs typeface="Calibri" pitchFamily="34" charset="0"/>
              </a:rPr>
              <a:t> predicted close price</a:t>
            </a:r>
            <a:endParaRPr lang="en-US" dirty="0"/>
          </a:p>
        </p:txBody>
      </p:sp>
      <p:pic>
        <p:nvPicPr>
          <p:cNvPr id="37890" name="Picture 2"/>
          <p:cNvPicPr>
            <a:picLocks noGrp="1" noChangeAspect="1" noChangeArrowheads="1"/>
          </p:cNvPicPr>
          <p:nvPr>
            <p:ph idx="1"/>
          </p:nvPr>
        </p:nvPicPr>
        <p:blipFill>
          <a:blip r:embed="rId2" cstate="print"/>
          <a:srcRect/>
          <a:stretch>
            <a:fillRect/>
          </a:stretch>
        </p:blipFill>
        <p:spPr bwMode="auto">
          <a:xfrm>
            <a:off x="2106696" y="2108200"/>
            <a:ext cx="8038933" cy="3760788"/>
          </a:xfrm>
          <a:prstGeom prst="rect">
            <a:avLst/>
          </a:prstGeom>
          <a:noFill/>
          <a:ln w="9525">
            <a:noFill/>
            <a:miter lim="800000"/>
            <a:headEnd/>
            <a:tailEnd/>
          </a:ln>
          <a:effectLst/>
        </p:spPr>
      </p:pic>
      <p:pic>
        <p:nvPicPr>
          <p:cNvPr id="37891" name="Picture 3"/>
          <p:cNvPicPr>
            <a:picLocks noChangeAspect="1" noChangeArrowheads="1"/>
          </p:cNvPicPr>
          <p:nvPr/>
        </p:nvPicPr>
        <p:blipFill>
          <a:blip r:embed="rId3" cstate="print"/>
          <a:srcRect/>
          <a:stretch>
            <a:fillRect/>
          </a:stretch>
        </p:blipFill>
        <p:spPr bwMode="auto">
          <a:xfrm>
            <a:off x="3385040" y="5897564"/>
            <a:ext cx="4334606" cy="32067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GRU-</a:t>
            </a:r>
            <a:r>
              <a:rPr lang="en-US" dirty="0">
                <a:solidFill>
                  <a:schemeClr val="tx1"/>
                </a:solidFill>
                <a:latin typeface="Calibri" pitchFamily="34" charset="0"/>
                <a:ea typeface="Calibri" pitchFamily="34" charset="0"/>
                <a:cs typeface="Calibri" pitchFamily="34" charset="0"/>
              </a:rPr>
              <a:t>Comparison between original stock close price </a:t>
            </a:r>
            <a:r>
              <a:rPr lang="en-US" dirty="0" err="1">
                <a:solidFill>
                  <a:schemeClr val="tx1"/>
                </a:solidFill>
                <a:latin typeface="Calibri" pitchFamily="34" charset="0"/>
                <a:ea typeface="Calibri" pitchFamily="34" charset="0"/>
                <a:cs typeface="Calibri" pitchFamily="34" charset="0"/>
              </a:rPr>
              <a:t>vs</a:t>
            </a:r>
            <a:r>
              <a:rPr lang="en-US" dirty="0">
                <a:solidFill>
                  <a:schemeClr val="tx1"/>
                </a:solidFill>
                <a:latin typeface="Calibri" pitchFamily="34" charset="0"/>
                <a:ea typeface="Calibri" pitchFamily="34" charset="0"/>
                <a:cs typeface="Calibri" pitchFamily="34" charset="0"/>
              </a:rPr>
              <a:t> predicted close price</a:t>
            </a:r>
            <a:endParaRPr lang="en-US" dirty="0"/>
          </a:p>
        </p:txBody>
      </p:sp>
      <p:pic>
        <p:nvPicPr>
          <p:cNvPr id="38914" name="Picture 2"/>
          <p:cNvPicPr>
            <a:picLocks noGrp="1" noChangeAspect="1" noChangeArrowheads="1"/>
          </p:cNvPicPr>
          <p:nvPr>
            <p:ph idx="1"/>
          </p:nvPr>
        </p:nvPicPr>
        <p:blipFill>
          <a:blip r:embed="rId2" cstate="print"/>
          <a:srcRect/>
          <a:stretch>
            <a:fillRect/>
          </a:stretch>
        </p:blipFill>
        <p:spPr bwMode="auto">
          <a:xfrm>
            <a:off x="2134853" y="2108200"/>
            <a:ext cx="7982619" cy="3760788"/>
          </a:xfrm>
          <a:prstGeom prst="rect">
            <a:avLst/>
          </a:prstGeom>
          <a:noFill/>
          <a:ln w="9525">
            <a:noFill/>
            <a:miter lim="800000"/>
            <a:headEnd/>
            <a:tailEnd/>
          </a:ln>
          <a:effectLst/>
        </p:spPr>
      </p:pic>
      <p:pic>
        <p:nvPicPr>
          <p:cNvPr id="38915" name="Picture 3"/>
          <p:cNvPicPr>
            <a:picLocks noChangeAspect="1" noChangeArrowheads="1"/>
          </p:cNvPicPr>
          <p:nvPr/>
        </p:nvPicPr>
        <p:blipFill>
          <a:blip r:embed="rId3" cstate="print"/>
          <a:srcRect/>
          <a:stretch>
            <a:fillRect/>
          </a:stretch>
        </p:blipFill>
        <p:spPr bwMode="auto">
          <a:xfrm>
            <a:off x="3200400" y="5824049"/>
            <a:ext cx="4387362" cy="3270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EAA5-10EC-46C9-A263-487714184C5B}"/>
              </a:ext>
            </a:extLst>
          </p:cNvPr>
          <p:cNvSpPr>
            <a:spLocks noGrp="1"/>
          </p:cNvSpPr>
          <p:nvPr>
            <p:ph type="title"/>
          </p:nvPr>
        </p:nvSpPr>
        <p:spPr/>
        <p:txBody>
          <a:bodyPr>
            <a:normAutofit/>
          </a:bodyPr>
          <a:lstStyle/>
          <a:p>
            <a:r>
              <a:rPr lang="en-US" sz="4800" b="1" dirty="0">
                <a:solidFill>
                  <a:schemeClr val="tx1"/>
                </a:solidFill>
                <a:latin typeface="Calibri" pitchFamily="34" charset="0"/>
                <a:ea typeface="Calibri" pitchFamily="34" charset="0"/>
                <a:cs typeface="Calibri" pitchFamily="34" charset="0"/>
              </a:rPr>
              <a:t>Model result </a:t>
            </a:r>
            <a:br>
              <a:rPr lang="en-US" dirty="0">
                <a:solidFill>
                  <a:schemeClr val="tx1"/>
                </a:solidFill>
                <a:latin typeface="Calibri" pitchFamily="34" charset="0"/>
                <a:ea typeface="Calibri" pitchFamily="34" charset="0"/>
                <a:cs typeface="Calibri" pitchFamily="34" charset="0"/>
              </a:rPr>
            </a:br>
            <a:endParaRPr lang="en-IN" dirty="0">
              <a:solidFill>
                <a:schemeClr val="tx1"/>
              </a:solidFill>
              <a:latin typeface="Calibri" pitchFamily="34" charset="0"/>
              <a:ea typeface="Calibri" pitchFamily="34" charset="0"/>
              <a:cs typeface="Calibri" pitchFamily="34" charset="0"/>
            </a:endParaRPr>
          </a:p>
        </p:txBody>
      </p:sp>
      <p:pic>
        <p:nvPicPr>
          <p:cNvPr id="4099" name="Picture 3"/>
          <p:cNvPicPr>
            <a:picLocks noChangeAspect="1" noChangeArrowheads="1"/>
          </p:cNvPicPr>
          <p:nvPr/>
        </p:nvPicPr>
        <p:blipFill>
          <a:blip r:embed="rId2" cstate="print"/>
          <a:srcRect/>
          <a:stretch>
            <a:fillRect/>
          </a:stretch>
        </p:blipFill>
        <p:spPr bwMode="auto">
          <a:xfrm>
            <a:off x="3692769" y="2347545"/>
            <a:ext cx="4554415" cy="2479431"/>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7" name="Rectangle 6"/>
          <p:cNvSpPr/>
          <p:nvPr/>
        </p:nvSpPr>
        <p:spPr>
          <a:xfrm>
            <a:off x="1274885" y="5114835"/>
            <a:ext cx="9829800" cy="769441"/>
          </a:xfrm>
          <a:prstGeom prst="rect">
            <a:avLst/>
          </a:prstGeom>
        </p:spPr>
        <p:txBody>
          <a:bodyPr wrap="square">
            <a:spAutoFit/>
          </a:bodyPr>
          <a:lstStyle/>
          <a:p>
            <a:r>
              <a:rPr lang="en-US" sz="2200" b="1" dirty="0">
                <a:latin typeface="Calibri" pitchFamily="34" charset="0"/>
                <a:ea typeface="Calibri" pitchFamily="34" charset="0"/>
                <a:cs typeface="Calibri" pitchFamily="34" charset="0"/>
              </a:rPr>
              <a:t>By Looking into this table we can say that our LSTM model have best R2 score.</a:t>
            </a:r>
          </a:p>
          <a:p>
            <a:endParaRPr lang="en-US" sz="2200" b="1"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618360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63F9-8D06-456B-9576-59A36FBE2C62}"/>
              </a:ext>
            </a:extLst>
          </p:cNvPr>
          <p:cNvSpPr>
            <a:spLocks noGrp="1"/>
          </p:cNvSpPr>
          <p:nvPr>
            <p:ph type="title"/>
          </p:nvPr>
        </p:nvSpPr>
        <p:spPr/>
        <p:txBody>
          <a:bodyPr/>
          <a:lstStyle/>
          <a:p>
            <a:r>
              <a:rPr lang="en-US" sz="4800" b="1" i="0" u="none" strike="noStrike" cap="none" dirty="0">
                <a:solidFill>
                  <a:schemeClr val="tx1"/>
                </a:solidFill>
                <a:latin typeface="Calibri" pitchFamily="34" charset="0"/>
                <a:ea typeface="Calibri" pitchFamily="34" charset="0"/>
                <a:cs typeface="Calibri" pitchFamily="34" charset="0"/>
                <a:sym typeface="Arial"/>
              </a:rPr>
              <a:t>Model Results</a:t>
            </a:r>
            <a:br>
              <a:rPr lang="en-US" sz="4800" b="0" i="0" u="none" strike="noStrike" cap="none" dirty="0">
                <a:solidFill>
                  <a:schemeClr val="tx1"/>
                </a:solidFill>
                <a:latin typeface="Calibri" pitchFamily="34" charset="0"/>
                <a:ea typeface="Calibri" pitchFamily="34" charset="0"/>
                <a:cs typeface="Calibri" pitchFamily="34" charset="0"/>
                <a:sym typeface="Arial"/>
              </a:rPr>
            </a:br>
            <a:endParaRPr lang="en-IN" dirty="0">
              <a:solidFill>
                <a:schemeClr val="tx1"/>
              </a:solidFill>
              <a:latin typeface="Calibri" pitchFamily="34" charset="0"/>
              <a:ea typeface="Calibri" pitchFamily="34" charset="0"/>
              <a:cs typeface="Calibri" pitchFamily="34" charset="0"/>
            </a:endParaRPr>
          </a:p>
        </p:txBody>
      </p:sp>
      <p:sp>
        <p:nvSpPr>
          <p:cNvPr id="3" name="Content Placeholder 2">
            <a:extLst>
              <a:ext uri="{FF2B5EF4-FFF2-40B4-BE49-F238E27FC236}">
                <a16:creationId xmlns:a16="http://schemas.microsoft.com/office/drawing/2014/main" id="{390231F5-E3E9-46AE-A134-74B2DBC01DDC}"/>
              </a:ext>
            </a:extLst>
          </p:cNvPr>
          <p:cNvSpPr>
            <a:spLocks noGrp="1"/>
          </p:cNvSpPr>
          <p:nvPr>
            <p:ph idx="1"/>
          </p:nvPr>
        </p:nvSpPr>
        <p:spPr/>
        <p:txBody>
          <a:bodyPr>
            <a:normAutofit fontScale="92500" lnSpcReduction="20000"/>
          </a:bodyPr>
          <a:lstStyle/>
          <a:p>
            <a:pPr marL="285750" indent="-285750">
              <a:lnSpc>
                <a:spcPct val="150000"/>
              </a:lnSpc>
              <a:buSzPts val="1800"/>
              <a:buChar char="•"/>
            </a:pPr>
            <a:r>
              <a:rPr lang="en-US" sz="2000" dirty="0">
                <a:solidFill>
                  <a:schemeClr val="tx1"/>
                </a:solidFill>
                <a:latin typeface="Calibri" pitchFamily="34" charset="0"/>
                <a:ea typeface="Calibri" pitchFamily="34" charset="0"/>
                <a:cs typeface="Calibri" pitchFamily="34" charset="0"/>
              </a:rPr>
              <a:t>For final model, LSTM.</a:t>
            </a:r>
          </a:p>
          <a:p>
            <a:pPr marL="285750" indent="-285750">
              <a:lnSpc>
                <a:spcPct val="150000"/>
              </a:lnSpc>
              <a:buChar char="•"/>
            </a:pPr>
            <a:r>
              <a:rPr lang="en-US" sz="2000" dirty="0">
                <a:solidFill>
                  <a:schemeClr val="tx1"/>
                </a:solidFill>
                <a:latin typeface="Calibri" pitchFamily="34" charset="0"/>
                <a:ea typeface="Calibri" pitchFamily="34" charset="0"/>
                <a:cs typeface="Calibri" pitchFamily="34" charset="0"/>
              </a:rPr>
              <a:t>We have deployed our model using LSTM.</a:t>
            </a:r>
          </a:p>
          <a:p>
            <a:pPr marL="285750" indent="-285750">
              <a:lnSpc>
                <a:spcPct val="150000"/>
              </a:lnSpc>
              <a:buChar char="•"/>
            </a:pPr>
            <a:r>
              <a:rPr lang="en-US" sz="2000" dirty="0">
                <a:solidFill>
                  <a:schemeClr val="tx1"/>
                </a:solidFill>
                <a:latin typeface="Calibri" pitchFamily="34" charset="0"/>
                <a:ea typeface="Calibri" pitchFamily="34" charset="0"/>
                <a:cs typeface="Calibri" pitchFamily="34" charset="0"/>
              </a:rPr>
              <a:t>It is giving R2score is </a:t>
            </a:r>
            <a:r>
              <a:rPr lang="en-US" sz="2000" b="1" dirty="0">
                <a:solidFill>
                  <a:schemeClr val="tx1"/>
                </a:solidFill>
                <a:latin typeface="Calibri" pitchFamily="34" charset="0"/>
                <a:ea typeface="Calibri" pitchFamily="34" charset="0"/>
                <a:cs typeface="Calibri" pitchFamily="34" charset="0"/>
              </a:rPr>
              <a:t>0.99%</a:t>
            </a:r>
            <a:r>
              <a:rPr lang="en-US" sz="2000" dirty="0">
                <a:solidFill>
                  <a:schemeClr val="tx1"/>
                </a:solidFill>
                <a:latin typeface="Calibri" pitchFamily="34" charset="0"/>
                <a:ea typeface="Calibri" pitchFamily="34" charset="0"/>
                <a:cs typeface="Calibri" pitchFamily="34" charset="0"/>
              </a:rPr>
              <a:t>.</a:t>
            </a:r>
          </a:p>
          <a:p>
            <a:pPr marL="285750" indent="-285750">
              <a:lnSpc>
                <a:spcPct val="150000"/>
              </a:lnSpc>
              <a:buChar char="•"/>
            </a:pPr>
            <a:r>
              <a:rPr lang="en-US" sz="2000" dirty="0">
                <a:solidFill>
                  <a:schemeClr val="tx1"/>
                </a:solidFill>
                <a:latin typeface="Calibri" pitchFamily="34" charset="0"/>
                <a:ea typeface="Calibri" pitchFamily="34" charset="0"/>
                <a:cs typeface="Calibri" pitchFamily="34" charset="0"/>
              </a:rPr>
              <a:t>We have use </a:t>
            </a:r>
            <a:r>
              <a:rPr lang="en-US" sz="2000" b="1" dirty="0">
                <a:solidFill>
                  <a:schemeClr val="tx1"/>
                </a:solidFill>
                <a:latin typeface="Calibri" pitchFamily="34" charset="0"/>
                <a:ea typeface="Calibri" pitchFamily="34" charset="0"/>
                <a:cs typeface="Calibri" pitchFamily="34" charset="0"/>
              </a:rPr>
              <a:t>STREAMLIT </a:t>
            </a:r>
            <a:r>
              <a:rPr lang="en-US" sz="2000" dirty="0">
                <a:solidFill>
                  <a:schemeClr val="tx1"/>
                </a:solidFill>
                <a:latin typeface="Calibri" pitchFamily="34" charset="0"/>
                <a:ea typeface="Calibri" pitchFamily="34" charset="0"/>
                <a:cs typeface="Calibri" pitchFamily="34" charset="0"/>
              </a:rPr>
              <a:t>for deployment.</a:t>
            </a:r>
          </a:p>
          <a:p>
            <a:pPr marL="285750" indent="-285750">
              <a:lnSpc>
                <a:spcPct val="150000"/>
              </a:lnSpc>
              <a:buChar char="•"/>
            </a:pPr>
            <a:r>
              <a:rPr lang="en-US" sz="2000" dirty="0">
                <a:solidFill>
                  <a:schemeClr val="tx1"/>
                </a:solidFill>
                <a:latin typeface="Calibri" pitchFamily="34" charset="0"/>
                <a:ea typeface="Calibri" pitchFamily="34" charset="0"/>
                <a:cs typeface="Calibri" pitchFamily="34" charset="0"/>
              </a:rPr>
              <a:t>We are taking Reliance dataset as input.</a:t>
            </a:r>
          </a:p>
          <a:p>
            <a:pPr marL="285750" indent="-285750">
              <a:lnSpc>
                <a:spcPct val="150000"/>
              </a:lnSpc>
              <a:buChar char="•"/>
            </a:pPr>
            <a:r>
              <a:rPr lang="en-US" sz="2000" dirty="0">
                <a:solidFill>
                  <a:schemeClr val="tx1"/>
                </a:solidFill>
                <a:latin typeface="Calibri" pitchFamily="34" charset="0"/>
                <a:ea typeface="Calibri" pitchFamily="34" charset="0"/>
                <a:cs typeface="Calibri" pitchFamily="34" charset="0"/>
              </a:rPr>
              <a:t>And Output will be predict customers to get the stock price hike and decrease in stock prices to invest in particular stocks.</a:t>
            </a:r>
            <a:r>
              <a:rPr lang="en-US" sz="2000" b="1" dirty="0">
                <a:solidFill>
                  <a:schemeClr val="tx1"/>
                </a:solidFill>
                <a:latin typeface="Calibri" pitchFamily="34" charset="0"/>
                <a:ea typeface="Calibri" pitchFamily="34" charset="0"/>
                <a:cs typeface="Calibri" pitchFamily="34" charset="0"/>
              </a:rPr>
              <a:t>.</a:t>
            </a:r>
          </a:p>
          <a:p>
            <a:pPr marL="285750" indent="-285750">
              <a:lnSpc>
                <a:spcPct val="150000"/>
              </a:lnSpc>
              <a:buChar char="•"/>
            </a:pPr>
            <a:endParaRPr lang="en-US" sz="2000" dirty="0">
              <a:solidFill>
                <a:schemeClr val="tx1"/>
              </a:solidFill>
              <a:latin typeface="Calibri" pitchFamily="34" charset="0"/>
              <a:ea typeface="Calibri" pitchFamily="34" charset="0"/>
              <a:cs typeface="Calibri" pitchFamily="34" charset="0"/>
            </a:endParaRPr>
          </a:p>
          <a:p>
            <a:endParaRPr lang="en-IN" dirty="0">
              <a:solidFill>
                <a:schemeClr val="tx1"/>
              </a:solidFill>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1452286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05331-D10E-4069-9EEE-E4BC24104545}"/>
              </a:ext>
            </a:extLst>
          </p:cNvPr>
          <p:cNvSpPr>
            <a:spLocks noGrp="1"/>
          </p:cNvSpPr>
          <p:nvPr>
            <p:ph type="title"/>
          </p:nvPr>
        </p:nvSpPr>
        <p:spPr/>
        <p:txBody>
          <a:bodyPr>
            <a:normAutofit fontScale="90000"/>
          </a:bodyPr>
          <a:lstStyle/>
          <a:p>
            <a:r>
              <a:rPr lang="en-US" sz="4800" b="1" i="0" u="none" strike="noStrike" cap="none" dirty="0">
                <a:solidFill>
                  <a:schemeClr val="tx1"/>
                </a:solidFill>
                <a:latin typeface="Arial"/>
                <a:ea typeface="Arial"/>
                <a:cs typeface="Arial"/>
                <a:sym typeface="Arial"/>
              </a:rPr>
              <a:t>Model Deployment using </a:t>
            </a:r>
            <a:r>
              <a:rPr lang="en-US" sz="4800" b="1" dirty="0">
                <a:solidFill>
                  <a:schemeClr val="tx1"/>
                </a:solidFill>
              </a:rPr>
              <a:t>STREAMLIT</a:t>
            </a:r>
            <a:br>
              <a:rPr lang="en-US" sz="4800" b="1" i="0" u="none" strike="noStrike" cap="none" dirty="0">
                <a:solidFill>
                  <a:schemeClr val="tx1"/>
                </a:solidFill>
                <a:latin typeface="Arial"/>
                <a:ea typeface="Arial"/>
                <a:cs typeface="Arial"/>
              </a:rPr>
            </a:br>
            <a:endParaRPr lang="en-IN" dirty="0">
              <a:solidFill>
                <a:schemeClr val="tx1"/>
              </a:solidFill>
            </a:endParaRPr>
          </a:p>
        </p:txBody>
      </p:sp>
      <p:pic>
        <p:nvPicPr>
          <p:cNvPr id="9" name="Content Placeholder 8">
            <a:extLst>
              <a:ext uri="{FF2B5EF4-FFF2-40B4-BE49-F238E27FC236}">
                <a16:creationId xmlns:a16="http://schemas.microsoft.com/office/drawing/2014/main" id="{E4D5787A-1DC4-487E-F348-2B43BC119F1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0640" y="1938030"/>
            <a:ext cx="9712960" cy="4452163"/>
          </a:xfrm>
        </p:spPr>
      </p:pic>
    </p:spTree>
    <p:extLst>
      <p:ext uri="{BB962C8B-B14F-4D97-AF65-F5344CB8AC3E}">
        <p14:creationId xmlns:p14="http://schemas.microsoft.com/office/powerpoint/2010/main" val="2808457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5BB6-1229-46F7-A3E4-10187E8D47FF}"/>
              </a:ext>
            </a:extLst>
          </p:cNvPr>
          <p:cNvSpPr>
            <a:spLocks noGrp="1"/>
          </p:cNvSpPr>
          <p:nvPr>
            <p:ph type="title"/>
          </p:nvPr>
        </p:nvSpPr>
        <p:spPr/>
        <p:txBody>
          <a:bodyPr/>
          <a:lstStyle/>
          <a:p>
            <a:pPr algn="ctr"/>
            <a:r>
              <a:rPr lang="en-IN" dirty="0"/>
              <a:t>Thank You</a:t>
            </a:r>
          </a:p>
        </p:txBody>
      </p:sp>
      <p:sp>
        <p:nvSpPr>
          <p:cNvPr id="3" name="Text Placeholder 2">
            <a:extLst>
              <a:ext uri="{FF2B5EF4-FFF2-40B4-BE49-F238E27FC236}">
                <a16:creationId xmlns:a16="http://schemas.microsoft.com/office/drawing/2014/main" id="{2E603729-22E1-4C8A-B2B8-02E164CEC70E}"/>
              </a:ext>
            </a:extLst>
          </p:cNvPr>
          <p:cNvSpPr>
            <a:spLocks noGrp="1"/>
          </p:cNvSpPr>
          <p:nvPr>
            <p:ph type="body" idx="1"/>
          </p:nvPr>
        </p:nvSpPr>
        <p:spPr/>
        <p:txBody>
          <a:bodyPr/>
          <a:lstStyle/>
          <a:p>
            <a:r>
              <a:rPr lang="en-IN" dirty="0"/>
              <a:t>.</a:t>
            </a:r>
          </a:p>
        </p:txBody>
      </p:sp>
    </p:spTree>
    <p:extLst>
      <p:ext uri="{BB962C8B-B14F-4D97-AF65-F5344CB8AC3E}">
        <p14:creationId xmlns:p14="http://schemas.microsoft.com/office/powerpoint/2010/main" val="112172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B392-7D96-4B04-ADA9-EA256108A6E9}"/>
              </a:ext>
            </a:extLst>
          </p:cNvPr>
          <p:cNvSpPr>
            <a:spLocks noGrp="1"/>
          </p:cNvSpPr>
          <p:nvPr>
            <p:ph type="title"/>
          </p:nvPr>
        </p:nvSpPr>
        <p:spPr/>
        <p:txBody>
          <a:bodyPr/>
          <a:lstStyle/>
          <a:p>
            <a:r>
              <a:rPr lang="en-IN" b="1" dirty="0">
                <a:solidFill>
                  <a:schemeClr val="tx1"/>
                </a:solidFill>
                <a:latin typeface="Calibri" pitchFamily="34" charset="0"/>
                <a:ea typeface="Calibri" pitchFamily="34" charset="0"/>
                <a:cs typeface="Calibri" pitchFamily="34" charset="0"/>
              </a:rPr>
              <a:t>Business Objective of the project</a:t>
            </a:r>
          </a:p>
        </p:txBody>
      </p:sp>
      <p:sp>
        <p:nvSpPr>
          <p:cNvPr id="3" name="Content Placeholder 2">
            <a:extLst>
              <a:ext uri="{FF2B5EF4-FFF2-40B4-BE49-F238E27FC236}">
                <a16:creationId xmlns:a16="http://schemas.microsoft.com/office/drawing/2014/main" id="{607C11F4-A952-414A-9C3F-8597D795578C}"/>
              </a:ext>
            </a:extLst>
          </p:cNvPr>
          <p:cNvSpPr>
            <a:spLocks noGrp="1"/>
          </p:cNvSpPr>
          <p:nvPr>
            <p:ph sz="half" idx="1"/>
          </p:nvPr>
        </p:nvSpPr>
        <p:spPr/>
        <p:txBody>
          <a:bodyPr/>
          <a:lstStyle/>
          <a:p>
            <a:r>
              <a:rPr lang="en-US" dirty="0">
                <a:latin typeface="Calibri" pitchFamily="34" charset="0"/>
                <a:ea typeface="Calibri" pitchFamily="34" charset="0"/>
                <a:cs typeface="Calibri" pitchFamily="34" charset="0"/>
              </a:rPr>
              <a:t>The main objective of the project is to predict the stock prices of Reliance Industries Limited for the upcoming days. This involves obtaining essential stock data such as Open, High, Low, and Close prices, from 2015 to 2020. The project aims to identify short-term and long-term trends, analyze the impact of external factors and significant events, and provide a forecast for the next month.</a:t>
            </a:r>
            <a:br>
              <a:rPr lang="en-US" dirty="0"/>
            </a:br>
            <a:endParaRPr lang="en-IN" dirty="0"/>
          </a:p>
        </p:txBody>
      </p:sp>
      <p:pic>
        <p:nvPicPr>
          <p:cNvPr id="1026" name="Picture 2" descr="world telecommunications day">
            <a:extLst>
              <a:ext uri="{FF2B5EF4-FFF2-40B4-BE49-F238E27FC236}">
                <a16:creationId xmlns:a16="http://schemas.microsoft.com/office/drawing/2014/main" id="{3DEE5720-22DE-44F8-B1A3-F3CEC43AE132}"/>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056586" y="2074985"/>
            <a:ext cx="4340015" cy="2739871"/>
          </a:xfrm>
          <a:prstGeom prst="rect">
            <a:avLst/>
          </a:prstGeom>
          <a:noFill/>
          <a:ln w="635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76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32076-83D2-4383-A8CD-255C6DFCCB03}"/>
              </a:ext>
            </a:extLst>
          </p:cNvPr>
          <p:cNvSpPr>
            <a:spLocks noGrp="1"/>
          </p:cNvSpPr>
          <p:nvPr>
            <p:ph type="title"/>
          </p:nvPr>
        </p:nvSpPr>
        <p:spPr/>
        <p:txBody>
          <a:bodyPr/>
          <a:lstStyle/>
          <a:p>
            <a:r>
              <a:rPr lang="en-IN" b="1" dirty="0">
                <a:solidFill>
                  <a:schemeClr val="tx1"/>
                </a:solidFill>
                <a:latin typeface="Calibri" pitchFamily="34" charset="0"/>
                <a:ea typeface="Calibri" pitchFamily="34" charset="0"/>
                <a:cs typeface="Calibri" pitchFamily="34" charset="0"/>
              </a:rPr>
              <a:t>Project</a:t>
            </a:r>
            <a:r>
              <a:rPr lang="en-IN" dirty="0">
                <a:solidFill>
                  <a:schemeClr val="tx1"/>
                </a:solidFill>
                <a:latin typeface="Calibri" pitchFamily="34" charset="0"/>
                <a:ea typeface="Calibri" pitchFamily="34" charset="0"/>
                <a:cs typeface="Calibri" pitchFamily="34" charset="0"/>
              </a:rPr>
              <a:t> </a:t>
            </a:r>
            <a:r>
              <a:rPr lang="en-IN" b="1" dirty="0">
                <a:solidFill>
                  <a:schemeClr val="tx1"/>
                </a:solidFill>
                <a:latin typeface="Calibri" pitchFamily="34" charset="0"/>
                <a:ea typeface="Calibri" pitchFamily="34" charset="0"/>
                <a:cs typeface="Calibri" pitchFamily="34" charset="0"/>
              </a:rPr>
              <a:t>Flow</a:t>
            </a:r>
          </a:p>
        </p:txBody>
      </p:sp>
      <p:sp>
        <p:nvSpPr>
          <p:cNvPr id="3" name="Content Placeholder 2">
            <a:extLst>
              <a:ext uri="{FF2B5EF4-FFF2-40B4-BE49-F238E27FC236}">
                <a16:creationId xmlns:a16="http://schemas.microsoft.com/office/drawing/2014/main" id="{E49D92C0-B89D-42F0-8DFB-7686BCB4E916}"/>
              </a:ext>
            </a:extLst>
          </p:cNvPr>
          <p:cNvSpPr>
            <a:spLocks noGrp="1"/>
          </p:cNvSpPr>
          <p:nvPr>
            <p:ph sz="half" idx="1"/>
          </p:nvPr>
        </p:nvSpPr>
        <p:spPr/>
        <p:txBody>
          <a:bodyPr>
            <a:normAutofit/>
          </a:bodyPr>
          <a:lstStyle/>
          <a:p>
            <a:r>
              <a:rPr lang="en-IN" sz="2400" dirty="0">
                <a:latin typeface="Calibri" pitchFamily="34" charset="0"/>
                <a:ea typeface="Calibri" pitchFamily="34" charset="0"/>
                <a:cs typeface="Calibri" pitchFamily="34" charset="0"/>
              </a:rPr>
              <a:t>-Data Collection</a:t>
            </a:r>
          </a:p>
          <a:p>
            <a:r>
              <a:rPr lang="en-IN" sz="2400" dirty="0">
                <a:latin typeface="Calibri" pitchFamily="34" charset="0"/>
                <a:ea typeface="Calibri" pitchFamily="34" charset="0"/>
                <a:cs typeface="Calibri" pitchFamily="34" charset="0"/>
              </a:rPr>
              <a:t>-Data Pre-processing</a:t>
            </a:r>
          </a:p>
          <a:p>
            <a:r>
              <a:rPr lang="en-IN" sz="2400" dirty="0">
                <a:latin typeface="Calibri" pitchFamily="34" charset="0"/>
                <a:ea typeface="Calibri" pitchFamily="34" charset="0"/>
                <a:cs typeface="Calibri" pitchFamily="34" charset="0"/>
              </a:rPr>
              <a:t>-Feature Selection</a:t>
            </a:r>
          </a:p>
          <a:p>
            <a:r>
              <a:rPr lang="en-IN" sz="2400" dirty="0">
                <a:latin typeface="Calibri" pitchFamily="34" charset="0"/>
                <a:ea typeface="Calibri" pitchFamily="34" charset="0"/>
                <a:cs typeface="Calibri" pitchFamily="34" charset="0"/>
              </a:rPr>
              <a:t>-Model Selection</a:t>
            </a:r>
          </a:p>
          <a:p>
            <a:r>
              <a:rPr lang="en-IN" sz="2400" dirty="0">
                <a:latin typeface="Calibri" pitchFamily="34" charset="0"/>
                <a:ea typeface="Calibri" pitchFamily="34" charset="0"/>
                <a:cs typeface="Calibri" pitchFamily="34" charset="0"/>
              </a:rPr>
              <a:t>-Model Training and Evaluation</a:t>
            </a:r>
          </a:p>
          <a:p>
            <a:r>
              <a:rPr lang="en-IN" sz="2400" dirty="0">
                <a:latin typeface="Calibri" pitchFamily="34" charset="0"/>
                <a:ea typeface="Calibri" pitchFamily="34" charset="0"/>
                <a:cs typeface="Calibri" pitchFamily="34" charset="0"/>
              </a:rPr>
              <a:t>-Model Deployment</a:t>
            </a:r>
          </a:p>
        </p:txBody>
      </p:sp>
      <p:pic>
        <p:nvPicPr>
          <p:cNvPr id="2050" name="Picture 2" descr="Why Python is Best for Web Application Development">
            <a:extLst>
              <a:ext uri="{FF2B5EF4-FFF2-40B4-BE49-F238E27FC236}">
                <a16:creationId xmlns:a16="http://schemas.microsoft.com/office/drawing/2014/main" id="{DF7DBE87-5789-445F-930F-346D153A4735}"/>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5677428" y="2349629"/>
            <a:ext cx="4639736" cy="2416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550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242E-D69A-4E26-9540-8455F93FB070}"/>
              </a:ext>
            </a:extLst>
          </p:cNvPr>
          <p:cNvSpPr>
            <a:spLocks noGrp="1"/>
          </p:cNvSpPr>
          <p:nvPr>
            <p:ph type="title"/>
          </p:nvPr>
        </p:nvSpPr>
        <p:spPr/>
        <p:txBody>
          <a:bodyPr>
            <a:normAutofit/>
          </a:bodyPr>
          <a:lstStyle/>
          <a:p>
            <a:r>
              <a:rPr lang="en-US" sz="4800" b="1" i="0" u="none" strike="noStrike" cap="none" dirty="0">
                <a:solidFill>
                  <a:schemeClr val="tx1"/>
                </a:solidFill>
                <a:latin typeface="Arial"/>
                <a:ea typeface="Arial"/>
                <a:cs typeface="Arial"/>
                <a:sym typeface="Arial"/>
              </a:rPr>
              <a:t>Exploratory Data Analysis (EDA)</a:t>
            </a:r>
            <a:br>
              <a:rPr lang="en-US" sz="4800" b="0" i="0" u="none" strike="noStrike" cap="none" dirty="0">
                <a:solidFill>
                  <a:schemeClr val="tx1"/>
                </a:solidFill>
                <a:latin typeface="Arial"/>
                <a:ea typeface="Arial"/>
                <a:cs typeface="Arial"/>
                <a:sym typeface="Arial"/>
              </a:rPr>
            </a:br>
            <a:endParaRPr lang="en-IN" dirty="0">
              <a:solidFill>
                <a:schemeClr val="tx1"/>
              </a:solidFill>
            </a:endParaRPr>
          </a:p>
        </p:txBody>
      </p:sp>
      <p:pic>
        <p:nvPicPr>
          <p:cNvPr id="4098" name="Picture 2" descr="Exploratory data analysis in Python. | by Tanu N Prabhu | Towards Data  Science">
            <a:extLst>
              <a:ext uri="{FF2B5EF4-FFF2-40B4-BE49-F238E27FC236}">
                <a16:creationId xmlns:a16="http://schemas.microsoft.com/office/drawing/2014/main" id="{64842A84-55C5-4403-8DB1-B9E2CB4140A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43200" y="2117882"/>
            <a:ext cx="6381674" cy="352893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169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314D-6095-432B-86FA-EAAA7D5866A9}"/>
              </a:ext>
            </a:extLst>
          </p:cNvPr>
          <p:cNvSpPr>
            <a:spLocks noGrp="1"/>
          </p:cNvSpPr>
          <p:nvPr>
            <p:ph type="title"/>
          </p:nvPr>
        </p:nvSpPr>
        <p:spPr/>
        <p:txBody>
          <a:bodyPr/>
          <a:lstStyle/>
          <a:p>
            <a:r>
              <a:rPr lang="en-US" sz="4800" b="1" i="0" u="none" strike="noStrike" cap="none" dirty="0">
                <a:solidFill>
                  <a:schemeClr val="tx1"/>
                </a:solidFill>
                <a:latin typeface="Calibri" pitchFamily="34" charset="0"/>
                <a:ea typeface="Calibri" pitchFamily="34" charset="0"/>
                <a:cs typeface="Calibri" pitchFamily="34" charset="0"/>
                <a:sym typeface="Arial"/>
              </a:rPr>
              <a:t>Data set details</a:t>
            </a:r>
            <a:br>
              <a:rPr lang="en-US" sz="2800" b="0" i="0" u="none" strike="noStrike" cap="none" dirty="0">
                <a:solidFill>
                  <a:schemeClr val="tx1"/>
                </a:solidFill>
                <a:latin typeface="Calibri" pitchFamily="34" charset="0"/>
                <a:ea typeface="Calibri" pitchFamily="34" charset="0"/>
                <a:cs typeface="Calibri" pitchFamily="34" charset="0"/>
                <a:sym typeface="Arial"/>
              </a:rPr>
            </a:br>
            <a:endParaRPr lang="en-IN" dirty="0">
              <a:solidFill>
                <a:schemeClr val="tx1"/>
              </a:solidFill>
              <a:latin typeface="Calibri" pitchFamily="34" charset="0"/>
              <a:ea typeface="Calibri" pitchFamily="34" charset="0"/>
              <a:cs typeface="Calibri" pitchFamily="34" charset="0"/>
            </a:endParaRPr>
          </a:p>
        </p:txBody>
      </p:sp>
      <p:sp>
        <p:nvSpPr>
          <p:cNvPr id="3" name="Content Placeholder 2">
            <a:extLst>
              <a:ext uri="{FF2B5EF4-FFF2-40B4-BE49-F238E27FC236}">
                <a16:creationId xmlns:a16="http://schemas.microsoft.com/office/drawing/2014/main" id="{DE569616-8177-4BA4-BB1B-470B4A61C5A3}"/>
              </a:ext>
            </a:extLst>
          </p:cNvPr>
          <p:cNvSpPr>
            <a:spLocks noGrp="1"/>
          </p:cNvSpPr>
          <p:nvPr>
            <p:ph idx="1"/>
          </p:nvPr>
        </p:nvSpPr>
        <p:spPr/>
        <p:txBody>
          <a:bodyPr>
            <a:normAutofit lnSpcReduction="10000"/>
          </a:bodyPr>
          <a:lstStyle/>
          <a:p>
            <a:r>
              <a:rPr lang="en-IN" b="1" u="sng" dirty="0">
                <a:solidFill>
                  <a:schemeClr val="tx1"/>
                </a:solidFill>
                <a:latin typeface="Calibri" pitchFamily="34" charset="0"/>
                <a:ea typeface="Calibri" pitchFamily="34" charset="0"/>
                <a:cs typeface="Calibri" pitchFamily="34" charset="0"/>
              </a:rPr>
              <a:t>This data includes attributes such as:</a:t>
            </a:r>
            <a:endParaRPr lang="en-US" b="1" dirty="0">
              <a:solidFill>
                <a:schemeClr val="tx1"/>
              </a:solidFill>
              <a:latin typeface="Calibri" pitchFamily="34" charset="0"/>
              <a:ea typeface="Calibri" pitchFamily="34" charset="0"/>
              <a:cs typeface="Calibri" pitchFamily="34" charset="0"/>
            </a:endParaRPr>
          </a:p>
          <a:p>
            <a:r>
              <a:rPr lang="en-US" b="1" dirty="0">
                <a:latin typeface="Calibri" pitchFamily="34" charset="0"/>
                <a:ea typeface="Calibri" pitchFamily="34" charset="0"/>
                <a:cs typeface="Calibri" pitchFamily="34" charset="0"/>
              </a:rPr>
              <a:t>Date:</a:t>
            </a:r>
            <a:r>
              <a:rPr lang="en-US" dirty="0">
                <a:latin typeface="Calibri" pitchFamily="34" charset="0"/>
                <a:ea typeface="Calibri" pitchFamily="34" charset="0"/>
                <a:cs typeface="Calibri" pitchFamily="34" charset="0"/>
              </a:rPr>
              <a:t> Date of trade</a:t>
            </a:r>
          </a:p>
          <a:p>
            <a:r>
              <a:rPr lang="en-US" b="1" dirty="0">
                <a:latin typeface="Calibri" pitchFamily="34" charset="0"/>
                <a:ea typeface="Calibri" pitchFamily="34" charset="0"/>
                <a:cs typeface="Calibri" pitchFamily="34" charset="0"/>
              </a:rPr>
              <a:t>Open:</a:t>
            </a:r>
            <a:r>
              <a:rPr lang="en-US" dirty="0">
                <a:latin typeface="Calibri" pitchFamily="34" charset="0"/>
                <a:ea typeface="Calibri" pitchFamily="34" charset="0"/>
                <a:cs typeface="Calibri" pitchFamily="34" charset="0"/>
              </a:rPr>
              <a:t> Opening price of the stock</a:t>
            </a:r>
          </a:p>
          <a:p>
            <a:r>
              <a:rPr lang="en-US" b="1" dirty="0">
                <a:latin typeface="Calibri" pitchFamily="34" charset="0"/>
                <a:ea typeface="Calibri" pitchFamily="34" charset="0"/>
                <a:cs typeface="Calibri" pitchFamily="34" charset="0"/>
              </a:rPr>
              <a:t>High:</a:t>
            </a:r>
            <a:r>
              <a:rPr lang="en-US" dirty="0">
                <a:latin typeface="Calibri" pitchFamily="34" charset="0"/>
                <a:ea typeface="Calibri" pitchFamily="34" charset="0"/>
                <a:cs typeface="Calibri" pitchFamily="34" charset="0"/>
              </a:rPr>
              <a:t> Highest price of the stock on that day</a:t>
            </a:r>
          </a:p>
          <a:p>
            <a:r>
              <a:rPr lang="en-US" b="1" dirty="0">
                <a:latin typeface="Calibri" pitchFamily="34" charset="0"/>
                <a:ea typeface="Calibri" pitchFamily="34" charset="0"/>
                <a:cs typeface="Calibri" pitchFamily="34" charset="0"/>
              </a:rPr>
              <a:t>Low:</a:t>
            </a:r>
            <a:r>
              <a:rPr lang="en-US" dirty="0">
                <a:latin typeface="Calibri" pitchFamily="34" charset="0"/>
                <a:ea typeface="Calibri" pitchFamily="34" charset="0"/>
                <a:cs typeface="Calibri" pitchFamily="34" charset="0"/>
              </a:rPr>
              <a:t> Lowest price of the stock on that day</a:t>
            </a:r>
          </a:p>
          <a:p>
            <a:r>
              <a:rPr lang="en-US" b="1" dirty="0">
                <a:latin typeface="Calibri" pitchFamily="34" charset="0"/>
                <a:ea typeface="Calibri" pitchFamily="34" charset="0"/>
                <a:cs typeface="Calibri" pitchFamily="34" charset="0"/>
              </a:rPr>
              <a:t>Close:</a:t>
            </a:r>
            <a:r>
              <a:rPr lang="en-US" dirty="0">
                <a:latin typeface="Calibri" pitchFamily="34" charset="0"/>
                <a:ea typeface="Calibri" pitchFamily="34" charset="0"/>
                <a:cs typeface="Calibri" pitchFamily="34" charset="0"/>
              </a:rPr>
              <a:t> Close price adjusted for splits</a:t>
            </a:r>
          </a:p>
          <a:p>
            <a:r>
              <a:rPr lang="en-US" b="1" dirty="0" err="1">
                <a:latin typeface="Calibri" pitchFamily="34" charset="0"/>
                <a:ea typeface="Calibri" pitchFamily="34" charset="0"/>
                <a:cs typeface="Calibri" pitchFamily="34" charset="0"/>
              </a:rPr>
              <a:t>Adj</a:t>
            </a:r>
            <a:r>
              <a:rPr lang="en-US" b="1" dirty="0">
                <a:latin typeface="Calibri" pitchFamily="34" charset="0"/>
                <a:ea typeface="Calibri" pitchFamily="34" charset="0"/>
                <a:cs typeface="Calibri" pitchFamily="34" charset="0"/>
              </a:rPr>
              <a:t> Close:</a:t>
            </a:r>
            <a:r>
              <a:rPr lang="en-US" dirty="0">
                <a:latin typeface="Calibri" pitchFamily="34" charset="0"/>
                <a:ea typeface="Calibri" pitchFamily="34" charset="0"/>
                <a:cs typeface="Calibri" pitchFamily="34" charset="0"/>
              </a:rPr>
              <a:t> Adjusted close price adjusted for splits, dividends, and capital gain distributions</a:t>
            </a:r>
          </a:p>
          <a:p>
            <a:r>
              <a:rPr lang="en-US" b="1" dirty="0">
                <a:latin typeface="Calibri" pitchFamily="34" charset="0"/>
                <a:ea typeface="Calibri" pitchFamily="34" charset="0"/>
                <a:cs typeface="Calibri" pitchFamily="34" charset="0"/>
              </a:rPr>
              <a:t>Volume:</a:t>
            </a:r>
            <a:r>
              <a:rPr lang="en-US" dirty="0">
                <a:latin typeface="Calibri" pitchFamily="34" charset="0"/>
                <a:ea typeface="Calibri" pitchFamily="34" charset="0"/>
                <a:cs typeface="Calibri" pitchFamily="34" charset="0"/>
              </a:rPr>
              <a:t> Volume of stock traded on that day</a:t>
            </a:r>
          </a:p>
          <a:p>
            <a:endParaRPr lang="en-IN"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221021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E385-4A36-4718-ACBA-6CF7C552D399}"/>
              </a:ext>
            </a:extLst>
          </p:cNvPr>
          <p:cNvSpPr>
            <a:spLocks noGrp="1"/>
          </p:cNvSpPr>
          <p:nvPr>
            <p:ph type="title"/>
          </p:nvPr>
        </p:nvSpPr>
        <p:spPr/>
        <p:txBody>
          <a:bodyPr/>
          <a:lstStyle/>
          <a:p>
            <a:r>
              <a:rPr lang="en-IN" dirty="0">
                <a:solidFill>
                  <a:schemeClr val="tx1"/>
                </a:solidFill>
                <a:latin typeface="Calibri" pitchFamily="34" charset="0"/>
                <a:ea typeface="Calibri" pitchFamily="34" charset="0"/>
                <a:cs typeface="Calibri" pitchFamily="34" charset="0"/>
              </a:rPr>
              <a:t>Line-Plot</a:t>
            </a:r>
          </a:p>
        </p:txBody>
      </p:sp>
      <p:sp>
        <p:nvSpPr>
          <p:cNvPr id="3" name="Content Placeholder 2">
            <a:extLst>
              <a:ext uri="{FF2B5EF4-FFF2-40B4-BE49-F238E27FC236}">
                <a16:creationId xmlns:a16="http://schemas.microsoft.com/office/drawing/2014/main" id="{CC1AFB69-2DA8-4A2A-8D37-D705B77EE81E}"/>
              </a:ext>
            </a:extLst>
          </p:cNvPr>
          <p:cNvSpPr>
            <a:spLocks noGrp="1"/>
          </p:cNvSpPr>
          <p:nvPr>
            <p:ph sz="half" idx="1"/>
          </p:nvPr>
        </p:nvSpPr>
        <p:spPr/>
        <p:txBody>
          <a:bodyPr/>
          <a:lstStyle/>
          <a:p>
            <a:r>
              <a:rPr lang="en-US" dirty="0">
                <a:latin typeface="Calibri" pitchFamily="34" charset="0"/>
                <a:ea typeface="Calibri" pitchFamily="34" charset="0"/>
                <a:cs typeface="Calibri" pitchFamily="34" charset="0"/>
              </a:rPr>
              <a:t>The above graph is the raw data without any processes .</a:t>
            </a:r>
          </a:p>
          <a:p>
            <a:r>
              <a:rPr lang="en-US" sz="1800" dirty="0"/>
              <a:t>The X-axis represents Date .Y-axis represents the open price, close price, high price, low price, columns.</a:t>
            </a:r>
          </a:p>
          <a:p>
            <a:r>
              <a:rPr lang="en-US" sz="1800" dirty="0"/>
              <a:t>From below graph we can understand fluctuations of stock price.</a:t>
            </a:r>
            <a:endParaRPr lang="en-IN" dirty="0">
              <a:latin typeface="Calibri" pitchFamily="34" charset="0"/>
              <a:ea typeface="Calibri" pitchFamily="34" charset="0"/>
              <a:cs typeface="Calibri" pitchFamily="34" charset="0"/>
            </a:endParaRPr>
          </a:p>
        </p:txBody>
      </p:sp>
      <p:pic>
        <p:nvPicPr>
          <p:cNvPr id="4" name="Picture 2"/>
          <p:cNvPicPr>
            <a:picLocks noGrp="1" noChangeAspect="1" noChangeArrowheads="1"/>
          </p:cNvPicPr>
          <p:nvPr>
            <p:ph sz="half" idx="2"/>
          </p:nvPr>
        </p:nvPicPr>
        <p:blipFill>
          <a:blip r:embed="rId2" cstate="print"/>
          <a:srcRect/>
          <a:stretch>
            <a:fillRect/>
          </a:stretch>
        </p:blipFill>
        <p:spPr bwMode="auto">
          <a:xfrm>
            <a:off x="5899150" y="2357658"/>
            <a:ext cx="5750658" cy="3401303"/>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64998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F445-F9D2-4523-8F98-45502FBF7FA2}"/>
              </a:ext>
            </a:extLst>
          </p:cNvPr>
          <p:cNvSpPr>
            <a:spLocks noGrp="1"/>
          </p:cNvSpPr>
          <p:nvPr>
            <p:ph type="title"/>
          </p:nvPr>
        </p:nvSpPr>
        <p:spPr/>
        <p:txBody>
          <a:bodyPr/>
          <a:lstStyle/>
          <a:p>
            <a:r>
              <a:rPr lang="en-IN" dirty="0">
                <a:solidFill>
                  <a:schemeClr val="tx1"/>
                </a:solidFill>
              </a:rPr>
              <a:t>Box-Plot</a:t>
            </a:r>
          </a:p>
        </p:txBody>
      </p:sp>
      <p:sp>
        <p:nvSpPr>
          <p:cNvPr id="3" name="Content Placeholder 2">
            <a:extLst>
              <a:ext uri="{FF2B5EF4-FFF2-40B4-BE49-F238E27FC236}">
                <a16:creationId xmlns:a16="http://schemas.microsoft.com/office/drawing/2014/main" id="{3A03C617-A6E1-462B-B555-F10386141E07}"/>
              </a:ext>
            </a:extLst>
          </p:cNvPr>
          <p:cNvSpPr>
            <a:spLocks noGrp="1"/>
          </p:cNvSpPr>
          <p:nvPr>
            <p:ph sz="half" idx="1"/>
          </p:nvPr>
        </p:nvSpPr>
        <p:spPr/>
        <p:txBody>
          <a:bodyPr/>
          <a:lstStyle/>
          <a:p>
            <a:r>
              <a:rPr lang="en-US" dirty="0">
                <a:solidFill>
                  <a:schemeClr val="tx1"/>
                </a:solidFill>
                <a:latin typeface="Calibri" pitchFamily="34" charset="0"/>
                <a:ea typeface="Calibri" pitchFamily="34" charset="0"/>
                <a:cs typeface="Calibri" pitchFamily="34" charset="0"/>
              </a:rPr>
              <a:t>From this graph we come to know about there is no outliers.</a:t>
            </a:r>
          </a:p>
          <a:p>
            <a:pPr>
              <a:buNone/>
            </a:pPr>
            <a:endParaRPr lang="en-IN" dirty="0">
              <a:solidFill>
                <a:schemeClr val="tx1"/>
              </a:solidFill>
              <a:latin typeface="Calibri" pitchFamily="34" charset="0"/>
              <a:ea typeface="Calibri" pitchFamily="34" charset="0"/>
              <a:cs typeface="Calibri" pitchFamily="34" charset="0"/>
            </a:endParaRPr>
          </a:p>
          <a:p>
            <a:endParaRPr lang="en-IN" dirty="0">
              <a:solidFill>
                <a:schemeClr val="tx1"/>
              </a:solidFill>
              <a:latin typeface="Calibri" pitchFamily="34" charset="0"/>
              <a:ea typeface="Calibri" pitchFamily="34" charset="0"/>
              <a:cs typeface="Calibri" pitchFamily="34" charset="0"/>
            </a:endParaRPr>
          </a:p>
        </p:txBody>
      </p:sp>
      <p:sp>
        <p:nvSpPr>
          <p:cNvPr id="4" name="Content Placeholder 3">
            <a:extLst>
              <a:ext uri="{FF2B5EF4-FFF2-40B4-BE49-F238E27FC236}">
                <a16:creationId xmlns:a16="http://schemas.microsoft.com/office/drawing/2014/main" id="{D3DFC201-2C6E-4B99-8CF7-7FE0929F6369}"/>
              </a:ext>
            </a:extLst>
          </p:cNvPr>
          <p:cNvSpPr>
            <a:spLocks noGrp="1"/>
          </p:cNvSpPr>
          <p:nvPr>
            <p:ph sz="half" idx="2"/>
          </p:nvPr>
        </p:nvSpPr>
        <p:spPr/>
        <p:txBody>
          <a:bodyPr/>
          <a:lstStyle/>
          <a:p>
            <a:endParaRPr lang="en-IN"/>
          </a:p>
        </p:txBody>
      </p:sp>
      <p:pic>
        <p:nvPicPr>
          <p:cNvPr id="2051" name="Picture 3"/>
          <p:cNvPicPr>
            <a:picLocks noChangeAspect="1" noChangeArrowheads="1"/>
          </p:cNvPicPr>
          <p:nvPr/>
        </p:nvPicPr>
        <p:blipFill>
          <a:blip r:embed="rId2" cstate="print"/>
          <a:srcRect/>
          <a:stretch>
            <a:fillRect/>
          </a:stretch>
        </p:blipFill>
        <p:spPr bwMode="auto">
          <a:xfrm>
            <a:off x="5969976" y="2083778"/>
            <a:ext cx="5385411" cy="3886200"/>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647328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9744-68AF-44B2-A3DC-BCB406B69E48}"/>
              </a:ext>
            </a:extLst>
          </p:cNvPr>
          <p:cNvSpPr>
            <a:spLocks noGrp="1"/>
          </p:cNvSpPr>
          <p:nvPr>
            <p:ph type="title"/>
          </p:nvPr>
        </p:nvSpPr>
        <p:spPr/>
        <p:txBody>
          <a:bodyPr/>
          <a:lstStyle/>
          <a:p>
            <a:r>
              <a:rPr lang="en-IN" dirty="0">
                <a:solidFill>
                  <a:schemeClr val="tx1"/>
                </a:solidFill>
                <a:latin typeface="Calibri" pitchFamily="34" charset="0"/>
                <a:ea typeface="Calibri" pitchFamily="34" charset="0"/>
                <a:cs typeface="Calibri" pitchFamily="34" charset="0"/>
              </a:rPr>
              <a:t>Histogram</a:t>
            </a:r>
          </a:p>
        </p:txBody>
      </p:sp>
      <p:sp>
        <p:nvSpPr>
          <p:cNvPr id="3" name="Content Placeholder 2">
            <a:extLst>
              <a:ext uri="{FF2B5EF4-FFF2-40B4-BE49-F238E27FC236}">
                <a16:creationId xmlns:a16="http://schemas.microsoft.com/office/drawing/2014/main" id="{B29DECA9-004D-49B0-8AD6-FE645A9B7249}"/>
              </a:ext>
            </a:extLst>
          </p:cNvPr>
          <p:cNvSpPr>
            <a:spLocks noGrp="1"/>
          </p:cNvSpPr>
          <p:nvPr>
            <p:ph sz="half" idx="1"/>
          </p:nvPr>
        </p:nvSpPr>
        <p:spPr/>
        <p:txBody>
          <a:bodyPr/>
          <a:lstStyle/>
          <a:p>
            <a:pPr>
              <a:buNone/>
            </a:pPr>
            <a:r>
              <a:rPr lang="en-US" dirty="0"/>
              <a:t>Each showing the distribution of prices (Open, Close, High, Low) from the 'reliance' Data Frame with a specified number of bins and different colors. </a:t>
            </a:r>
          </a:p>
          <a:p>
            <a:pPr>
              <a:buNone/>
            </a:pPr>
            <a:r>
              <a:rPr lang="en-US" sz="2000" dirty="0"/>
              <a:t>From below graph we can understand frequency of prices.</a:t>
            </a:r>
            <a:endParaRPr lang="en-IN" dirty="0">
              <a:latin typeface="Calibri" pitchFamily="34" charset="0"/>
              <a:ea typeface="Calibri" pitchFamily="34" charset="0"/>
              <a:cs typeface="Calibri" pitchFamily="34" charset="0"/>
            </a:endParaRPr>
          </a:p>
          <a:p>
            <a:pPr>
              <a:buNone/>
            </a:pPr>
            <a:endParaRPr lang="en-US" dirty="0"/>
          </a:p>
          <a:p>
            <a:pPr>
              <a:buNone/>
            </a:pPr>
            <a:endParaRPr lang="en-US" dirty="0"/>
          </a:p>
          <a:p>
            <a:pPr>
              <a:buNone/>
            </a:pPr>
            <a:endParaRPr lang="en-US" dirty="0"/>
          </a:p>
          <a:p>
            <a:pPr>
              <a:buNone/>
            </a:pPr>
            <a:endParaRPr lang="en-US" dirty="0"/>
          </a:p>
          <a:p>
            <a:pPr>
              <a:buNone/>
            </a:pPr>
            <a:endParaRPr lang="en-IN" dirty="0"/>
          </a:p>
        </p:txBody>
      </p:sp>
      <p:pic>
        <p:nvPicPr>
          <p:cNvPr id="1027" name="Picture 3"/>
          <p:cNvPicPr>
            <a:picLocks noGrp="1" noChangeAspect="1" noChangeArrowheads="1"/>
          </p:cNvPicPr>
          <p:nvPr>
            <p:ph sz="half" idx="2"/>
          </p:nvPr>
        </p:nvPicPr>
        <p:blipFill>
          <a:blip r:embed="rId2" cstate="print"/>
          <a:srcRect/>
          <a:stretch>
            <a:fillRect/>
          </a:stretch>
        </p:blipFill>
        <p:spPr bwMode="auto">
          <a:xfrm>
            <a:off x="6040315" y="2120900"/>
            <a:ext cx="4871293" cy="3748088"/>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62847016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{058AFEB6-65E7-43C8-8109-68B3A1A25D75}tf56160789_win32</Template>
  <TotalTime>3719</TotalTime>
  <Words>689</Words>
  <Application>Microsoft Office PowerPoint</Application>
  <PresentationFormat>Widescreen</PresentationFormat>
  <Paragraphs>78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Bookman Old Style</vt:lpstr>
      <vt:lpstr>Calibri</vt:lpstr>
      <vt:lpstr>Franklin Gothic Book</vt:lpstr>
      <vt:lpstr>Custom</vt:lpstr>
      <vt:lpstr>Reliance-Stock-Market-Prediction</vt:lpstr>
      <vt:lpstr>Team Members:</vt:lpstr>
      <vt:lpstr>Business Objective of the project</vt:lpstr>
      <vt:lpstr>Project Flow</vt:lpstr>
      <vt:lpstr>Exploratory Data Analysis (EDA) </vt:lpstr>
      <vt:lpstr>Data set details </vt:lpstr>
      <vt:lpstr>Line-Plot</vt:lpstr>
      <vt:lpstr>Box-Plot</vt:lpstr>
      <vt:lpstr>Histogram</vt:lpstr>
      <vt:lpstr>KDE-Plot</vt:lpstr>
      <vt:lpstr>Correlation</vt:lpstr>
      <vt:lpstr>Line-Plot</vt:lpstr>
      <vt:lpstr>Long Term Moving Average</vt:lpstr>
      <vt:lpstr>Short Term Moving Average</vt:lpstr>
      <vt:lpstr>Model Building </vt:lpstr>
      <vt:lpstr>Model Used:  </vt:lpstr>
      <vt:lpstr>Model results-Data set </vt:lpstr>
      <vt:lpstr>SVR-Comparison between original stock close price vs predicted close price</vt:lpstr>
      <vt:lpstr>RF-Comparison between original stock close price vs predicted close price</vt:lpstr>
      <vt:lpstr>KNN-Comparison between original stock close price vs predicted close price</vt:lpstr>
      <vt:lpstr>LSTM-Comparison between original stock close price vs predicted close price</vt:lpstr>
      <vt:lpstr>GRU-Comparison between original stock close price vs predicted close price</vt:lpstr>
      <vt:lpstr>Model result  </vt:lpstr>
      <vt:lpstr>Model Results </vt:lpstr>
      <vt:lpstr>Model Deployment using STREAMLIT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for Telecommunication companies</dc:title>
  <dc:creator>rasula prashanth</dc:creator>
  <cp:lastModifiedBy>Sai Kumar M</cp:lastModifiedBy>
  <cp:revision>32</cp:revision>
  <dcterms:created xsi:type="dcterms:W3CDTF">2023-07-21T17:05:25Z</dcterms:created>
  <dcterms:modified xsi:type="dcterms:W3CDTF">2023-10-16T17:59:40Z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