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18E4570-9F72-42FD-B14C-49915A2AF90B}" type="datetimeFigureOut">
              <a:rPr lang="en-IN" smtClean="0"/>
              <a:t>01-11-2023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01DCEC9-355C-4E86-B415-0B59EB0F5D8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8E4570-9F72-42FD-B14C-49915A2AF90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DCEC9-355C-4E86-B415-0B59EB0F5D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8E4570-9F72-42FD-B14C-49915A2AF90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DCEC9-355C-4E86-B415-0B59EB0F5D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8E4570-9F72-42FD-B14C-49915A2AF90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DCEC9-355C-4E86-B415-0B59EB0F5D8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18E4570-9F72-42FD-B14C-49915A2AF90B}"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DCEC9-355C-4E86-B415-0B59EB0F5D8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8E4570-9F72-42FD-B14C-49915A2AF90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DCEC9-355C-4E86-B415-0B59EB0F5D8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18E4570-9F72-42FD-B14C-49915A2AF90B}"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DCEC9-355C-4E86-B415-0B59EB0F5D8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18E4570-9F72-42FD-B14C-49915A2AF90B}" type="datetimeFigureOut">
              <a:rPr lang="en-IN" smtClean="0"/>
              <a:t>01-11-2023</a:t>
            </a:fld>
            <a:endParaRPr lang="en-IN"/>
          </a:p>
        </p:txBody>
      </p:sp>
      <p:sp>
        <p:nvSpPr>
          <p:cNvPr id="8" name="Slide Number Placeholder 7"/>
          <p:cNvSpPr>
            <a:spLocks noGrp="1"/>
          </p:cNvSpPr>
          <p:nvPr>
            <p:ph type="sldNum" sz="quarter" idx="11"/>
          </p:nvPr>
        </p:nvSpPr>
        <p:spPr/>
        <p:txBody>
          <a:bodyPr/>
          <a:lstStyle/>
          <a:p>
            <a:fld id="{901DCEC9-355C-4E86-B415-0B59EB0F5D89}"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E4570-9F72-42FD-B14C-49915A2AF90B}"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1DCEC9-355C-4E86-B415-0B59EB0F5D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8E4570-9F72-42FD-B14C-49915A2AF90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901DCEC9-355C-4E86-B415-0B59EB0F5D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18E4570-9F72-42FD-B14C-49915A2AF90B}"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DCEC9-355C-4E86-B415-0B59EB0F5D8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18E4570-9F72-42FD-B14C-49915A2AF90B}" type="datetimeFigureOut">
              <a:rPr lang="en-IN" smtClean="0"/>
              <a:t>01-11-2023</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01DCEC9-355C-4E86-B415-0B59EB0F5D8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make market analysis simple</a:t>
            </a:r>
            <a:endParaRPr lang="en-IN" dirty="0"/>
          </a:p>
        </p:txBody>
      </p:sp>
      <p:sp>
        <p:nvSpPr>
          <p:cNvPr id="3" name="Subtitle 2"/>
          <p:cNvSpPr>
            <a:spLocks noGrp="1"/>
          </p:cNvSpPr>
          <p:nvPr>
            <p:ph type="subTitle" idx="1"/>
          </p:nvPr>
        </p:nvSpPr>
        <p:spPr/>
        <p:txBody>
          <a:bodyPr/>
          <a:lstStyle/>
          <a:p>
            <a:r>
              <a:rPr lang="en-US" b="1" dirty="0"/>
              <a:t>Machine Learning Model Selection and Evaluation</a:t>
            </a:r>
            <a:endParaRPr lang="en-IN" dirty="0"/>
          </a:p>
        </p:txBody>
      </p:sp>
    </p:spTree>
    <p:extLst>
      <p:ext uri="{BB962C8B-B14F-4D97-AF65-F5344CB8AC3E}">
        <p14:creationId xmlns:p14="http://schemas.microsoft.com/office/powerpoint/2010/main" val="1684485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IN" dirty="0"/>
          </a:p>
        </p:txBody>
      </p:sp>
      <p:sp>
        <p:nvSpPr>
          <p:cNvPr id="3" name="Content Placeholder 2"/>
          <p:cNvSpPr>
            <a:spLocks noGrp="1"/>
          </p:cNvSpPr>
          <p:nvPr>
            <p:ph idx="1"/>
          </p:nvPr>
        </p:nvSpPr>
        <p:spPr/>
        <p:txBody>
          <a:bodyPr>
            <a:normAutofit/>
          </a:bodyPr>
          <a:lstStyle/>
          <a:p>
            <a:pPr marL="36576" indent="0">
              <a:buNone/>
            </a:pPr>
            <a:r>
              <a:rPr lang="en-US" sz="2400" dirty="0"/>
              <a:t>we focused on the critical task of selecting the most appropriate machine learning (ML) model. The goal was to determine which ML algorithm would yield the best results in terms of accuracy and performance when applied to our preprocessed dataset. This step is essential because choosing the right ML model can significantly impact the quality of insights and predictions.</a:t>
            </a:r>
          </a:p>
          <a:p>
            <a:endParaRPr lang="en-IN" sz="2400" dirty="0"/>
          </a:p>
        </p:txBody>
      </p:sp>
    </p:spTree>
    <p:extLst>
      <p:ext uri="{BB962C8B-B14F-4D97-AF65-F5344CB8AC3E}">
        <p14:creationId xmlns:p14="http://schemas.microsoft.com/office/powerpoint/2010/main" val="3995699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endParaRPr lang="en-IN" dirty="0"/>
          </a:p>
        </p:txBody>
      </p:sp>
      <p:sp>
        <p:nvSpPr>
          <p:cNvPr id="3" name="Content Placeholder 2"/>
          <p:cNvSpPr>
            <a:spLocks noGrp="1"/>
          </p:cNvSpPr>
          <p:nvPr>
            <p:ph idx="1"/>
          </p:nvPr>
        </p:nvSpPr>
        <p:spPr/>
        <p:txBody>
          <a:bodyPr>
            <a:normAutofit/>
          </a:bodyPr>
          <a:lstStyle/>
          <a:p>
            <a:pPr marL="36576" indent="0">
              <a:buNone/>
            </a:pPr>
            <a:r>
              <a:rPr lang="en-US" sz="2400" dirty="0"/>
              <a:t>The process began with the evaluation of several ML algorithms. To assess their effectiveness, we systematically tested each algorithm using our preprocessed dataset. These algorithms included well-established approaches like Linear Regression, Decision Trees, Random Forest, Support Vector Machines, and more, depending on the code provided.</a:t>
            </a:r>
          </a:p>
          <a:p>
            <a:endParaRPr lang="en-IN" sz="2400" dirty="0"/>
          </a:p>
        </p:txBody>
      </p:sp>
    </p:spTree>
    <p:extLst>
      <p:ext uri="{BB962C8B-B14F-4D97-AF65-F5344CB8AC3E}">
        <p14:creationId xmlns:p14="http://schemas.microsoft.com/office/powerpoint/2010/main" val="3080733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r>
              <a:rPr lang="en-US" dirty="0" smtClean="0"/>
              <a:t>Code</a:t>
            </a:r>
            <a:endParaRPr lang="en-IN" dirty="0"/>
          </a:p>
        </p:txBody>
      </p:sp>
      <p:sp>
        <p:nvSpPr>
          <p:cNvPr id="3" name="Content Placeholder 2"/>
          <p:cNvSpPr>
            <a:spLocks noGrp="1"/>
          </p:cNvSpPr>
          <p:nvPr>
            <p:ph idx="1"/>
          </p:nvPr>
        </p:nvSpPr>
        <p:spPr>
          <a:xfrm>
            <a:off x="457200" y="1124744"/>
            <a:ext cx="8686800" cy="5001419"/>
          </a:xfrm>
        </p:spPr>
        <p:txBody>
          <a:bodyPr>
            <a:noAutofit/>
          </a:bodyPr>
          <a:lstStyle/>
          <a:p>
            <a:pPr marL="36576" indent="0">
              <a:buNone/>
            </a:pPr>
            <a:r>
              <a:rPr lang="en-IN" sz="1600" dirty="0"/>
              <a:t>import pandas as </a:t>
            </a:r>
            <a:r>
              <a:rPr lang="en-IN" sz="1600" dirty="0" err="1"/>
              <a:t>pd</a:t>
            </a:r>
            <a:endParaRPr lang="en-IN" sz="1600" dirty="0"/>
          </a:p>
          <a:p>
            <a:pPr marL="36576" indent="0">
              <a:buNone/>
            </a:pPr>
            <a:r>
              <a:rPr lang="en-IN" sz="1600" dirty="0"/>
              <a:t>from </a:t>
            </a:r>
            <a:r>
              <a:rPr lang="en-IN" sz="1600" dirty="0" err="1"/>
              <a:t>sklearn.model_selection</a:t>
            </a:r>
            <a:r>
              <a:rPr lang="en-IN" sz="1600" dirty="0"/>
              <a:t> import </a:t>
            </a:r>
            <a:r>
              <a:rPr lang="en-IN" sz="1600" dirty="0" err="1"/>
              <a:t>train_test_split</a:t>
            </a:r>
            <a:endParaRPr lang="en-IN" sz="1600" dirty="0"/>
          </a:p>
          <a:p>
            <a:pPr marL="36576" indent="0">
              <a:buNone/>
            </a:pPr>
            <a:r>
              <a:rPr lang="en-IN" sz="1600" dirty="0"/>
              <a:t>from </a:t>
            </a:r>
            <a:r>
              <a:rPr lang="en-IN" sz="1600" dirty="0" err="1"/>
              <a:t>sklearn.linear_model</a:t>
            </a:r>
            <a:r>
              <a:rPr lang="en-IN" sz="1600" dirty="0"/>
              <a:t> import </a:t>
            </a:r>
            <a:r>
              <a:rPr lang="en-IN" sz="1600" dirty="0" err="1"/>
              <a:t>LinearRegression</a:t>
            </a:r>
            <a:r>
              <a:rPr lang="en-IN" sz="1600" dirty="0"/>
              <a:t>, Ridge, Lasso</a:t>
            </a:r>
          </a:p>
          <a:p>
            <a:pPr marL="36576" indent="0">
              <a:buNone/>
            </a:pPr>
            <a:r>
              <a:rPr lang="en-IN" sz="1600" dirty="0"/>
              <a:t>from </a:t>
            </a:r>
            <a:r>
              <a:rPr lang="en-IN" sz="1600" dirty="0" err="1"/>
              <a:t>sklearn.tree</a:t>
            </a:r>
            <a:r>
              <a:rPr lang="en-IN" sz="1600" dirty="0"/>
              <a:t> import </a:t>
            </a:r>
            <a:r>
              <a:rPr lang="en-IN" sz="1600" dirty="0" err="1"/>
              <a:t>DecisionTreeRegressor</a:t>
            </a:r>
            <a:endParaRPr lang="en-IN" sz="1600" dirty="0"/>
          </a:p>
          <a:p>
            <a:pPr marL="36576" indent="0">
              <a:buNone/>
            </a:pPr>
            <a:r>
              <a:rPr lang="en-IN" sz="1600" dirty="0"/>
              <a:t>from </a:t>
            </a:r>
            <a:r>
              <a:rPr lang="en-IN" sz="1600" dirty="0" err="1"/>
              <a:t>sklearn.ensemble</a:t>
            </a:r>
            <a:r>
              <a:rPr lang="en-IN" sz="1600" dirty="0"/>
              <a:t> import </a:t>
            </a:r>
            <a:r>
              <a:rPr lang="en-IN" sz="1600" dirty="0" err="1"/>
              <a:t>RandomForestRegressor</a:t>
            </a:r>
            <a:endParaRPr lang="en-IN" sz="1600" dirty="0"/>
          </a:p>
          <a:p>
            <a:pPr marL="36576" indent="0">
              <a:buNone/>
            </a:pPr>
            <a:r>
              <a:rPr lang="en-IN" sz="1600" dirty="0"/>
              <a:t>from </a:t>
            </a:r>
            <a:r>
              <a:rPr lang="en-IN" sz="1600" dirty="0" err="1"/>
              <a:t>sklearn.metrics</a:t>
            </a:r>
            <a:r>
              <a:rPr lang="en-IN" sz="1600" dirty="0"/>
              <a:t> import </a:t>
            </a:r>
            <a:r>
              <a:rPr lang="en-IN" sz="1600" dirty="0" err="1"/>
              <a:t>mean_squared_error</a:t>
            </a:r>
            <a:r>
              <a:rPr lang="en-IN" sz="1600" dirty="0"/>
              <a:t>, </a:t>
            </a:r>
            <a:r>
              <a:rPr lang="en-IN" sz="1600" dirty="0" err="1"/>
              <a:t>mean_absolute_error</a:t>
            </a:r>
            <a:r>
              <a:rPr lang="en-IN" sz="1600" dirty="0"/>
              <a:t>, r2_score</a:t>
            </a:r>
          </a:p>
          <a:p>
            <a:pPr marL="36576" indent="0">
              <a:buNone/>
            </a:pPr>
            <a:r>
              <a:rPr lang="en-IN" sz="1600" dirty="0"/>
              <a:t/>
            </a:r>
            <a:br>
              <a:rPr lang="en-IN" sz="1600" dirty="0"/>
            </a:br>
            <a:r>
              <a:rPr lang="en-IN" sz="1600" dirty="0"/>
              <a:t># Load your </a:t>
            </a:r>
            <a:r>
              <a:rPr lang="en-IN" sz="1600" dirty="0" err="1"/>
              <a:t>preprocessed</a:t>
            </a:r>
            <a:r>
              <a:rPr lang="en-IN" sz="1600" dirty="0"/>
              <a:t> data</a:t>
            </a:r>
          </a:p>
          <a:p>
            <a:pPr marL="36576" indent="0">
              <a:buNone/>
            </a:pPr>
            <a:r>
              <a:rPr lang="en-IN" sz="1600" dirty="0" err="1"/>
              <a:t>input_file</a:t>
            </a:r>
            <a:r>
              <a:rPr lang="en-IN" sz="1600" dirty="0"/>
              <a:t> = 'preprocessed_data.xlsx'</a:t>
            </a:r>
          </a:p>
          <a:p>
            <a:pPr marL="36576" indent="0">
              <a:buNone/>
            </a:pPr>
            <a:r>
              <a:rPr lang="en-IN" sz="1600" dirty="0" err="1"/>
              <a:t>df</a:t>
            </a:r>
            <a:r>
              <a:rPr lang="en-IN" sz="1600" dirty="0"/>
              <a:t> = </a:t>
            </a:r>
            <a:r>
              <a:rPr lang="en-IN" sz="1600" dirty="0" err="1"/>
              <a:t>pd.read_excel</a:t>
            </a:r>
            <a:r>
              <a:rPr lang="en-IN" sz="1600" dirty="0"/>
              <a:t>(</a:t>
            </a:r>
            <a:r>
              <a:rPr lang="en-IN" sz="1600" dirty="0" err="1"/>
              <a:t>input_file</a:t>
            </a:r>
            <a:r>
              <a:rPr lang="en-IN" sz="1600" dirty="0"/>
              <a:t>)</a:t>
            </a:r>
          </a:p>
          <a:p>
            <a:pPr marL="36576" indent="0">
              <a:buNone/>
            </a:pPr>
            <a:r>
              <a:rPr lang="en-IN" sz="1600" dirty="0"/>
              <a:t/>
            </a:r>
            <a:br>
              <a:rPr lang="en-IN" sz="1600" dirty="0"/>
            </a:br>
            <a:r>
              <a:rPr lang="en-IN" sz="1600" dirty="0"/>
              <a:t># Define features (X) and target variable (y)</a:t>
            </a:r>
          </a:p>
          <a:p>
            <a:pPr marL="36576" indent="0">
              <a:buNone/>
            </a:pPr>
            <a:r>
              <a:rPr lang="en-IN" sz="1600" dirty="0"/>
              <a:t>X = </a:t>
            </a:r>
            <a:r>
              <a:rPr lang="en-IN" sz="1600" dirty="0" err="1"/>
              <a:t>df.drop</a:t>
            </a:r>
            <a:r>
              <a:rPr lang="en-IN" sz="1600" dirty="0"/>
              <a:t>(columns=['Price'])</a:t>
            </a:r>
          </a:p>
          <a:p>
            <a:pPr marL="36576" indent="0">
              <a:buNone/>
            </a:pPr>
            <a:r>
              <a:rPr lang="en-IN" sz="1600" dirty="0"/>
              <a:t>y = </a:t>
            </a:r>
            <a:r>
              <a:rPr lang="en-IN" sz="1600" dirty="0" err="1"/>
              <a:t>df</a:t>
            </a:r>
            <a:r>
              <a:rPr lang="en-IN" sz="1600" dirty="0"/>
              <a:t>['Price']</a:t>
            </a:r>
          </a:p>
          <a:p>
            <a:pPr marL="36576" indent="0">
              <a:buNone/>
            </a:pPr>
            <a:r>
              <a:rPr lang="en-IN" sz="1600" dirty="0"/>
              <a:t/>
            </a:r>
            <a:br>
              <a:rPr lang="en-IN" sz="1600" dirty="0"/>
            </a:br>
            <a:r>
              <a:rPr lang="en-IN" sz="1600" dirty="0" err="1"/>
              <a:t>X_train</a:t>
            </a:r>
            <a:r>
              <a:rPr lang="en-IN" sz="1600" dirty="0"/>
              <a:t>, </a:t>
            </a:r>
            <a:r>
              <a:rPr lang="en-IN" sz="1600" dirty="0" err="1"/>
              <a:t>X_test</a:t>
            </a:r>
            <a:r>
              <a:rPr lang="en-IN" sz="1600" dirty="0"/>
              <a:t>, </a:t>
            </a:r>
            <a:r>
              <a:rPr lang="en-IN" sz="1600" dirty="0" err="1"/>
              <a:t>y_train</a:t>
            </a:r>
            <a:r>
              <a:rPr lang="en-IN" sz="1600" dirty="0"/>
              <a:t>, </a:t>
            </a:r>
            <a:r>
              <a:rPr lang="en-IN" sz="1600" dirty="0" err="1"/>
              <a:t>y_test</a:t>
            </a:r>
            <a:r>
              <a:rPr lang="en-IN" sz="1600" dirty="0"/>
              <a:t> = </a:t>
            </a:r>
            <a:r>
              <a:rPr lang="en-IN" sz="1600" dirty="0" err="1"/>
              <a:t>train_test_split</a:t>
            </a:r>
            <a:r>
              <a:rPr lang="en-IN" sz="1600" dirty="0"/>
              <a:t>(X, y, </a:t>
            </a:r>
            <a:r>
              <a:rPr lang="en-IN" sz="1600" dirty="0" err="1"/>
              <a:t>test_size</a:t>
            </a:r>
            <a:r>
              <a:rPr lang="en-IN" sz="1600" dirty="0"/>
              <a:t>=0.2, </a:t>
            </a:r>
            <a:r>
              <a:rPr lang="en-IN" sz="1600" dirty="0" err="1"/>
              <a:t>random_state</a:t>
            </a:r>
            <a:r>
              <a:rPr lang="en-IN" sz="1600" dirty="0"/>
              <a:t>=42)</a:t>
            </a:r>
          </a:p>
          <a:p>
            <a:pPr marL="36576" indent="0">
              <a:buNone/>
            </a:pPr>
            <a:r>
              <a:rPr lang="en-IN" sz="1600" dirty="0"/>
              <a:t/>
            </a:r>
            <a:br>
              <a:rPr lang="en-IN" sz="1600" dirty="0"/>
            </a:br>
            <a:r>
              <a:rPr lang="en-IN" sz="1600" dirty="0" err="1"/>
              <a:t>model_performance</a:t>
            </a:r>
            <a:r>
              <a:rPr lang="en-IN" sz="1600" dirty="0"/>
              <a:t> = </a:t>
            </a:r>
            <a:r>
              <a:rPr lang="en-IN" sz="1600" dirty="0" smtClean="0"/>
              <a:t>{}</a:t>
            </a:r>
            <a:endParaRPr lang="en-IN" sz="1600" dirty="0"/>
          </a:p>
        </p:txBody>
      </p:sp>
    </p:spTree>
    <p:extLst>
      <p:ext uri="{BB962C8B-B14F-4D97-AF65-F5344CB8AC3E}">
        <p14:creationId xmlns:p14="http://schemas.microsoft.com/office/powerpoint/2010/main" val="1087356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normAutofit/>
          </a:bodyPr>
          <a:lstStyle/>
          <a:p>
            <a:r>
              <a:rPr lang="en-US" dirty="0" smtClean="0"/>
              <a:t>Code</a:t>
            </a:r>
            <a:endParaRPr lang="en-IN" dirty="0"/>
          </a:p>
        </p:txBody>
      </p:sp>
      <p:sp>
        <p:nvSpPr>
          <p:cNvPr id="3" name="Content Placeholder 2"/>
          <p:cNvSpPr>
            <a:spLocks noGrp="1"/>
          </p:cNvSpPr>
          <p:nvPr>
            <p:ph idx="1"/>
          </p:nvPr>
        </p:nvSpPr>
        <p:spPr>
          <a:xfrm>
            <a:off x="457200" y="1196752"/>
            <a:ext cx="8291264" cy="5544616"/>
          </a:xfrm>
        </p:spPr>
        <p:txBody>
          <a:bodyPr>
            <a:noAutofit/>
          </a:bodyPr>
          <a:lstStyle/>
          <a:p>
            <a:pPr marL="36576" indent="0">
              <a:buNone/>
            </a:pPr>
            <a:r>
              <a:rPr lang="en-IN" sz="1600" dirty="0"/>
              <a:t>models = {</a:t>
            </a:r>
          </a:p>
          <a:p>
            <a:pPr marL="36576" indent="0">
              <a:buNone/>
            </a:pPr>
            <a:r>
              <a:rPr lang="en-IN" sz="1600" dirty="0"/>
              <a:t>    "Linear Regression": </a:t>
            </a:r>
            <a:r>
              <a:rPr lang="en-IN" sz="1600" dirty="0" err="1"/>
              <a:t>LinearRegression</a:t>
            </a:r>
            <a:r>
              <a:rPr lang="en-IN" sz="1600" dirty="0"/>
              <a:t>(),</a:t>
            </a:r>
          </a:p>
          <a:p>
            <a:pPr marL="36576" indent="0">
              <a:buNone/>
            </a:pPr>
            <a:r>
              <a:rPr lang="en-IN" sz="1600" dirty="0"/>
              <a:t>    "Ridge Regression": Ridge(),</a:t>
            </a:r>
          </a:p>
          <a:p>
            <a:pPr marL="36576" indent="0">
              <a:buNone/>
            </a:pPr>
            <a:r>
              <a:rPr lang="en-IN" sz="1600" dirty="0"/>
              <a:t>    "Lasso Regression": Lasso(),</a:t>
            </a:r>
          </a:p>
          <a:p>
            <a:pPr marL="36576" indent="0">
              <a:buNone/>
            </a:pPr>
            <a:r>
              <a:rPr lang="en-IN" sz="1600" dirty="0"/>
              <a:t>    "Decision Tree": </a:t>
            </a:r>
            <a:r>
              <a:rPr lang="en-IN" sz="1600" dirty="0" err="1"/>
              <a:t>DecisionTreeRegressor</a:t>
            </a:r>
            <a:r>
              <a:rPr lang="en-IN" sz="1600" dirty="0"/>
              <a:t>(),</a:t>
            </a:r>
          </a:p>
          <a:p>
            <a:pPr marL="36576" indent="0">
              <a:buNone/>
            </a:pPr>
            <a:r>
              <a:rPr lang="en-IN" sz="1600" dirty="0"/>
              <a:t>    "Random Forest": </a:t>
            </a:r>
            <a:r>
              <a:rPr lang="en-IN" sz="1600" dirty="0" err="1"/>
              <a:t>RandomForestRegressor</a:t>
            </a:r>
            <a:r>
              <a:rPr lang="en-IN" sz="1600" dirty="0"/>
              <a:t>()</a:t>
            </a:r>
          </a:p>
          <a:p>
            <a:pPr marL="36576" indent="0">
              <a:buNone/>
            </a:pPr>
            <a:r>
              <a:rPr lang="en-IN" sz="1600" dirty="0"/>
              <a:t>}</a:t>
            </a:r>
          </a:p>
          <a:p>
            <a:pPr marL="36576" indent="0">
              <a:buNone/>
            </a:pPr>
            <a:r>
              <a:rPr lang="en-IN" sz="1600" dirty="0"/>
              <a:t/>
            </a:r>
            <a:br>
              <a:rPr lang="en-IN" sz="1600" dirty="0"/>
            </a:br>
            <a:r>
              <a:rPr lang="en-IN" sz="1600" dirty="0"/>
              <a:t>for </a:t>
            </a:r>
            <a:r>
              <a:rPr lang="en-IN" sz="1600" dirty="0" err="1"/>
              <a:t>model_name</a:t>
            </a:r>
            <a:r>
              <a:rPr lang="en-IN" sz="1600" dirty="0"/>
              <a:t>, model in </a:t>
            </a:r>
            <a:r>
              <a:rPr lang="en-IN" sz="1600" dirty="0" err="1"/>
              <a:t>models.items</a:t>
            </a:r>
            <a:r>
              <a:rPr lang="en-IN" sz="1600" dirty="0"/>
              <a:t>():</a:t>
            </a:r>
          </a:p>
          <a:p>
            <a:pPr marL="36576" indent="0">
              <a:buNone/>
            </a:pPr>
            <a:r>
              <a:rPr lang="en-IN" sz="1600" dirty="0"/>
              <a:t>    </a:t>
            </a:r>
            <a:r>
              <a:rPr lang="en-IN" sz="1600" dirty="0" err="1"/>
              <a:t>model.fit</a:t>
            </a:r>
            <a:r>
              <a:rPr lang="en-IN" sz="1600" dirty="0"/>
              <a:t>(</a:t>
            </a:r>
            <a:r>
              <a:rPr lang="en-IN" sz="1600" dirty="0" err="1"/>
              <a:t>X_train</a:t>
            </a:r>
            <a:r>
              <a:rPr lang="en-IN" sz="1600" dirty="0"/>
              <a:t>, </a:t>
            </a:r>
            <a:r>
              <a:rPr lang="en-IN" sz="1600" dirty="0" err="1"/>
              <a:t>y_train</a:t>
            </a:r>
            <a:r>
              <a:rPr lang="en-IN" sz="1600" dirty="0"/>
              <a:t>)</a:t>
            </a:r>
          </a:p>
          <a:p>
            <a:pPr marL="36576" indent="0">
              <a:buNone/>
            </a:pPr>
            <a:r>
              <a:rPr lang="en-IN" sz="1600" dirty="0"/>
              <a:t>    </a:t>
            </a:r>
            <a:r>
              <a:rPr lang="en-IN" sz="1600" dirty="0" err="1"/>
              <a:t>y_pred</a:t>
            </a:r>
            <a:r>
              <a:rPr lang="en-IN" sz="1600" dirty="0"/>
              <a:t> = </a:t>
            </a:r>
            <a:r>
              <a:rPr lang="en-IN" sz="1600" dirty="0" err="1"/>
              <a:t>model.predict</a:t>
            </a:r>
            <a:r>
              <a:rPr lang="en-IN" sz="1600" dirty="0"/>
              <a:t>(</a:t>
            </a:r>
            <a:r>
              <a:rPr lang="en-IN" sz="1600" dirty="0" err="1"/>
              <a:t>X_test</a:t>
            </a:r>
            <a:r>
              <a:rPr lang="en-IN" sz="1600" dirty="0"/>
              <a:t>)</a:t>
            </a:r>
          </a:p>
          <a:p>
            <a:pPr marL="36576" indent="0">
              <a:buNone/>
            </a:pPr>
            <a:r>
              <a:rPr lang="en-IN" sz="1600" dirty="0"/>
              <a:t>    </a:t>
            </a:r>
            <a:r>
              <a:rPr lang="en-IN" sz="1600" dirty="0" err="1"/>
              <a:t>mse</a:t>
            </a:r>
            <a:r>
              <a:rPr lang="en-IN" sz="1600" dirty="0"/>
              <a:t> = </a:t>
            </a:r>
            <a:r>
              <a:rPr lang="en-IN" sz="1600" dirty="0" err="1"/>
              <a:t>mean_squared_error</a:t>
            </a:r>
            <a:r>
              <a:rPr lang="en-IN" sz="1600" dirty="0"/>
              <a:t>(</a:t>
            </a:r>
            <a:r>
              <a:rPr lang="en-IN" sz="1600" dirty="0" err="1"/>
              <a:t>y_test</a:t>
            </a:r>
            <a:r>
              <a:rPr lang="en-IN" sz="1600" dirty="0"/>
              <a:t>, </a:t>
            </a:r>
            <a:r>
              <a:rPr lang="en-IN" sz="1600" dirty="0" err="1"/>
              <a:t>y_pred</a:t>
            </a:r>
            <a:r>
              <a:rPr lang="en-IN" sz="1600" dirty="0"/>
              <a:t>)</a:t>
            </a:r>
          </a:p>
          <a:p>
            <a:pPr marL="36576" indent="0">
              <a:buNone/>
            </a:pPr>
            <a:r>
              <a:rPr lang="en-IN" sz="1600" dirty="0"/>
              <a:t>    </a:t>
            </a:r>
            <a:r>
              <a:rPr lang="en-IN" sz="1600" dirty="0" err="1"/>
              <a:t>mae</a:t>
            </a:r>
            <a:r>
              <a:rPr lang="en-IN" sz="1600" dirty="0"/>
              <a:t> = </a:t>
            </a:r>
            <a:r>
              <a:rPr lang="en-IN" sz="1600" dirty="0" err="1"/>
              <a:t>mean_absolute_error</a:t>
            </a:r>
            <a:r>
              <a:rPr lang="en-IN" sz="1600" dirty="0"/>
              <a:t>(</a:t>
            </a:r>
            <a:r>
              <a:rPr lang="en-IN" sz="1600" dirty="0" err="1"/>
              <a:t>y_test</a:t>
            </a:r>
            <a:r>
              <a:rPr lang="en-IN" sz="1600" dirty="0"/>
              <a:t>, </a:t>
            </a:r>
            <a:r>
              <a:rPr lang="en-IN" sz="1600" dirty="0" err="1"/>
              <a:t>y_pred</a:t>
            </a:r>
            <a:r>
              <a:rPr lang="en-IN" sz="1600" dirty="0"/>
              <a:t>)</a:t>
            </a:r>
          </a:p>
          <a:p>
            <a:pPr marL="36576" indent="0">
              <a:buNone/>
            </a:pPr>
            <a:r>
              <a:rPr lang="en-IN" sz="1600" dirty="0"/>
              <a:t>    r2 = r2_score(</a:t>
            </a:r>
            <a:r>
              <a:rPr lang="en-IN" sz="1600" dirty="0" err="1"/>
              <a:t>y_test</a:t>
            </a:r>
            <a:r>
              <a:rPr lang="en-IN" sz="1600" dirty="0"/>
              <a:t>, </a:t>
            </a:r>
            <a:r>
              <a:rPr lang="en-IN" sz="1600" dirty="0" err="1"/>
              <a:t>y_pred</a:t>
            </a:r>
            <a:r>
              <a:rPr lang="en-IN" sz="1600" dirty="0"/>
              <a:t>)</a:t>
            </a:r>
          </a:p>
          <a:p>
            <a:pPr marL="36576" indent="0">
              <a:buNone/>
            </a:pPr>
            <a:r>
              <a:rPr lang="en-IN" sz="1600" dirty="0"/>
              <a:t>    </a:t>
            </a:r>
            <a:r>
              <a:rPr lang="en-IN" sz="1600" dirty="0" err="1"/>
              <a:t>model_performance</a:t>
            </a:r>
            <a:r>
              <a:rPr lang="en-IN" sz="1600" dirty="0"/>
              <a:t>[</a:t>
            </a:r>
            <a:r>
              <a:rPr lang="en-IN" sz="1600" dirty="0" err="1"/>
              <a:t>model_name</a:t>
            </a:r>
            <a:r>
              <a:rPr lang="en-IN" sz="1600" dirty="0"/>
              <a:t>] = {"MSE": </a:t>
            </a:r>
            <a:r>
              <a:rPr lang="en-IN" sz="1600" dirty="0" err="1"/>
              <a:t>mse</a:t>
            </a:r>
            <a:r>
              <a:rPr lang="en-IN" sz="1600" dirty="0"/>
              <a:t>, "MAE": </a:t>
            </a:r>
            <a:r>
              <a:rPr lang="en-IN" sz="1600" dirty="0" err="1"/>
              <a:t>mae</a:t>
            </a:r>
            <a:r>
              <a:rPr lang="en-IN" sz="1600" dirty="0"/>
              <a:t>, "R^2": r2}</a:t>
            </a:r>
          </a:p>
          <a:p>
            <a:pPr marL="36576" indent="0">
              <a:buNone/>
            </a:pPr>
            <a:r>
              <a:rPr lang="en-IN" sz="1600" dirty="0"/>
              <a:t/>
            </a:r>
            <a:br>
              <a:rPr lang="en-IN" sz="1600" dirty="0"/>
            </a:br>
            <a:r>
              <a:rPr lang="en-IN" sz="1600" dirty="0" err="1"/>
              <a:t>best_model_name</a:t>
            </a:r>
            <a:r>
              <a:rPr lang="en-IN" sz="1600" dirty="0"/>
              <a:t> = min(</a:t>
            </a:r>
            <a:r>
              <a:rPr lang="en-IN" sz="1600" dirty="0" err="1"/>
              <a:t>model_performance</a:t>
            </a:r>
            <a:r>
              <a:rPr lang="en-IN" sz="1600" dirty="0"/>
              <a:t>, key=lambda k: </a:t>
            </a:r>
            <a:r>
              <a:rPr lang="en-IN" sz="1600" dirty="0" err="1"/>
              <a:t>model_performance</a:t>
            </a:r>
            <a:r>
              <a:rPr lang="en-IN" sz="1600" dirty="0"/>
              <a:t>[k]["MSE"])</a:t>
            </a:r>
          </a:p>
          <a:p>
            <a:pPr marL="36576" indent="0">
              <a:buNone/>
            </a:pPr>
            <a:r>
              <a:rPr lang="en-IN" sz="1600" dirty="0" err="1"/>
              <a:t>best_model</a:t>
            </a:r>
            <a:r>
              <a:rPr lang="en-IN" sz="1600" dirty="0"/>
              <a:t> = models[</a:t>
            </a:r>
            <a:r>
              <a:rPr lang="en-IN" sz="1600" dirty="0" err="1"/>
              <a:t>best_model_name</a:t>
            </a:r>
            <a:r>
              <a:rPr lang="en-IN" sz="1600" dirty="0"/>
              <a:t>]</a:t>
            </a:r>
          </a:p>
          <a:p>
            <a:pPr marL="36576" indent="0">
              <a:buNone/>
            </a:pPr>
            <a:r>
              <a:rPr lang="en-IN" sz="1600" dirty="0"/>
              <a:t/>
            </a:r>
            <a:br>
              <a:rPr lang="en-IN" sz="1600" dirty="0"/>
            </a:br>
            <a:endParaRPr lang="en-IN" sz="1600" dirty="0"/>
          </a:p>
        </p:txBody>
      </p:sp>
    </p:spTree>
    <p:extLst>
      <p:ext uri="{BB962C8B-B14F-4D97-AF65-F5344CB8AC3E}">
        <p14:creationId xmlns:p14="http://schemas.microsoft.com/office/powerpoint/2010/main" val="724567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a:bodyPr>
          <a:lstStyle/>
          <a:p>
            <a:pPr marL="36576" indent="0">
              <a:buNone/>
            </a:pPr>
            <a:r>
              <a:rPr lang="en-IN" sz="1600" dirty="0"/>
              <a:t>for </a:t>
            </a:r>
            <a:r>
              <a:rPr lang="en-IN" sz="1600" dirty="0" err="1"/>
              <a:t>model_name</a:t>
            </a:r>
            <a:r>
              <a:rPr lang="en-IN" sz="1600" dirty="0"/>
              <a:t>, metrics in </a:t>
            </a:r>
            <a:r>
              <a:rPr lang="en-IN" sz="1600" dirty="0" err="1"/>
              <a:t>model_performance.items</a:t>
            </a:r>
            <a:r>
              <a:rPr lang="en-IN" sz="1600" dirty="0"/>
              <a:t>():</a:t>
            </a:r>
          </a:p>
          <a:p>
            <a:pPr marL="36576" indent="0">
              <a:buNone/>
            </a:pPr>
            <a:r>
              <a:rPr lang="en-IN" sz="1600" dirty="0"/>
              <a:t>    print(f"{</a:t>
            </a:r>
            <a:r>
              <a:rPr lang="en-IN" sz="1600" dirty="0" err="1"/>
              <a:t>model_name</a:t>
            </a:r>
            <a:r>
              <a:rPr lang="en-IN" sz="1600" dirty="0"/>
              <a:t>}:")</a:t>
            </a:r>
          </a:p>
          <a:p>
            <a:pPr marL="36576" indent="0">
              <a:buNone/>
            </a:pPr>
            <a:r>
              <a:rPr lang="en-IN" sz="1600" dirty="0"/>
              <a:t>    print(</a:t>
            </a:r>
            <a:r>
              <a:rPr lang="en-IN" sz="1600" dirty="0" err="1"/>
              <a:t>f"Mean</a:t>
            </a:r>
            <a:r>
              <a:rPr lang="en-IN" sz="1600" dirty="0"/>
              <a:t> Squared Error (MSE): {metrics['MSE']:.4f}")</a:t>
            </a:r>
          </a:p>
          <a:p>
            <a:pPr marL="36576" indent="0">
              <a:buNone/>
            </a:pPr>
            <a:r>
              <a:rPr lang="en-IN" sz="1600" dirty="0"/>
              <a:t>    print(</a:t>
            </a:r>
            <a:r>
              <a:rPr lang="en-IN" sz="1600" dirty="0" err="1"/>
              <a:t>f"Mean</a:t>
            </a:r>
            <a:r>
              <a:rPr lang="en-IN" sz="1600" dirty="0"/>
              <a:t> Absolute Error (MAE): {metrics['MAE']:.4f}")</a:t>
            </a:r>
          </a:p>
          <a:p>
            <a:pPr marL="36576" indent="0">
              <a:buNone/>
            </a:pPr>
            <a:r>
              <a:rPr lang="en-IN" sz="1600" dirty="0"/>
              <a:t>    print(</a:t>
            </a:r>
            <a:r>
              <a:rPr lang="en-IN" sz="1600" dirty="0" err="1"/>
              <a:t>f"R</a:t>
            </a:r>
            <a:r>
              <a:rPr lang="en-IN" sz="1600" dirty="0"/>
              <a:t>-squared (R^2): {metrics['R^2']:.4f}")</a:t>
            </a:r>
          </a:p>
          <a:p>
            <a:pPr marL="36576" indent="0">
              <a:buNone/>
            </a:pPr>
            <a:r>
              <a:rPr lang="en-IN" sz="1600" dirty="0"/>
              <a:t>    print("\n")</a:t>
            </a:r>
          </a:p>
          <a:p>
            <a:pPr marL="36576" indent="0">
              <a:buNone/>
            </a:pPr>
            <a:r>
              <a:rPr lang="en-IN" sz="1600" dirty="0"/>
              <a:t/>
            </a:r>
            <a:br>
              <a:rPr lang="en-IN" sz="1600" dirty="0"/>
            </a:br>
            <a:r>
              <a:rPr lang="en-IN" sz="1600" dirty="0"/>
              <a:t>print(</a:t>
            </a:r>
            <a:r>
              <a:rPr lang="en-IN" sz="1600" dirty="0" err="1"/>
              <a:t>f"The</a:t>
            </a:r>
            <a:r>
              <a:rPr lang="en-IN" sz="1600" dirty="0"/>
              <a:t> best model is {</a:t>
            </a:r>
            <a:r>
              <a:rPr lang="en-IN" sz="1600" dirty="0" err="1"/>
              <a:t>best_model_name</a:t>
            </a:r>
            <a:r>
              <a:rPr lang="en-IN" sz="1600" dirty="0"/>
              <a:t>} with an MSE of {</a:t>
            </a:r>
            <a:r>
              <a:rPr lang="en-IN" sz="1600" dirty="0" err="1"/>
              <a:t>model_performance</a:t>
            </a:r>
            <a:r>
              <a:rPr lang="en-IN" sz="1600" dirty="0"/>
              <a:t>[</a:t>
            </a:r>
            <a:r>
              <a:rPr lang="en-IN" sz="1600" dirty="0" err="1"/>
              <a:t>best_model_name</a:t>
            </a:r>
            <a:r>
              <a:rPr lang="en-IN" sz="1600" dirty="0"/>
              <a:t>]['MSE']:.4f}")</a:t>
            </a:r>
          </a:p>
          <a:p>
            <a:pPr marL="36576" indent="0">
              <a:buNone/>
            </a:pPr>
            <a:endParaRPr lang="en-IN" sz="1600" dirty="0"/>
          </a:p>
        </p:txBody>
      </p:sp>
    </p:spTree>
    <p:extLst>
      <p:ext uri="{BB962C8B-B14F-4D97-AF65-F5344CB8AC3E}">
        <p14:creationId xmlns:p14="http://schemas.microsoft.com/office/powerpoint/2010/main" val="1141148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marL="36576" indent="0">
              <a:buNone/>
            </a:pPr>
            <a:r>
              <a:rPr lang="en-US" sz="2400" dirty="0"/>
              <a:t>After thorough experimentation with multiple machine learning algorithms, it has been determined that the Random Forest Regression algorithm is the most suitable choice for our project. This decision is based on its consistently strong performance and ability to accurately predict the desired output variable, making it an ideal candidate for optimizing business strategies and uncovering hidden patterns in customer purchasing behavior</a:t>
            </a:r>
            <a:endParaRPr lang="en-IN" sz="2400" dirty="0"/>
          </a:p>
        </p:txBody>
      </p:sp>
    </p:spTree>
    <p:extLst>
      <p:ext uri="{BB962C8B-B14F-4D97-AF65-F5344CB8AC3E}">
        <p14:creationId xmlns:p14="http://schemas.microsoft.com/office/powerpoint/2010/main" val="3955635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13</TotalTime>
  <Words>243</Words>
  <Application>Microsoft Office PowerPoint</Application>
  <PresentationFormat>On-screen Show (4:3)</PresentationFormat>
  <Paragraphs>49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Technic</vt:lpstr>
      <vt:lpstr>Let’s make market analysis simple</vt:lpstr>
      <vt:lpstr>Model Selection</vt:lpstr>
      <vt:lpstr>Model Selection</vt:lpstr>
      <vt:lpstr>Code</vt:lpstr>
      <vt:lpstr>Code</vt:lpstr>
      <vt:lpstr>Code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make market analysis simple</dc:title>
  <dc:creator>student</dc:creator>
  <cp:lastModifiedBy>student</cp:lastModifiedBy>
  <cp:revision>2</cp:revision>
  <dcterms:created xsi:type="dcterms:W3CDTF">2023-11-01T06:10:36Z</dcterms:created>
  <dcterms:modified xsi:type="dcterms:W3CDTF">2023-11-01T06:24:29Z</dcterms:modified>
</cp:coreProperties>
</file>