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theme/themeOverride1.xml" ContentType="application/vnd.openxmlformats-officedocument.themeOverr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72" r:id="rId4"/>
    <p:sldId id="271" r:id="rId5"/>
    <p:sldId id="259" r:id="rId6"/>
    <p:sldId id="260" r:id="rId7"/>
    <p:sldId id="261" r:id="rId8"/>
    <p:sldId id="262" r:id="rId9"/>
    <p:sldId id="263" r:id="rId10"/>
    <p:sldId id="264" r:id="rId11"/>
    <p:sldId id="265" r:id="rId12"/>
    <p:sldId id="266" r:id="rId13"/>
    <p:sldId id="267"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Estilo medio 1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7" d="100"/>
          <a:sy n="77" d="100"/>
        </p:scale>
        <p:origin x="68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D:\documentos\Fernando%20Rincon%202018\Trabajo%20final-Tesis\excelgraficastendencia.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F:\ANALILIANASUAREZHERRERA\trabajodegrado\Excel%20Daniela%20para%20Graficas.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F:\ANALILIANASUAREZHERRERA\trabajodegrado\Excel%20Daniela%20para%20Graficas.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D:\documentos\Fernando%20Rincon%202018\Trabajo%20final-Tesis\correciones\Anexo%203.%20Inductores%20de%20valor.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D:\documentos\Fernando%20Rincon%202018\Trabajo%20final-Tesis\correciones\Anexo%203.%20Inductores%20de%20valor.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D:\documentos\Fernando%20Rincon%202018\Trabajo%20final-Tesis\correciones\Anexo%203.%20Inductores%20de%20valor.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file:///D:\documentos\Fernando%20Rincon%202018\Trabajo%20final-Tesis\correciones\Anexo%20F.%20Proyecciones.xlsx"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embeddings/oleObject1.bin"/><Relationship Id="rId2" Type="http://schemas.microsoft.com/office/2011/relationships/chartColorStyle" Target="colors16.xml"/><Relationship Id="rId1" Type="http://schemas.microsoft.com/office/2011/relationships/chartStyle" Target="style16.xml"/></Relationships>
</file>

<file path=ppt/charts/_rels/chart2.xml.rels><?xml version="1.0" encoding="UTF-8" standalone="yes"?>
<Relationships xmlns="http://schemas.openxmlformats.org/package/2006/relationships"><Relationship Id="rId3" Type="http://schemas.openxmlformats.org/officeDocument/2006/relationships/oleObject" Target="file:///D:\documentos\Fernando%20Rincon%202018\Tesis%20definitiva\excelgraficastendencia.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Hoja_de_c_lculo_de_Microsoft_Excel.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Hoja_de_c_lculo_de_Microsoft_Excel1.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Hoja_de_c_lculo_de_Microsoft_Excel2.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Hoja_de_c_lculo_de_Microsoft_Excel3.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package" Target="../embeddings/Hoja_de_c_lculo_de_Microsoft_Excel4.xlsx"/></Relationships>
</file>

<file path=ppt/charts/_rels/chart8.xml.rels><?xml version="1.0" encoding="UTF-8" standalone="yes"?>
<Relationships xmlns="http://schemas.openxmlformats.org/package/2006/relationships"><Relationship Id="rId3" Type="http://schemas.openxmlformats.org/officeDocument/2006/relationships/package" Target="../embeddings/Hoja_de_c_lculo_de_Microsoft_Excel5.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Hoja_de_c_lculo_de_Microsoft_Excel6.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solidFill>
                <a:latin typeface="Arial" panose="020B0604020202020204" pitchFamily="34" charset="0"/>
                <a:ea typeface="+mn-ea"/>
                <a:cs typeface="Arial" panose="020B0604020202020204" pitchFamily="34" charset="0"/>
              </a:defRPr>
            </a:pPr>
            <a:r>
              <a:rPr lang="es-ES" sz="2000"/>
              <a:t>Estado de resultado histórico</a:t>
            </a:r>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solidFill>
              <a:latin typeface="Arial" panose="020B0604020202020204" pitchFamily="34" charset="0"/>
              <a:ea typeface="+mn-ea"/>
              <a:cs typeface="Arial" panose="020B0604020202020204" pitchFamily="34" charset="0"/>
            </a:defRPr>
          </a:pPr>
          <a:endParaRPr lang="es-CO"/>
        </a:p>
      </c:txPr>
    </c:title>
    <c:autoTitleDeleted val="0"/>
    <c:plotArea>
      <c:layout/>
      <c:lineChart>
        <c:grouping val="standard"/>
        <c:varyColors val="0"/>
        <c:ser>
          <c:idx val="0"/>
          <c:order val="0"/>
          <c:tx>
            <c:strRef>
              <c:f>'[excelgraficastendencia.xlsx]Análisis Financieros '!$B$7</c:f>
              <c:strCache>
                <c:ptCount val="1"/>
                <c:pt idx="0">
                  <c:v>INGRESOS OPERACIONALES</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dLbl>
              <c:idx val="0"/>
              <c:layout>
                <c:manualLayout>
                  <c:x val="-8.0018527095877715E-2"/>
                  <c:y val="-0.10511194489950509"/>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3D1-4101-AA39-3817D3126024}"/>
                </c:ext>
              </c:extLst>
            </c:dLbl>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Arial" panose="020B0604020202020204" pitchFamily="34" charset="0"/>
                    <a:ea typeface="+mn-ea"/>
                    <a:cs typeface="Arial" panose="020B0604020202020204" pitchFamily="34" charset="0"/>
                  </a:defRPr>
                </a:pPr>
                <a:endParaRPr lang="es-CO"/>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'[excelgraficastendencia.xlsx]Análisis Financieros '!$C$6:$F$6</c:f>
              <c:numCache>
                <c:formatCode>General</c:formatCode>
                <c:ptCount val="4"/>
                <c:pt idx="0">
                  <c:v>2014</c:v>
                </c:pt>
                <c:pt idx="1">
                  <c:v>2015</c:v>
                </c:pt>
                <c:pt idx="2">
                  <c:v>2016</c:v>
                </c:pt>
                <c:pt idx="3">
                  <c:v>2017</c:v>
                </c:pt>
              </c:numCache>
            </c:numRef>
          </c:cat>
          <c:val>
            <c:numRef>
              <c:f>'[excelgraficastendencia.xlsx]Análisis Financieros '!$C$7:$F$7</c:f>
              <c:numCache>
                <c:formatCode>"$"\ #,##0_);[Red]\("$"\ #,##0\)</c:formatCode>
                <c:ptCount val="4"/>
                <c:pt idx="0">
                  <c:v>61980000</c:v>
                </c:pt>
                <c:pt idx="1">
                  <c:v>344142000</c:v>
                </c:pt>
                <c:pt idx="2">
                  <c:v>663086000</c:v>
                </c:pt>
                <c:pt idx="3">
                  <c:v>1148878000</c:v>
                </c:pt>
              </c:numCache>
            </c:numRef>
          </c:val>
          <c:smooth val="0"/>
          <c:extLst>
            <c:ext xmlns:c16="http://schemas.microsoft.com/office/drawing/2014/chart" uri="{C3380CC4-5D6E-409C-BE32-E72D297353CC}">
              <c16:uniqueId val="{00000001-E3D1-4101-AA39-3817D3126024}"/>
            </c:ext>
          </c:extLst>
        </c:ser>
        <c:ser>
          <c:idx val="1"/>
          <c:order val="1"/>
          <c:tx>
            <c:strRef>
              <c:f>'[excelgraficastendencia.xlsx]Análisis Financieros '!$B$8</c:f>
              <c:strCache>
                <c:ptCount val="1"/>
                <c:pt idx="0">
                  <c:v>COSTO DE VENTAS</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dLbls>
            <c:dLbl>
              <c:idx val="0"/>
              <c:layout>
                <c:manualLayout>
                  <c:x val="-5.5961161817576745E-2"/>
                  <c:y val="1.3019169074759878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3D1-4101-AA39-3817D3126024}"/>
                </c:ext>
              </c:extLst>
            </c:dLbl>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Arial" panose="020B0604020202020204" pitchFamily="34" charset="0"/>
                    <a:ea typeface="+mn-ea"/>
                    <a:cs typeface="Arial" panose="020B0604020202020204" pitchFamily="34" charset="0"/>
                  </a:defRPr>
                </a:pPr>
                <a:endParaRPr lang="es-CO"/>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'[excelgraficastendencia.xlsx]Análisis Financieros '!$C$6:$F$6</c:f>
              <c:numCache>
                <c:formatCode>General</c:formatCode>
                <c:ptCount val="4"/>
                <c:pt idx="0">
                  <c:v>2014</c:v>
                </c:pt>
                <c:pt idx="1">
                  <c:v>2015</c:v>
                </c:pt>
                <c:pt idx="2">
                  <c:v>2016</c:v>
                </c:pt>
                <c:pt idx="3">
                  <c:v>2017</c:v>
                </c:pt>
              </c:numCache>
            </c:numRef>
          </c:cat>
          <c:val>
            <c:numRef>
              <c:f>'[excelgraficastendencia.xlsx]Análisis Financieros '!$C$8:$F$8</c:f>
              <c:numCache>
                <c:formatCode>"$"\ #,##0_);[Red]\("$"\ #,##0\)</c:formatCode>
                <c:ptCount val="4"/>
                <c:pt idx="0">
                  <c:v>51870000</c:v>
                </c:pt>
                <c:pt idx="1">
                  <c:v>243387000</c:v>
                </c:pt>
                <c:pt idx="2">
                  <c:v>569555000</c:v>
                </c:pt>
                <c:pt idx="3">
                  <c:v>1010660000</c:v>
                </c:pt>
              </c:numCache>
            </c:numRef>
          </c:val>
          <c:smooth val="0"/>
          <c:extLst>
            <c:ext xmlns:c16="http://schemas.microsoft.com/office/drawing/2014/chart" uri="{C3380CC4-5D6E-409C-BE32-E72D297353CC}">
              <c16:uniqueId val="{00000003-E3D1-4101-AA39-3817D3126024}"/>
            </c:ext>
          </c:extLst>
        </c:ser>
        <c:ser>
          <c:idx val="2"/>
          <c:order val="2"/>
          <c:tx>
            <c:strRef>
              <c:f>'[excelgraficastendencia.xlsx]Análisis Financieros '!$B$12</c:f>
              <c:strCache>
                <c:ptCount val="1"/>
                <c:pt idx="0">
                  <c:v>UTILIDAD OPERACIONAL</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dLbls>
            <c:dLbl>
              <c:idx val="0"/>
              <c:layout>
                <c:manualLayout>
                  <c:x val="-8.1801808829623845E-2"/>
                  <c:y val="-8.2740580246261158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E3D1-4101-AA39-3817D3126024}"/>
                </c:ext>
              </c:extLst>
            </c:dLbl>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Arial" panose="020B0604020202020204" pitchFamily="34" charset="0"/>
                    <a:ea typeface="+mn-ea"/>
                    <a:cs typeface="Arial" panose="020B0604020202020204" pitchFamily="34" charset="0"/>
                  </a:defRPr>
                </a:pPr>
                <a:endParaRPr lang="es-CO"/>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'[excelgraficastendencia.xlsx]Análisis Financieros '!$C$6:$F$6</c:f>
              <c:numCache>
                <c:formatCode>General</c:formatCode>
                <c:ptCount val="4"/>
                <c:pt idx="0">
                  <c:v>2014</c:v>
                </c:pt>
                <c:pt idx="1">
                  <c:v>2015</c:v>
                </c:pt>
                <c:pt idx="2">
                  <c:v>2016</c:v>
                </c:pt>
                <c:pt idx="3">
                  <c:v>2017</c:v>
                </c:pt>
              </c:numCache>
            </c:numRef>
          </c:cat>
          <c:val>
            <c:numRef>
              <c:f>'[excelgraficastendencia.xlsx]Análisis Financieros '!$C$12:$F$12</c:f>
              <c:numCache>
                <c:formatCode>"$"\ #,##0_);[Red]\("$"\ #,##0\)</c:formatCode>
                <c:ptCount val="4"/>
                <c:pt idx="0">
                  <c:v>8174000</c:v>
                </c:pt>
                <c:pt idx="1">
                  <c:v>72212000</c:v>
                </c:pt>
                <c:pt idx="2">
                  <c:v>38383000</c:v>
                </c:pt>
                <c:pt idx="3">
                  <c:v>60171000</c:v>
                </c:pt>
              </c:numCache>
            </c:numRef>
          </c:val>
          <c:smooth val="0"/>
          <c:extLst>
            <c:ext xmlns:c16="http://schemas.microsoft.com/office/drawing/2014/chart" uri="{C3380CC4-5D6E-409C-BE32-E72D297353CC}">
              <c16:uniqueId val="{00000005-E3D1-4101-AA39-3817D3126024}"/>
            </c:ext>
          </c:extLst>
        </c:ser>
        <c:ser>
          <c:idx val="3"/>
          <c:order val="3"/>
          <c:tx>
            <c:strRef>
              <c:f>'[excelgraficastendencia.xlsx]Análisis Financieros '!$B$18</c:f>
              <c:strCache>
                <c:ptCount val="1"/>
                <c:pt idx="0">
                  <c:v>UTILIDAD NETA</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dLbls>
            <c:dLbl>
              <c:idx val="0"/>
              <c:layout>
                <c:manualLayout>
                  <c:x val="-7.4371468272348307E-2"/>
                  <c:y val="-4.694639680107100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E3D1-4101-AA39-3817D3126024}"/>
                </c:ext>
              </c:extLst>
            </c:dLbl>
            <c:dLbl>
              <c:idx val="1"/>
              <c:layout>
                <c:manualLayout>
                  <c:x val="-5.5961161817576745E-2"/>
                  <c:y val="-7.1992627663818197E-3"/>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E3D1-4101-AA39-3817D3126024}"/>
                </c:ext>
              </c:extLst>
            </c:dLbl>
            <c:dLbl>
              <c:idx val="2"/>
              <c:layout>
                <c:manualLayout>
                  <c:x val="-5.5961161817576745E-2"/>
                  <c:y val="-1.297595757813672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E3D1-4101-AA39-3817D3126024}"/>
                </c:ext>
              </c:extLst>
            </c:dLbl>
            <c:dLbl>
              <c:idx val="3"/>
              <c:layout>
                <c:manualLayout>
                  <c:x val="-5.5961161817576745E-2"/>
                  <c:y val="-2.16409997957688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E3D1-4101-AA39-3817D3126024}"/>
                </c:ext>
              </c:extLst>
            </c:dLbl>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Arial" panose="020B0604020202020204" pitchFamily="34" charset="0"/>
                    <a:ea typeface="+mn-ea"/>
                    <a:cs typeface="Arial" panose="020B0604020202020204" pitchFamily="34" charset="0"/>
                  </a:defRPr>
                </a:pPr>
                <a:endParaRPr lang="es-CO"/>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'[excelgraficastendencia.xlsx]Análisis Financieros '!$C$6:$F$6</c:f>
              <c:numCache>
                <c:formatCode>General</c:formatCode>
                <c:ptCount val="4"/>
                <c:pt idx="0">
                  <c:v>2014</c:v>
                </c:pt>
                <c:pt idx="1">
                  <c:v>2015</c:v>
                </c:pt>
                <c:pt idx="2">
                  <c:v>2016</c:v>
                </c:pt>
                <c:pt idx="3">
                  <c:v>2017</c:v>
                </c:pt>
              </c:numCache>
            </c:numRef>
          </c:cat>
          <c:val>
            <c:numRef>
              <c:f>'[excelgraficastendencia.xlsx]Análisis Financieros '!$C$18:$F$18</c:f>
              <c:numCache>
                <c:formatCode>"$"\ #,##0_);[Red]\("$"\ #,##0\)</c:formatCode>
                <c:ptCount val="4"/>
                <c:pt idx="0">
                  <c:v>8174000</c:v>
                </c:pt>
                <c:pt idx="1">
                  <c:v>47818000</c:v>
                </c:pt>
                <c:pt idx="2">
                  <c:v>23753000</c:v>
                </c:pt>
                <c:pt idx="3">
                  <c:v>31577000</c:v>
                </c:pt>
              </c:numCache>
            </c:numRef>
          </c:val>
          <c:smooth val="0"/>
          <c:extLst>
            <c:ext xmlns:c16="http://schemas.microsoft.com/office/drawing/2014/chart" uri="{C3380CC4-5D6E-409C-BE32-E72D297353CC}">
              <c16:uniqueId val="{0000000A-E3D1-4101-AA39-3817D3126024}"/>
            </c:ext>
          </c:extLst>
        </c:ser>
        <c:dLbls>
          <c:dLblPos val="t"/>
          <c:showLegendKey val="0"/>
          <c:showVal val="1"/>
          <c:showCatName val="0"/>
          <c:showSerName val="0"/>
          <c:showPercent val="0"/>
          <c:showBubbleSize val="0"/>
        </c:dLbls>
        <c:marker val="1"/>
        <c:smooth val="0"/>
        <c:axId val="590442367"/>
        <c:axId val="593611391"/>
      </c:lineChart>
      <c:catAx>
        <c:axId val="5904423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Arial" panose="020B0604020202020204" pitchFamily="34" charset="0"/>
                <a:ea typeface="+mn-ea"/>
                <a:cs typeface="Arial" panose="020B0604020202020204" pitchFamily="34" charset="0"/>
              </a:defRPr>
            </a:pPr>
            <a:endParaRPr lang="es-CO"/>
          </a:p>
        </c:txPr>
        <c:crossAx val="593611391"/>
        <c:crosses val="autoZero"/>
        <c:auto val="1"/>
        <c:lblAlgn val="ctr"/>
        <c:lblOffset val="100"/>
        <c:noMultiLvlLbl val="0"/>
      </c:catAx>
      <c:valAx>
        <c:axId val="593611391"/>
        <c:scaling>
          <c:orientation val="minMax"/>
        </c:scaling>
        <c:delete val="0"/>
        <c:axPos val="l"/>
        <c:majorGridlines>
          <c:spPr>
            <a:ln w="9525" cap="flat" cmpd="sng" algn="ctr">
              <a:solidFill>
                <a:schemeClr val="tx1">
                  <a:lumMod val="15000"/>
                  <a:lumOff val="85000"/>
                </a:schemeClr>
              </a:solidFill>
              <a:round/>
            </a:ln>
            <a:effectLst/>
          </c:spPr>
        </c:majorGridlines>
        <c:numFmt formatCode="&quot;$&quot;\ #,##0_);[Red]\(&quot;$&quot;\ #,##0\)"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solidFill>
                <a:latin typeface="Arial" panose="020B0604020202020204" pitchFamily="34" charset="0"/>
                <a:ea typeface="+mn-ea"/>
                <a:cs typeface="Arial" panose="020B0604020202020204" pitchFamily="34" charset="0"/>
              </a:defRPr>
            </a:pPr>
            <a:endParaRPr lang="es-CO"/>
          </a:p>
        </c:txPr>
        <c:crossAx val="59044236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50" b="0" i="0" u="none" strike="noStrike" kern="1200" baseline="0">
              <a:solidFill>
                <a:schemeClr val="tx1"/>
              </a:solidFill>
              <a:latin typeface="Arial" panose="020B0604020202020204" pitchFamily="34" charset="0"/>
              <a:ea typeface="+mn-ea"/>
              <a:cs typeface="Arial" panose="020B0604020202020204" pitchFamily="34" charset="0"/>
            </a:defRPr>
          </a:pPr>
          <a:endParaRPr lang="es-CO"/>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tx1"/>
          </a:solidFill>
          <a:latin typeface="Arial" panose="020B0604020202020204" pitchFamily="34" charset="0"/>
          <a:cs typeface="Arial" panose="020B0604020202020204" pitchFamily="34" charset="0"/>
        </a:defRPr>
      </a:pPr>
      <a:endParaRPr lang="es-CO"/>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000" b="0" i="0" u="none" strike="noStrike" kern="1200" baseline="0">
              <a:solidFill>
                <a:schemeClr val="tx1"/>
              </a:solidFill>
              <a:latin typeface="Arial" panose="020B0604020202020204" pitchFamily="34" charset="0"/>
              <a:ea typeface="+mn-ea"/>
              <a:cs typeface="Arial" panose="020B0604020202020204" pitchFamily="34" charset="0"/>
            </a:defRPr>
          </a:pPr>
          <a:endParaRPr lang="es-CO"/>
        </a:p>
      </c:txPr>
    </c:title>
    <c:autoTitleDeleted val="0"/>
    <c:plotArea>
      <c:layout/>
      <c:lineChart>
        <c:grouping val="stacked"/>
        <c:varyColors val="0"/>
        <c:ser>
          <c:idx val="0"/>
          <c:order val="0"/>
          <c:tx>
            <c:strRef>
              <c:f>'Indicadores Financieros'!$A$126</c:f>
              <c:strCache>
                <c:ptCount val="1"/>
                <c:pt idx="0">
                  <c:v>ROE</c:v>
                </c:pt>
              </c:strCache>
            </c:strRef>
          </c:tx>
          <c:spPr>
            <a:ln w="31750" cap="rnd">
              <a:solidFill>
                <a:schemeClr val="accent1"/>
              </a:solidFill>
              <a:round/>
            </a:ln>
            <a:effectLst/>
          </c:spPr>
          <c:marker>
            <c:symbol val="none"/>
          </c:marker>
          <c:dLbls>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Arial" panose="020B0604020202020204" pitchFamily="34" charset="0"/>
                    <a:ea typeface="+mn-ea"/>
                    <a:cs typeface="Arial" panose="020B0604020202020204" pitchFamily="34" charset="0"/>
                  </a:defRPr>
                </a:pPr>
                <a:endParaRPr lang="es-CO"/>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numRef>
              <c:f>'Indicadores Financieros'!$B$125:$E$125</c:f>
              <c:numCache>
                <c:formatCode>General</c:formatCode>
                <c:ptCount val="4"/>
                <c:pt idx="0">
                  <c:v>2014</c:v>
                </c:pt>
                <c:pt idx="1">
                  <c:v>2015</c:v>
                </c:pt>
                <c:pt idx="2">
                  <c:v>2016</c:v>
                </c:pt>
                <c:pt idx="3">
                  <c:v>2017</c:v>
                </c:pt>
              </c:numCache>
            </c:numRef>
          </c:cat>
          <c:val>
            <c:numRef>
              <c:f>'Indicadores Financieros'!$B$126:$E$126</c:f>
              <c:numCache>
                <c:formatCode>0.00%</c:formatCode>
                <c:ptCount val="4"/>
                <c:pt idx="0">
                  <c:v>5.9900000000000002E-2</c:v>
                </c:pt>
                <c:pt idx="1">
                  <c:v>5.9900000000000002E-2</c:v>
                </c:pt>
                <c:pt idx="2">
                  <c:v>2.7699999999999999E-2</c:v>
                </c:pt>
                <c:pt idx="3">
                  <c:v>0.12030694294781517</c:v>
                </c:pt>
              </c:numCache>
            </c:numRef>
          </c:val>
          <c:smooth val="0"/>
          <c:extLst>
            <c:ext xmlns:c16="http://schemas.microsoft.com/office/drawing/2014/chart" uri="{C3380CC4-5D6E-409C-BE32-E72D297353CC}">
              <c16:uniqueId val="{00000000-C0DA-44EF-8E20-09D9CAF2BC72}"/>
            </c:ext>
          </c:extLst>
        </c:ser>
        <c:dLbls>
          <c:dLblPos val="ctr"/>
          <c:showLegendKey val="0"/>
          <c:showVal val="1"/>
          <c:showCatName val="0"/>
          <c:showSerName val="0"/>
          <c:showPercent val="0"/>
          <c:showBubbleSize val="0"/>
        </c:dLbls>
        <c:smooth val="0"/>
        <c:axId val="339184320"/>
        <c:axId val="339184880"/>
      </c:lineChart>
      <c:catAx>
        <c:axId val="339184320"/>
        <c:scaling>
          <c:orientation val="minMax"/>
        </c:scaling>
        <c:delete val="0"/>
        <c:axPos val="b"/>
        <c:numFmt formatCode="General" sourceLinked="1"/>
        <c:majorTickMark val="out"/>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Arial" panose="020B0604020202020204" pitchFamily="34" charset="0"/>
                <a:ea typeface="+mn-ea"/>
                <a:cs typeface="Arial" panose="020B0604020202020204" pitchFamily="34" charset="0"/>
              </a:defRPr>
            </a:pPr>
            <a:endParaRPr lang="es-CO"/>
          </a:p>
        </c:txPr>
        <c:crossAx val="339184880"/>
        <c:crosses val="autoZero"/>
        <c:auto val="1"/>
        <c:lblAlgn val="ctr"/>
        <c:lblOffset val="100"/>
        <c:noMultiLvlLbl val="0"/>
      </c:catAx>
      <c:valAx>
        <c:axId val="339184880"/>
        <c:scaling>
          <c:orientation val="minMax"/>
        </c:scaling>
        <c:delete val="0"/>
        <c:axPos val="l"/>
        <c:majorGridlines>
          <c:spPr>
            <a:ln w="9525" cap="flat" cmpd="sng" algn="ctr">
              <a:solidFill>
                <a:schemeClr val="tx2">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solidFill>
                <a:latin typeface="Arial" panose="020B0604020202020204" pitchFamily="34" charset="0"/>
                <a:ea typeface="+mn-ea"/>
                <a:cs typeface="Arial" panose="020B0604020202020204" pitchFamily="34" charset="0"/>
              </a:defRPr>
            </a:pPr>
            <a:endParaRPr lang="es-CO"/>
          </a:p>
        </c:txPr>
        <c:crossAx val="339184320"/>
        <c:crosses val="autoZero"/>
        <c:crossBetween val="between"/>
      </c:valAx>
      <c:spPr>
        <a:noFill/>
        <a:ln>
          <a:noFill/>
        </a:ln>
        <a:effectLst/>
      </c:spPr>
    </c:plotArea>
    <c:plotVisOnly val="1"/>
    <c:dispBlanksAs val="zero"/>
    <c:showDLblsOverMax val="0"/>
  </c:chart>
  <c:spPr>
    <a:noFill/>
    <a:ln>
      <a:noFill/>
    </a:ln>
    <a:effectLst/>
  </c:spPr>
  <c:txPr>
    <a:bodyPr/>
    <a:lstStyle/>
    <a:p>
      <a:pPr>
        <a:defRPr sz="1200">
          <a:solidFill>
            <a:schemeClr val="tx1"/>
          </a:solidFill>
          <a:latin typeface="Arial" panose="020B0604020202020204" pitchFamily="34" charset="0"/>
          <a:cs typeface="Arial" panose="020B0604020202020204" pitchFamily="34" charset="0"/>
        </a:defRPr>
      </a:pPr>
      <a:endParaRPr lang="es-CO"/>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1" i="0" u="none" strike="noStrike" kern="1200" baseline="0">
                <a:solidFill>
                  <a:schemeClr val="tx1"/>
                </a:solidFill>
                <a:latin typeface="Arial" panose="020B0604020202020204" pitchFamily="34" charset="0"/>
                <a:ea typeface="+mn-ea"/>
                <a:cs typeface="Arial" panose="020B0604020202020204" pitchFamily="34" charset="0"/>
              </a:defRPr>
            </a:pPr>
            <a:r>
              <a:rPr lang="en-US" sz="2000" b="0" dirty="0"/>
              <a:t>ROA</a:t>
            </a:r>
          </a:p>
        </c:rich>
      </c:tx>
      <c:overlay val="0"/>
      <c:spPr>
        <a:noFill/>
        <a:ln>
          <a:noFill/>
        </a:ln>
        <a:effectLst/>
      </c:spPr>
      <c:txPr>
        <a:bodyPr rot="0" spcFirstLastPara="1" vertOverflow="ellipsis" vert="horz" wrap="square" anchor="ctr" anchorCtr="1"/>
        <a:lstStyle/>
        <a:p>
          <a:pPr>
            <a:defRPr sz="2000" b="1" i="0" u="none" strike="noStrike" kern="1200" baseline="0">
              <a:solidFill>
                <a:schemeClr val="tx1"/>
              </a:solidFill>
              <a:latin typeface="Arial" panose="020B0604020202020204" pitchFamily="34" charset="0"/>
              <a:ea typeface="+mn-ea"/>
              <a:cs typeface="Arial" panose="020B0604020202020204" pitchFamily="34" charset="0"/>
            </a:defRPr>
          </a:pPr>
          <a:endParaRPr lang="es-CO"/>
        </a:p>
      </c:txPr>
    </c:title>
    <c:autoTitleDeleted val="0"/>
    <c:plotArea>
      <c:layout/>
      <c:lineChart>
        <c:grouping val="standard"/>
        <c:varyColors val="0"/>
        <c:ser>
          <c:idx val="0"/>
          <c:order val="0"/>
          <c:tx>
            <c:strRef>
              <c:f>'Indicadores Financieros'!$A$127</c:f>
              <c:strCache>
                <c:ptCount val="1"/>
                <c:pt idx="0">
                  <c:v>ROA</c:v>
                </c:pt>
              </c:strCache>
            </c:strRef>
          </c:tx>
          <c:spPr>
            <a:ln w="31750" cap="rnd">
              <a:solidFill>
                <a:schemeClr val="accent6"/>
              </a:solidFill>
              <a:round/>
            </a:ln>
            <a:effectLst/>
          </c:spPr>
          <c:marker>
            <c:symbol val="none"/>
          </c:marker>
          <c:dLbls>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Arial" panose="020B0604020202020204" pitchFamily="34" charset="0"/>
                    <a:ea typeface="+mn-ea"/>
                    <a:cs typeface="Arial" panose="020B0604020202020204" pitchFamily="34" charset="0"/>
                  </a:defRPr>
                </a:pPr>
                <a:endParaRPr lang="es-CO"/>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numRef>
              <c:f>'Indicadores Financieros'!$B$125:$E$125</c:f>
              <c:numCache>
                <c:formatCode>General</c:formatCode>
                <c:ptCount val="4"/>
                <c:pt idx="0">
                  <c:v>2014</c:v>
                </c:pt>
                <c:pt idx="1">
                  <c:v>2015</c:v>
                </c:pt>
                <c:pt idx="2">
                  <c:v>2016</c:v>
                </c:pt>
                <c:pt idx="3">
                  <c:v>2017</c:v>
                </c:pt>
              </c:numCache>
            </c:numRef>
          </c:cat>
          <c:val>
            <c:numRef>
              <c:f>'Indicadores Financieros'!$B$127:$E$127</c:f>
              <c:numCache>
                <c:formatCode>0.00%</c:formatCode>
                <c:ptCount val="4"/>
                <c:pt idx="0">
                  <c:v>0.13188125201677961</c:v>
                </c:pt>
                <c:pt idx="1">
                  <c:v>0.209831987958459</c:v>
                </c:pt>
                <c:pt idx="2">
                  <c:v>5.7885402496810366E-2</c:v>
                </c:pt>
                <c:pt idx="3">
                  <c:v>5.2373707216954279E-2</c:v>
                </c:pt>
              </c:numCache>
            </c:numRef>
          </c:val>
          <c:smooth val="0"/>
          <c:extLst>
            <c:ext xmlns:c16="http://schemas.microsoft.com/office/drawing/2014/chart" uri="{C3380CC4-5D6E-409C-BE32-E72D297353CC}">
              <c16:uniqueId val="{00000000-7687-4FF9-9DD7-D200F90950B4}"/>
            </c:ext>
          </c:extLst>
        </c:ser>
        <c:dLbls>
          <c:dLblPos val="ctr"/>
          <c:showLegendKey val="0"/>
          <c:showVal val="1"/>
          <c:showCatName val="0"/>
          <c:showSerName val="0"/>
          <c:showPercent val="0"/>
          <c:showBubbleSize val="0"/>
        </c:dLbls>
        <c:smooth val="0"/>
        <c:axId val="339187120"/>
        <c:axId val="339187680"/>
      </c:lineChart>
      <c:catAx>
        <c:axId val="339187120"/>
        <c:scaling>
          <c:orientation val="minMax"/>
        </c:scaling>
        <c:delete val="0"/>
        <c:axPos val="b"/>
        <c:numFmt formatCode="General" sourceLinked="1"/>
        <c:majorTickMark val="out"/>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Arial" panose="020B0604020202020204" pitchFamily="34" charset="0"/>
                <a:ea typeface="+mn-ea"/>
                <a:cs typeface="Arial" panose="020B0604020202020204" pitchFamily="34" charset="0"/>
              </a:defRPr>
            </a:pPr>
            <a:endParaRPr lang="es-CO"/>
          </a:p>
        </c:txPr>
        <c:crossAx val="339187680"/>
        <c:crosses val="autoZero"/>
        <c:auto val="1"/>
        <c:lblAlgn val="ctr"/>
        <c:lblOffset val="100"/>
        <c:noMultiLvlLbl val="0"/>
      </c:catAx>
      <c:valAx>
        <c:axId val="339187680"/>
        <c:scaling>
          <c:orientation val="minMax"/>
        </c:scaling>
        <c:delete val="0"/>
        <c:axPos val="l"/>
        <c:majorGridlines>
          <c:spPr>
            <a:ln w="9525" cap="flat" cmpd="sng" algn="ctr">
              <a:solidFill>
                <a:schemeClr val="tx2">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solidFill>
                <a:latin typeface="Arial" panose="020B0604020202020204" pitchFamily="34" charset="0"/>
                <a:ea typeface="+mn-ea"/>
                <a:cs typeface="Arial" panose="020B0604020202020204" pitchFamily="34" charset="0"/>
              </a:defRPr>
            </a:pPr>
            <a:endParaRPr lang="es-CO"/>
          </a:p>
        </c:txPr>
        <c:crossAx val="339187120"/>
        <c:crosses val="autoZero"/>
        <c:crossBetween val="between"/>
      </c:valAx>
      <c:spPr>
        <a:noFill/>
        <a:ln>
          <a:noFill/>
        </a:ln>
        <a:effectLst/>
      </c:spPr>
    </c:plotArea>
    <c:plotVisOnly val="1"/>
    <c:dispBlanksAs val="gap"/>
    <c:showDLblsOverMax val="0"/>
  </c:chart>
  <c:spPr>
    <a:noFill/>
    <a:ln>
      <a:noFill/>
    </a:ln>
    <a:effectLst/>
  </c:spPr>
  <c:txPr>
    <a:bodyPr/>
    <a:lstStyle/>
    <a:p>
      <a:pPr>
        <a:defRPr sz="1200">
          <a:solidFill>
            <a:schemeClr val="tx1"/>
          </a:solidFill>
          <a:latin typeface="Arial" panose="020B0604020202020204" pitchFamily="34" charset="0"/>
          <a:cs typeface="Arial" panose="020B0604020202020204" pitchFamily="34" charset="0"/>
        </a:defRPr>
      </a:pPr>
      <a:endParaRPr lang="es-CO"/>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40" b="0" i="0" u="none" strike="noStrike" kern="1200" spc="0" baseline="0">
              <a:solidFill>
                <a:schemeClr val="tx1"/>
              </a:solidFill>
              <a:latin typeface="Arial" panose="020B0604020202020204" pitchFamily="34" charset="0"/>
              <a:ea typeface="+mn-ea"/>
              <a:cs typeface="Arial" panose="020B0604020202020204" pitchFamily="34" charset="0"/>
            </a:defRPr>
          </a:pPr>
          <a:endParaRPr lang="es-CO"/>
        </a:p>
      </c:txPr>
    </c:title>
    <c:autoTitleDeleted val="0"/>
    <c:plotArea>
      <c:layout/>
      <c:lineChart>
        <c:grouping val="standard"/>
        <c:varyColors val="0"/>
        <c:ser>
          <c:idx val="0"/>
          <c:order val="0"/>
          <c:tx>
            <c:strRef>
              <c:f>'[Anexo 3. Inductores de valor.xlsx]COMPARATIVO INDUCTORES'!$B$8</c:f>
              <c:strCache>
                <c:ptCount val="1"/>
                <c:pt idx="0">
                  <c:v>PKT</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Arial" panose="020B0604020202020204" pitchFamily="34" charset="0"/>
                    <a:ea typeface="+mn-ea"/>
                    <a:cs typeface="Arial" panose="020B0604020202020204" pitchFamily="34" charset="0"/>
                  </a:defRPr>
                </a:pPr>
                <a:endParaRPr lang="es-CO"/>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'[Anexo 3. Inductores de valor.xlsx]COMPARATIVO INDUCTORES'!$C$5:$F$5</c:f>
              <c:numCache>
                <c:formatCode>General</c:formatCode>
                <c:ptCount val="4"/>
                <c:pt idx="0">
                  <c:v>2014</c:v>
                </c:pt>
                <c:pt idx="1">
                  <c:v>2015</c:v>
                </c:pt>
                <c:pt idx="2">
                  <c:v>2016</c:v>
                </c:pt>
                <c:pt idx="3">
                  <c:v>2017</c:v>
                </c:pt>
              </c:numCache>
            </c:numRef>
          </c:cat>
          <c:val>
            <c:numRef>
              <c:f>'[Anexo 3. Inductores de valor.xlsx]COMPARATIVO INDUCTORES'!$C$8:$F$8</c:f>
              <c:numCache>
                <c:formatCode>0.00%</c:formatCode>
                <c:ptCount val="4"/>
                <c:pt idx="0">
                  <c:v>0.6996611810261375</c:v>
                </c:pt>
                <c:pt idx="1">
                  <c:v>-0.17431757820899513</c:v>
                </c:pt>
                <c:pt idx="2">
                  <c:v>3.3451166213733965E-2</c:v>
                </c:pt>
                <c:pt idx="3">
                  <c:v>8.186508924359244E-2</c:v>
                </c:pt>
              </c:numCache>
            </c:numRef>
          </c:val>
          <c:smooth val="0"/>
          <c:extLst>
            <c:ext xmlns:c16="http://schemas.microsoft.com/office/drawing/2014/chart" uri="{C3380CC4-5D6E-409C-BE32-E72D297353CC}">
              <c16:uniqueId val="{00000000-80CF-45D1-A745-18615DA2E03C}"/>
            </c:ext>
          </c:extLst>
        </c:ser>
        <c:dLbls>
          <c:dLblPos val="t"/>
          <c:showLegendKey val="0"/>
          <c:showVal val="1"/>
          <c:showCatName val="0"/>
          <c:showSerName val="0"/>
          <c:showPercent val="0"/>
          <c:showBubbleSize val="0"/>
        </c:dLbls>
        <c:smooth val="0"/>
        <c:axId val="375130944"/>
        <c:axId val="375131504"/>
      </c:lineChart>
      <c:catAx>
        <c:axId val="375130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Arial" panose="020B0604020202020204" pitchFamily="34" charset="0"/>
                <a:ea typeface="+mn-ea"/>
                <a:cs typeface="Arial" panose="020B0604020202020204" pitchFamily="34" charset="0"/>
              </a:defRPr>
            </a:pPr>
            <a:endParaRPr lang="es-CO"/>
          </a:p>
        </c:txPr>
        <c:crossAx val="375131504"/>
        <c:crosses val="autoZero"/>
        <c:auto val="1"/>
        <c:lblAlgn val="ctr"/>
        <c:lblOffset val="100"/>
        <c:noMultiLvlLbl val="0"/>
      </c:catAx>
      <c:valAx>
        <c:axId val="37513150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solidFill>
                <a:latin typeface="Arial" panose="020B0604020202020204" pitchFamily="34" charset="0"/>
                <a:ea typeface="+mn-ea"/>
                <a:cs typeface="Arial" panose="020B0604020202020204" pitchFamily="34" charset="0"/>
              </a:defRPr>
            </a:pPr>
            <a:endParaRPr lang="es-CO"/>
          </a:p>
        </c:txPr>
        <c:crossAx val="375130944"/>
        <c:crosses val="autoZero"/>
        <c:crossBetween val="between"/>
      </c:valAx>
      <c:spPr>
        <a:noFill/>
        <a:ln>
          <a:noFill/>
        </a:ln>
        <a:effectLst/>
      </c:spPr>
    </c:plotArea>
    <c:plotVisOnly val="1"/>
    <c:dispBlanksAs val="gap"/>
    <c:showDLblsOverMax val="0"/>
  </c:chart>
  <c:spPr>
    <a:noFill/>
    <a:ln>
      <a:noFill/>
    </a:ln>
    <a:effectLst/>
  </c:spPr>
  <c:txPr>
    <a:bodyPr/>
    <a:lstStyle/>
    <a:p>
      <a:pPr>
        <a:defRPr sz="1200">
          <a:solidFill>
            <a:schemeClr val="tx1"/>
          </a:solidFill>
          <a:latin typeface="Arial" panose="020B0604020202020204" pitchFamily="34" charset="0"/>
          <a:cs typeface="Arial" panose="020B0604020202020204" pitchFamily="34" charset="0"/>
        </a:defRPr>
      </a:pPr>
      <a:endParaRPr lang="es-CO"/>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40" b="0" i="0" u="none" strike="noStrike" kern="1200" spc="0" baseline="0">
              <a:solidFill>
                <a:schemeClr val="tx1"/>
              </a:solidFill>
              <a:latin typeface="Arial" panose="020B0604020202020204" pitchFamily="34" charset="0"/>
              <a:ea typeface="+mn-ea"/>
              <a:cs typeface="Arial" panose="020B0604020202020204" pitchFamily="34" charset="0"/>
            </a:defRPr>
          </a:pPr>
          <a:endParaRPr lang="es-CO"/>
        </a:p>
      </c:txPr>
    </c:title>
    <c:autoTitleDeleted val="0"/>
    <c:plotArea>
      <c:layout/>
      <c:lineChart>
        <c:grouping val="standard"/>
        <c:varyColors val="0"/>
        <c:ser>
          <c:idx val="0"/>
          <c:order val="0"/>
          <c:tx>
            <c:strRef>
              <c:f>'[Anexo 3. Inductores de valor.xlsx]COMPARATIVO INDUCTORES'!$B$14</c:f>
              <c:strCache>
                <c:ptCount val="1"/>
                <c:pt idx="0">
                  <c:v>Flujo de caja libre</c:v>
                </c:pt>
              </c:strCache>
            </c:strRef>
          </c:tx>
          <c:spPr>
            <a:ln w="28575" cap="rnd">
              <a:solidFill>
                <a:schemeClr val="accent1"/>
              </a:solidFill>
              <a:round/>
            </a:ln>
            <a:effectLst/>
          </c:spPr>
          <c:marker>
            <c:symbol val="none"/>
          </c:marker>
          <c:dLbls>
            <c:dLbl>
              <c:idx val="3"/>
              <c:layout>
                <c:manualLayout>
                  <c:x val="-3.1769042336846007E-2"/>
                  <c:y val="-0.14514843087362173"/>
                </c:manualLayout>
              </c:layout>
              <c:dLblPos val="r"/>
              <c:showLegendKey val="0"/>
              <c:showVal val="1"/>
              <c:showCatName val="0"/>
              <c:showSerName val="0"/>
              <c:showPercent val="0"/>
              <c:showBubbleSize val="0"/>
              <c:extLst>
                <c:ext xmlns:c15="http://schemas.microsoft.com/office/drawing/2012/chart" uri="{CE6537A1-D6FC-4f65-9D91-7224C49458BB}">
                  <c15:layout>
                    <c:manualLayout>
                      <c:w val="0.27505823627287851"/>
                      <c:h val="0.23921586089906702"/>
                    </c:manualLayout>
                  </c15:layout>
                </c:ext>
                <c:ext xmlns:c16="http://schemas.microsoft.com/office/drawing/2014/chart" uri="{C3380CC4-5D6E-409C-BE32-E72D297353CC}">
                  <c16:uniqueId val="{00000001-6232-489D-A941-3AAA178D201B}"/>
                </c:ext>
              </c:extLst>
            </c:dLbl>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Arial" panose="020B0604020202020204" pitchFamily="34" charset="0"/>
                    <a:ea typeface="+mn-ea"/>
                    <a:cs typeface="Arial" panose="020B0604020202020204" pitchFamily="34" charset="0"/>
                  </a:defRPr>
                </a:pPr>
                <a:endParaRPr lang="es-CO"/>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'[Anexo 3. Inductores de valor.xlsx]COMPARATIVO INDUCTORES'!$C$5:$F$5</c:f>
              <c:numCache>
                <c:formatCode>General</c:formatCode>
                <c:ptCount val="4"/>
                <c:pt idx="0">
                  <c:v>2014</c:v>
                </c:pt>
                <c:pt idx="1">
                  <c:v>2015</c:v>
                </c:pt>
                <c:pt idx="2">
                  <c:v>2016</c:v>
                </c:pt>
                <c:pt idx="3">
                  <c:v>2017</c:v>
                </c:pt>
              </c:numCache>
            </c:numRef>
          </c:cat>
          <c:val>
            <c:numRef>
              <c:f>'[Anexo 3. Inductores de valor.xlsx]COMPARATIVO INDUCTORES'!$C$14:$F$14</c:f>
              <c:numCache>
                <c:formatCode>_("$"\ * #,##0_);_("$"\ * \(#,##0\);_("$"\ * "-"??_);_(@_)</c:formatCode>
                <c:ptCount val="4"/>
                <c:pt idx="0">
                  <c:v>8174000</c:v>
                </c:pt>
                <c:pt idx="1">
                  <c:v>21036000</c:v>
                </c:pt>
                <c:pt idx="2">
                  <c:v>-15602000</c:v>
                </c:pt>
                <c:pt idx="3">
                  <c:v>124335000</c:v>
                </c:pt>
              </c:numCache>
            </c:numRef>
          </c:val>
          <c:smooth val="0"/>
          <c:extLst>
            <c:ext xmlns:c16="http://schemas.microsoft.com/office/drawing/2014/chart" uri="{C3380CC4-5D6E-409C-BE32-E72D297353CC}">
              <c16:uniqueId val="{00000000-6232-489D-A941-3AAA178D201B}"/>
            </c:ext>
          </c:extLst>
        </c:ser>
        <c:dLbls>
          <c:dLblPos val="t"/>
          <c:showLegendKey val="0"/>
          <c:showVal val="1"/>
          <c:showCatName val="0"/>
          <c:showSerName val="0"/>
          <c:showPercent val="0"/>
          <c:showBubbleSize val="0"/>
        </c:dLbls>
        <c:smooth val="0"/>
        <c:axId val="375577104"/>
        <c:axId val="375577664"/>
      </c:lineChart>
      <c:catAx>
        <c:axId val="3755771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Arial" panose="020B0604020202020204" pitchFamily="34" charset="0"/>
                <a:ea typeface="+mn-ea"/>
                <a:cs typeface="Arial" panose="020B0604020202020204" pitchFamily="34" charset="0"/>
              </a:defRPr>
            </a:pPr>
            <a:endParaRPr lang="es-CO"/>
          </a:p>
        </c:txPr>
        <c:crossAx val="375577664"/>
        <c:crosses val="autoZero"/>
        <c:auto val="1"/>
        <c:lblAlgn val="ctr"/>
        <c:lblOffset val="100"/>
        <c:noMultiLvlLbl val="0"/>
      </c:catAx>
      <c:valAx>
        <c:axId val="375577664"/>
        <c:scaling>
          <c:orientation val="minMax"/>
        </c:scaling>
        <c:delete val="0"/>
        <c:axPos val="l"/>
        <c:majorGridlines>
          <c:spPr>
            <a:ln w="9525" cap="flat" cmpd="sng" algn="ctr">
              <a:solidFill>
                <a:schemeClr val="tx1">
                  <a:lumMod val="15000"/>
                  <a:lumOff val="85000"/>
                </a:schemeClr>
              </a:solidFill>
              <a:round/>
            </a:ln>
            <a:effectLst/>
          </c:spPr>
        </c:majorGridlines>
        <c:numFmt formatCode="_(&quot;$&quot;\ * #,##0_);_(&quot;$&quot;\ * \(#,##0\);_(&quot;$&quot;\ * &quot;-&quot;??_);_(@_)"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solidFill>
                <a:latin typeface="Arial" panose="020B0604020202020204" pitchFamily="34" charset="0"/>
                <a:ea typeface="+mn-ea"/>
                <a:cs typeface="Arial" panose="020B0604020202020204" pitchFamily="34" charset="0"/>
              </a:defRPr>
            </a:pPr>
            <a:endParaRPr lang="es-CO"/>
          </a:p>
        </c:txPr>
        <c:crossAx val="375577104"/>
        <c:crosses val="autoZero"/>
        <c:crossBetween val="between"/>
      </c:valAx>
      <c:spPr>
        <a:noFill/>
        <a:ln>
          <a:noFill/>
        </a:ln>
        <a:effectLst/>
      </c:spPr>
    </c:plotArea>
    <c:plotVisOnly val="1"/>
    <c:dispBlanksAs val="gap"/>
    <c:showDLblsOverMax val="0"/>
  </c:chart>
  <c:spPr>
    <a:noFill/>
    <a:ln>
      <a:noFill/>
    </a:ln>
    <a:effectLst/>
  </c:spPr>
  <c:txPr>
    <a:bodyPr/>
    <a:lstStyle/>
    <a:p>
      <a:pPr>
        <a:defRPr sz="1200">
          <a:solidFill>
            <a:schemeClr val="tx1"/>
          </a:solidFill>
          <a:latin typeface="Arial" panose="020B0604020202020204" pitchFamily="34" charset="0"/>
          <a:cs typeface="Arial" panose="020B0604020202020204" pitchFamily="34" charset="0"/>
        </a:defRPr>
      </a:pPr>
      <a:endParaRPr lang="es-CO"/>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40" b="0" i="0" u="none" strike="noStrike" kern="1200" spc="0" baseline="0">
              <a:solidFill>
                <a:schemeClr val="tx1"/>
              </a:solidFill>
              <a:latin typeface="Arial" panose="020B0604020202020204" pitchFamily="34" charset="0"/>
              <a:ea typeface="+mn-ea"/>
              <a:cs typeface="Arial" panose="020B0604020202020204" pitchFamily="34" charset="0"/>
            </a:defRPr>
          </a:pPr>
          <a:endParaRPr lang="es-CO"/>
        </a:p>
      </c:txPr>
    </c:title>
    <c:autoTitleDeleted val="0"/>
    <c:plotArea>
      <c:layout/>
      <c:lineChart>
        <c:grouping val="standard"/>
        <c:varyColors val="0"/>
        <c:ser>
          <c:idx val="0"/>
          <c:order val="0"/>
          <c:tx>
            <c:strRef>
              <c:f>'[Anexo 3. Inductores de valor.xlsx]COMPARATIVO INDUCTORES'!$B$12</c:f>
              <c:strCache>
                <c:ptCount val="1"/>
                <c:pt idx="0">
                  <c:v>CARG </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Arial" panose="020B0604020202020204" pitchFamily="34" charset="0"/>
                    <a:ea typeface="+mn-ea"/>
                    <a:cs typeface="Arial" panose="020B0604020202020204" pitchFamily="34" charset="0"/>
                  </a:defRPr>
                </a:pPr>
                <a:endParaRPr lang="es-CO"/>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'[Anexo 3. Inductores de valor.xlsx]COMPARATIVO INDUCTORES'!$C$12:$F$12</c:f>
              <c:numCache>
                <c:formatCode>0.00%</c:formatCode>
                <c:ptCount val="4"/>
                <c:pt idx="0">
                  <c:v>0</c:v>
                </c:pt>
                <c:pt idx="1">
                  <c:v>1.9774209014385793</c:v>
                </c:pt>
                <c:pt idx="2">
                  <c:v>0.63908889865144758</c:v>
                </c:pt>
                <c:pt idx="3">
                  <c:v>0.82754917566543562</c:v>
                </c:pt>
              </c:numCache>
            </c:numRef>
          </c:val>
          <c:smooth val="0"/>
          <c:extLst>
            <c:ext xmlns:c16="http://schemas.microsoft.com/office/drawing/2014/chart" uri="{C3380CC4-5D6E-409C-BE32-E72D297353CC}">
              <c16:uniqueId val="{00000000-EA24-48C4-BF33-087D7D4C98DD}"/>
            </c:ext>
          </c:extLst>
        </c:ser>
        <c:dLbls>
          <c:dLblPos val="t"/>
          <c:showLegendKey val="0"/>
          <c:showVal val="1"/>
          <c:showCatName val="0"/>
          <c:showSerName val="0"/>
          <c:showPercent val="0"/>
          <c:showBubbleSize val="0"/>
        </c:dLbls>
        <c:smooth val="0"/>
        <c:axId val="375142144"/>
        <c:axId val="375142704"/>
      </c:lineChart>
      <c:catAx>
        <c:axId val="375142144"/>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Arial" panose="020B0604020202020204" pitchFamily="34" charset="0"/>
                <a:ea typeface="+mn-ea"/>
                <a:cs typeface="Arial" panose="020B0604020202020204" pitchFamily="34" charset="0"/>
              </a:defRPr>
            </a:pPr>
            <a:endParaRPr lang="es-CO"/>
          </a:p>
        </c:txPr>
        <c:crossAx val="375142704"/>
        <c:crosses val="autoZero"/>
        <c:auto val="1"/>
        <c:lblAlgn val="ctr"/>
        <c:lblOffset val="100"/>
        <c:noMultiLvlLbl val="0"/>
      </c:catAx>
      <c:valAx>
        <c:axId val="37514270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solidFill>
                <a:latin typeface="Arial" panose="020B0604020202020204" pitchFamily="34" charset="0"/>
                <a:ea typeface="+mn-ea"/>
                <a:cs typeface="Arial" panose="020B0604020202020204" pitchFamily="34" charset="0"/>
              </a:defRPr>
            </a:pPr>
            <a:endParaRPr lang="es-CO"/>
          </a:p>
        </c:txPr>
        <c:crossAx val="375142144"/>
        <c:crosses val="autoZero"/>
        <c:crossBetween val="between"/>
      </c:valAx>
      <c:spPr>
        <a:noFill/>
        <a:ln>
          <a:noFill/>
        </a:ln>
        <a:effectLst/>
      </c:spPr>
    </c:plotArea>
    <c:plotVisOnly val="1"/>
    <c:dispBlanksAs val="gap"/>
    <c:showDLblsOverMax val="0"/>
  </c:chart>
  <c:spPr>
    <a:noFill/>
    <a:ln>
      <a:noFill/>
    </a:ln>
    <a:effectLst/>
  </c:spPr>
  <c:txPr>
    <a:bodyPr/>
    <a:lstStyle/>
    <a:p>
      <a:pPr>
        <a:defRPr sz="1200">
          <a:solidFill>
            <a:schemeClr val="tx1"/>
          </a:solidFill>
          <a:latin typeface="Arial" panose="020B0604020202020204" pitchFamily="34" charset="0"/>
          <a:cs typeface="Arial" panose="020B0604020202020204" pitchFamily="34" charset="0"/>
        </a:defRPr>
      </a:pPr>
      <a:endParaRPr lang="es-CO"/>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tx1"/>
                </a:solidFill>
                <a:latin typeface="Arial" panose="020B0604020202020204" pitchFamily="34" charset="0"/>
                <a:ea typeface="+mn-ea"/>
                <a:cs typeface="Arial" panose="020B0604020202020204" pitchFamily="34" charset="0"/>
              </a:defRPr>
            </a:pPr>
            <a:r>
              <a:rPr lang="es-ES" sz="1600"/>
              <a:t>Proyección estado financiero 2018-2020</a:t>
            </a:r>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solidFill>
              <a:latin typeface="Arial" panose="020B0604020202020204" pitchFamily="34" charset="0"/>
              <a:ea typeface="+mn-ea"/>
              <a:cs typeface="Arial" panose="020B0604020202020204" pitchFamily="34" charset="0"/>
            </a:defRPr>
          </a:pPr>
          <a:endParaRPr lang="es-CO"/>
        </a:p>
      </c:txPr>
    </c:title>
    <c:autoTitleDeleted val="0"/>
    <c:plotArea>
      <c:layout/>
      <c:lineChart>
        <c:grouping val="standard"/>
        <c:varyColors val="0"/>
        <c:ser>
          <c:idx val="0"/>
          <c:order val="0"/>
          <c:tx>
            <c:strRef>
              <c:f>'[Anexo F. Proyecciones.xlsx]Análisis Financieros '!$B$7</c:f>
              <c:strCache>
                <c:ptCount val="1"/>
                <c:pt idx="0">
                  <c:v>INGRESOS OPERACIONALES</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anchor="ctr" anchorCtr="1"/>
              <a:lstStyle/>
              <a:p>
                <a:pPr>
                  <a:defRPr sz="1100" b="0" i="0" u="none" strike="noStrike" kern="1200" baseline="0">
                    <a:solidFill>
                      <a:schemeClr val="tx1"/>
                    </a:solidFill>
                    <a:latin typeface="Arial" panose="020B0604020202020204" pitchFamily="34" charset="0"/>
                    <a:ea typeface="+mn-ea"/>
                    <a:cs typeface="Arial" panose="020B0604020202020204" pitchFamily="34" charset="0"/>
                  </a:defRPr>
                </a:pPr>
                <a:endParaRPr lang="es-CO"/>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'[Anexo F. Proyecciones.xlsx]Análisis Financieros '!$C$6:$E$6</c:f>
              <c:numCache>
                <c:formatCode>General</c:formatCode>
                <c:ptCount val="3"/>
                <c:pt idx="0">
                  <c:v>2018</c:v>
                </c:pt>
                <c:pt idx="1">
                  <c:v>2019</c:v>
                </c:pt>
                <c:pt idx="2">
                  <c:v>2020</c:v>
                </c:pt>
              </c:numCache>
            </c:numRef>
          </c:cat>
          <c:val>
            <c:numRef>
              <c:f>'[Anexo F. Proyecciones.xlsx]Análisis Financieros '!$C$7:$E$7</c:f>
              <c:numCache>
                <c:formatCode>"$"\ #,##0_);[Red]\("$"\ #,##0\)</c:formatCode>
                <c:ptCount val="3"/>
                <c:pt idx="0">
                  <c:v>1363992000</c:v>
                </c:pt>
                <c:pt idx="1">
                  <c:v>1418551680</c:v>
                </c:pt>
                <c:pt idx="2">
                  <c:v>1475293747</c:v>
                </c:pt>
              </c:numCache>
            </c:numRef>
          </c:val>
          <c:smooth val="0"/>
          <c:extLst>
            <c:ext xmlns:c16="http://schemas.microsoft.com/office/drawing/2014/chart" uri="{C3380CC4-5D6E-409C-BE32-E72D297353CC}">
              <c16:uniqueId val="{00000000-B2D7-4EDB-BACD-A8026D739B51}"/>
            </c:ext>
          </c:extLst>
        </c:ser>
        <c:ser>
          <c:idx val="1"/>
          <c:order val="1"/>
          <c:tx>
            <c:strRef>
              <c:f>'[Anexo F. Proyecciones.xlsx]Análisis Financieros '!$B$8</c:f>
              <c:strCache>
                <c:ptCount val="1"/>
                <c:pt idx="0">
                  <c:v>COSTOS Y GASTOS</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dLbls>
            <c:spPr>
              <a:noFill/>
              <a:ln>
                <a:noFill/>
              </a:ln>
              <a:effectLst/>
            </c:spPr>
            <c:txPr>
              <a:bodyPr rot="0" spcFirstLastPara="1" vertOverflow="ellipsis" vert="horz" wrap="square" anchor="ctr" anchorCtr="1"/>
              <a:lstStyle/>
              <a:p>
                <a:pPr>
                  <a:defRPr sz="1100" b="0" i="0" u="none" strike="noStrike" kern="1200" baseline="0">
                    <a:solidFill>
                      <a:schemeClr val="tx1"/>
                    </a:solidFill>
                    <a:latin typeface="Arial" panose="020B0604020202020204" pitchFamily="34" charset="0"/>
                    <a:ea typeface="+mn-ea"/>
                    <a:cs typeface="Arial" panose="020B0604020202020204" pitchFamily="34" charset="0"/>
                  </a:defRPr>
                </a:pPr>
                <a:endParaRPr lang="es-CO"/>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'[Anexo F. Proyecciones.xlsx]Análisis Financieros '!$C$6:$E$6</c:f>
              <c:numCache>
                <c:formatCode>General</c:formatCode>
                <c:ptCount val="3"/>
                <c:pt idx="0">
                  <c:v>2018</c:v>
                </c:pt>
                <c:pt idx="1">
                  <c:v>2019</c:v>
                </c:pt>
                <c:pt idx="2">
                  <c:v>2020</c:v>
                </c:pt>
              </c:numCache>
            </c:numRef>
          </c:cat>
          <c:val>
            <c:numRef>
              <c:f>'[Anexo F. Proyecciones.xlsx]Análisis Financieros '!$C$8:$E$8</c:f>
              <c:numCache>
                <c:formatCode>"$"\ #,##0_);[Red]\("$"\ #,##0\)</c:formatCode>
                <c:ptCount val="3"/>
                <c:pt idx="0">
                  <c:v>976272000</c:v>
                </c:pt>
                <c:pt idx="1">
                  <c:v>1005560160</c:v>
                </c:pt>
                <c:pt idx="2">
                  <c:v>1035726965</c:v>
                </c:pt>
              </c:numCache>
            </c:numRef>
          </c:val>
          <c:smooth val="0"/>
          <c:extLst>
            <c:ext xmlns:c16="http://schemas.microsoft.com/office/drawing/2014/chart" uri="{C3380CC4-5D6E-409C-BE32-E72D297353CC}">
              <c16:uniqueId val="{00000001-B2D7-4EDB-BACD-A8026D739B51}"/>
            </c:ext>
          </c:extLst>
        </c:ser>
        <c:ser>
          <c:idx val="2"/>
          <c:order val="2"/>
          <c:tx>
            <c:strRef>
              <c:f>'[Anexo F. Proyecciones.xlsx]Análisis Financieros '!$B$9</c:f>
              <c:strCache>
                <c:ptCount val="1"/>
                <c:pt idx="0">
                  <c:v>UTILIDAD NETA</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dLbls>
            <c:spPr>
              <a:noFill/>
              <a:ln>
                <a:noFill/>
              </a:ln>
              <a:effectLst/>
            </c:spPr>
            <c:txPr>
              <a:bodyPr rot="0" spcFirstLastPara="1" vertOverflow="ellipsis" vert="horz" wrap="square" anchor="ctr" anchorCtr="1"/>
              <a:lstStyle/>
              <a:p>
                <a:pPr>
                  <a:defRPr sz="1100" b="0" i="0" u="none" strike="noStrike" kern="1200" baseline="0">
                    <a:solidFill>
                      <a:schemeClr val="tx1"/>
                    </a:solidFill>
                    <a:latin typeface="Arial" panose="020B0604020202020204" pitchFamily="34" charset="0"/>
                    <a:ea typeface="+mn-ea"/>
                    <a:cs typeface="Arial" panose="020B0604020202020204" pitchFamily="34" charset="0"/>
                  </a:defRPr>
                </a:pPr>
                <a:endParaRPr lang="es-CO"/>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'[Anexo F. Proyecciones.xlsx]Análisis Financieros '!$C$6:$E$6</c:f>
              <c:numCache>
                <c:formatCode>General</c:formatCode>
                <c:ptCount val="3"/>
                <c:pt idx="0">
                  <c:v>2018</c:v>
                </c:pt>
                <c:pt idx="1">
                  <c:v>2019</c:v>
                </c:pt>
                <c:pt idx="2">
                  <c:v>2020</c:v>
                </c:pt>
              </c:numCache>
            </c:numRef>
          </c:cat>
          <c:val>
            <c:numRef>
              <c:f>'[Anexo F. Proyecciones.xlsx]Análisis Financieros '!$C$9:$E$9</c:f>
              <c:numCache>
                <c:formatCode>"$"\ #,##0_);[Red]\("$"\ #,##0\)</c:formatCode>
                <c:ptCount val="3"/>
                <c:pt idx="0">
                  <c:v>134653250</c:v>
                </c:pt>
                <c:pt idx="1">
                  <c:v>158232743</c:v>
                </c:pt>
                <c:pt idx="2">
                  <c:v>183670249</c:v>
                </c:pt>
              </c:numCache>
            </c:numRef>
          </c:val>
          <c:smooth val="0"/>
          <c:extLst>
            <c:ext xmlns:c16="http://schemas.microsoft.com/office/drawing/2014/chart" uri="{C3380CC4-5D6E-409C-BE32-E72D297353CC}">
              <c16:uniqueId val="{00000002-B2D7-4EDB-BACD-A8026D739B51}"/>
            </c:ext>
          </c:extLst>
        </c:ser>
        <c:dLbls>
          <c:dLblPos val="t"/>
          <c:showLegendKey val="0"/>
          <c:showVal val="1"/>
          <c:showCatName val="0"/>
          <c:showSerName val="0"/>
          <c:showPercent val="0"/>
          <c:showBubbleSize val="0"/>
        </c:dLbls>
        <c:marker val="1"/>
        <c:smooth val="0"/>
        <c:axId val="765645615"/>
        <c:axId val="930726687"/>
      </c:lineChart>
      <c:catAx>
        <c:axId val="7656456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Arial" panose="020B0604020202020204" pitchFamily="34" charset="0"/>
                <a:ea typeface="+mn-ea"/>
                <a:cs typeface="Arial" panose="020B0604020202020204" pitchFamily="34" charset="0"/>
              </a:defRPr>
            </a:pPr>
            <a:endParaRPr lang="es-CO"/>
          </a:p>
        </c:txPr>
        <c:crossAx val="930726687"/>
        <c:crosses val="autoZero"/>
        <c:auto val="1"/>
        <c:lblAlgn val="ctr"/>
        <c:lblOffset val="100"/>
        <c:noMultiLvlLbl val="0"/>
      </c:catAx>
      <c:valAx>
        <c:axId val="930726687"/>
        <c:scaling>
          <c:orientation val="minMax"/>
        </c:scaling>
        <c:delete val="0"/>
        <c:axPos val="l"/>
        <c:majorGridlines>
          <c:spPr>
            <a:ln w="9525" cap="flat" cmpd="sng" algn="ctr">
              <a:solidFill>
                <a:schemeClr val="tx1">
                  <a:lumMod val="15000"/>
                  <a:lumOff val="85000"/>
                </a:schemeClr>
              </a:solidFill>
              <a:round/>
            </a:ln>
            <a:effectLst/>
          </c:spPr>
        </c:majorGridlines>
        <c:numFmt formatCode="&quot;$&quot;\ #,##0_);[Red]\(&quot;$&quot;\ #,##0\)"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solidFill>
                <a:latin typeface="Arial" panose="020B0604020202020204" pitchFamily="34" charset="0"/>
                <a:ea typeface="+mn-ea"/>
                <a:cs typeface="Arial" panose="020B0604020202020204" pitchFamily="34" charset="0"/>
              </a:defRPr>
            </a:pPr>
            <a:endParaRPr lang="es-CO"/>
          </a:p>
        </c:txPr>
        <c:crossAx val="76564561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00" b="0" i="0" u="none" strike="noStrike" kern="1200" baseline="0">
              <a:solidFill>
                <a:schemeClr val="tx1"/>
              </a:solidFill>
              <a:latin typeface="Arial" panose="020B0604020202020204" pitchFamily="34" charset="0"/>
              <a:ea typeface="+mn-ea"/>
              <a:cs typeface="Arial" panose="020B0604020202020204" pitchFamily="34" charset="0"/>
            </a:defRPr>
          </a:pPr>
          <a:endParaRPr lang="es-CO"/>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100">
          <a:solidFill>
            <a:schemeClr val="tx1"/>
          </a:solidFill>
          <a:latin typeface="Arial" panose="020B0604020202020204" pitchFamily="34" charset="0"/>
          <a:cs typeface="Arial" panose="020B0604020202020204" pitchFamily="34" charset="0"/>
        </a:defRPr>
      </a:pPr>
      <a:endParaRPr lang="es-CO"/>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tx1"/>
                </a:solidFill>
                <a:latin typeface="Arial" panose="020B0604020202020204" pitchFamily="34" charset="0"/>
                <a:ea typeface="+mn-ea"/>
                <a:cs typeface="Arial" panose="020B0604020202020204" pitchFamily="34" charset="0"/>
              </a:defRPr>
            </a:pPr>
            <a:r>
              <a:rPr lang="en-US" sz="1600"/>
              <a:t>Proyección FCL</a:t>
            </a:r>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solidFill>
              <a:latin typeface="Arial" panose="020B0604020202020204" pitchFamily="34" charset="0"/>
              <a:ea typeface="+mn-ea"/>
              <a:cs typeface="Arial" panose="020B0604020202020204" pitchFamily="34" charset="0"/>
            </a:defRPr>
          </a:pPr>
          <a:endParaRPr lang="es-CO"/>
        </a:p>
      </c:txPr>
    </c:title>
    <c:autoTitleDeleted val="0"/>
    <c:plotArea>
      <c:layout/>
      <c:lineChart>
        <c:grouping val="stacked"/>
        <c:varyColors val="0"/>
        <c:ser>
          <c:idx val="0"/>
          <c:order val="0"/>
          <c:tx>
            <c:strRef>
              <c:f>'[Anexo 6. proyecciones.xlsx]Indicadores Financieros'!$A$5</c:f>
              <c:strCache>
                <c:ptCount val="1"/>
                <c:pt idx="0">
                  <c:v>FCL</c:v>
                </c:pt>
              </c:strCache>
            </c:strRef>
          </c:tx>
          <c:spPr>
            <a:ln w="28575" cap="rnd">
              <a:solidFill>
                <a:schemeClr val="accent6"/>
              </a:solidFill>
              <a:round/>
            </a:ln>
            <a:effectLst/>
          </c:spPr>
          <c:marker>
            <c:symbol val="none"/>
          </c:marker>
          <c:dLbls>
            <c:dLbl>
              <c:idx val="0"/>
              <c:spPr>
                <a:noFill/>
                <a:ln>
                  <a:noFill/>
                </a:ln>
                <a:effectLst/>
              </c:spPr>
              <c:txPr>
                <a:bodyPr rot="0" spcFirstLastPara="1" vertOverflow="ellipsis" vert="horz" wrap="square" anchor="ctr" anchorCtr="1"/>
                <a:lstStyle/>
                <a:p>
                  <a:pPr>
                    <a:defRPr sz="1100" b="0" i="0" u="none" strike="noStrike" kern="1200" baseline="0">
                      <a:solidFill>
                        <a:schemeClr val="tx1"/>
                      </a:solidFill>
                      <a:latin typeface="Arial" panose="020B0604020202020204" pitchFamily="34" charset="0"/>
                      <a:ea typeface="+mn-ea"/>
                      <a:cs typeface="Arial" panose="020B0604020202020204" pitchFamily="34" charset="0"/>
                    </a:defRPr>
                  </a:pPr>
                  <a:endParaRPr lang="es-CO"/>
                </a:p>
              </c:txPr>
              <c:dLblPos val="ctr"/>
              <c:showLegendKey val="0"/>
              <c:showVal val="1"/>
              <c:showCatName val="0"/>
              <c:showSerName val="0"/>
              <c:showPercent val="0"/>
              <c:showBubbleSize val="0"/>
              <c:extLst>
                <c:ext xmlns:c16="http://schemas.microsoft.com/office/drawing/2014/chart" uri="{C3380CC4-5D6E-409C-BE32-E72D297353CC}">
                  <c16:uniqueId val="{00000003-BCF6-4260-B531-93DB62BF87D1}"/>
                </c:ext>
              </c:extLst>
            </c:dLbl>
            <c:dLbl>
              <c:idx val="1"/>
              <c:layout>
                <c:manualLayout>
                  <c:x val="-0.17257683215130032"/>
                  <c:y val="6.9449912510936131E-3"/>
                </c:manualLayout>
              </c:layout>
              <c:dLblPos val="r"/>
              <c:showLegendKey val="0"/>
              <c:showVal val="1"/>
              <c:showCatName val="0"/>
              <c:showSerName val="0"/>
              <c:showPercent val="0"/>
              <c:showBubbleSize val="0"/>
              <c:extLst>
                <c:ext xmlns:c15="http://schemas.microsoft.com/office/drawing/2012/chart" uri="{CE6537A1-D6FC-4f65-9D91-7224C49458BB}">
                  <c15:layout>
                    <c:manualLayout>
                      <c:w val="0.34468085106382984"/>
                      <c:h val="0.2496877734033246"/>
                    </c:manualLayout>
                  </c15:layout>
                </c:ext>
                <c:ext xmlns:c16="http://schemas.microsoft.com/office/drawing/2014/chart" uri="{C3380CC4-5D6E-409C-BE32-E72D297353CC}">
                  <c16:uniqueId val="{00000000-BCF6-4260-B531-93DB62BF87D1}"/>
                </c:ext>
              </c:extLst>
            </c:dLbl>
            <c:dLbl>
              <c:idx val="2"/>
              <c:layout>
                <c:manualLayout>
                  <c:x val="-2.3546843878557641E-2"/>
                  <c:y val="-4.8610837707786549E-2"/>
                </c:manualLayout>
              </c:layout>
              <c:dLblPos val="r"/>
              <c:showLegendKey val="0"/>
              <c:showVal val="1"/>
              <c:showCatName val="0"/>
              <c:showSerName val="0"/>
              <c:showPercent val="0"/>
              <c:showBubbleSize val="0"/>
              <c:extLst>
                <c:ext xmlns:c15="http://schemas.microsoft.com/office/drawing/2012/chart" uri="{CE6537A1-D6FC-4f65-9D91-7224C49458BB}">
                  <c15:layout>
                    <c:manualLayout>
                      <c:w val="0.31612442061763557"/>
                      <c:h val="0.2496877734033246"/>
                    </c:manualLayout>
                  </c15:layout>
                </c:ext>
                <c:ext xmlns:c16="http://schemas.microsoft.com/office/drawing/2014/chart" uri="{C3380CC4-5D6E-409C-BE32-E72D297353CC}">
                  <c16:uniqueId val="{00000001-BCF6-4260-B531-93DB62BF87D1}"/>
                </c:ext>
              </c:extLst>
            </c:dLbl>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Arial" panose="020B0604020202020204" pitchFamily="34" charset="0"/>
                    <a:ea typeface="+mn-ea"/>
                    <a:cs typeface="Arial" panose="020B0604020202020204" pitchFamily="34" charset="0"/>
                  </a:defRPr>
                </a:pPr>
                <a:endParaRPr lang="es-CO"/>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'[Anexo 6. proyecciones.xlsx]Indicadores Financieros'!$B$1:$D$1</c:f>
              <c:numCache>
                <c:formatCode>General</c:formatCode>
                <c:ptCount val="3"/>
                <c:pt idx="0">
                  <c:v>2018</c:v>
                </c:pt>
                <c:pt idx="1">
                  <c:v>2019</c:v>
                </c:pt>
                <c:pt idx="2">
                  <c:v>2020</c:v>
                </c:pt>
              </c:numCache>
            </c:numRef>
          </c:cat>
          <c:val>
            <c:numRef>
              <c:f>'[Anexo 6. proyecciones.xlsx]Indicadores Financieros'!$B$5:$D$5</c:f>
              <c:numCache>
                <c:formatCode>_("$"\ * #,##0_);_("$"\ * \(#,##0\);_("$"\ * "-"??_);_(@_)</c:formatCode>
                <c:ptCount val="3"/>
                <c:pt idx="0">
                  <c:v>303180000</c:v>
                </c:pt>
                <c:pt idx="1">
                  <c:v>349100643</c:v>
                </c:pt>
                <c:pt idx="2">
                  <c:v>381930268</c:v>
                </c:pt>
              </c:numCache>
            </c:numRef>
          </c:val>
          <c:smooth val="0"/>
          <c:extLst>
            <c:ext xmlns:c16="http://schemas.microsoft.com/office/drawing/2014/chart" uri="{C3380CC4-5D6E-409C-BE32-E72D297353CC}">
              <c16:uniqueId val="{00000002-BCF6-4260-B531-93DB62BF87D1}"/>
            </c:ext>
          </c:extLst>
        </c:ser>
        <c:dLbls>
          <c:dLblPos val="ctr"/>
          <c:showLegendKey val="0"/>
          <c:showVal val="1"/>
          <c:showCatName val="0"/>
          <c:showSerName val="0"/>
          <c:showPercent val="0"/>
          <c:showBubbleSize val="0"/>
        </c:dLbls>
        <c:smooth val="0"/>
        <c:axId val="376458544"/>
        <c:axId val="376459104"/>
      </c:lineChart>
      <c:catAx>
        <c:axId val="3764585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Arial" panose="020B0604020202020204" pitchFamily="34" charset="0"/>
                <a:ea typeface="+mn-ea"/>
                <a:cs typeface="Arial" panose="020B0604020202020204" pitchFamily="34" charset="0"/>
              </a:defRPr>
            </a:pPr>
            <a:endParaRPr lang="es-CO"/>
          </a:p>
        </c:txPr>
        <c:crossAx val="376459104"/>
        <c:crosses val="autoZero"/>
        <c:auto val="1"/>
        <c:lblAlgn val="ctr"/>
        <c:lblOffset val="100"/>
        <c:noMultiLvlLbl val="0"/>
      </c:catAx>
      <c:valAx>
        <c:axId val="376459104"/>
        <c:scaling>
          <c:orientation val="minMax"/>
        </c:scaling>
        <c:delete val="0"/>
        <c:axPos val="l"/>
        <c:majorGridlines>
          <c:spPr>
            <a:ln w="9525" cap="flat" cmpd="sng" algn="ctr">
              <a:solidFill>
                <a:schemeClr val="tx1">
                  <a:lumMod val="15000"/>
                  <a:lumOff val="85000"/>
                </a:schemeClr>
              </a:solidFill>
              <a:round/>
            </a:ln>
            <a:effectLst/>
          </c:spPr>
        </c:majorGridlines>
        <c:numFmt formatCode="_(&quot;$&quot;\ * #,##0_);_(&quot;$&quot;\ * \(#,##0\);_(&quot;$&quot;\ * &quot;-&quot;??_);_(@_)"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solidFill>
                <a:latin typeface="Arial" panose="020B0604020202020204" pitchFamily="34" charset="0"/>
                <a:ea typeface="+mn-ea"/>
                <a:cs typeface="Arial" panose="020B0604020202020204" pitchFamily="34" charset="0"/>
              </a:defRPr>
            </a:pPr>
            <a:endParaRPr lang="es-CO"/>
          </a:p>
        </c:txPr>
        <c:crossAx val="376458544"/>
        <c:crosses val="autoZero"/>
        <c:crossBetween val="between"/>
      </c:valAx>
      <c:spPr>
        <a:noFill/>
        <a:ln>
          <a:noFill/>
        </a:ln>
        <a:effectLst/>
      </c:spPr>
    </c:plotArea>
    <c:plotVisOnly val="1"/>
    <c:dispBlanksAs val="gap"/>
    <c:showDLblsOverMax val="0"/>
  </c:chart>
  <c:spPr>
    <a:noFill/>
    <a:ln>
      <a:noFill/>
    </a:ln>
    <a:effectLst/>
  </c:spPr>
  <c:txPr>
    <a:bodyPr/>
    <a:lstStyle/>
    <a:p>
      <a:pPr>
        <a:defRPr sz="1200">
          <a:solidFill>
            <a:schemeClr val="tx1"/>
          </a:solidFill>
          <a:latin typeface="Arial" panose="020B0604020202020204" pitchFamily="34" charset="0"/>
          <a:cs typeface="Arial" panose="020B0604020202020204" pitchFamily="34" charset="0"/>
        </a:defRPr>
      </a:pPr>
      <a:endParaRPr lang="es-CO"/>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solidFill>
                <a:latin typeface="Arial" panose="020B0604020202020204" pitchFamily="34" charset="0"/>
                <a:ea typeface="+mn-ea"/>
                <a:cs typeface="Arial" panose="020B0604020202020204" pitchFamily="34" charset="0"/>
              </a:defRPr>
            </a:pPr>
            <a:r>
              <a:rPr lang="en-US" sz="2000"/>
              <a:t>Razón corriente</a:t>
            </a:r>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solidFill>
              <a:latin typeface="Arial" panose="020B0604020202020204" pitchFamily="34" charset="0"/>
              <a:ea typeface="+mn-ea"/>
              <a:cs typeface="Arial" panose="020B0604020202020204" pitchFamily="34" charset="0"/>
            </a:defRPr>
          </a:pPr>
          <a:endParaRPr lang="es-CO"/>
        </a:p>
      </c:txPr>
    </c:title>
    <c:autoTitleDeleted val="0"/>
    <c:plotArea>
      <c:layout>
        <c:manualLayout>
          <c:layoutTarget val="inner"/>
          <c:xMode val="edge"/>
          <c:yMode val="edge"/>
          <c:x val="0.12030555555555555"/>
          <c:y val="0.17340296004666081"/>
          <c:w val="0.87969444444444445"/>
          <c:h val="0.69960666375036451"/>
        </c:manualLayout>
      </c:layout>
      <c:lineChart>
        <c:grouping val="standard"/>
        <c:varyColors val="0"/>
        <c:ser>
          <c:idx val="0"/>
          <c:order val="0"/>
          <c:tx>
            <c:strRef>
              <c:f>'Indicadores Financieros'!$A$10</c:f>
              <c:strCache>
                <c:ptCount val="1"/>
                <c:pt idx="0">
                  <c:v>RAZON CORRIENTE</c:v>
                </c:pt>
              </c:strCache>
            </c:strRef>
          </c:tx>
          <c:spPr>
            <a:ln w="28575" cap="rnd">
              <a:solidFill>
                <a:schemeClr val="accent2"/>
              </a:solidFill>
              <a:round/>
            </a:ln>
            <a:effectLst/>
          </c:spPr>
          <c:marker>
            <c:symbol val="none"/>
          </c:marker>
          <c:dLbls>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Arial" panose="020B0604020202020204" pitchFamily="34" charset="0"/>
                    <a:ea typeface="+mn-ea"/>
                    <a:cs typeface="Arial" panose="020B0604020202020204" pitchFamily="34" charset="0"/>
                  </a:defRPr>
                </a:pPr>
                <a:endParaRPr lang="es-CO"/>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'Indicadores Financieros'!$B$1:$E$1</c:f>
              <c:numCache>
                <c:formatCode>General</c:formatCode>
                <c:ptCount val="4"/>
                <c:pt idx="0">
                  <c:v>2014</c:v>
                </c:pt>
                <c:pt idx="1">
                  <c:v>2015</c:v>
                </c:pt>
                <c:pt idx="2">
                  <c:v>2016</c:v>
                </c:pt>
                <c:pt idx="3">
                  <c:v>2017</c:v>
                </c:pt>
              </c:numCache>
            </c:numRef>
          </c:cat>
          <c:val>
            <c:numRef>
              <c:f>'Indicadores Financieros'!$B$10:$E$10</c:f>
              <c:numCache>
                <c:formatCode>General</c:formatCode>
                <c:ptCount val="4"/>
                <c:pt idx="0">
                  <c:v>1.95</c:v>
                </c:pt>
                <c:pt idx="1">
                  <c:v>0.38</c:v>
                </c:pt>
                <c:pt idx="2">
                  <c:v>0.85</c:v>
                </c:pt>
                <c:pt idx="3">
                  <c:v>1.55</c:v>
                </c:pt>
              </c:numCache>
            </c:numRef>
          </c:val>
          <c:smooth val="0"/>
          <c:extLst>
            <c:ext xmlns:c16="http://schemas.microsoft.com/office/drawing/2014/chart" uri="{C3380CC4-5D6E-409C-BE32-E72D297353CC}">
              <c16:uniqueId val="{00000000-40CB-4634-8157-82F551C1C5E8}"/>
            </c:ext>
          </c:extLst>
        </c:ser>
        <c:dLbls>
          <c:dLblPos val="ctr"/>
          <c:showLegendKey val="0"/>
          <c:showVal val="1"/>
          <c:showCatName val="0"/>
          <c:showSerName val="0"/>
          <c:showPercent val="0"/>
          <c:showBubbleSize val="0"/>
        </c:dLbls>
        <c:smooth val="0"/>
        <c:axId val="-1686918656"/>
        <c:axId val="-1686918112"/>
      </c:lineChart>
      <c:catAx>
        <c:axId val="-16869186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Arial" panose="020B0604020202020204" pitchFamily="34" charset="0"/>
                <a:ea typeface="+mn-ea"/>
                <a:cs typeface="Arial" panose="020B0604020202020204" pitchFamily="34" charset="0"/>
              </a:defRPr>
            </a:pPr>
            <a:endParaRPr lang="es-CO"/>
          </a:p>
        </c:txPr>
        <c:crossAx val="-1686918112"/>
        <c:crosses val="autoZero"/>
        <c:auto val="1"/>
        <c:lblAlgn val="ctr"/>
        <c:lblOffset val="100"/>
        <c:noMultiLvlLbl val="0"/>
      </c:catAx>
      <c:valAx>
        <c:axId val="-16869181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solidFill>
                <a:latin typeface="Arial" panose="020B0604020202020204" pitchFamily="34" charset="0"/>
                <a:ea typeface="+mn-ea"/>
                <a:cs typeface="Arial" panose="020B0604020202020204" pitchFamily="34" charset="0"/>
              </a:defRPr>
            </a:pPr>
            <a:endParaRPr lang="es-CO"/>
          </a:p>
        </c:txPr>
        <c:crossAx val="-1686918656"/>
        <c:crosses val="autoZero"/>
        <c:crossBetween val="between"/>
      </c:valAx>
      <c:spPr>
        <a:noFill/>
        <a:ln>
          <a:noFill/>
        </a:ln>
        <a:effectLst/>
      </c:spPr>
    </c:plotArea>
    <c:plotVisOnly val="1"/>
    <c:dispBlanksAs val="gap"/>
    <c:showDLblsOverMax val="0"/>
  </c:chart>
  <c:spPr>
    <a:noFill/>
    <a:ln>
      <a:noFill/>
    </a:ln>
    <a:effectLst/>
  </c:spPr>
  <c:txPr>
    <a:bodyPr/>
    <a:lstStyle/>
    <a:p>
      <a:pPr>
        <a:defRPr sz="1400">
          <a:solidFill>
            <a:schemeClr val="tx1"/>
          </a:solidFill>
          <a:latin typeface="Arial" panose="020B0604020202020204" pitchFamily="34" charset="0"/>
          <a:cs typeface="Arial" panose="020B0604020202020204" pitchFamily="34" charset="0"/>
        </a:defRPr>
      </a:pPr>
      <a:endParaRPr lang="es-CO"/>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solidFill>
                <a:latin typeface="Arial" panose="020B0604020202020204" pitchFamily="34" charset="0"/>
                <a:ea typeface="+mn-ea"/>
                <a:cs typeface="Arial" panose="020B0604020202020204" pitchFamily="34" charset="0"/>
              </a:defRPr>
            </a:pPr>
            <a:r>
              <a:rPr lang="en-US" sz="2000"/>
              <a:t>Rotación de activos totales</a:t>
            </a:r>
          </a:p>
        </c:rich>
      </c:tx>
      <c:layout>
        <c:manualLayout>
          <c:xMode val="edge"/>
          <c:yMode val="edge"/>
          <c:x val="0.17052769894766526"/>
          <c:y val="2.5006962005732755E-2"/>
        </c:manualLayout>
      </c:layout>
      <c:overlay val="0"/>
      <c:spPr>
        <a:noFill/>
        <a:ln>
          <a:noFill/>
        </a:ln>
        <a:effectLst/>
      </c:spPr>
      <c:txPr>
        <a:bodyPr rot="0" spcFirstLastPara="1" vertOverflow="ellipsis" vert="horz" wrap="square" anchor="ctr" anchorCtr="1"/>
        <a:lstStyle/>
        <a:p>
          <a:pPr>
            <a:defRPr sz="2000" b="0" i="0" u="none" strike="noStrike" kern="1200" spc="0" baseline="0">
              <a:solidFill>
                <a:schemeClr val="tx1"/>
              </a:solidFill>
              <a:latin typeface="Arial" panose="020B0604020202020204" pitchFamily="34" charset="0"/>
              <a:ea typeface="+mn-ea"/>
              <a:cs typeface="Arial" panose="020B0604020202020204" pitchFamily="34" charset="0"/>
            </a:defRPr>
          </a:pPr>
          <a:endParaRPr lang="es-CO"/>
        </a:p>
      </c:txPr>
    </c:title>
    <c:autoTitleDeleted val="0"/>
    <c:plotArea>
      <c:layout/>
      <c:lineChart>
        <c:grouping val="stacked"/>
        <c:varyColors val="0"/>
        <c:ser>
          <c:idx val="0"/>
          <c:order val="0"/>
          <c:tx>
            <c:strRef>
              <c:f>'Indicadores Financieros'!$A$28</c:f>
              <c:strCache>
                <c:ptCount val="1"/>
                <c:pt idx="0">
                  <c:v>ROTACIÓN DE ACTIVOS TOTALES</c:v>
                </c:pt>
              </c:strCache>
            </c:strRef>
          </c:tx>
          <c:spPr>
            <a:ln w="28575" cap="rnd">
              <a:solidFill>
                <a:schemeClr val="accent2"/>
              </a:solidFill>
              <a:round/>
            </a:ln>
            <a:effectLst/>
          </c:spPr>
          <c:marker>
            <c:symbol val="none"/>
          </c:marker>
          <c:dLbls>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Arial" panose="020B0604020202020204" pitchFamily="34" charset="0"/>
                    <a:ea typeface="+mn-ea"/>
                    <a:cs typeface="Arial" panose="020B0604020202020204" pitchFamily="34" charset="0"/>
                  </a:defRPr>
                </a:pPr>
                <a:endParaRPr lang="es-CO"/>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'Indicadores Financieros'!$B$1:$E$1</c:f>
              <c:numCache>
                <c:formatCode>General</c:formatCode>
                <c:ptCount val="4"/>
                <c:pt idx="0">
                  <c:v>2014</c:v>
                </c:pt>
                <c:pt idx="1">
                  <c:v>2015</c:v>
                </c:pt>
                <c:pt idx="2">
                  <c:v>2016</c:v>
                </c:pt>
                <c:pt idx="3">
                  <c:v>2017</c:v>
                </c:pt>
              </c:numCache>
            </c:numRef>
          </c:cat>
          <c:val>
            <c:numRef>
              <c:f>'Indicadores Financieros'!$B$28:$E$28</c:f>
              <c:numCache>
                <c:formatCode>0.00</c:formatCode>
                <c:ptCount val="4"/>
                <c:pt idx="0">
                  <c:v>0.09</c:v>
                </c:pt>
                <c:pt idx="1">
                  <c:v>0.43</c:v>
                </c:pt>
                <c:pt idx="2">
                  <c:v>0.74</c:v>
                </c:pt>
                <c:pt idx="3">
                  <c:v>0.96</c:v>
                </c:pt>
              </c:numCache>
            </c:numRef>
          </c:val>
          <c:smooth val="0"/>
          <c:extLst>
            <c:ext xmlns:c16="http://schemas.microsoft.com/office/drawing/2014/chart" uri="{C3380CC4-5D6E-409C-BE32-E72D297353CC}">
              <c16:uniqueId val="{00000000-14F5-41B0-9B0A-7E5D1F9F9073}"/>
            </c:ext>
          </c:extLst>
        </c:ser>
        <c:dLbls>
          <c:dLblPos val="ctr"/>
          <c:showLegendKey val="0"/>
          <c:showVal val="1"/>
          <c:showCatName val="0"/>
          <c:showSerName val="0"/>
          <c:showPercent val="0"/>
          <c:showBubbleSize val="0"/>
        </c:dLbls>
        <c:smooth val="0"/>
        <c:axId val="341243040"/>
        <c:axId val="341243600"/>
      </c:lineChart>
      <c:catAx>
        <c:axId val="3412430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Arial" panose="020B0604020202020204" pitchFamily="34" charset="0"/>
                <a:ea typeface="+mn-ea"/>
                <a:cs typeface="Arial" panose="020B0604020202020204" pitchFamily="34" charset="0"/>
              </a:defRPr>
            </a:pPr>
            <a:endParaRPr lang="es-CO"/>
          </a:p>
        </c:txPr>
        <c:crossAx val="341243600"/>
        <c:crosses val="autoZero"/>
        <c:auto val="1"/>
        <c:lblAlgn val="ctr"/>
        <c:lblOffset val="100"/>
        <c:noMultiLvlLbl val="0"/>
      </c:catAx>
      <c:valAx>
        <c:axId val="34124360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solidFill>
                <a:latin typeface="Arial" panose="020B0604020202020204" pitchFamily="34" charset="0"/>
                <a:ea typeface="+mn-ea"/>
                <a:cs typeface="Arial" panose="020B0604020202020204" pitchFamily="34" charset="0"/>
              </a:defRPr>
            </a:pPr>
            <a:endParaRPr lang="es-CO"/>
          </a:p>
        </c:txPr>
        <c:crossAx val="341243040"/>
        <c:crosses val="autoZero"/>
        <c:crossBetween val="between"/>
      </c:valAx>
      <c:spPr>
        <a:noFill/>
        <a:ln>
          <a:noFill/>
        </a:ln>
        <a:effectLst/>
      </c:spPr>
    </c:plotArea>
    <c:plotVisOnly val="1"/>
    <c:dispBlanksAs val="gap"/>
    <c:showDLblsOverMax val="0"/>
  </c:chart>
  <c:spPr>
    <a:noFill/>
    <a:ln>
      <a:noFill/>
    </a:ln>
    <a:effectLst/>
  </c:spPr>
  <c:txPr>
    <a:bodyPr/>
    <a:lstStyle/>
    <a:p>
      <a:pPr>
        <a:defRPr sz="1200">
          <a:solidFill>
            <a:schemeClr val="tx1"/>
          </a:solidFill>
          <a:latin typeface="Arial" panose="020B0604020202020204" pitchFamily="34" charset="0"/>
          <a:cs typeface="Arial" panose="020B0604020202020204" pitchFamily="34" charset="0"/>
        </a:defRPr>
      </a:pPr>
      <a:endParaRPr lang="es-CO"/>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solidFill>
                <a:latin typeface="Arial" panose="020B0604020202020204" pitchFamily="34" charset="0"/>
                <a:ea typeface="+mn-ea"/>
                <a:cs typeface="Arial" panose="020B0604020202020204" pitchFamily="34" charset="0"/>
              </a:defRPr>
            </a:pPr>
            <a:r>
              <a:rPr lang="es-ES" sz="2000"/>
              <a:t>Rotación de cartera</a:t>
            </a:r>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solidFill>
              <a:latin typeface="Arial" panose="020B0604020202020204" pitchFamily="34" charset="0"/>
              <a:ea typeface="+mn-ea"/>
              <a:cs typeface="Arial" panose="020B0604020202020204" pitchFamily="34" charset="0"/>
            </a:defRPr>
          </a:pPr>
          <a:endParaRPr lang="es-CO"/>
        </a:p>
      </c:txPr>
    </c:title>
    <c:autoTitleDeleted val="0"/>
    <c:plotArea>
      <c:layout>
        <c:manualLayout>
          <c:layoutTarget val="inner"/>
          <c:xMode val="edge"/>
          <c:yMode val="edge"/>
          <c:x val="7.2655074365704286E-2"/>
          <c:y val="0.16780110819480898"/>
          <c:w val="0.90512270341207346"/>
          <c:h val="0.72483012540099157"/>
        </c:manualLayout>
      </c:layout>
      <c:lineChart>
        <c:grouping val="standard"/>
        <c:varyColors val="0"/>
        <c:ser>
          <c:idx val="0"/>
          <c:order val="0"/>
          <c:tx>
            <c:strRef>
              <c:f>'Indicadores Financieros'!$A$22</c:f>
              <c:strCache>
                <c:ptCount val="1"/>
                <c:pt idx="0">
                  <c:v>ROTACIÓN DE CXC (CARTERA)</c:v>
                </c:pt>
              </c:strCache>
            </c:strRef>
          </c:tx>
          <c:spPr>
            <a:ln w="28575" cap="rnd">
              <a:solidFill>
                <a:schemeClr val="accent6"/>
              </a:solidFill>
              <a:round/>
            </a:ln>
            <a:effectLst/>
          </c:spPr>
          <c:marker>
            <c:symbol val="none"/>
          </c:marker>
          <c:dLbls>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Arial" panose="020B0604020202020204" pitchFamily="34" charset="0"/>
                    <a:ea typeface="+mn-ea"/>
                    <a:cs typeface="Arial" panose="020B0604020202020204" pitchFamily="34" charset="0"/>
                  </a:defRPr>
                </a:pPr>
                <a:endParaRPr lang="es-CO"/>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'Indicadores Financieros'!$B$1:$E$1</c:f>
              <c:numCache>
                <c:formatCode>General</c:formatCode>
                <c:ptCount val="4"/>
                <c:pt idx="0">
                  <c:v>2014</c:v>
                </c:pt>
                <c:pt idx="1">
                  <c:v>2015</c:v>
                </c:pt>
                <c:pt idx="2">
                  <c:v>2016</c:v>
                </c:pt>
                <c:pt idx="3">
                  <c:v>2017</c:v>
                </c:pt>
              </c:numCache>
            </c:numRef>
          </c:cat>
          <c:val>
            <c:numRef>
              <c:f>'Indicadores Financieros'!$B$22:$E$22</c:f>
              <c:numCache>
                <c:formatCode>General</c:formatCode>
                <c:ptCount val="4"/>
                <c:pt idx="0">
                  <c:v>70.87</c:v>
                </c:pt>
                <c:pt idx="1">
                  <c:v>85.43</c:v>
                </c:pt>
                <c:pt idx="2">
                  <c:v>51.87</c:v>
                </c:pt>
                <c:pt idx="3">
                  <c:v>40.96</c:v>
                </c:pt>
              </c:numCache>
            </c:numRef>
          </c:val>
          <c:smooth val="0"/>
          <c:extLst>
            <c:ext xmlns:c16="http://schemas.microsoft.com/office/drawing/2014/chart" uri="{C3380CC4-5D6E-409C-BE32-E72D297353CC}">
              <c16:uniqueId val="{00000000-5DE0-43EF-9EC7-FBF137D00B5E}"/>
            </c:ext>
          </c:extLst>
        </c:ser>
        <c:dLbls>
          <c:dLblPos val="ctr"/>
          <c:showLegendKey val="0"/>
          <c:showVal val="1"/>
          <c:showCatName val="0"/>
          <c:showSerName val="0"/>
          <c:showPercent val="0"/>
          <c:showBubbleSize val="0"/>
        </c:dLbls>
        <c:smooth val="0"/>
        <c:axId val="341240240"/>
        <c:axId val="341240800"/>
      </c:lineChart>
      <c:catAx>
        <c:axId val="3412402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Arial" panose="020B0604020202020204" pitchFamily="34" charset="0"/>
                <a:ea typeface="+mn-ea"/>
                <a:cs typeface="Arial" panose="020B0604020202020204" pitchFamily="34" charset="0"/>
              </a:defRPr>
            </a:pPr>
            <a:endParaRPr lang="es-CO"/>
          </a:p>
        </c:txPr>
        <c:crossAx val="341240800"/>
        <c:crosses val="autoZero"/>
        <c:auto val="1"/>
        <c:lblAlgn val="ctr"/>
        <c:lblOffset val="100"/>
        <c:noMultiLvlLbl val="0"/>
      </c:catAx>
      <c:valAx>
        <c:axId val="3412408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solidFill>
                <a:latin typeface="Arial" panose="020B0604020202020204" pitchFamily="34" charset="0"/>
                <a:ea typeface="+mn-ea"/>
                <a:cs typeface="Arial" panose="020B0604020202020204" pitchFamily="34" charset="0"/>
              </a:defRPr>
            </a:pPr>
            <a:endParaRPr lang="es-CO"/>
          </a:p>
        </c:txPr>
        <c:crossAx val="341240240"/>
        <c:crosses val="autoZero"/>
        <c:crossBetween val="between"/>
      </c:valAx>
      <c:spPr>
        <a:noFill/>
        <a:ln>
          <a:noFill/>
        </a:ln>
        <a:effectLst/>
      </c:spPr>
    </c:plotArea>
    <c:plotVisOnly val="1"/>
    <c:dispBlanksAs val="gap"/>
    <c:showDLblsOverMax val="0"/>
  </c:chart>
  <c:spPr>
    <a:noFill/>
    <a:ln>
      <a:noFill/>
    </a:ln>
    <a:effectLst/>
  </c:spPr>
  <c:txPr>
    <a:bodyPr/>
    <a:lstStyle/>
    <a:p>
      <a:pPr>
        <a:defRPr sz="1200">
          <a:solidFill>
            <a:schemeClr val="tx1"/>
          </a:solidFill>
          <a:latin typeface="Arial" panose="020B0604020202020204" pitchFamily="34" charset="0"/>
          <a:cs typeface="Arial" panose="020B0604020202020204" pitchFamily="34" charset="0"/>
        </a:defRPr>
      </a:pPr>
      <a:endParaRPr lang="es-CO"/>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rot="0" spcFirstLastPara="1" vertOverflow="ellipsis" vert="horz" wrap="square" anchor="ctr" anchorCtr="1"/>
          <a:lstStyle/>
          <a:p>
            <a:pPr>
              <a:defRPr sz="2000" b="0" i="0" u="none" strike="noStrike" kern="1200" spc="0" baseline="0">
                <a:solidFill>
                  <a:schemeClr val="tx1"/>
                </a:solidFill>
                <a:latin typeface="Arial" panose="020B0604020202020204" pitchFamily="34" charset="0"/>
                <a:ea typeface="+mn-ea"/>
                <a:cs typeface="Arial" panose="020B0604020202020204" pitchFamily="34" charset="0"/>
              </a:defRPr>
            </a:pPr>
            <a:r>
              <a:rPr lang="en-US" sz="2000"/>
              <a:t>Apalancamiento</a:t>
            </a:r>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solidFill>
              <a:latin typeface="Arial" panose="020B0604020202020204" pitchFamily="34" charset="0"/>
              <a:ea typeface="+mn-ea"/>
              <a:cs typeface="Arial" panose="020B0604020202020204" pitchFamily="34" charset="0"/>
            </a:defRPr>
          </a:pPr>
          <a:endParaRPr lang="es-CO"/>
        </a:p>
      </c:txPr>
    </c:title>
    <c:autoTitleDeleted val="0"/>
    <c:plotArea>
      <c:layout/>
      <c:lineChart>
        <c:grouping val="standard"/>
        <c:varyColors val="0"/>
        <c:ser>
          <c:idx val="0"/>
          <c:order val="0"/>
          <c:tx>
            <c:strRef>
              <c:f>'Indicadores Financieros'!$A$56</c:f>
              <c:strCache>
                <c:ptCount val="1"/>
                <c:pt idx="0">
                  <c:v>LEVERAGE</c:v>
                </c:pt>
              </c:strCache>
            </c:strRef>
          </c:tx>
          <c:spPr>
            <a:ln w="28575" cap="rnd">
              <a:solidFill>
                <a:schemeClr val="accent4"/>
              </a:solidFill>
              <a:round/>
            </a:ln>
            <a:effectLst/>
          </c:spPr>
          <c:marker>
            <c:symbol val="none"/>
          </c:marker>
          <c:dLbls>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Arial" panose="020B0604020202020204" pitchFamily="34" charset="0"/>
                    <a:ea typeface="+mn-ea"/>
                    <a:cs typeface="Arial" panose="020B0604020202020204" pitchFamily="34" charset="0"/>
                  </a:defRPr>
                </a:pPr>
                <a:endParaRPr lang="es-CO"/>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'Indicadores Financieros'!$B$51:$E$51</c:f>
              <c:numCache>
                <c:formatCode>General</c:formatCode>
                <c:ptCount val="4"/>
                <c:pt idx="0">
                  <c:v>2014</c:v>
                </c:pt>
                <c:pt idx="1">
                  <c:v>2015</c:v>
                </c:pt>
                <c:pt idx="2">
                  <c:v>2016</c:v>
                </c:pt>
                <c:pt idx="3">
                  <c:v>2017</c:v>
                </c:pt>
              </c:numCache>
            </c:numRef>
          </c:cat>
          <c:val>
            <c:numRef>
              <c:f>'Indicadores Financieros'!$B$56:$E$56</c:f>
              <c:numCache>
                <c:formatCode>0.00%</c:formatCode>
                <c:ptCount val="4"/>
                <c:pt idx="0">
                  <c:v>4.7536433032616239E-2</c:v>
                </c:pt>
                <c:pt idx="1">
                  <c:v>0.18573495421947323</c:v>
                </c:pt>
                <c:pt idx="2">
                  <c:v>0.23255113240980538</c:v>
                </c:pt>
                <c:pt idx="3">
                  <c:v>0.38678346615569176</c:v>
                </c:pt>
              </c:numCache>
            </c:numRef>
          </c:val>
          <c:smooth val="0"/>
          <c:extLst>
            <c:ext xmlns:c16="http://schemas.microsoft.com/office/drawing/2014/chart" uri="{C3380CC4-5D6E-409C-BE32-E72D297353CC}">
              <c16:uniqueId val="{00000000-0F04-4B4E-9F4D-EBD916DC6978}"/>
            </c:ext>
          </c:extLst>
        </c:ser>
        <c:dLbls>
          <c:dLblPos val="ctr"/>
          <c:showLegendKey val="0"/>
          <c:showVal val="1"/>
          <c:showCatName val="0"/>
          <c:showSerName val="0"/>
          <c:showPercent val="0"/>
          <c:showBubbleSize val="0"/>
        </c:dLbls>
        <c:smooth val="0"/>
        <c:axId val="341251440"/>
        <c:axId val="341252000"/>
      </c:lineChart>
      <c:catAx>
        <c:axId val="3412514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Arial" panose="020B0604020202020204" pitchFamily="34" charset="0"/>
                <a:ea typeface="+mn-ea"/>
                <a:cs typeface="Arial" panose="020B0604020202020204" pitchFamily="34" charset="0"/>
              </a:defRPr>
            </a:pPr>
            <a:endParaRPr lang="es-CO"/>
          </a:p>
        </c:txPr>
        <c:crossAx val="341252000"/>
        <c:crossesAt val="0"/>
        <c:auto val="1"/>
        <c:lblAlgn val="ctr"/>
        <c:lblOffset val="100"/>
        <c:noMultiLvlLbl val="0"/>
      </c:catAx>
      <c:valAx>
        <c:axId val="34125200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solidFill>
                <a:latin typeface="Arial" panose="020B0604020202020204" pitchFamily="34" charset="0"/>
                <a:ea typeface="+mn-ea"/>
                <a:cs typeface="Arial" panose="020B0604020202020204" pitchFamily="34" charset="0"/>
              </a:defRPr>
            </a:pPr>
            <a:endParaRPr lang="es-CO"/>
          </a:p>
        </c:txPr>
        <c:crossAx val="341251440"/>
        <c:crosses val="autoZero"/>
        <c:crossBetween val="between"/>
      </c:valAx>
      <c:spPr>
        <a:noFill/>
        <a:ln>
          <a:noFill/>
        </a:ln>
        <a:effectLst/>
      </c:spPr>
    </c:plotArea>
    <c:plotVisOnly val="1"/>
    <c:dispBlanksAs val="gap"/>
    <c:showDLblsOverMax val="0"/>
  </c:chart>
  <c:spPr>
    <a:noFill/>
    <a:ln>
      <a:noFill/>
    </a:ln>
    <a:effectLst/>
  </c:spPr>
  <c:txPr>
    <a:bodyPr/>
    <a:lstStyle/>
    <a:p>
      <a:pPr>
        <a:defRPr sz="1200">
          <a:solidFill>
            <a:schemeClr val="tx1"/>
          </a:solidFill>
          <a:latin typeface="Arial" panose="020B0604020202020204" pitchFamily="34" charset="0"/>
          <a:cs typeface="Arial" panose="020B0604020202020204" pitchFamily="34" charset="0"/>
        </a:defRPr>
      </a:pPr>
      <a:endParaRPr lang="es-CO"/>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solidFill>
                <a:latin typeface="Arial" panose="020B0604020202020204" pitchFamily="34" charset="0"/>
                <a:ea typeface="+mn-ea"/>
                <a:cs typeface="Arial" panose="020B0604020202020204" pitchFamily="34" charset="0"/>
              </a:defRPr>
            </a:pPr>
            <a:r>
              <a:rPr lang="en-US" sz="2000"/>
              <a:t>Nivel de endeudamiento </a:t>
            </a:r>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solidFill>
              <a:latin typeface="Arial" panose="020B0604020202020204" pitchFamily="34" charset="0"/>
              <a:ea typeface="+mn-ea"/>
              <a:cs typeface="Arial" panose="020B0604020202020204" pitchFamily="34" charset="0"/>
            </a:defRPr>
          </a:pPr>
          <a:endParaRPr lang="es-CO"/>
        </a:p>
      </c:txPr>
    </c:title>
    <c:autoTitleDeleted val="0"/>
    <c:plotArea>
      <c:layout/>
      <c:lineChart>
        <c:grouping val="standard"/>
        <c:varyColors val="0"/>
        <c:ser>
          <c:idx val="0"/>
          <c:order val="0"/>
          <c:tx>
            <c:strRef>
              <c:f>'Indicadores Financieros'!$A$52</c:f>
              <c:strCache>
                <c:ptCount val="1"/>
                <c:pt idx="0">
                  <c:v>NIVEL DE ENDEUDAMIENTO (%)</c:v>
                </c:pt>
              </c:strCache>
            </c:strRef>
          </c:tx>
          <c:spPr>
            <a:ln w="28575" cap="rnd">
              <a:solidFill>
                <a:schemeClr val="accent2"/>
              </a:solidFill>
              <a:round/>
            </a:ln>
            <a:effectLst/>
          </c:spPr>
          <c:marker>
            <c:symbol val="none"/>
          </c:marker>
          <c:dLbls>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Arial" panose="020B0604020202020204" pitchFamily="34" charset="0"/>
                    <a:ea typeface="+mn-ea"/>
                    <a:cs typeface="Arial" panose="020B0604020202020204" pitchFamily="34" charset="0"/>
                  </a:defRPr>
                </a:pPr>
                <a:endParaRPr lang="es-CO"/>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'Indicadores Financieros'!$B$51:$E$51</c:f>
              <c:numCache>
                <c:formatCode>General</c:formatCode>
                <c:ptCount val="4"/>
                <c:pt idx="0">
                  <c:v>2014</c:v>
                </c:pt>
                <c:pt idx="1">
                  <c:v>2015</c:v>
                </c:pt>
                <c:pt idx="2">
                  <c:v>2016</c:v>
                </c:pt>
                <c:pt idx="3">
                  <c:v>2017</c:v>
                </c:pt>
              </c:numCache>
            </c:numRef>
          </c:cat>
          <c:val>
            <c:numRef>
              <c:f>'Indicadores Financieros'!$B$52:$E$52</c:f>
              <c:numCache>
                <c:formatCode>0.00%</c:formatCode>
                <c:ptCount val="4"/>
                <c:pt idx="0">
                  <c:v>4.5187512444843696E-2</c:v>
                </c:pt>
                <c:pt idx="1">
                  <c:v>0.15664120683845056</c:v>
                </c:pt>
                <c:pt idx="2">
                  <c:v>0.18867463287720668</c:v>
                </c:pt>
                <c:pt idx="3">
                  <c:v>0.27890689180762723</c:v>
                </c:pt>
              </c:numCache>
            </c:numRef>
          </c:val>
          <c:smooth val="0"/>
          <c:extLst>
            <c:ext xmlns:c16="http://schemas.microsoft.com/office/drawing/2014/chart" uri="{C3380CC4-5D6E-409C-BE32-E72D297353CC}">
              <c16:uniqueId val="{00000000-B65D-48AD-A9EE-C1D914AA2528}"/>
            </c:ext>
          </c:extLst>
        </c:ser>
        <c:dLbls>
          <c:dLblPos val="ctr"/>
          <c:showLegendKey val="0"/>
          <c:showVal val="1"/>
          <c:showCatName val="0"/>
          <c:showSerName val="0"/>
          <c:showPercent val="0"/>
          <c:showBubbleSize val="0"/>
        </c:dLbls>
        <c:smooth val="0"/>
        <c:axId val="341248640"/>
        <c:axId val="341249200"/>
      </c:lineChart>
      <c:catAx>
        <c:axId val="3412486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Arial" panose="020B0604020202020204" pitchFamily="34" charset="0"/>
                <a:ea typeface="+mn-ea"/>
                <a:cs typeface="Arial" panose="020B0604020202020204" pitchFamily="34" charset="0"/>
              </a:defRPr>
            </a:pPr>
            <a:endParaRPr lang="es-CO"/>
          </a:p>
        </c:txPr>
        <c:crossAx val="341249200"/>
        <c:crosses val="autoZero"/>
        <c:auto val="1"/>
        <c:lblAlgn val="ctr"/>
        <c:lblOffset val="100"/>
        <c:noMultiLvlLbl val="0"/>
      </c:catAx>
      <c:valAx>
        <c:axId val="34124920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solidFill>
                <a:latin typeface="Arial" panose="020B0604020202020204" pitchFamily="34" charset="0"/>
                <a:ea typeface="+mn-ea"/>
                <a:cs typeface="Arial" panose="020B0604020202020204" pitchFamily="34" charset="0"/>
              </a:defRPr>
            </a:pPr>
            <a:endParaRPr lang="es-CO"/>
          </a:p>
        </c:txPr>
        <c:crossAx val="341248640"/>
        <c:crosses val="autoZero"/>
        <c:crossBetween val="between"/>
      </c:valAx>
      <c:spPr>
        <a:noFill/>
        <a:ln>
          <a:noFill/>
        </a:ln>
        <a:effectLst/>
      </c:spPr>
    </c:plotArea>
    <c:plotVisOnly val="1"/>
    <c:dispBlanksAs val="gap"/>
    <c:showDLblsOverMax val="0"/>
  </c:chart>
  <c:spPr>
    <a:noFill/>
    <a:ln>
      <a:noFill/>
    </a:ln>
    <a:effectLst/>
  </c:spPr>
  <c:txPr>
    <a:bodyPr/>
    <a:lstStyle/>
    <a:p>
      <a:pPr>
        <a:defRPr sz="1200">
          <a:solidFill>
            <a:schemeClr val="tx1"/>
          </a:solidFill>
          <a:latin typeface="Arial" panose="020B0604020202020204" pitchFamily="34" charset="0"/>
          <a:cs typeface="Arial" panose="020B0604020202020204" pitchFamily="34" charset="0"/>
        </a:defRPr>
      </a:pPr>
      <a:endParaRPr lang="es-CO"/>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40" b="0" i="0" u="none" strike="noStrike" kern="1200" spc="0" baseline="0">
                <a:solidFill>
                  <a:schemeClr val="tx1"/>
                </a:solidFill>
                <a:latin typeface="Arial" panose="020B0604020202020204" pitchFamily="34" charset="0"/>
                <a:ea typeface="+mn-ea"/>
                <a:cs typeface="Arial" panose="020B0604020202020204" pitchFamily="34" charset="0"/>
              </a:defRPr>
            </a:pPr>
            <a:r>
              <a:rPr lang="en-US"/>
              <a:t>Margen neto de utilidad (%)</a:t>
            </a:r>
          </a:p>
        </c:rich>
      </c:tx>
      <c:overlay val="0"/>
      <c:spPr>
        <a:noFill/>
        <a:ln>
          <a:noFill/>
        </a:ln>
        <a:effectLst/>
      </c:spPr>
      <c:txPr>
        <a:bodyPr rot="0" spcFirstLastPara="1" vertOverflow="ellipsis" vert="horz" wrap="square" anchor="ctr" anchorCtr="1"/>
        <a:lstStyle/>
        <a:p>
          <a:pPr>
            <a:defRPr sz="1440" b="0" i="0" u="none" strike="noStrike" kern="1200" spc="0" baseline="0">
              <a:solidFill>
                <a:schemeClr val="tx1"/>
              </a:solidFill>
              <a:latin typeface="Arial" panose="020B0604020202020204" pitchFamily="34" charset="0"/>
              <a:ea typeface="+mn-ea"/>
              <a:cs typeface="Arial" panose="020B0604020202020204" pitchFamily="34" charset="0"/>
            </a:defRPr>
          </a:pPr>
          <a:endParaRPr lang="es-CO"/>
        </a:p>
      </c:txPr>
    </c:title>
    <c:autoTitleDeleted val="0"/>
    <c:plotArea>
      <c:layout/>
      <c:lineChart>
        <c:grouping val="standard"/>
        <c:varyColors val="0"/>
        <c:ser>
          <c:idx val="0"/>
          <c:order val="0"/>
          <c:tx>
            <c:strRef>
              <c:f>'Indicadores Financieros'!$A$86</c:f>
              <c:strCache>
                <c:ptCount val="1"/>
                <c:pt idx="0">
                  <c:v>MARGEN NETO DE UTILIDAD (%)</c:v>
                </c:pt>
              </c:strCache>
            </c:strRef>
          </c:tx>
          <c:spPr>
            <a:ln w="28575" cap="rnd">
              <a:solidFill>
                <a:schemeClr val="accent6"/>
              </a:solidFill>
              <a:round/>
            </a:ln>
            <a:effectLst/>
          </c:spPr>
          <c:marker>
            <c:symbol val="none"/>
          </c:marker>
          <c:dLbls>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Arial" panose="020B0604020202020204" pitchFamily="34" charset="0"/>
                    <a:ea typeface="+mn-ea"/>
                    <a:cs typeface="Arial" panose="020B0604020202020204" pitchFamily="34" charset="0"/>
                  </a:defRPr>
                </a:pPr>
                <a:endParaRPr lang="es-CO"/>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'Indicadores Financieros'!$B$83:$E$83</c:f>
              <c:numCache>
                <c:formatCode>General</c:formatCode>
                <c:ptCount val="4"/>
                <c:pt idx="0">
                  <c:v>2014</c:v>
                </c:pt>
                <c:pt idx="1">
                  <c:v>2015</c:v>
                </c:pt>
                <c:pt idx="2">
                  <c:v>2016</c:v>
                </c:pt>
                <c:pt idx="3">
                  <c:v>2017</c:v>
                </c:pt>
              </c:numCache>
            </c:numRef>
          </c:cat>
          <c:val>
            <c:numRef>
              <c:f>'Indicadores Financieros'!$B$86:$E$86</c:f>
              <c:numCache>
                <c:formatCode>0.00%</c:formatCode>
                <c:ptCount val="4"/>
                <c:pt idx="0">
                  <c:v>0.13188125201677961</c:v>
                </c:pt>
                <c:pt idx="1">
                  <c:v>0.1389484573228493</c:v>
                </c:pt>
                <c:pt idx="2">
                  <c:v>3.5821899421794458E-2</c:v>
                </c:pt>
                <c:pt idx="3">
                  <c:v>2.74850767444411E-2</c:v>
                </c:pt>
              </c:numCache>
            </c:numRef>
          </c:val>
          <c:smooth val="0"/>
          <c:extLst>
            <c:ext xmlns:c16="http://schemas.microsoft.com/office/drawing/2014/chart" uri="{C3380CC4-5D6E-409C-BE32-E72D297353CC}">
              <c16:uniqueId val="{00000000-B03B-4C2A-AF54-B7457BAE81AC}"/>
            </c:ext>
          </c:extLst>
        </c:ser>
        <c:dLbls>
          <c:dLblPos val="ctr"/>
          <c:showLegendKey val="0"/>
          <c:showVal val="1"/>
          <c:showCatName val="0"/>
          <c:showSerName val="0"/>
          <c:showPercent val="0"/>
          <c:showBubbleSize val="0"/>
        </c:dLbls>
        <c:smooth val="0"/>
        <c:axId val="339175920"/>
        <c:axId val="339176480"/>
      </c:lineChart>
      <c:catAx>
        <c:axId val="3391759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Arial" panose="020B0604020202020204" pitchFamily="34" charset="0"/>
                <a:ea typeface="+mn-ea"/>
                <a:cs typeface="Arial" panose="020B0604020202020204" pitchFamily="34" charset="0"/>
              </a:defRPr>
            </a:pPr>
            <a:endParaRPr lang="es-CO"/>
          </a:p>
        </c:txPr>
        <c:crossAx val="339176480"/>
        <c:crosses val="autoZero"/>
        <c:auto val="1"/>
        <c:lblAlgn val="ctr"/>
        <c:lblOffset val="100"/>
        <c:noMultiLvlLbl val="0"/>
      </c:catAx>
      <c:valAx>
        <c:axId val="33917648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solidFill>
                <a:latin typeface="Arial" panose="020B0604020202020204" pitchFamily="34" charset="0"/>
                <a:ea typeface="+mn-ea"/>
                <a:cs typeface="Arial" panose="020B0604020202020204" pitchFamily="34" charset="0"/>
              </a:defRPr>
            </a:pPr>
            <a:endParaRPr lang="es-CO"/>
          </a:p>
        </c:txPr>
        <c:crossAx val="339175920"/>
        <c:crosses val="autoZero"/>
        <c:crossBetween val="between"/>
      </c:valAx>
      <c:spPr>
        <a:noFill/>
        <a:ln>
          <a:noFill/>
        </a:ln>
        <a:effectLst/>
      </c:spPr>
    </c:plotArea>
    <c:plotVisOnly val="1"/>
    <c:dispBlanksAs val="gap"/>
    <c:showDLblsOverMax val="0"/>
  </c:chart>
  <c:spPr>
    <a:noFill/>
    <a:ln>
      <a:noFill/>
    </a:ln>
    <a:effectLst/>
  </c:spPr>
  <c:txPr>
    <a:bodyPr/>
    <a:lstStyle/>
    <a:p>
      <a:pPr>
        <a:defRPr sz="1200">
          <a:solidFill>
            <a:schemeClr val="tx1"/>
          </a:solidFill>
          <a:latin typeface="Arial" panose="020B0604020202020204" pitchFamily="34" charset="0"/>
          <a:cs typeface="Arial" panose="020B0604020202020204" pitchFamily="34" charset="0"/>
        </a:defRPr>
      </a:pPr>
      <a:endParaRPr lang="es-CO"/>
    </a:p>
  </c:txPr>
  <c:externalData r:id="rId4">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0" i="0" u="none" strike="noStrike" kern="1200" spc="0" baseline="0">
                <a:solidFill>
                  <a:schemeClr val="tx1"/>
                </a:solidFill>
                <a:latin typeface="Arial" panose="020B0604020202020204" pitchFamily="34" charset="0"/>
                <a:ea typeface="+mn-ea"/>
                <a:cs typeface="Arial" panose="020B0604020202020204" pitchFamily="34" charset="0"/>
              </a:defRPr>
            </a:pPr>
            <a:r>
              <a:rPr lang="en-US"/>
              <a:t>Rendimiento del patrimonio </a:t>
            </a:r>
          </a:p>
        </c:rich>
      </c:tx>
      <c:layout>
        <c:manualLayout>
          <c:xMode val="edge"/>
          <c:yMode val="edge"/>
          <c:x val="0.20695978696093642"/>
          <c:y val="4.4501603966170894E-2"/>
        </c:manualLayout>
      </c:layout>
      <c:overlay val="0"/>
      <c:spPr>
        <a:noFill/>
        <a:ln>
          <a:noFill/>
        </a:ln>
        <a:effectLst/>
      </c:spPr>
      <c:txPr>
        <a:bodyPr rot="0" spcFirstLastPara="1" vertOverflow="ellipsis" vert="horz" wrap="square" anchor="ctr" anchorCtr="1"/>
        <a:lstStyle/>
        <a:p>
          <a:pPr>
            <a:defRPr sz="1440" b="0" i="0" u="none" strike="noStrike" kern="1200" spc="0" baseline="0">
              <a:solidFill>
                <a:schemeClr val="tx1"/>
              </a:solidFill>
              <a:latin typeface="Arial" panose="020B0604020202020204" pitchFamily="34" charset="0"/>
              <a:ea typeface="+mn-ea"/>
              <a:cs typeface="Arial" panose="020B0604020202020204" pitchFamily="34" charset="0"/>
            </a:defRPr>
          </a:pPr>
          <a:endParaRPr lang="es-CO"/>
        </a:p>
      </c:txPr>
    </c:title>
    <c:autoTitleDeleted val="0"/>
    <c:plotArea>
      <c:layout/>
      <c:lineChart>
        <c:grouping val="stacked"/>
        <c:varyColors val="0"/>
        <c:ser>
          <c:idx val="0"/>
          <c:order val="0"/>
          <c:tx>
            <c:strRef>
              <c:f>'Indicadores Financieros'!$A$87</c:f>
              <c:strCache>
                <c:ptCount val="1"/>
                <c:pt idx="0">
                  <c:v>RENDIMIENTO DEL PATRIMONIO (%)</c:v>
                </c:pt>
              </c:strCache>
            </c:strRef>
          </c:tx>
          <c:spPr>
            <a:ln w="28575" cap="rnd">
              <a:solidFill>
                <a:schemeClr val="accent2"/>
              </a:solidFill>
              <a:round/>
            </a:ln>
            <a:effectLst/>
          </c:spPr>
          <c:marker>
            <c:symbol val="none"/>
          </c:marker>
          <c:dLbls>
            <c:dLbl>
              <c:idx val="0"/>
              <c:layout>
                <c:manualLayout>
                  <c:x val="-5.0980907090497088E-2"/>
                  <c:y val="4.533744756336370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73E4-4D9E-AD2A-0AF86FFF22D7}"/>
                </c:ext>
              </c:extLst>
            </c:dLbl>
            <c:dLbl>
              <c:idx val="1"/>
              <c:layout>
                <c:manualLayout>
                  <c:x val="-4.5935180691634006E-2"/>
                  <c:y val="-2.472951685274384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73E4-4D9E-AD2A-0AF86FFF22D7}"/>
                </c:ext>
              </c:extLst>
            </c:dLbl>
            <c:dLbl>
              <c:idx val="2"/>
              <c:layout>
                <c:manualLayout>
                  <c:x val="-5.602663348936017E-2"/>
                  <c:y val="2.885110299486773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73E4-4D9E-AD2A-0AF86FFF22D7}"/>
                </c:ext>
              </c:extLst>
            </c:dLbl>
            <c:dLbl>
              <c:idx val="3"/>
              <c:layout>
                <c:manualLayout>
                  <c:x val="-5.3503770289928629E-2"/>
                  <c:y val="4.121586142123973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73E4-4D9E-AD2A-0AF86FFF22D7}"/>
                </c:ext>
              </c:extLst>
            </c:dLbl>
            <c:dLbl>
              <c:idx val="4"/>
              <c:layout>
                <c:manualLayout>
                  <c:x val="-1.8183685497887236E-2"/>
                  <c:y val="-3.70942752791157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73E4-4D9E-AD2A-0AF86FFF22D7}"/>
                </c:ext>
              </c:extLst>
            </c:dLbl>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Arial" panose="020B0604020202020204" pitchFamily="34" charset="0"/>
                    <a:ea typeface="+mn-ea"/>
                    <a:cs typeface="Arial" panose="020B0604020202020204" pitchFamily="34" charset="0"/>
                  </a:defRPr>
                </a:pPr>
                <a:endParaRPr lang="es-CO"/>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'Indicadores Financieros'!$B$83:$E$83</c:f>
              <c:numCache>
                <c:formatCode>General</c:formatCode>
                <c:ptCount val="4"/>
                <c:pt idx="0">
                  <c:v>2014</c:v>
                </c:pt>
                <c:pt idx="1">
                  <c:v>2015</c:v>
                </c:pt>
                <c:pt idx="2">
                  <c:v>2016</c:v>
                </c:pt>
                <c:pt idx="3">
                  <c:v>2017</c:v>
                </c:pt>
              </c:numCache>
            </c:numRef>
          </c:cat>
          <c:val>
            <c:numRef>
              <c:f>'Indicadores Financieros'!$B$87:$E$87</c:f>
              <c:numCache>
                <c:formatCode>0.00%</c:formatCode>
                <c:ptCount val="4"/>
                <c:pt idx="0">
                  <c:v>1.3070160570776182E-2</c:v>
                </c:pt>
                <c:pt idx="1">
                  <c:v>7.1029631082036568E-2</c:v>
                </c:pt>
                <c:pt idx="2">
                  <c:v>3.4080620978097893E-2</c:v>
                </c:pt>
                <c:pt idx="3">
                  <c:v>4.3342731098550254E-2</c:v>
                </c:pt>
              </c:numCache>
            </c:numRef>
          </c:val>
          <c:smooth val="0"/>
          <c:extLst>
            <c:ext xmlns:c16="http://schemas.microsoft.com/office/drawing/2014/chart" uri="{C3380CC4-5D6E-409C-BE32-E72D297353CC}">
              <c16:uniqueId val="{00000005-73E4-4D9E-AD2A-0AF86FFF22D7}"/>
            </c:ext>
          </c:extLst>
        </c:ser>
        <c:dLbls>
          <c:dLblPos val="ctr"/>
          <c:showLegendKey val="0"/>
          <c:showVal val="1"/>
          <c:showCatName val="0"/>
          <c:showSerName val="0"/>
          <c:showPercent val="0"/>
          <c:showBubbleSize val="0"/>
        </c:dLbls>
        <c:smooth val="0"/>
        <c:axId val="339181520"/>
        <c:axId val="339182080"/>
      </c:lineChart>
      <c:catAx>
        <c:axId val="3391815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Arial" panose="020B0604020202020204" pitchFamily="34" charset="0"/>
                <a:ea typeface="+mn-ea"/>
                <a:cs typeface="Arial" panose="020B0604020202020204" pitchFamily="34" charset="0"/>
              </a:defRPr>
            </a:pPr>
            <a:endParaRPr lang="es-CO"/>
          </a:p>
        </c:txPr>
        <c:crossAx val="339182080"/>
        <c:crosses val="autoZero"/>
        <c:auto val="1"/>
        <c:lblAlgn val="ctr"/>
        <c:lblOffset val="100"/>
        <c:noMultiLvlLbl val="0"/>
      </c:catAx>
      <c:valAx>
        <c:axId val="33918208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solidFill>
                <a:latin typeface="Arial" panose="020B0604020202020204" pitchFamily="34" charset="0"/>
                <a:ea typeface="+mn-ea"/>
                <a:cs typeface="Arial" panose="020B0604020202020204" pitchFamily="34" charset="0"/>
              </a:defRPr>
            </a:pPr>
            <a:endParaRPr lang="es-CO"/>
          </a:p>
        </c:txPr>
        <c:crossAx val="339181520"/>
        <c:crosses val="autoZero"/>
        <c:crossBetween val="between"/>
      </c:valAx>
      <c:spPr>
        <a:noFill/>
        <a:ln>
          <a:noFill/>
        </a:ln>
        <a:effectLst/>
      </c:spPr>
    </c:plotArea>
    <c:plotVisOnly val="1"/>
    <c:dispBlanksAs val="zero"/>
    <c:showDLblsOverMax val="0"/>
  </c:chart>
  <c:spPr>
    <a:noFill/>
    <a:ln>
      <a:noFill/>
    </a:ln>
    <a:effectLst/>
  </c:spPr>
  <c:txPr>
    <a:bodyPr/>
    <a:lstStyle/>
    <a:p>
      <a:pPr>
        <a:defRPr sz="1200">
          <a:solidFill>
            <a:schemeClr val="tx1"/>
          </a:solidFill>
          <a:latin typeface="Arial" panose="020B0604020202020204" pitchFamily="34" charset="0"/>
          <a:cs typeface="Arial" panose="020B0604020202020204" pitchFamily="34" charset="0"/>
        </a:defRPr>
      </a:pPr>
      <a:endParaRPr lang="es-CO"/>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0" i="0" u="none" strike="noStrike" kern="1200" spc="0" baseline="0">
                <a:solidFill>
                  <a:schemeClr val="tx1"/>
                </a:solidFill>
                <a:latin typeface="Arial" panose="020B0604020202020204" pitchFamily="34" charset="0"/>
                <a:ea typeface="+mn-ea"/>
                <a:cs typeface="Arial" panose="020B0604020202020204" pitchFamily="34" charset="0"/>
              </a:defRPr>
            </a:pPr>
            <a:r>
              <a:rPr lang="en-US"/>
              <a:t>Rendimiento del activo total </a:t>
            </a:r>
          </a:p>
        </c:rich>
      </c:tx>
      <c:overlay val="0"/>
      <c:spPr>
        <a:noFill/>
        <a:ln>
          <a:noFill/>
        </a:ln>
        <a:effectLst/>
      </c:spPr>
      <c:txPr>
        <a:bodyPr rot="0" spcFirstLastPara="1" vertOverflow="ellipsis" vert="horz" wrap="square" anchor="ctr" anchorCtr="1"/>
        <a:lstStyle/>
        <a:p>
          <a:pPr>
            <a:defRPr sz="1440" b="0" i="0" u="none" strike="noStrike" kern="1200" spc="0" baseline="0">
              <a:solidFill>
                <a:schemeClr val="tx1"/>
              </a:solidFill>
              <a:latin typeface="Arial" panose="020B0604020202020204" pitchFamily="34" charset="0"/>
              <a:ea typeface="+mn-ea"/>
              <a:cs typeface="Arial" panose="020B0604020202020204" pitchFamily="34" charset="0"/>
            </a:defRPr>
          </a:pPr>
          <a:endParaRPr lang="es-CO"/>
        </a:p>
      </c:txPr>
    </c:title>
    <c:autoTitleDeleted val="0"/>
    <c:plotArea>
      <c:layout/>
      <c:lineChart>
        <c:grouping val="standard"/>
        <c:varyColors val="0"/>
        <c:ser>
          <c:idx val="0"/>
          <c:order val="0"/>
          <c:tx>
            <c:strRef>
              <c:f>'Indicadores Financieros'!$A$88</c:f>
              <c:strCache>
                <c:ptCount val="1"/>
                <c:pt idx="0">
                  <c:v>RENDIMIENTO DEL ACTIVO TOTAL (%)</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Arial" panose="020B0604020202020204" pitchFamily="34" charset="0"/>
                    <a:ea typeface="+mn-ea"/>
                    <a:cs typeface="Arial" panose="020B0604020202020204" pitchFamily="34" charset="0"/>
                  </a:defRPr>
                </a:pPr>
                <a:endParaRPr lang="es-CO"/>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'Indicadores Financieros'!$B$83:$E$83</c:f>
              <c:numCache>
                <c:formatCode>General</c:formatCode>
                <c:ptCount val="4"/>
                <c:pt idx="0">
                  <c:v>2014</c:v>
                </c:pt>
                <c:pt idx="1">
                  <c:v>2015</c:v>
                </c:pt>
                <c:pt idx="2">
                  <c:v>2016</c:v>
                </c:pt>
                <c:pt idx="3">
                  <c:v>2017</c:v>
                </c:pt>
              </c:numCache>
            </c:numRef>
          </c:cat>
          <c:val>
            <c:numRef>
              <c:f>'Indicadores Financieros'!$B$88:$E$88</c:f>
              <c:numCache>
                <c:formatCode>0.00%</c:formatCode>
                <c:ptCount val="4"/>
                <c:pt idx="0">
                  <c:v>1.2424323950491182E-2</c:v>
                </c:pt>
                <c:pt idx="1">
                  <c:v>5.9903463948056436E-2</c:v>
                </c:pt>
                <c:pt idx="2">
                  <c:v>2.7650472326828046E-2</c:v>
                </c:pt>
                <c:pt idx="3">
                  <c:v>3.1254144685399818E-2</c:v>
                </c:pt>
              </c:numCache>
            </c:numRef>
          </c:val>
          <c:smooth val="0"/>
          <c:extLst>
            <c:ext xmlns:c16="http://schemas.microsoft.com/office/drawing/2014/chart" uri="{C3380CC4-5D6E-409C-BE32-E72D297353CC}">
              <c16:uniqueId val="{00000000-6D3D-4388-8B98-020E5460B394}"/>
            </c:ext>
          </c:extLst>
        </c:ser>
        <c:dLbls>
          <c:dLblPos val="ctr"/>
          <c:showLegendKey val="0"/>
          <c:showVal val="1"/>
          <c:showCatName val="0"/>
          <c:showSerName val="0"/>
          <c:showPercent val="0"/>
          <c:showBubbleSize val="0"/>
        </c:dLbls>
        <c:smooth val="0"/>
        <c:axId val="339178720"/>
        <c:axId val="339179280"/>
      </c:lineChart>
      <c:catAx>
        <c:axId val="3391787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Arial" panose="020B0604020202020204" pitchFamily="34" charset="0"/>
                <a:ea typeface="+mn-ea"/>
                <a:cs typeface="Arial" panose="020B0604020202020204" pitchFamily="34" charset="0"/>
              </a:defRPr>
            </a:pPr>
            <a:endParaRPr lang="es-CO"/>
          </a:p>
        </c:txPr>
        <c:crossAx val="339179280"/>
        <c:crosses val="autoZero"/>
        <c:auto val="1"/>
        <c:lblAlgn val="ctr"/>
        <c:lblOffset val="100"/>
        <c:noMultiLvlLbl val="0"/>
      </c:catAx>
      <c:valAx>
        <c:axId val="33917928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solidFill>
                <a:latin typeface="Arial" panose="020B0604020202020204" pitchFamily="34" charset="0"/>
                <a:ea typeface="+mn-ea"/>
                <a:cs typeface="Arial" panose="020B0604020202020204" pitchFamily="34" charset="0"/>
              </a:defRPr>
            </a:pPr>
            <a:endParaRPr lang="es-CO"/>
          </a:p>
        </c:txPr>
        <c:crossAx val="339178720"/>
        <c:crosses val="autoZero"/>
        <c:crossBetween val="between"/>
      </c:valAx>
      <c:spPr>
        <a:noFill/>
        <a:ln>
          <a:noFill/>
        </a:ln>
        <a:effectLst/>
      </c:spPr>
    </c:plotArea>
    <c:plotVisOnly val="1"/>
    <c:dispBlanksAs val="gap"/>
    <c:showDLblsOverMax val="0"/>
  </c:chart>
  <c:spPr>
    <a:noFill/>
    <a:ln>
      <a:noFill/>
    </a:ln>
    <a:effectLst/>
  </c:spPr>
  <c:txPr>
    <a:bodyPr/>
    <a:lstStyle/>
    <a:p>
      <a:pPr>
        <a:defRPr sz="1200">
          <a:solidFill>
            <a:schemeClr val="tx1"/>
          </a:solidFill>
          <a:latin typeface="Arial" panose="020B0604020202020204" pitchFamily="34" charset="0"/>
          <a:cs typeface="Arial" panose="020B0604020202020204" pitchFamily="34" charset="0"/>
        </a:defRPr>
      </a:pPr>
      <a:endParaRPr lang="es-CO"/>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withinLinear" id="17">
  <a:schemeClr val="accent4"/>
</cs:colorStyle>
</file>

<file path=ppt/charts/colors6.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31">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11.xml><?xml version="1.0" encoding="utf-8"?>
<cs:chartStyle xmlns:cs="http://schemas.microsoft.com/office/drawing/2012/chartStyle" xmlns:a="http://schemas.openxmlformats.org/drawingml/2006/main" id="231">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1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image" Target="../media/image4.png"/></Relationships>
</file>

<file path=ppt/diagrams/_rels/drawing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image" Target="../media/image4.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98121F-5138-4BF5-A328-5C84FBCC112B}" type="doc">
      <dgm:prSet loTypeId="urn:microsoft.com/office/officeart/2005/8/layout/bList2" loCatId="list" qsTypeId="urn:microsoft.com/office/officeart/2005/8/quickstyle/simple5" qsCatId="simple" csTypeId="urn:microsoft.com/office/officeart/2005/8/colors/accent1_2" csCatId="accent1" phldr="1"/>
      <dgm:spPr/>
      <dgm:t>
        <a:bodyPr/>
        <a:lstStyle/>
        <a:p>
          <a:endParaRPr lang="es-CO"/>
        </a:p>
      </dgm:t>
    </dgm:pt>
    <dgm:pt modelId="{6FFA437F-DD47-498E-827D-E36DA0128013}">
      <dgm:prSet phldrT="[Texto]" custT="1"/>
      <dgm:spPr/>
      <dgm:t>
        <a:bodyPr/>
        <a:lstStyle/>
        <a:p>
          <a:pPr algn="ctr"/>
          <a:r>
            <a:rPr lang="es-CO" sz="3200" dirty="0">
              <a:solidFill>
                <a:schemeClr val="tx1"/>
              </a:solidFill>
            </a:rPr>
            <a:t>Introducción</a:t>
          </a:r>
        </a:p>
      </dgm:t>
    </dgm:pt>
    <dgm:pt modelId="{EEC3D20D-A250-4180-9FF4-EC92A0893650}" type="parTrans" cxnId="{0650A566-2EF5-4246-B7F6-9642CBD2FEBE}">
      <dgm:prSet/>
      <dgm:spPr/>
      <dgm:t>
        <a:bodyPr/>
        <a:lstStyle/>
        <a:p>
          <a:pPr algn="just"/>
          <a:endParaRPr lang="es-CO"/>
        </a:p>
      </dgm:t>
    </dgm:pt>
    <dgm:pt modelId="{8933514D-CFE0-4183-A2CA-0FF9AAE8506C}" type="sibTrans" cxnId="{0650A566-2EF5-4246-B7F6-9642CBD2FEBE}">
      <dgm:prSet/>
      <dgm:spPr/>
      <dgm:t>
        <a:bodyPr/>
        <a:lstStyle/>
        <a:p>
          <a:pPr algn="just"/>
          <a:endParaRPr lang="es-CO"/>
        </a:p>
      </dgm:t>
    </dgm:pt>
    <dgm:pt modelId="{F36A3E56-FF53-4DDD-8EE2-FB0350C04D48}">
      <dgm:prSet phldrT="[Texto]"/>
      <dgm:spPr>
        <a:noFill/>
      </dgm:spPr>
      <dgm:t>
        <a:bodyPr/>
        <a:lstStyle/>
        <a:p>
          <a:pPr algn="just"/>
          <a:r>
            <a:rPr lang="es-CO" b="0" dirty="0"/>
            <a:t>Este proyecto tiene como fin realizar un análisis financiero integral a la compañía LABS TRANSPORTE DE CARGA S.A.S., a través de la aplicación de indicadores financieros, inductores de valor, la proyección de estados financieros y la evaluación de las necesidades de recursos en el proceso de financiación, inversión y operación, definiendo estrategias de administración financiera para la adecuada toma de decisiones.</a:t>
          </a:r>
          <a:endParaRPr lang="es-CO" dirty="0"/>
        </a:p>
      </dgm:t>
    </dgm:pt>
    <dgm:pt modelId="{31812949-AC48-4E90-B4FA-6E095B0EA0D6}" type="parTrans" cxnId="{3FF21C08-699D-49F9-AC54-0C1EA313ECBD}">
      <dgm:prSet/>
      <dgm:spPr/>
      <dgm:t>
        <a:bodyPr/>
        <a:lstStyle/>
        <a:p>
          <a:pPr algn="just"/>
          <a:endParaRPr lang="es-CO"/>
        </a:p>
      </dgm:t>
    </dgm:pt>
    <dgm:pt modelId="{D75D8E05-45EE-4170-B859-0A80D808AAB2}" type="sibTrans" cxnId="{3FF21C08-699D-49F9-AC54-0C1EA313ECBD}">
      <dgm:prSet/>
      <dgm:spPr/>
      <dgm:t>
        <a:bodyPr/>
        <a:lstStyle/>
        <a:p>
          <a:pPr algn="just"/>
          <a:endParaRPr lang="es-CO"/>
        </a:p>
      </dgm:t>
    </dgm:pt>
    <dgm:pt modelId="{E3896555-5829-4D21-A1CE-C5CF41070838}">
      <dgm:prSet phldrT="[Texto]" custT="1"/>
      <dgm:spPr/>
      <dgm:t>
        <a:bodyPr/>
        <a:lstStyle/>
        <a:p>
          <a:pPr algn="ctr"/>
          <a:r>
            <a:rPr lang="es-CO" sz="3200" dirty="0">
              <a:solidFill>
                <a:schemeClr val="tx1"/>
              </a:solidFill>
            </a:rPr>
            <a:t>Situación en estudio – problema</a:t>
          </a:r>
        </a:p>
      </dgm:t>
    </dgm:pt>
    <dgm:pt modelId="{5270DDA2-BA1D-4F8F-A35C-31B64C11DA12}" type="parTrans" cxnId="{2D8F45B4-DB06-4AB8-B87D-14630254250D}">
      <dgm:prSet/>
      <dgm:spPr/>
      <dgm:t>
        <a:bodyPr/>
        <a:lstStyle/>
        <a:p>
          <a:pPr algn="just"/>
          <a:endParaRPr lang="es-CO"/>
        </a:p>
      </dgm:t>
    </dgm:pt>
    <dgm:pt modelId="{00DF9E94-ABB1-433B-948F-79FB95DB9A17}" type="sibTrans" cxnId="{2D8F45B4-DB06-4AB8-B87D-14630254250D}">
      <dgm:prSet/>
      <dgm:spPr/>
      <dgm:t>
        <a:bodyPr/>
        <a:lstStyle/>
        <a:p>
          <a:pPr algn="just"/>
          <a:endParaRPr lang="es-CO"/>
        </a:p>
      </dgm:t>
    </dgm:pt>
    <dgm:pt modelId="{1DDAB66A-F7F9-49BF-9B6B-E00221793E33}">
      <dgm:prSet phldrT="[Texto]"/>
      <dgm:spPr>
        <a:noFill/>
      </dgm:spPr>
      <dgm:t>
        <a:bodyPr/>
        <a:lstStyle/>
        <a:p>
          <a:pPr algn="just"/>
          <a:r>
            <a:rPr lang="es-CO" dirty="0"/>
            <a:t>La existencia de factores externos como el cambio climático, la tasa de cambio, los constantes incrementos en el valor del combustible y los altos costos en el valor de los peajes, generan un impacto en la estructura financiera, por lo tanto es importante que la administración posea herramientas financieras con la finalidad de evaluar periódicamente las cifras e indicadores de la entidad.</a:t>
          </a:r>
        </a:p>
      </dgm:t>
    </dgm:pt>
    <dgm:pt modelId="{CA665D60-8651-44C4-9BA3-C900E0022CCA}" type="parTrans" cxnId="{9D005F5D-F6D3-4024-98BE-FD269E5CA442}">
      <dgm:prSet/>
      <dgm:spPr/>
      <dgm:t>
        <a:bodyPr/>
        <a:lstStyle/>
        <a:p>
          <a:pPr algn="just"/>
          <a:endParaRPr lang="es-CO"/>
        </a:p>
      </dgm:t>
    </dgm:pt>
    <dgm:pt modelId="{66351ACE-1AF5-47B7-A30B-C2BDE290C196}" type="sibTrans" cxnId="{9D005F5D-F6D3-4024-98BE-FD269E5CA442}">
      <dgm:prSet/>
      <dgm:spPr/>
      <dgm:t>
        <a:bodyPr/>
        <a:lstStyle/>
        <a:p>
          <a:pPr algn="just"/>
          <a:endParaRPr lang="es-CO"/>
        </a:p>
      </dgm:t>
    </dgm:pt>
    <dgm:pt modelId="{A77F87B4-B15A-42BC-A41D-3B74488849BD}" type="pres">
      <dgm:prSet presAssocID="{C198121F-5138-4BF5-A328-5C84FBCC112B}" presName="diagram" presStyleCnt="0">
        <dgm:presLayoutVars>
          <dgm:dir/>
          <dgm:animLvl val="lvl"/>
          <dgm:resizeHandles val="exact"/>
        </dgm:presLayoutVars>
      </dgm:prSet>
      <dgm:spPr/>
      <dgm:t>
        <a:bodyPr/>
        <a:lstStyle/>
        <a:p>
          <a:endParaRPr lang="es-ES"/>
        </a:p>
      </dgm:t>
    </dgm:pt>
    <dgm:pt modelId="{962C5C82-4701-46A3-B609-7E6993BEEBA2}" type="pres">
      <dgm:prSet presAssocID="{6FFA437F-DD47-498E-827D-E36DA0128013}" presName="compNode" presStyleCnt="0"/>
      <dgm:spPr/>
    </dgm:pt>
    <dgm:pt modelId="{A5639A75-54BB-47C6-96D5-821965655D33}" type="pres">
      <dgm:prSet presAssocID="{6FFA437F-DD47-498E-827D-E36DA0128013}" presName="childRect" presStyleLbl="bgAcc1" presStyleIdx="0" presStyleCnt="2">
        <dgm:presLayoutVars>
          <dgm:bulletEnabled val="1"/>
        </dgm:presLayoutVars>
      </dgm:prSet>
      <dgm:spPr/>
      <dgm:t>
        <a:bodyPr/>
        <a:lstStyle/>
        <a:p>
          <a:endParaRPr lang="es-ES"/>
        </a:p>
      </dgm:t>
    </dgm:pt>
    <dgm:pt modelId="{8CD455B3-C25D-43CD-95AC-3D421F97ABEB}" type="pres">
      <dgm:prSet presAssocID="{6FFA437F-DD47-498E-827D-E36DA0128013}" presName="parentText" presStyleLbl="node1" presStyleIdx="0" presStyleCnt="0">
        <dgm:presLayoutVars>
          <dgm:chMax val="0"/>
          <dgm:bulletEnabled val="1"/>
        </dgm:presLayoutVars>
      </dgm:prSet>
      <dgm:spPr/>
      <dgm:t>
        <a:bodyPr/>
        <a:lstStyle/>
        <a:p>
          <a:endParaRPr lang="es-ES"/>
        </a:p>
      </dgm:t>
    </dgm:pt>
    <dgm:pt modelId="{50D56E53-7F43-4253-BFD3-25A96AB9CE10}" type="pres">
      <dgm:prSet presAssocID="{6FFA437F-DD47-498E-827D-E36DA0128013}" presName="parentRect" presStyleLbl="alignNode1" presStyleIdx="0" presStyleCnt="2"/>
      <dgm:spPr/>
      <dgm:t>
        <a:bodyPr/>
        <a:lstStyle/>
        <a:p>
          <a:endParaRPr lang="es-ES"/>
        </a:p>
      </dgm:t>
    </dgm:pt>
    <dgm:pt modelId="{EC2F9FAA-15F5-4C0F-9BB3-8811D48383EE}" type="pres">
      <dgm:prSet presAssocID="{6FFA437F-DD47-498E-827D-E36DA0128013}" presName="adorn" presStyleLbl="fgAccFollowNode1" presStyleIdx="0" presStyleCnt="2" custScaleX="74170" custScaleY="74170"/>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63C9BB23-B2BE-4236-98C0-42DE7BAB5CC1}" type="pres">
      <dgm:prSet presAssocID="{8933514D-CFE0-4183-A2CA-0FF9AAE8506C}" presName="sibTrans" presStyleLbl="sibTrans2D1" presStyleIdx="0" presStyleCnt="0"/>
      <dgm:spPr/>
      <dgm:t>
        <a:bodyPr/>
        <a:lstStyle/>
        <a:p>
          <a:endParaRPr lang="es-ES"/>
        </a:p>
      </dgm:t>
    </dgm:pt>
    <dgm:pt modelId="{F536DD89-D407-4BCF-A42C-45C9AED04773}" type="pres">
      <dgm:prSet presAssocID="{E3896555-5829-4D21-A1CE-C5CF41070838}" presName="compNode" presStyleCnt="0"/>
      <dgm:spPr/>
    </dgm:pt>
    <dgm:pt modelId="{FDB946A8-3573-49D3-A2D5-872AA50FA395}" type="pres">
      <dgm:prSet presAssocID="{E3896555-5829-4D21-A1CE-C5CF41070838}" presName="childRect" presStyleLbl="bgAcc1" presStyleIdx="1" presStyleCnt="2">
        <dgm:presLayoutVars>
          <dgm:bulletEnabled val="1"/>
        </dgm:presLayoutVars>
      </dgm:prSet>
      <dgm:spPr/>
      <dgm:t>
        <a:bodyPr/>
        <a:lstStyle/>
        <a:p>
          <a:endParaRPr lang="es-ES"/>
        </a:p>
      </dgm:t>
    </dgm:pt>
    <dgm:pt modelId="{99CE8979-AAF3-4E68-86F2-A7925D5BD813}" type="pres">
      <dgm:prSet presAssocID="{E3896555-5829-4D21-A1CE-C5CF41070838}" presName="parentText" presStyleLbl="node1" presStyleIdx="0" presStyleCnt="0">
        <dgm:presLayoutVars>
          <dgm:chMax val="0"/>
          <dgm:bulletEnabled val="1"/>
        </dgm:presLayoutVars>
      </dgm:prSet>
      <dgm:spPr/>
      <dgm:t>
        <a:bodyPr/>
        <a:lstStyle/>
        <a:p>
          <a:endParaRPr lang="es-ES"/>
        </a:p>
      </dgm:t>
    </dgm:pt>
    <dgm:pt modelId="{1DE4EA84-240D-4A52-9002-BD3FADB060E0}" type="pres">
      <dgm:prSet presAssocID="{E3896555-5829-4D21-A1CE-C5CF41070838}" presName="parentRect" presStyleLbl="alignNode1" presStyleIdx="1" presStyleCnt="2"/>
      <dgm:spPr/>
      <dgm:t>
        <a:bodyPr/>
        <a:lstStyle/>
        <a:p>
          <a:endParaRPr lang="es-ES"/>
        </a:p>
      </dgm:t>
    </dgm:pt>
    <dgm:pt modelId="{A0CEC01E-2F0E-4ADE-AD23-1475A2AC2553}" type="pres">
      <dgm:prSet presAssocID="{E3896555-5829-4D21-A1CE-C5CF41070838}" presName="adorn" presStyleLbl="fgAccFollowNode1" presStyleIdx="1" presStyleCnt="2" custScaleX="74170" custScaleY="74170"/>
      <dgm:spPr>
        <a:blipFill>
          <a:blip xmlns:r="http://schemas.openxmlformats.org/officeDocument/2006/relationships" r:embed="rId2" cstate="hqprint">
            <a:extLst>
              <a:ext uri="{28A0092B-C50C-407E-A947-70E740481C1C}">
                <a14:useLocalDpi xmlns:a14="http://schemas.microsoft.com/office/drawing/2010/main" val="0"/>
              </a:ext>
            </a:extLst>
          </a:blip>
          <a:srcRect/>
          <a:stretch>
            <a:fillRect l="-25000" r="-25000"/>
          </a:stretch>
        </a:blipFill>
      </dgm:spPr>
      <dgm:t>
        <a:bodyPr/>
        <a:lstStyle/>
        <a:p>
          <a:endParaRPr lang="es-ES"/>
        </a:p>
      </dgm:t>
    </dgm:pt>
  </dgm:ptLst>
  <dgm:cxnLst>
    <dgm:cxn modelId="{0650A566-2EF5-4246-B7F6-9642CBD2FEBE}" srcId="{C198121F-5138-4BF5-A328-5C84FBCC112B}" destId="{6FFA437F-DD47-498E-827D-E36DA0128013}" srcOrd="0" destOrd="0" parTransId="{EEC3D20D-A250-4180-9FF4-EC92A0893650}" sibTransId="{8933514D-CFE0-4183-A2CA-0FF9AAE8506C}"/>
    <dgm:cxn modelId="{2929F12E-CA1D-4CAC-93A3-8AA8D6A02F2C}" type="presOf" srcId="{E3896555-5829-4D21-A1CE-C5CF41070838}" destId="{99CE8979-AAF3-4E68-86F2-A7925D5BD813}" srcOrd="0" destOrd="0" presId="urn:microsoft.com/office/officeart/2005/8/layout/bList2"/>
    <dgm:cxn modelId="{75ABA980-3933-4282-A838-ECF4AA4BC863}" type="presOf" srcId="{F36A3E56-FF53-4DDD-8EE2-FB0350C04D48}" destId="{A5639A75-54BB-47C6-96D5-821965655D33}" srcOrd="0" destOrd="0" presId="urn:microsoft.com/office/officeart/2005/8/layout/bList2"/>
    <dgm:cxn modelId="{050A459A-EF42-4A60-8528-AAB025919ADA}" type="presOf" srcId="{1DDAB66A-F7F9-49BF-9B6B-E00221793E33}" destId="{FDB946A8-3573-49D3-A2D5-872AA50FA395}" srcOrd="0" destOrd="0" presId="urn:microsoft.com/office/officeart/2005/8/layout/bList2"/>
    <dgm:cxn modelId="{77DAA2A2-F936-46C5-A25C-CD9B2C6DC44B}" type="presOf" srcId="{6FFA437F-DD47-498E-827D-E36DA0128013}" destId="{8CD455B3-C25D-43CD-95AC-3D421F97ABEB}" srcOrd="0" destOrd="0" presId="urn:microsoft.com/office/officeart/2005/8/layout/bList2"/>
    <dgm:cxn modelId="{9D005F5D-F6D3-4024-98BE-FD269E5CA442}" srcId="{E3896555-5829-4D21-A1CE-C5CF41070838}" destId="{1DDAB66A-F7F9-49BF-9B6B-E00221793E33}" srcOrd="0" destOrd="0" parTransId="{CA665D60-8651-44C4-9BA3-C900E0022CCA}" sibTransId="{66351ACE-1AF5-47B7-A30B-C2BDE290C196}"/>
    <dgm:cxn modelId="{9B24E41F-6297-4D92-AC43-F8E3E27537A6}" type="presOf" srcId="{E3896555-5829-4D21-A1CE-C5CF41070838}" destId="{1DE4EA84-240D-4A52-9002-BD3FADB060E0}" srcOrd="1" destOrd="0" presId="urn:microsoft.com/office/officeart/2005/8/layout/bList2"/>
    <dgm:cxn modelId="{3FF21C08-699D-49F9-AC54-0C1EA313ECBD}" srcId="{6FFA437F-DD47-498E-827D-E36DA0128013}" destId="{F36A3E56-FF53-4DDD-8EE2-FB0350C04D48}" srcOrd="0" destOrd="0" parTransId="{31812949-AC48-4E90-B4FA-6E095B0EA0D6}" sibTransId="{D75D8E05-45EE-4170-B859-0A80D808AAB2}"/>
    <dgm:cxn modelId="{E3025EDB-81F1-443E-B308-12F4EFAB8BD1}" type="presOf" srcId="{C198121F-5138-4BF5-A328-5C84FBCC112B}" destId="{A77F87B4-B15A-42BC-A41D-3B74488849BD}" srcOrd="0" destOrd="0" presId="urn:microsoft.com/office/officeart/2005/8/layout/bList2"/>
    <dgm:cxn modelId="{1B480B72-BD85-44C7-AB8B-CE6F9015A934}" type="presOf" srcId="{8933514D-CFE0-4183-A2CA-0FF9AAE8506C}" destId="{63C9BB23-B2BE-4236-98C0-42DE7BAB5CC1}" srcOrd="0" destOrd="0" presId="urn:microsoft.com/office/officeart/2005/8/layout/bList2"/>
    <dgm:cxn modelId="{2D8F45B4-DB06-4AB8-B87D-14630254250D}" srcId="{C198121F-5138-4BF5-A328-5C84FBCC112B}" destId="{E3896555-5829-4D21-A1CE-C5CF41070838}" srcOrd="1" destOrd="0" parTransId="{5270DDA2-BA1D-4F8F-A35C-31B64C11DA12}" sibTransId="{00DF9E94-ABB1-433B-948F-79FB95DB9A17}"/>
    <dgm:cxn modelId="{05893316-BC27-4382-91ED-87687EEDB49F}" type="presOf" srcId="{6FFA437F-DD47-498E-827D-E36DA0128013}" destId="{50D56E53-7F43-4253-BFD3-25A96AB9CE10}" srcOrd="1" destOrd="0" presId="urn:microsoft.com/office/officeart/2005/8/layout/bList2"/>
    <dgm:cxn modelId="{93CCE524-180F-4B7F-9B06-243E81E506AF}" type="presParOf" srcId="{A77F87B4-B15A-42BC-A41D-3B74488849BD}" destId="{962C5C82-4701-46A3-B609-7E6993BEEBA2}" srcOrd="0" destOrd="0" presId="urn:microsoft.com/office/officeart/2005/8/layout/bList2"/>
    <dgm:cxn modelId="{4F842EFC-2190-4403-9FF8-B73518FBDD3D}" type="presParOf" srcId="{962C5C82-4701-46A3-B609-7E6993BEEBA2}" destId="{A5639A75-54BB-47C6-96D5-821965655D33}" srcOrd="0" destOrd="0" presId="urn:microsoft.com/office/officeart/2005/8/layout/bList2"/>
    <dgm:cxn modelId="{A407F61F-6BBC-489C-808A-F6DB66395F16}" type="presParOf" srcId="{962C5C82-4701-46A3-B609-7E6993BEEBA2}" destId="{8CD455B3-C25D-43CD-95AC-3D421F97ABEB}" srcOrd="1" destOrd="0" presId="urn:microsoft.com/office/officeart/2005/8/layout/bList2"/>
    <dgm:cxn modelId="{61573284-B270-42BE-B607-DDE69CC7E8DD}" type="presParOf" srcId="{962C5C82-4701-46A3-B609-7E6993BEEBA2}" destId="{50D56E53-7F43-4253-BFD3-25A96AB9CE10}" srcOrd="2" destOrd="0" presId="urn:microsoft.com/office/officeart/2005/8/layout/bList2"/>
    <dgm:cxn modelId="{BDD19549-1F7A-4251-8AA2-9A9FC4B1813B}" type="presParOf" srcId="{962C5C82-4701-46A3-B609-7E6993BEEBA2}" destId="{EC2F9FAA-15F5-4C0F-9BB3-8811D48383EE}" srcOrd="3" destOrd="0" presId="urn:microsoft.com/office/officeart/2005/8/layout/bList2"/>
    <dgm:cxn modelId="{AA079EDF-1B9A-49BD-8363-8B55B4D68FF6}" type="presParOf" srcId="{A77F87B4-B15A-42BC-A41D-3B74488849BD}" destId="{63C9BB23-B2BE-4236-98C0-42DE7BAB5CC1}" srcOrd="1" destOrd="0" presId="urn:microsoft.com/office/officeart/2005/8/layout/bList2"/>
    <dgm:cxn modelId="{9CC547C4-E399-47A0-84BB-25E36AAA37AD}" type="presParOf" srcId="{A77F87B4-B15A-42BC-A41D-3B74488849BD}" destId="{F536DD89-D407-4BCF-A42C-45C9AED04773}" srcOrd="2" destOrd="0" presId="urn:microsoft.com/office/officeart/2005/8/layout/bList2"/>
    <dgm:cxn modelId="{E2CB91E3-3D12-4BD8-BBFF-805864FAA2BA}" type="presParOf" srcId="{F536DD89-D407-4BCF-A42C-45C9AED04773}" destId="{FDB946A8-3573-49D3-A2D5-872AA50FA395}" srcOrd="0" destOrd="0" presId="urn:microsoft.com/office/officeart/2005/8/layout/bList2"/>
    <dgm:cxn modelId="{2A287B58-EA7F-4B2E-92C1-86AAA370A4B3}" type="presParOf" srcId="{F536DD89-D407-4BCF-A42C-45C9AED04773}" destId="{99CE8979-AAF3-4E68-86F2-A7925D5BD813}" srcOrd="1" destOrd="0" presId="urn:microsoft.com/office/officeart/2005/8/layout/bList2"/>
    <dgm:cxn modelId="{2505F310-13D6-457F-9845-5D1B2229FDE5}" type="presParOf" srcId="{F536DD89-D407-4BCF-A42C-45C9AED04773}" destId="{1DE4EA84-240D-4A52-9002-BD3FADB060E0}" srcOrd="2" destOrd="0" presId="urn:microsoft.com/office/officeart/2005/8/layout/bList2"/>
    <dgm:cxn modelId="{309CBB51-0BC9-4EE8-BF25-2E7D59E5F0CA}" type="presParOf" srcId="{F536DD89-D407-4BCF-A42C-45C9AED04773}" destId="{A0CEC01E-2F0E-4ADE-AD23-1475A2AC2553}" srcOrd="3" destOrd="0" presId="urn:microsoft.com/office/officeart/2005/8/layout/b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648D127-49BA-4DD2-BF54-90E16EB462AC}"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s-CO"/>
        </a:p>
      </dgm:t>
    </dgm:pt>
    <dgm:pt modelId="{47B01060-7E60-42BD-A2C1-1E009CC8AEEE}">
      <dgm:prSet phldrT="[Texto]" custT="1"/>
      <dgm:spPr/>
      <dgm:t>
        <a:bodyPr/>
        <a:lstStyle/>
        <a:p>
          <a:r>
            <a:rPr lang="es-CO" sz="4800" dirty="0"/>
            <a:t>Objetivos</a:t>
          </a:r>
        </a:p>
      </dgm:t>
    </dgm:pt>
    <dgm:pt modelId="{CC7121D4-A764-4C98-A00B-D636DBEA63C3}" type="parTrans" cxnId="{91BD0E02-75F7-4591-BA51-1D606B89749F}">
      <dgm:prSet/>
      <dgm:spPr/>
      <dgm:t>
        <a:bodyPr/>
        <a:lstStyle/>
        <a:p>
          <a:endParaRPr lang="es-CO"/>
        </a:p>
      </dgm:t>
    </dgm:pt>
    <dgm:pt modelId="{E0F3DED3-65FB-4A83-B57D-C5C7CCA9DE96}" type="sibTrans" cxnId="{91BD0E02-75F7-4591-BA51-1D606B89749F}">
      <dgm:prSet/>
      <dgm:spPr/>
      <dgm:t>
        <a:bodyPr/>
        <a:lstStyle/>
        <a:p>
          <a:endParaRPr lang="es-CO"/>
        </a:p>
      </dgm:t>
    </dgm:pt>
    <dgm:pt modelId="{70FD5988-877E-44A5-AD58-6F4B2D33F7FB}">
      <dgm:prSet phldrT="[Texto]" custT="1"/>
      <dgm:spPr/>
      <dgm:t>
        <a:bodyPr/>
        <a:lstStyle/>
        <a:p>
          <a:r>
            <a:rPr lang="es-ES_tradnl" sz="1400" b="1" dirty="0">
              <a:solidFill>
                <a:schemeClr val="tx1"/>
              </a:solidFill>
            </a:rPr>
            <a:t>Objetivo general</a:t>
          </a:r>
          <a:endParaRPr lang="es-CO" sz="1400" dirty="0">
            <a:solidFill>
              <a:schemeClr val="tx1"/>
            </a:solidFill>
          </a:endParaRPr>
        </a:p>
        <a:p>
          <a:r>
            <a:rPr lang="es-ES_tradnl" sz="1400" dirty="0">
              <a:solidFill>
                <a:schemeClr val="tx1"/>
              </a:solidFill>
            </a:rPr>
            <a:t>Analizar la situación financiera de la empresa LABS TRANSPORTE DE CARGA S.A.S., con el propósito de tomar decisiones adecuadas en el uso eficiente de los recursos.</a:t>
          </a:r>
          <a:endParaRPr lang="es-CO" sz="1400" dirty="0">
            <a:solidFill>
              <a:schemeClr val="tx1"/>
            </a:solidFill>
          </a:endParaRPr>
        </a:p>
      </dgm:t>
    </dgm:pt>
    <dgm:pt modelId="{BFB1300A-F3D7-49E2-B90C-12BDD523C379}" type="parTrans" cxnId="{878C3557-53C4-4185-9063-274051C0FDE2}">
      <dgm:prSet/>
      <dgm:spPr/>
      <dgm:t>
        <a:bodyPr/>
        <a:lstStyle/>
        <a:p>
          <a:endParaRPr lang="es-CO"/>
        </a:p>
      </dgm:t>
    </dgm:pt>
    <dgm:pt modelId="{4E5B13E4-057A-4DCE-A4E2-B171CBF5830D}" type="sibTrans" cxnId="{878C3557-53C4-4185-9063-274051C0FDE2}">
      <dgm:prSet/>
      <dgm:spPr/>
      <dgm:t>
        <a:bodyPr/>
        <a:lstStyle/>
        <a:p>
          <a:endParaRPr lang="es-CO"/>
        </a:p>
      </dgm:t>
    </dgm:pt>
    <dgm:pt modelId="{9FEA835A-34DB-4B03-94AE-58DEBB35D3D8}">
      <dgm:prSet phldrT="[Texto]" custT="1"/>
      <dgm:spPr/>
      <dgm:t>
        <a:bodyPr/>
        <a:lstStyle/>
        <a:p>
          <a:pPr>
            <a:buFont typeface="+mj-lt"/>
            <a:buAutoNum type="arabicPeriod" startAt="2"/>
          </a:pPr>
          <a:r>
            <a:rPr lang="es-ES_tradnl" sz="1400" b="1" dirty="0">
              <a:solidFill>
                <a:schemeClr val="tx1"/>
              </a:solidFill>
            </a:rPr>
            <a:t>Objetivos específicos </a:t>
          </a:r>
          <a:endParaRPr lang="es-CO" sz="1400" dirty="0">
            <a:solidFill>
              <a:schemeClr val="tx1"/>
            </a:solidFill>
          </a:endParaRPr>
        </a:p>
        <a:p>
          <a:pPr>
            <a:buFont typeface="Arial" panose="020B0604020202020204" pitchFamily="34" charset="0"/>
            <a:buChar char="•"/>
          </a:pPr>
          <a:r>
            <a:rPr lang="es-CO" sz="1400" dirty="0">
              <a:solidFill>
                <a:schemeClr val="tx1"/>
              </a:solidFill>
            </a:rPr>
            <a:t>1. Identificar la situación financiera actual de la empresa </a:t>
          </a:r>
          <a:r>
            <a:rPr lang="es-ES_tradnl" sz="1400" dirty="0">
              <a:solidFill>
                <a:schemeClr val="tx1"/>
              </a:solidFill>
            </a:rPr>
            <a:t>LABS TRANSPORTE DE CARGA S.A.S. mediante la aplicación de</a:t>
          </a:r>
          <a:r>
            <a:rPr lang="es-CO" sz="1400" dirty="0">
              <a:solidFill>
                <a:schemeClr val="tx1"/>
              </a:solidFill>
            </a:rPr>
            <a:t> técnicas de análisis financiero e inductores de valor.</a:t>
          </a:r>
        </a:p>
        <a:p>
          <a:pPr>
            <a:buFont typeface="Arial" panose="020B0604020202020204" pitchFamily="34" charset="0"/>
            <a:buChar char="•"/>
          </a:pPr>
          <a:r>
            <a:rPr lang="es-CO" sz="1400" dirty="0">
              <a:solidFill>
                <a:schemeClr val="tx1"/>
              </a:solidFill>
            </a:rPr>
            <a:t>2. Estructurar un escenario de simulación financiera a través de la proyección de los estados financieros a 3 años.</a:t>
          </a:r>
        </a:p>
        <a:p>
          <a:pPr>
            <a:buFont typeface="Arial" panose="020B0604020202020204" pitchFamily="34" charset="0"/>
            <a:buChar char="•"/>
          </a:pPr>
          <a:r>
            <a:rPr lang="es-CO" sz="1400" dirty="0">
              <a:solidFill>
                <a:schemeClr val="tx1"/>
              </a:solidFill>
            </a:rPr>
            <a:t>3. Definir </a:t>
          </a:r>
          <a:r>
            <a:rPr lang="es-ES_tradnl" sz="1400" dirty="0">
              <a:solidFill>
                <a:schemeClr val="tx1"/>
              </a:solidFill>
            </a:rPr>
            <a:t>estrategias</a:t>
          </a:r>
          <a:r>
            <a:rPr lang="es-CO" sz="1400" dirty="0">
              <a:solidFill>
                <a:schemeClr val="tx1"/>
              </a:solidFill>
            </a:rPr>
            <a:t> de administración financiera para la adecuada toma de decisiones.</a:t>
          </a:r>
        </a:p>
      </dgm:t>
    </dgm:pt>
    <dgm:pt modelId="{813ABCFD-C3D3-4FB2-851D-9CC33D55F047}" type="parTrans" cxnId="{B5D45637-33B7-4131-BFF4-512293660378}">
      <dgm:prSet/>
      <dgm:spPr/>
      <dgm:t>
        <a:bodyPr/>
        <a:lstStyle/>
        <a:p>
          <a:endParaRPr lang="es-CO"/>
        </a:p>
      </dgm:t>
    </dgm:pt>
    <dgm:pt modelId="{25DC55AF-2BB5-4D27-B20E-F1523CD99E63}" type="sibTrans" cxnId="{B5D45637-33B7-4131-BFF4-512293660378}">
      <dgm:prSet/>
      <dgm:spPr/>
      <dgm:t>
        <a:bodyPr/>
        <a:lstStyle/>
        <a:p>
          <a:endParaRPr lang="es-CO"/>
        </a:p>
      </dgm:t>
    </dgm:pt>
    <dgm:pt modelId="{C1406722-E775-4219-B10F-2B3B2C848029}">
      <dgm:prSet phldrT="[Texto]" custT="1"/>
      <dgm:spPr/>
      <dgm:t>
        <a:bodyPr/>
        <a:lstStyle/>
        <a:p>
          <a:r>
            <a:rPr lang="es-CO" sz="4800" dirty="0"/>
            <a:t>Metodología</a:t>
          </a:r>
        </a:p>
      </dgm:t>
    </dgm:pt>
    <dgm:pt modelId="{B765C85E-2B4B-4061-AC8B-AA143142F873}" type="parTrans" cxnId="{DD99B353-138B-4A62-9CD3-CE28F6675A92}">
      <dgm:prSet/>
      <dgm:spPr/>
      <dgm:t>
        <a:bodyPr/>
        <a:lstStyle/>
        <a:p>
          <a:endParaRPr lang="es-CO"/>
        </a:p>
      </dgm:t>
    </dgm:pt>
    <dgm:pt modelId="{382365A8-6DB9-46D5-9920-05CDC86F7FC8}" type="sibTrans" cxnId="{DD99B353-138B-4A62-9CD3-CE28F6675A92}">
      <dgm:prSet/>
      <dgm:spPr/>
      <dgm:t>
        <a:bodyPr/>
        <a:lstStyle/>
        <a:p>
          <a:endParaRPr lang="es-CO"/>
        </a:p>
      </dgm:t>
    </dgm:pt>
    <dgm:pt modelId="{0ACC974C-266F-44F5-BF2D-3C946DD7AFE3}">
      <dgm:prSet phldrT="[Texto]" custT="1"/>
      <dgm:spPr/>
      <dgm:t>
        <a:bodyPr/>
        <a:lstStyle/>
        <a:p>
          <a:r>
            <a:rPr lang="es-CO" sz="1600" dirty="0">
              <a:solidFill>
                <a:schemeClr val="tx1"/>
              </a:solidFill>
            </a:rPr>
            <a:t>El trabajo se realizará con enfoque cuantitativo y el tipo de investigación de este estudio es aplicada, debido a que se emplearan diferentes métodos y técnicas financieras con la información contable de la empresa LABS TRANSPORTE DE CARGA S.A.S.,  estructurando el análisis financiero que permitirá mejorar la toma de decisiones y conocer la gestión de la administración de esta empresa. </a:t>
          </a:r>
        </a:p>
      </dgm:t>
    </dgm:pt>
    <dgm:pt modelId="{72D8E36B-E55D-433B-AA4E-D374F2064E65}" type="parTrans" cxnId="{EDA274AA-A8D2-4BC6-9BC2-0E6A6FE0EF97}">
      <dgm:prSet/>
      <dgm:spPr/>
      <dgm:t>
        <a:bodyPr/>
        <a:lstStyle/>
        <a:p>
          <a:endParaRPr lang="es-CO"/>
        </a:p>
      </dgm:t>
    </dgm:pt>
    <dgm:pt modelId="{6AE8EE55-CA84-4CF8-9EB7-AD73F3C10524}" type="sibTrans" cxnId="{EDA274AA-A8D2-4BC6-9BC2-0E6A6FE0EF97}">
      <dgm:prSet/>
      <dgm:spPr/>
      <dgm:t>
        <a:bodyPr/>
        <a:lstStyle/>
        <a:p>
          <a:endParaRPr lang="es-CO"/>
        </a:p>
      </dgm:t>
    </dgm:pt>
    <dgm:pt modelId="{2E2DE130-8E9E-4981-AADD-C34FFA4CB324}" type="pres">
      <dgm:prSet presAssocID="{7648D127-49BA-4DD2-BF54-90E16EB462AC}" presName="theList" presStyleCnt="0">
        <dgm:presLayoutVars>
          <dgm:dir/>
          <dgm:animLvl val="lvl"/>
          <dgm:resizeHandles val="exact"/>
        </dgm:presLayoutVars>
      </dgm:prSet>
      <dgm:spPr/>
      <dgm:t>
        <a:bodyPr/>
        <a:lstStyle/>
        <a:p>
          <a:endParaRPr lang="es-ES"/>
        </a:p>
      </dgm:t>
    </dgm:pt>
    <dgm:pt modelId="{7C04EB50-E33D-413B-83E9-8FBAB37E53FF}" type="pres">
      <dgm:prSet presAssocID="{47B01060-7E60-42BD-A2C1-1E009CC8AEEE}" presName="compNode" presStyleCnt="0"/>
      <dgm:spPr/>
    </dgm:pt>
    <dgm:pt modelId="{2DC36D14-1197-4EE6-ADBA-E2706A09B29C}" type="pres">
      <dgm:prSet presAssocID="{47B01060-7E60-42BD-A2C1-1E009CC8AEEE}" presName="aNode" presStyleLbl="bgShp" presStyleIdx="0" presStyleCnt="2"/>
      <dgm:spPr/>
      <dgm:t>
        <a:bodyPr/>
        <a:lstStyle/>
        <a:p>
          <a:endParaRPr lang="es-ES"/>
        </a:p>
      </dgm:t>
    </dgm:pt>
    <dgm:pt modelId="{D24F7635-FFA1-4772-8453-13BF98A42149}" type="pres">
      <dgm:prSet presAssocID="{47B01060-7E60-42BD-A2C1-1E009CC8AEEE}" presName="textNode" presStyleLbl="bgShp" presStyleIdx="0" presStyleCnt="2"/>
      <dgm:spPr/>
      <dgm:t>
        <a:bodyPr/>
        <a:lstStyle/>
        <a:p>
          <a:endParaRPr lang="es-ES"/>
        </a:p>
      </dgm:t>
    </dgm:pt>
    <dgm:pt modelId="{B56A26B8-0816-4C3D-A435-2989F86775D0}" type="pres">
      <dgm:prSet presAssocID="{47B01060-7E60-42BD-A2C1-1E009CC8AEEE}" presName="compChildNode" presStyleCnt="0"/>
      <dgm:spPr/>
    </dgm:pt>
    <dgm:pt modelId="{19310111-9CB3-4F2C-93E5-EC0A9DECE634}" type="pres">
      <dgm:prSet presAssocID="{47B01060-7E60-42BD-A2C1-1E009CC8AEEE}" presName="theInnerList" presStyleCnt="0"/>
      <dgm:spPr/>
    </dgm:pt>
    <dgm:pt modelId="{62A466D8-6E5A-4A3C-96B3-DB8BE918EB2D}" type="pres">
      <dgm:prSet presAssocID="{70FD5988-877E-44A5-AD58-6F4B2D33F7FB}" presName="childNode" presStyleLbl="node1" presStyleIdx="0" presStyleCnt="3" custScaleY="222725" custLinFactY="-12524" custLinFactNeighborX="-389" custLinFactNeighborY="-100000">
        <dgm:presLayoutVars>
          <dgm:bulletEnabled val="1"/>
        </dgm:presLayoutVars>
      </dgm:prSet>
      <dgm:spPr/>
      <dgm:t>
        <a:bodyPr/>
        <a:lstStyle/>
        <a:p>
          <a:endParaRPr lang="es-ES"/>
        </a:p>
      </dgm:t>
    </dgm:pt>
    <dgm:pt modelId="{19C0C1AA-FA0A-43B6-A06F-CC227D2974C6}" type="pres">
      <dgm:prSet presAssocID="{70FD5988-877E-44A5-AD58-6F4B2D33F7FB}" presName="aSpace2" presStyleCnt="0"/>
      <dgm:spPr/>
    </dgm:pt>
    <dgm:pt modelId="{E5C19FEE-2848-4529-A9A8-5382DFA6D00E}" type="pres">
      <dgm:prSet presAssocID="{9FEA835A-34DB-4B03-94AE-58DEBB35D3D8}" presName="childNode" presStyleLbl="node1" presStyleIdx="1" presStyleCnt="3" custScaleY="469269">
        <dgm:presLayoutVars>
          <dgm:bulletEnabled val="1"/>
        </dgm:presLayoutVars>
      </dgm:prSet>
      <dgm:spPr/>
      <dgm:t>
        <a:bodyPr/>
        <a:lstStyle/>
        <a:p>
          <a:endParaRPr lang="es-ES"/>
        </a:p>
      </dgm:t>
    </dgm:pt>
    <dgm:pt modelId="{0964DE1E-F9DC-4731-82D1-E25A8A18AAC0}" type="pres">
      <dgm:prSet presAssocID="{47B01060-7E60-42BD-A2C1-1E009CC8AEEE}" presName="aSpace" presStyleCnt="0"/>
      <dgm:spPr/>
    </dgm:pt>
    <dgm:pt modelId="{9296C268-9BB0-4AAC-B12C-2F8A853686F7}" type="pres">
      <dgm:prSet presAssocID="{C1406722-E775-4219-B10F-2B3B2C848029}" presName="compNode" presStyleCnt="0"/>
      <dgm:spPr/>
    </dgm:pt>
    <dgm:pt modelId="{73CAA7F1-575A-49E6-86C7-2910F7F0CA39}" type="pres">
      <dgm:prSet presAssocID="{C1406722-E775-4219-B10F-2B3B2C848029}" presName="aNode" presStyleLbl="bgShp" presStyleIdx="1" presStyleCnt="2"/>
      <dgm:spPr/>
      <dgm:t>
        <a:bodyPr/>
        <a:lstStyle/>
        <a:p>
          <a:endParaRPr lang="es-ES"/>
        </a:p>
      </dgm:t>
    </dgm:pt>
    <dgm:pt modelId="{F1891449-B98C-4BF8-8482-7864958D257A}" type="pres">
      <dgm:prSet presAssocID="{C1406722-E775-4219-B10F-2B3B2C848029}" presName="textNode" presStyleLbl="bgShp" presStyleIdx="1" presStyleCnt="2"/>
      <dgm:spPr/>
      <dgm:t>
        <a:bodyPr/>
        <a:lstStyle/>
        <a:p>
          <a:endParaRPr lang="es-ES"/>
        </a:p>
      </dgm:t>
    </dgm:pt>
    <dgm:pt modelId="{399A7A4D-1C4A-4036-80B2-8BC310A0FD66}" type="pres">
      <dgm:prSet presAssocID="{C1406722-E775-4219-B10F-2B3B2C848029}" presName="compChildNode" presStyleCnt="0"/>
      <dgm:spPr/>
    </dgm:pt>
    <dgm:pt modelId="{D3F42D05-A36D-497F-AFA7-DA331E92CFC2}" type="pres">
      <dgm:prSet presAssocID="{C1406722-E775-4219-B10F-2B3B2C848029}" presName="theInnerList" presStyleCnt="0"/>
      <dgm:spPr/>
    </dgm:pt>
    <dgm:pt modelId="{15A4E23F-A793-43BF-9F35-66C611662C46}" type="pres">
      <dgm:prSet presAssocID="{0ACC974C-266F-44F5-BF2D-3C946DD7AFE3}" presName="childNode" presStyleLbl="node1" presStyleIdx="2" presStyleCnt="3">
        <dgm:presLayoutVars>
          <dgm:bulletEnabled val="1"/>
        </dgm:presLayoutVars>
      </dgm:prSet>
      <dgm:spPr/>
      <dgm:t>
        <a:bodyPr/>
        <a:lstStyle/>
        <a:p>
          <a:endParaRPr lang="es-ES"/>
        </a:p>
      </dgm:t>
    </dgm:pt>
  </dgm:ptLst>
  <dgm:cxnLst>
    <dgm:cxn modelId="{91BD0E02-75F7-4591-BA51-1D606B89749F}" srcId="{7648D127-49BA-4DD2-BF54-90E16EB462AC}" destId="{47B01060-7E60-42BD-A2C1-1E009CC8AEEE}" srcOrd="0" destOrd="0" parTransId="{CC7121D4-A764-4C98-A00B-D636DBEA63C3}" sibTransId="{E0F3DED3-65FB-4A83-B57D-C5C7CCA9DE96}"/>
    <dgm:cxn modelId="{0BA893E3-56C4-4F69-BDED-50BFC224390B}" type="presOf" srcId="{70FD5988-877E-44A5-AD58-6F4B2D33F7FB}" destId="{62A466D8-6E5A-4A3C-96B3-DB8BE918EB2D}" srcOrd="0" destOrd="0" presId="urn:microsoft.com/office/officeart/2005/8/layout/lProcess2"/>
    <dgm:cxn modelId="{B5D45637-33B7-4131-BFF4-512293660378}" srcId="{47B01060-7E60-42BD-A2C1-1E009CC8AEEE}" destId="{9FEA835A-34DB-4B03-94AE-58DEBB35D3D8}" srcOrd="1" destOrd="0" parTransId="{813ABCFD-C3D3-4FB2-851D-9CC33D55F047}" sibTransId="{25DC55AF-2BB5-4D27-B20E-F1523CD99E63}"/>
    <dgm:cxn modelId="{2855C3AB-3643-4325-A88E-E45C83BEF6A3}" type="presOf" srcId="{C1406722-E775-4219-B10F-2B3B2C848029}" destId="{73CAA7F1-575A-49E6-86C7-2910F7F0CA39}" srcOrd="0" destOrd="0" presId="urn:microsoft.com/office/officeart/2005/8/layout/lProcess2"/>
    <dgm:cxn modelId="{878C3557-53C4-4185-9063-274051C0FDE2}" srcId="{47B01060-7E60-42BD-A2C1-1E009CC8AEEE}" destId="{70FD5988-877E-44A5-AD58-6F4B2D33F7FB}" srcOrd="0" destOrd="0" parTransId="{BFB1300A-F3D7-49E2-B90C-12BDD523C379}" sibTransId="{4E5B13E4-057A-4DCE-A4E2-B171CBF5830D}"/>
    <dgm:cxn modelId="{386F98F2-3C31-4A85-A42B-46D7B58D17B9}" type="presOf" srcId="{0ACC974C-266F-44F5-BF2D-3C946DD7AFE3}" destId="{15A4E23F-A793-43BF-9F35-66C611662C46}" srcOrd="0" destOrd="0" presId="urn:microsoft.com/office/officeart/2005/8/layout/lProcess2"/>
    <dgm:cxn modelId="{C8BC11AE-0FB1-4959-8316-1A759B345A0A}" type="presOf" srcId="{7648D127-49BA-4DD2-BF54-90E16EB462AC}" destId="{2E2DE130-8E9E-4981-AADD-C34FFA4CB324}" srcOrd="0" destOrd="0" presId="urn:microsoft.com/office/officeart/2005/8/layout/lProcess2"/>
    <dgm:cxn modelId="{EDA274AA-A8D2-4BC6-9BC2-0E6A6FE0EF97}" srcId="{C1406722-E775-4219-B10F-2B3B2C848029}" destId="{0ACC974C-266F-44F5-BF2D-3C946DD7AFE3}" srcOrd="0" destOrd="0" parTransId="{72D8E36B-E55D-433B-AA4E-D374F2064E65}" sibTransId="{6AE8EE55-CA84-4CF8-9EB7-AD73F3C10524}"/>
    <dgm:cxn modelId="{76515659-1CC0-4B18-AD83-3174425D65E5}" type="presOf" srcId="{47B01060-7E60-42BD-A2C1-1E009CC8AEEE}" destId="{D24F7635-FFA1-4772-8453-13BF98A42149}" srcOrd="1" destOrd="0" presId="urn:microsoft.com/office/officeart/2005/8/layout/lProcess2"/>
    <dgm:cxn modelId="{C0509985-C7A7-4917-BA93-289C39940E87}" type="presOf" srcId="{9FEA835A-34DB-4B03-94AE-58DEBB35D3D8}" destId="{E5C19FEE-2848-4529-A9A8-5382DFA6D00E}" srcOrd="0" destOrd="0" presId="urn:microsoft.com/office/officeart/2005/8/layout/lProcess2"/>
    <dgm:cxn modelId="{DD99B353-138B-4A62-9CD3-CE28F6675A92}" srcId="{7648D127-49BA-4DD2-BF54-90E16EB462AC}" destId="{C1406722-E775-4219-B10F-2B3B2C848029}" srcOrd="1" destOrd="0" parTransId="{B765C85E-2B4B-4061-AC8B-AA143142F873}" sibTransId="{382365A8-6DB9-46D5-9920-05CDC86F7FC8}"/>
    <dgm:cxn modelId="{B600146F-DD04-4DFA-B7DA-2E20DA829A5B}" type="presOf" srcId="{C1406722-E775-4219-B10F-2B3B2C848029}" destId="{F1891449-B98C-4BF8-8482-7864958D257A}" srcOrd="1" destOrd="0" presId="urn:microsoft.com/office/officeart/2005/8/layout/lProcess2"/>
    <dgm:cxn modelId="{8FDB4AC5-50EB-4B40-ADE8-9195E46D9C05}" type="presOf" srcId="{47B01060-7E60-42BD-A2C1-1E009CC8AEEE}" destId="{2DC36D14-1197-4EE6-ADBA-E2706A09B29C}" srcOrd="0" destOrd="0" presId="urn:microsoft.com/office/officeart/2005/8/layout/lProcess2"/>
    <dgm:cxn modelId="{31DD2CAD-20F2-4D82-98D1-7E95DCF03D2A}" type="presParOf" srcId="{2E2DE130-8E9E-4981-AADD-C34FFA4CB324}" destId="{7C04EB50-E33D-413B-83E9-8FBAB37E53FF}" srcOrd="0" destOrd="0" presId="urn:microsoft.com/office/officeart/2005/8/layout/lProcess2"/>
    <dgm:cxn modelId="{900CCFA3-D42C-49E0-845F-E5D3446BC500}" type="presParOf" srcId="{7C04EB50-E33D-413B-83E9-8FBAB37E53FF}" destId="{2DC36D14-1197-4EE6-ADBA-E2706A09B29C}" srcOrd="0" destOrd="0" presId="urn:microsoft.com/office/officeart/2005/8/layout/lProcess2"/>
    <dgm:cxn modelId="{5987ED98-8EE2-4D3A-AEA9-270DC66FB5C6}" type="presParOf" srcId="{7C04EB50-E33D-413B-83E9-8FBAB37E53FF}" destId="{D24F7635-FFA1-4772-8453-13BF98A42149}" srcOrd="1" destOrd="0" presId="urn:microsoft.com/office/officeart/2005/8/layout/lProcess2"/>
    <dgm:cxn modelId="{8CB66DAB-4BCE-47A1-8BBA-4AD3EFDB95F9}" type="presParOf" srcId="{7C04EB50-E33D-413B-83E9-8FBAB37E53FF}" destId="{B56A26B8-0816-4C3D-A435-2989F86775D0}" srcOrd="2" destOrd="0" presId="urn:microsoft.com/office/officeart/2005/8/layout/lProcess2"/>
    <dgm:cxn modelId="{92FC3585-7929-4646-9AFB-DE2C2ACC3F94}" type="presParOf" srcId="{B56A26B8-0816-4C3D-A435-2989F86775D0}" destId="{19310111-9CB3-4F2C-93E5-EC0A9DECE634}" srcOrd="0" destOrd="0" presId="urn:microsoft.com/office/officeart/2005/8/layout/lProcess2"/>
    <dgm:cxn modelId="{0C847692-7BB9-4AF1-A817-47E3C6C9DA65}" type="presParOf" srcId="{19310111-9CB3-4F2C-93E5-EC0A9DECE634}" destId="{62A466D8-6E5A-4A3C-96B3-DB8BE918EB2D}" srcOrd="0" destOrd="0" presId="urn:microsoft.com/office/officeart/2005/8/layout/lProcess2"/>
    <dgm:cxn modelId="{3911DBF2-7348-4CD0-A33B-3BF70A78686D}" type="presParOf" srcId="{19310111-9CB3-4F2C-93E5-EC0A9DECE634}" destId="{19C0C1AA-FA0A-43B6-A06F-CC227D2974C6}" srcOrd="1" destOrd="0" presId="urn:microsoft.com/office/officeart/2005/8/layout/lProcess2"/>
    <dgm:cxn modelId="{02B23D67-F0F4-471F-A12F-F5711EEE9B17}" type="presParOf" srcId="{19310111-9CB3-4F2C-93E5-EC0A9DECE634}" destId="{E5C19FEE-2848-4529-A9A8-5382DFA6D00E}" srcOrd="2" destOrd="0" presId="urn:microsoft.com/office/officeart/2005/8/layout/lProcess2"/>
    <dgm:cxn modelId="{7ED76A4C-3D6B-41F3-823F-90DD7E73CD83}" type="presParOf" srcId="{2E2DE130-8E9E-4981-AADD-C34FFA4CB324}" destId="{0964DE1E-F9DC-4731-82D1-E25A8A18AAC0}" srcOrd="1" destOrd="0" presId="urn:microsoft.com/office/officeart/2005/8/layout/lProcess2"/>
    <dgm:cxn modelId="{E854E8B0-25E5-437B-86F2-3AD0721861BB}" type="presParOf" srcId="{2E2DE130-8E9E-4981-AADD-C34FFA4CB324}" destId="{9296C268-9BB0-4AAC-B12C-2F8A853686F7}" srcOrd="2" destOrd="0" presId="urn:microsoft.com/office/officeart/2005/8/layout/lProcess2"/>
    <dgm:cxn modelId="{7E5C9CE4-B728-4E2E-966E-00879230B1E5}" type="presParOf" srcId="{9296C268-9BB0-4AAC-B12C-2F8A853686F7}" destId="{73CAA7F1-575A-49E6-86C7-2910F7F0CA39}" srcOrd="0" destOrd="0" presId="urn:microsoft.com/office/officeart/2005/8/layout/lProcess2"/>
    <dgm:cxn modelId="{AAB5AF4C-8C2E-4A3D-9062-5091FC473709}" type="presParOf" srcId="{9296C268-9BB0-4AAC-B12C-2F8A853686F7}" destId="{F1891449-B98C-4BF8-8482-7864958D257A}" srcOrd="1" destOrd="0" presId="urn:microsoft.com/office/officeart/2005/8/layout/lProcess2"/>
    <dgm:cxn modelId="{C95C655F-5370-49E2-95F5-CD8CFC2A9E5F}" type="presParOf" srcId="{9296C268-9BB0-4AAC-B12C-2F8A853686F7}" destId="{399A7A4D-1C4A-4036-80B2-8BC310A0FD66}" srcOrd="2" destOrd="0" presId="urn:microsoft.com/office/officeart/2005/8/layout/lProcess2"/>
    <dgm:cxn modelId="{DAFF85AE-5400-461A-B5C0-813E36CEE143}" type="presParOf" srcId="{399A7A4D-1C4A-4036-80B2-8BC310A0FD66}" destId="{D3F42D05-A36D-497F-AFA7-DA331E92CFC2}" srcOrd="0" destOrd="0" presId="urn:microsoft.com/office/officeart/2005/8/layout/lProcess2"/>
    <dgm:cxn modelId="{6169D39E-4630-4946-9E10-FC693287BBD1}" type="presParOf" srcId="{D3F42D05-A36D-497F-AFA7-DA331E92CFC2}" destId="{15A4E23F-A793-43BF-9F35-66C611662C46}" srcOrd="0"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7CDF2B7-13C9-4A2E-A4D8-17B833D11260}" type="doc">
      <dgm:prSet loTypeId="urn:microsoft.com/office/officeart/2005/8/layout/cycle4" loCatId="relationship" qsTypeId="urn:microsoft.com/office/officeart/2005/8/quickstyle/simple1" qsCatId="simple" csTypeId="urn:microsoft.com/office/officeart/2005/8/colors/colorful5" csCatId="colorful" phldr="1"/>
      <dgm:spPr/>
      <dgm:t>
        <a:bodyPr/>
        <a:lstStyle/>
        <a:p>
          <a:endParaRPr lang="es-CO"/>
        </a:p>
      </dgm:t>
    </dgm:pt>
    <dgm:pt modelId="{456DF0BE-8B40-4F70-88BA-76F46108D78D}">
      <dgm:prSet phldrT="[Texto]" custT="1"/>
      <dgm:spPr>
        <a:xfrm>
          <a:off x="1316101" y="202311"/>
          <a:ext cx="1247785" cy="1247785"/>
        </a:xfrm>
        <a:prstGeom prst="pieWedge">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s-CO" sz="1400" dirty="0">
              <a:solidFill>
                <a:sysClr val="window" lastClr="FFFFFF"/>
              </a:solidFill>
              <a:latin typeface="Arial" panose="020B0604020202020204" pitchFamily="34" charset="0"/>
              <a:ea typeface="+mn-ea"/>
              <a:cs typeface="Arial" panose="020B0604020202020204" pitchFamily="34" charset="0"/>
            </a:rPr>
            <a:t>Mercadeo</a:t>
          </a:r>
        </a:p>
      </dgm:t>
    </dgm:pt>
    <dgm:pt modelId="{5ED3FB83-687D-4525-A451-B7CEE04C4891}" type="parTrans" cxnId="{46DAF8A2-3F6B-4205-93AA-1A499BC28885}">
      <dgm:prSet/>
      <dgm:spPr/>
      <dgm:t>
        <a:bodyPr/>
        <a:lstStyle/>
        <a:p>
          <a:endParaRPr lang="es-CO" sz="2000">
            <a:latin typeface="Arial" panose="020B0604020202020204" pitchFamily="34" charset="0"/>
            <a:cs typeface="Arial" panose="020B0604020202020204" pitchFamily="34" charset="0"/>
          </a:endParaRPr>
        </a:p>
      </dgm:t>
    </dgm:pt>
    <dgm:pt modelId="{241FA211-EBA5-4490-9C40-FD1B0DE0FB23}" type="sibTrans" cxnId="{46DAF8A2-3F6B-4205-93AA-1A499BC28885}">
      <dgm:prSet/>
      <dgm:spPr/>
      <dgm:t>
        <a:bodyPr/>
        <a:lstStyle/>
        <a:p>
          <a:endParaRPr lang="es-CO" sz="2000">
            <a:latin typeface="Arial" panose="020B0604020202020204" pitchFamily="34" charset="0"/>
            <a:cs typeface="Arial" panose="020B0604020202020204" pitchFamily="34" charset="0"/>
          </a:endParaRPr>
        </a:p>
      </dgm:t>
    </dgm:pt>
    <dgm:pt modelId="{6C1F3A21-E105-4A61-839F-7AE5892A7599}">
      <dgm:prSet phldrT="[Texto]" custT="1"/>
      <dgm:spPr>
        <a:xfrm>
          <a:off x="486069" y="-38053"/>
          <a:ext cx="1890601" cy="1226580"/>
        </a:xfrm>
        <a:prstGeom prst="roundRect">
          <a:avLst>
            <a:gd name="adj" fmla="val 10000"/>
          </a:avLst>
        </a:prstGeom>
        <a:noFill/>
        <a:ln w="12700" cap="flat" cmpd="sng" algn="ctr">
          <a:solidFill>
            <a:srgbClr val="4472C4">
              <a:hueOff val="0"/>
              <a:satOff val="0"/>
              <a:lumOff val="0"/>
              <a:alphaOff val="0"/>
            </a:srgbClr>
          </a:solidFill>
          <a:prstDash val="solid"/>
          <a:miter lim="800000"/>
        </a:ln>
        <a:effectLst/>
      </dgm:spPr>
      <dgm:t>
        <a:bodyPr/>
        <a:lstStyle/>
        <a:p>
          <a:pPr>
            <a:buChar char="•"/>
          </a:pPr>
          <a:r>
            <a:rPr lang="es-CO" sz="1400" dirty="0">
              <a:solidFill>
                <a:sysClr val="windowText" lastClr="000000">
                  <a:hueOff val="0"/>
                  <a:satOff val="0"/>
                  <a:lumOff val="0"/>
                  <a:alphaOff val="0"/>
                </a:sysClr>
              </a:solidFill>
              <a:latin typeface="Arial" panose="020B0604020202020204" pitchFamily="34" charset="0"/>
              <a:ea typeface="+mn-ea"/>
              <a:cs typeface="Arial" panose="020B0604020202020204" pitchFamily="34" charset="0"/>
            </a:rPr>
            <a:t>Estudio de mercado</a:t>
          </a:r>
        </a:p>
      </dgm:t>
    </dgm:pt>
    <dgm:pt modelId="{4ED3771F-3B19-43CA-BF01-9D9D8C138F28}" type="parTrans" cxnId="{4BF1C1B1-466E-489D-B34F-D554001EBBA1}">
      <dgm:prSet/>
      <dgm:spPr/>
      <dgm:t>
        <a:bodyPr/>
        <a:lstStyle/>
        <a:p>
          <a:endParaRPr lang="es-CO" sz="2000">
            <a:latin typeface="Arial" panose="020B0604020202020204" pitchFamily="34" charset="0"/>
            <a:cs typeface="Arial" panose="020B0604020202020204" pitchFamily="34" charset="0"/>
          </a:endParaRPr>
        </a:p>
      </dgm:t>
    </dgm:pt>
    <dgm:pt modelId="{62724967-BB61-46AD-B198-F725F743465F}" type="sibTrans" cxnId="{4BF1C1B1-466E-489D-B34F-D554001EBBA1}">
      <dgm:prSet/>
      <dgm:spPr/>
      <dgm:t>
        <a:bodyPr/>
        <a:lstStyle/>
        <a:p>
          <a:endParaRPr lang="es-CO" sz="2000">
            <a:latin typeface="Arial" panose="020B0604020202020204" pitchFamily="34" charset="0"/>
            <a:cs typeface="Arial" panose="020B0604020202020204" pitchFamily="34" charset="0"/>
          </a:endParaRPr>
        </a:p>
      </dgm:t>
    </dgm:pt>
    <dgm:pt modelId="{B1826825-7635-4197-9278-37C46AD97E23}">
      <dgm:prSet phldrT="[Texto]" custT="1"/>
      <dgm:spPr>
        <a:xfrm rot="5400000">
          <a:off x="2621522" y="202311"/>
          <a:ext cx="1247785" cy="1247785"/>
        </a:xfrm>
        <a:prstGeom prst="pieWedge">
          <a:avLst/>
        </a:prstGeom>
        <a:solidFill>
          <a:srgbClr val="4472C4">
            <a:hueOff val="-2451115"/>
            <a:satOff val="-3409"/>
            <a:lumOff val="-1307"/>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s-CO" sz="1400" dirty="0">
              <a:solidFill>
                <a:sysClr val="window" lastClr="FFFFFF"/>
              </a:solidFill>
              <a:latin typeface="Arial" panose="020B0604020202020204" pitchFamily="34" charset="0"/>
              <a:ea typeface="+mn-ea"/>
              <a:cs typeface="Arial" panose="020B0604020202020204" pitchFamily="34" charset="0"/>
            </a:rPr>
            <a:t>Operación</a:t>
          </a:r>
        </a:p>
      </dgm:t>
    </dgm:pt>
    <dgm:pt modelId="{6E8BD1D2-CD36-4DAC-A6B6-C9BF7D28FDFC}" type="parTrans" cxnId="{F4A25915-06D6-4762-9995-ABD31D65FE07}">
      <dgm:prSet/>
      <dgm:spPr/>
      <dgm:t>
        <a:bodyPr/>
        <a:lstStyle/>
        <a:p>
          <a:endParaRPr lang="es-CO" sz="2000">
            <a:latin typeface="Arial" panose="020B0604020202020204" pitchFamily="34" charset="0"/>
            <a:cs typeface="Arial" panose="020B0604020202020204" pitchFamily="34" charset="0"/>
          </a:endParaRPr>
        </a:p>
      </dgm:t>
    </dgm:pt>
    <dgm:pt modelId="{6305490A-CE64-4143-80A9-488BE4D8513D}" type="sibTrans" cxnId="{F4A25915-06D6-4762-9995-ABD31D65FE07}">
      <dgm:prSet/>
      <dgm:spPr/>
      <dgm:t>
        <a:bodyPr/>
        <a:lstStyle/>
        <a:p>
          <a:endParaRPr lang="es-CO" sz="2000">
            <a:latin typeface="Arial" panose="020B0604020202020204" pitchFamily="34" charset="0"/>
            <a:cs typeface="Arial" panose="020B0604020202020204" pitchFamily="34" charset="0"/>
          </a:endParaRPr>
        </a:p>
      </dgm:t>
    </dgm:pt>
    <dgm:pt modelId="{D0E455B5-C797-4D07-A478-3C55DDEDDCF4}">
      <dgm:prSet phldrT="[Texto]" custT="1"/>
      <dgm:spPr>
        <a:xfrm>
          <a:off x="2808738" y="-38053"/>
          <a:ext cx="1890601" cy="1226580"/>
        </a:xfrm>
        <a:prstGeom prst="roundRect">
          <a:avLst>
            <a:gd name="adj" fmla="val 10000"/>
          </a:avLst>
        </a:prstGeom>
        <a:noFill/>
        <a:ln w="12700" cap="flat" cmpd="sng" algn="ctr">
          <a:solidFill>
            <a:srgbClr val="4472C4">
              <a:hueOff val="-2451115"/>
              <a:satOff val="-3409"/>
              <a:lumOff val="-1307"/>
              <a:alphaOff val="0"/>
            </a:srgbClr>
          </a:solidFill>
          <a:prstDash val="solid"/>
          <a:miter lim="800000"/>
        </a:ln>
        <a:effectLst/>
      </dgm:spPr>
      <dgm:t>
        <a:bodyPr/>
        <a:lstStyle/>
        <a:p>
          <a:pPr>
            <a:buChar char="•"/>
          </a:pPr>
          <a:r>
            <a:rPr lang="es-CO" sz="1400" dirty="0">
              <a:solidFill>
                <a:sysClr val="windowText" lastClr="000000">
                  <a:hueOff val="0"/>
                  <a:satOff val="0"/>
                  <a:lumOff val="0"/>
                  <a:alphaOff val="0"/>
                </a:sysClr>
              </a:solidFill>
              <a:latin typeface="Arial" panose="020B0604020202020204" pitchFamily="34" charset="0"/>
              <a:ea typeface="+mn-ea"/>
              <a:cs typeface="Arial" panose="020B0604020202020204" pitchFamily="34" charset="0"/>
            </a:rPr>
            <a:t>Talento humano</a:t>
          </a:r>
        </a:p>
      </dgm:t>
    </dgm:pt>
    <dgm:pt modelId="{4CE81330-C8A7-4D17-835C-60F89D202E6E}" type="parTrans" cxnId="{F1F1F87A-8628-43F1-8069-5709DC49C72D}">
      <dgm:prSet/>
      <dgm:spPr/>
      <dgm:t>
        <a:bodyPr/>
        <a:lstStyle/>
        <a:p>
          <a:endParaRPr lang="es-CO" sz="2000">
            <a:latin typeface="Arial" panose="020B0604020202020204" pitchFamily="34" charset="0"/>
            <a:cs typeface="Arial" panose="020B0604020202020204" pitchFamily="34" charset="0"/>
          </a:endParaRPr>
        </a:p>
      </dgm:t>
    </dgm:pt>
    <dgm:pt modelId="{FDC88C3B-96C7-4046-8D07-A942AD45760A}" type="sibTrans" cxnId="{F1F1F87A-8628-43F1-8069-5709DC49C72D}">
      <dgm:prSet/>
      <dgm:spPr/>
      <dgm:t>
        <a:bodyPr/>
        <a:lstStyle/>
        <a:p>
          <a:endParaRPr lang="es-CO" sz="2000">
            <a:latin typeface="Arial" panose="020B0604020202020204" pitchFamily="34" charset="0"/>
            <a:cs typeface="Arial" panose="020B0604020202020204" pitchFamily="34" charset="0"/>
          </a:endParaRPr>
        </a:p>
      </dgm:t>
    </dgm:pt>
    <dgm:pt modelId="{DEB51C96-7B0C-49AE-92B7-20DE46742634}">
      <dgm:prSet phldrT="[Texto]" custT="1"/>
      <dgm:spPr>
        <a:xfrm rot="10800000">
          <a:off x="2621522" y="1507732"/>
          <a:ext cx="1247785" cy="1247785"/>
        </a:xfrm>
        <a:prstGeom prst="pieWedge">
          <a:avLst/>
        </a:prstGeom>
        <a:solidFill>
          <a:srgbClr val="4472C4">
            <a:hueOff val="-4902230"/>
            <a:satOff val="-6819"/>
            <a:lumOff val="-2615"/>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s-CO" sz="1400" dirty="0">
              <a:solidFill>
                <a:sysClr val="window" lastClr="FFFFFF"/>
              </a:solidFill>
              <a:latin typeface="Arial" panose="020B0604020202020204" pitchFamily="34" charset="0"/>
              <a:ea typeface="+mn-ea"/>
              <a:cs typeface="Arial" panose="020B0604020202020204" pitchFamily="34" charset="0"/>
            </a:rPr>
            <a:t>Administrativa</a:t>
          </a:r>
        </a:p>
      </dgm:t>
    </dgm:pt>
    <dgm:pt modelId="{62E48229-C39C-4F1C-B153-4DC744DBC00E}" type="parTrans" cxnId="{ED3C1EF6-2D7A-48DD-AEC4-8B4DFFF08D80}">
      <dgm:prSet/>
      <dgm:spPr/>
      <dgm:t>
        <a:bodyPr/>
        <a:lstStyle/>
        <a:p>
          <a:endParaRPr lang="es-CO" sz="2000">
            <a:latin typeface="Arial" panose="020B0604020202020204" pitchFamily="34" charset="0"/>
            <a:cs typeface="Arial" panose="020B0604020202020204" pitchFamily="34" charset="0"/>
          </a:endParaRPr>
        </a:p>
      </dgm:t>
    </dgm:pt>
    <dgm:pt modelId="{A0F406AF-C67C-406F-A5DB-9E1C9B28BE5F}" type="sibTrans" cxnId="{ED3C1EF6-2D7A-48DD-AEC4-8B4DFFF08D80}">
      <dgm:prSet/>
      <dgm:spPr/>
      <dgm:t>
        <a:bodyPr/>
        <a:lstStyle/>
        <a:p>
          <a:endParaRPr lang="es-CO" sz="2000">
            <a:latin typeface="Arial" panose="020B0604020202020204" pitchFamily="34" charset="0"/>
            <a:cs typeface="Arial" panose="020B0604020202020204" pitchFamily="34" charset="0"/>
          </a:endParaRPr>
        </a:p>
      </dgm:t>
    </dgm:pt>
    <dgm:pt modelId="{5DAB6B6B-3727-4453-84AA-98D5D6857E18}">
      <dgm:prSet phldrT="[Texto]" custT="1"/>
      <dgm:spPr>
        <a:xfrm>
          <a:off x="3203444" y="2096057"/>
          <a:ext cx="1310083" cy="877500"/>
        </a:xfrm>
        <a:prstGeom prst="roundRect">
          <a:avLst>
            <a:gd name="adj" fmla="val 10000"/>
          </a:avLst>
        </a:prstGeom>
        <a:noFill/>
        <a:ln w="12700" cap="flat" cmpd="sng" algn="ctr">
          <a:solidFill>
            <a:srgbClr val="4472C4">
              <a:hueOff val="-4902230"/>
              <a:satOff val="-6819"/>
              <a:lumOff val="-2615"/>
              <a:alphaOff val="0"/>
            </a:srgbClr>
          </a:solidFill>
          <a:prstDash val="solid"/>
          <a:miter lim="800000"/>
        </a:ln>
        <a:effectLst/>
      </dgm:spPr>
      <dgm:t>
        <a:bodyPr/>
        <a:lstStyle/>
        <a:p>
          <a:pPr>
            <a:buChar char="•"/>
          </a:pPr>
          <a:r>
            <a:rPr lang="es-CO" sz="1400" dirty="0">
              <a:solidFill>
                <a:sysClr val="windowText" lastClr="000000">
                  <a:hueOff val="0"/>
                  <a:satOff val="0"/>
                  <a:lumOff val="0"/>
                  <a:alphaOff val="0"/>
                </a:sysClr>
              </a:solidFill>
              <a:latin typeface="Arial" panose="020B0604020202020204" pitchFamily="34" charset="0"/>
              <a:ea typeface="+mn-ea"/>
              <a:cs typeface="Arial" panose="020B0604020202020204" pitchFamily="34" charset="0"/>
            </a:rPr>
            <a:t>Organización</a:t>
          </a:r>
        </a:p>
      </dgm:t>
    </dgm:pt>
    <dgm:pt modelId="{FE9B7FEF-1C2B-4844-B6A8-F8C690685585}" type="parTrans" cxnId="{D791223D-D3FF-4505-9A5E-0BB76D2ACED5}">
      <dgm:prSet/>
      <dgm:spPr/>
      <dgm:t>
        <a:bodyPr/>
        <a:lstStyle/>
        <a:p>
          <a:endParaRPr lang="es-CO" sz="2000">
            <a:latin typeface="Arial" panose="020B0604020202020204" pitchFamily="34" charset="0"/>
            <a:cs typeface="Arial" panose="020B0604020202020204" pitchFamily="34" charset="0"/>
          </a:endParaRPr>
        </a:p>
      </dgm:t>
    </dgm:pt>
    <dgm:pt modelId="{E0833B86-03B7-48B7-BE79-ADD5B2B80127}" type="sibTrans" cxnId="{D791223D-D3FF-4505-9A5E-0BB76D2ACED5}">
      <dgm:prSet/>
      <dgm:spPr/>
      <dgm:t>
        <a:bodyPr/>
        <a:lstStyle/>
        <a:p>
          <a:endParaRPr lang="es-CO" sz="2000">
            <a:latin typeface="Arial" panose="020B0604020202020204" pitchFamily="34" charset="0"/>
            <a:cs typeface="Arial" panose="020B0604020202020204" pitchFamily="34" charset="0"/>
          </a:endParaRPr>
        </a:p>
      </dgm:t>
    </dgm:pt>
    <dgm:pt modelId="{A90088DD-8C05-4D6C-BD1C-08716FDD32BC}">
      <dgm:prSet phldrT="[Texto]" custT="1"/>
      <dgm:spPr>
        <a:xfrm rot="16200000">
          <a:off x="1316101" y="1507732"/>
          <a:ext cx="1247785" cy="1247785"/>
        </a:xfrm>
        <a:prstGeom prst="pieWedge">
          <a:avLst/>
        </a:prstGeo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s-CO" sz="1400" dirty="0">
              <a:solidFill>
                <a:sysClr val="window" lastClr="FFFFFF"/>
              </a:solidFill>
              <a:latin typeface="Arial" panose="020B0604020202020204" pitchFamily="34" charset="0"/>
              <a:ea typeface="+mn-ea"/>
              <a:cs typeface="Arial" panose="020B0604020202020204" pitchFamily="34" charset="0"/>
            </a:rPr>
            <a:t>Financiera</a:t>
          </a:r>
        </a:p>
      </dgm:t>
    </dgm:pt>
    <dgm:pt modelId="{0E0DAC91-3E72-4E47-8770-6E072E13E715}" type="parTrans" cxnId="{B2018BB6-009A-4CF6-A652-96381AAA0815}">
      <dgm:prSet/>
      <dgm:spPr/>
      <dgm:t>
        <a:bodyPr/>
        <a:lstStyle/>
        <a:p>
          <a:endParaRPr lang="es-CO" sz="2000">
            <a:latin typeface="Arial" panose="020B0604020202020204" pitchFamily="34" charset="0"/>
            <a:cs typeface="Arial" panose="020B0604020202020204" pitchFamily="34" charset="0"/>
          </a:endParaRPr>
        </a:p>
      </dgm:t>
    </dgm:pt>
    <dgm:pt modelId="{EE5C7558-EEFB-4AB7-A1E8-1208D61C0D11}" type="sibTrans" cxnId="{B2018BB6-009A-4CF6-A652-96381AAA0815}">
      <dgm:prSet/>
      <dgm:spPr/>
      <dgm:t>
        <a:bodyPr/>
        <a:lstStyle/>
        <a:p>
          <a:endParaRPr lang="es-CO" sz="2000">
            <a:latin typeface="Arial" panose="020B0604020202020204" pitchFamily="34" charset="0"/>
            <a:cs typeface="Arial" panose="020B0604020202020204" pitchFamily="34" charset="0"/>
          </a:endParaRPr>
        </a:p>
      </dgm:t>
    </dgm:pt>
    <dgm:pt modelId="{2C7423CF-64E4-4FB8-A1D3-9507480F8DEB}">
      <dgm:prSet phldrT="[Texto]" custT="1"/>
      <dgm:spPr>
        <a:xfrm>
          <a:off x="881324" y="2136378"/>
          <a:ext cx="1100092" cy="796858"/>
        </a:xfrm>
        <a:prstGeom prst="roundRect">
          <a:avLst>
            <a:gd name="adj" fmla="val 10000"/>
          </a:avLst>
        </a:prstGeom>
        <a:noFill/>
        <a:ln w="12700" cap="flat" cmpd="sng" algn="ctr">
          <a:solidFill>
            <a:srgbClr val="4472C4">
              <a:hueOff val="-7353344"/>
              <a:satOff val="-10228"/>
              <a:lumOff val="-3922"/>
              <a:alphaOff val="0"/>
            </a:srgbClr>
          </a:solidFill>
          <a:prstDash val="solid"/>
          <a:miter lim="800000"/>
        </a:ln>
        <a:effectLst/>
      </dgm:spPr>
      <dgm:t>
        <a:bodyPr/>
        <a:lstStyle/>
        <a:p>
          <a:pPr>
            <a:buChar char="•"/>
          </a:pPr>
          <a:r>
            <a:rPr lang="es-CO" sz="1400" dirty="0">
              <a:solidFill>
                <a:sysClr val="windowText" lastClr="000000">
                  <a:hueOff val="0"/>
                  <a:satOff val="0"/>
                  <a:lumOff val="0"/>
                  <a:alphaOff val="0"/>
                </a:sysClr>
              </a:solidFill>
              <a:latin typeface="Arial" panose="020B0604020202020204" pitchFamily="34" charset="0"/>
              <a:ea typeface="+mn-ea"/>
              <a:cs typeface="Arial" panose="020B0604020202020204" pitchFamily="34" charset="0"/>
            </a:rPr>
            <a:t>Evaluación </a:t>
          </a:r>
        </a:p>
      </dgm:t>
    </dgm:pt>
    <dgm:pt modelId="{EAF195C8-D706-4B1D-8178-839A24278242}" type="parTrans" cxnId="{79200047-5AD7-473C-8AF3-968BCA6BE81D}">
      <dgm:prSet/>
      <dgm:spPr/>
      <dgm:t>
        <a:bodyPr/>
        <a:lstStyle/>
        <a:p>
          <a:endParaRPr lang="es-CO" sz="2000">
            <a:latin typeface="Arial" panose="020B0604020202020204" pitchFamily="34" charset="0"/>
            <a:cs typeface="Arial" panose="020B0604020202020204" pitchFamily="34" charset="0"/>
          </a:endParaRPr>
        </a:p>
      </dgm:t>
    </dgm:pt>
    <dgm:pt modelId="{F36B01D6-234D-433D-B317-AC4AD6FD3EEA}" type="sibTrans" cxnId="{79200047-5AD7-473C-8AF3-968BCA6BE81D}">
      <dgm:prSet/>
      <dgm:spPr/>
      <dgm:t>
        <a:bodyPr/>
        <a:lstStyle/>
        <a:p>
          <a:endParaRPr lang="es-CO" sz="2000">
            <a:latin typeface="Arial" panose="020B0604020202020204" pitchFamily="34" charset="0"/>
            <a:cs typeface="Arial" panose="020B0604020202020204" pitchFamily="34" charset="0"/>
          </a:endParaRPr>
        </a:p>
      </dgm:t>
    </dgm:pt>
    <dgm:pt modelId="{B75D54F1-F634-45C5-B092-A42A06B74009}">
      <dgm:prSet phldrT="[Texto]" custT="1"/>
      <dgm:spPr>
        <a:xfrm>
          <a:off x="2808738" y="-38053"/>
          <a:ext cx="1890601" cy="1226580"/>
        </a:xfrm>
        <a:prstGeom prst="roundRect">
          <a:avLst>
            <a:gd name="adj" fmla="val 10000"/>
          </a:avLst>
        </a:prstGeom>
        <a:noFill/>
        <a:ln w="12700" cap="flat" cmpd="sng" algn="ctr">
          <a:solidFill>
            <a:srgbClr val="4472C4">
              <a:hueOff val="-2451115"/>
              <a:satOff val="-3409"/>
              <a:lumOff val="-1307"/>
              <a:alphaOff val="0"/>
            </a:srgbClr>
          </a:solidFill>
          <a:prstDash val="solid"/>
          <a:miter lim="800000"/>
        </a:ln>
        <a:effectLst/>
      </dgm:spPr>
      <dgm:t>
        <a:bodyPr/>
        <a:lstStyle/>
        <a:p>
          <a:pPr>
            <a:buChar char="•"/>
          </a:pPr>
          <a:r>
            <a:rPr lang="es-CO" sz="1400" dirty="0">
              <a:solidFill>
                <a:sysClr val="windowText" lastClr="000000">
                  <a:hueOff val="0"/>
                  <a:satOff val="0"/>
                  <a:lumOff val="0"/>
                  <a:alphaOff val="0"/>
                </a:sysClr>
              </a:solidFill>
              <a:latin typeface="Arial" panose="020B0604020202020204" pitchFamily="34" charset="0"/>
              <a:ea typeface="+mn-ea"/>
              <a:cs typeface="Arial" panose="020B0604020202020204" pitchFamily="34" charset="0"/>
            </a:rPr>
            <a:t>Gestión de operaciones para prestación del servicio </a:t>
          </a:r>
        </a:p>
      </dgm:t>
    </dgm:pt>
    <dgm:pt modelId="{67A0ADCF-F99B-47AF-A8E4-41468397D41F}" type="parTrans" cxnId="{FA135266-6DD3-41E1-BB2C-EBCD0A20FF1F}">
      <dgm:prSet/>
      <dgm:spPr/>
      <dgm:t>
        <a:bodyPr/>
        <a:lstStyle/>
        <a:p>
          <a:endParaRPr lang="es-CO" sz="2000">
            <a:latin typeface="Arial" panose="020B0604020202020204" pitchFamily="34" charset="0"/>
            <a:cs typeface="Arial" panose="020B0604020202020204" pitchFamily="34" charset="0"/>
          </a:endParaRPr>
        </a:p>
      </dgm:t>
    </dgm:pt>
    <dgm:pt modelId="{4090F56F-F8B1-4A8F-BD15-54FC08DC47C2}" type="sibTrans" cxnId="{FA135266-6DD3-41E1-BB2C-EBCD0A20FF1F}">
      <dgm:prSet/>
      <dgm:spPr/>
      <dgm:t>
        <a:bodyPr/>
        <a:lstStyle/>
        <a:p>
          <a:endParaRPr lang="es-CO" sz="2000">
            <a:latin typeface="Arial" panose="020B0604020202020204" pitchFamily="34" charset="0"/>
            <a:cs typeface="Arial" panose="020B0604020202020204" pitchFamily="34" charset="0"/>
          </a:endParaRPr>
        </a:p>
      </dgm:t>
    </dgm:pt>
    <dgm:pt modelId="{6DDC087B-E29E-49EE-B89B-1531EDDDBDDD}">
      <dgm:prSet phldrT="[Texto]" custT="1"/>
      <dgm:spPr>
        <a:xfrm>
          <a:off x="2808738" y="-38053"/>
          <a:ext cx="1890601" cy="1226580"/>
        </a:xfrm>
        <a:prstGeom prst="roundRect">
          <a:avLst>
            <a:gd name="adj" fmla="val 10000"/>
          </a:avLst>
        </a:prstGeom>
        <a:noFill/>
        <a:ln w="12700" cap="flat" cmpd="sng" algn="ctr">
          <a:solidFill>
            <a:srgbClr val="4472C4">
              <a:hueOff val="-2451115"/>
              <a:satOff val="-3409"/>
              <a:lumOff val="-1307"/>
              <a:alphaOff val="0"/>
            </a:srgbClr>
          </a:solidFill>
          <a:prstDash val="solid"/>
          <a:miter lim="800000"/>
        </a:ln>
        <a:effectLst/>
      </dgm:spPr>
      <dgm:t>
        <a:bodyPr/>
        <a:lstStyle/>
        <a:p>
          <a:pPr>
            <a:buChar char="•"/>
          </a:pPr>
          <a:r>
            <a:rPr lang="es-CO" sz="1400" dirty="0">
              <a:solidFill>
                <a:sysClr val="windowText" lastClr="000000">
                  <a:hueOff val="0"/>
                  <a:satOff val="0"/>
                  <a:lumOff val="0"/>
                  <a:alphaOff val="0"/>
                </a:sysClr>
              </a:solidFill>
              <a:latin typeface="Arial" panose="020B0604020202020204" pitchFamily="34" charset="0"/>
              <a:ea typeface="+mn-ea"/>
              <a:cs typeface="Arial" panose="020B0604020202020204" pitchFamily="34" charset="0"/>
            </a:rPr>
            <a:t>Infraestructura</a:t>
          </a:r>
        </a:p>
      </dgm:t>
    </dgm:pt>
    <dgm:pt modelId="{A5AAC339-2B74-4F59-9AD1-BE49965B5AFD}" type="parTrans" cxnId="{B6292ECE-0BB9-4628-9368-D087EFEDFEDA}">
      <dgm:prSet/>
      <dgm:spPr/>
      <dgm:t>
        <a:bodyPr/>
        <a:lstStyle/>
        <a:p>
          <a:endParaRPr lang="es-CO" sz="2000">
            <a:latin typeface="Arial" panose="020B0604020202020204" pitchFamily="34" charset="0"/>
            <a:cs typeface="Arial" panose="020B0604020202020204" pitchFamily="34" charset="0"/>
          </a:endParaRPr>
        </a:p>
      </dgm:t>
    </dgm:pt>
    <dgm:pt modelId="{0BE29FAB-F5FA-485D-846E-6BB3C58FAFF1}" type="sibTrans" cxnId="{B6292ECE-0BB9-4628-9368-D087EFEDFEDA}">
      <dgm:prSet/>
      <dgm:spPr/>
      <dgm:t>
        <a:bodyPr/>
        <a:lstStyle/>
        <a:p>
          <a:endParaRPr lang="es-CO" sz="2000">
            <a:latin typeface="Arial" panose="020B0604020202020204" pitchFamily="34" charset="0"/>
            <a:cs typeface="Arial" panose="020B0604020202020204" pitchFamily="34" charset="0"/>
          </a:endParaRPr>
        </a:p>
      </dgm:t>
    </dgm:pt>
    <dgm:pt modelId="{5ED19444-8F2E-413D-8544-A1953C022DA3}">
      <dgm:prSet phldrT="[Texto]" custT="1"/>
      <dgm:spPr>
        <a:xfrm>
          <a:off x="881324" y="2136378"/>
          <a:ext cx="1100092" cy="796858"/>
        </a:xfrm>
        <a:prstGeom prst="roundRect">
          <a:avLst>
            <a:gd name="adj" fmla="val 10000"/>
          </a:avLst>
        </a:prstGeom>
        <a:noFill/>
        <a:ln w="12700" cap="flat" cmpd="sng" algn="ctr">
          <a:solidFill>
            <a:srgbClr val="4472C4">
              <a:hueOff val="-7353344"/>
              <a:satOff val="-10228"/>
              <a:lumOff val="-3922"/>
              <a:alphaOff val="0"/>
            </a:srgbClr>
          </a:solidFill>
          <a:prstDash val="solid"/>
          <a:miter lim="800000"/>
        </a:ln>
        <a:effectLst/>
      </dgm:spPr>
      <dgm:t>
        <a:bodyPr/>
        <a:lstStyle/>
        <a:p>
          <a:pPr>
            <a:buChar char="•"/>
          </a:pPr>
          <a:r>
            <a:rPr lang="es-CO" sz="1400" dirty="0">
              <a:solidFill>
                <a:sysClr val="windowText" lastClr="000000">
                  <a:hueOff val="0"/>
                  <a:satOff val="0"/>
                  <a:lumOff val="0"/>
                  <a:alphaOff val="0"/>
                </a:sysClr>
              </a:solidFill>
              <a:latin typeface="Arial" panose="020B0604020202020204" pitchFamily="34" charset="0"/>
              <a:ea typeface="+mn-ea"/>
              <a:cs typeface="Arial" panose="020B0604020202020204" pitchFamily="34" charset="0"/>
            </a:rPr>
            <a:t>Proyección</a:t>
          </a:r>
        </a:p>
      </dgm:t>
    </dgm:pt>
    <dgm:pt modelId="{697A8ADB-E8DB-424B-8DF3-455BFE35F044}" type="parTrans" cxnId="{ED247722-962D-43D5-A552-5C58FED027AF}">
      <dgm:prSet/>
      <dgm:spPr/>
      <dgm:t>
        <a:bodyPr/>
        <a:lstStyle/>
        <a:p>
          <a:endParaRPr lang="es-CO" sz="2000">
            <a:latin typeface="Arial" panose="020B0604020202020204" pitchFamily="34" charset="0"/>
            <a:cs typeface="Arial" panose="020B0604020202020204" pitchFamily="34" charset="0"/>
          </a:endParaRPr>
        </a:p>
      </dgm:t>
    </dgm:pt>
    <dgm:pt modelId="{80EDEDA4-666E-4BFB-BF09-D784197EF6C8}" type="sibTrans" cxnId="{ED247722-962D-43D5-A552-5C58FED027AF}">
      <dgm:prSet/>
      <dgm:spPr/>
      <dgm:t>
        <a:bodyPr/>
        <a:lstStyle/>
        <a:p>
          <a:endParaRPr lang="es-CO" sz="2000">
            <a:latin typeface="Arial" panose="020B0604020202020204" pitchFamily="34" charset="0"/>
            <a:cs typeface="Arial" panose="020B0604020202020204" pitchFamily="34" charset="0"/>
          </a:endParaRPr>
        </a:p>
      </dgm:t>
    </dgm:pt>
    <dgm:pt modelId="{1D02159D-2CD9-4B2B-9783-C344B1F28DC1}">
      <dgm:prSet phldrT="[Texto]" custT="1"/>
      <dgm:spPr>
        <a:xfrm>
          <a:off x="881324" y="2136378"/>
          <a:ext cx="1100092" cy="796858"/>
        </a:xfrm>
        <a:prstGeom prst="roundRect">
          <a:avLst>
            <a:gd name="adj" fmla="val 10000"/>
          </a:avLst>
        </a:prstGeom>
        <a:noFill/>
        <a:ln w="12700" cap="flat" cmpd="sng" algn="ctr">
          <a:solidFill>
            <a:srgbClr val="4472C4">
              <a:hueOff val="-7353344"/>
              <a:satOff val="-10228"/>
              <a:lumOff val="-3922"/>
              <a:alphaOff val="0"/>
            </a:srgbClr>
          </a:solidFill>
          <a:prstDash val="solid"/>
          <a:miter lim="800000"/>
        </a:ln>
        <a:effectLst/>
      </dgm:spPr>
      <dgm:t>
        <a:bodyPr/>
        <a:lstStyle/>
        <a:p>
          <a:pPr>
            <a:buChar char="•"/>
          </a:pPr>
          <a:r>
            <a:rPr lang="es-CO" sz="1400" dirty="0">
              <a:solidFill>
                <a:sysClr val="windowText" lastClr="000000">
                  <a:hueOff val="0"/>
                  <a:satOff val="0"/>
                  <a:lumOff val="0"/>
                  <a:alphaOff val="0"/>
                </a:sysClr>
              </a:solidFill>
              <a:latin typeface="Arial" panose="020B0604020202020204" pitchFamily="34" charset="0"/>
              <a:ea typeface="+mn-ea"/>
              <a:cs typeface="Arial" panose="020B0604020202020204" pitchFamily="34" charset="0"/>
            </a:rPr>
            <a:t>Control</a:t>
          </a:r>
        </a:p>
      </dgm:t>
    </dgm:pt>
    <dgm:pt modelId="{12160780-16EE-4AAB-BBD7-C2F669CFEECD}" type="parTrans" cxnId="{152CF9DC-8D0D-4BAB-9DAD-B4725AB7F979}">
      <dgm:prSet/>
      <dgm:spPr/>
      <dgm:t>
        <a:bodyPr/>
        <a:lstStyle/>
        <a:p>
          <a:endParaRPr lang="es-CO" sz="2000">
            <a:latin typeface="Arial" panose="020B0604020202020204" pitchFamily="34" charset="0"/>
            <a:cs typeface="Arial" panose="020B0604020202020204" pitchFamily="34" charset="0"/>
          </a:endParaRPr>
        </a:p>
      </dgm:t>
    </dgm:pt>
    <dgm:pt modelId="{7247A854-15FA-4BE0-9116-DB81D8DB4180}" type="sibTrans" cxnId="{152CF9DC-8D0D-4BAB-9DAD-B4725AB7F979}">
      <dgm:prSet/>
      <dgm:spPr/>
      <dgm:t>
        <a:bodyPr/>
        <a:lstStyle/>
        <a:p>
          <a:endParaRPr lang="es-CO" sz="2000">
            <a:latin typeface="Arial" panose="020B0604020202020204" pitchFamily="34" charset="0"/>
            <a:cs typeface="Arial" panose="020B0604020202020204" pitchFamily="34" charset="0"/>
          </a:endParaRPr>
        </a:p>
      </dgm:t>
    </dgm:pt>
    <dgm:pt modelId="{2BA3C9EE-47D2-43A7-A1BF-016BBFB0939B}">
      <dgm:prSet phldrT="[Texto]" custT="1"/>
      <dgm:spPr>
        <a:xfrm>
          <a:off x="3203444" y="2096057"/>
          <a:ext cx="1310083" cy="877500"/>
        </a:xfrm>
        <a:prstGeom prst="roundRect">
          <a:avLst>
            <a:gd name="adj" fmla="val 10000"/>
          </a:avLst>
        </a:prstGeom>
        <a:noFill/>
        <a:ln w="12700" cap="flat" cmpd="sng" algn="ctr">
          <a:solidFill>
            <a:srgbClr val="4472C4">
              <a:hueOff val="-4902230"/>
              <a:satOff val="-6819"/>
              <a:lumOff val="-2615"/>
              <a:alphaOff val="0"/>
            </a:srgbClr>
          </a:solidFill>
          <a:prstDash val="solid"/>
          <a:miter lim="800000"/>
        </a:ln>
        <a:effectLst/>
      </dgm:spPr>
      <dgm:t>
        <a:bodyPr/>
        <a:lstStyle/>
        <a:p>
          <a:pPr>
            <a:buChar char="•"/>
          </a:pPr>
          <a:r>
            <a:rPr lang="es-CO" sz="1400" dirty="0">
              <a:solidFill>
                <a:sysClr val="windowText" lastClr="000000">
                  <a:hueOff val="0"/>
                  <a:satOff val="0"/>
                  <a:lumOff val="0"/>
                  <a:alphaOff val="0"/>
                </a:sysClr>
              </a:solidFill>
              <a:latin typeface="Arial" panose="020B0604020202020204" pitchFamily="34" charset="0"/>
              <a:ea typeface="+mn-ea"/>
              <a:cs typeface="Arial" panose="020B0604020202020204" pitchFamily="34" charset="0"/>
            </a:rPr>
            <a:t>Planeación </a:t>
          </a:r>
        </a:p>
      </dgm:t>
    </dgm:pt>
    <dgm:pt modelId="{7B07CAE3-0101-4CA6-A238-0488726DAF53}" type="parTrans" cxnId="{06AB6FBF-5E9A-43B5-A851-15812A0A2072}">
      <dgm:prSet/>
      <dgm:spPr/>
      <dgm:t>
        <a:bodyPr/>
        <a:lstStyle/>
        <a:p>
          <a:endParaRPr lang="es-CO" sz="2000">
            <a:latin typeface="Arial" panose="020B0604020202020204" pitchFamily="34" charset="0"/>
            <a:cs typeface="Arial" panose="020B0604020202020204" pitchFamily="34" charset="0"/>
          </a:endParaRPr>
        </a:p>
      </dgm:t>
    </dgm:pt>
    <dgm:pt modelId="{FF4030AE-620A-43F4-A133-3350004CB09F}" type="sibTrans" cxnId="{06AB6FBF-5E9A-43B5-A851-15812A0A2072}">
      <dgm:prSet/>
      <dgm:spPr/>
      <dgm:t>
        <a:bodyPr/>
        <a:lstStyle/>
        <a:p>
          <a:endParaRPr lang="es-CO" sz="2000">
            <a:latin typeface="Arial" panose="020B0604020202020204" pitchFamily="34" charset="0"/>
            <a:cs typeface="Arial" panose="020B0604020202020204" pitchFamily="34" charset="0"/>
          </a:endParaRPr>
        </a:p>
      </dgm:t>
    </dgm:pt>
    <dgm:pt modelId="{B0506EFE-6A27-4C8C-B570-7633A947307D}">
      <dgm:prSet phldrT="[Texto]" custT="1"/>
      <dgm:spPr>
        <a:xfrm>
          <a:off x="3203444" y="2096057"/>
          <a:ext cx="1310083" cy="877500"/>
        </a:xfrm>
        <a:prstGeom prst="roundRect">
          <a:avLst>
            <a:gd name="adj" fmla="val 10000"/>
          </a:avLst>
        </a:prstGeom>
        <a:noFill/>
        <a:ln w="12700" cap="flat" cmpd="sng" algn="ctr">
          <a:solidFill>
            <a:srgbClr val="4472C4">
              <a:hueOff val="-4902230"/>
              <a:satOff val="-6819"/>
              <a:lumOff val="-2615"/>
              <a:alphaOff val="0"/>
            </a:srgbClr>
          </a:solidFill>
          <a:prstDash val="solid"/>
          <a:miter lim="800000"/>
        </a:ln>
        <a:effectLst/>
      </dgm:spPr>
      <dgm:t>
        <a:bodyPr/>
        <a:lstStyle/>
        <a:p>
          <a:pPr>
            <a:buChar char="•"/>
          </a:pPr>
          <a:r>
            <a:rPr lang="es-CO" sz="1400" dirty="0">
              <a:solidFill>
                <a:sysClr val="windowText" lastClr="000000">
                  <a:hueOff val="0"/>
                  <a:satOff val="0"/>
                  <a:lumOff val="0"/>
                  <a:alphaOff val="0"/>
                </a:sysClr>
              </a:solidFill>
              <a:latin typeface="Arial" panose="020B0604020202020204" pitchFamily="34" charset="0"/>
              <a:ea typeface="+mn-ea"/>
              <a:cs typeface="Arial" panose="020B0604020202020204" pitchFamily="34" charset="0"/>
            </a:rPr>
            <a:t>Dirección y control </a:t>
          </a:r>
        </a:p>
      </dgm:t>
    </dgm:pt>
    <dgm:pt modelId="{19F2004B-AD1B-4C71-BFCB-DCCDA5F0E358}" type="parTrans" cxnId="{ABAE6A5E-D165-4688-91F2-47FBD64905C9}">
      <dgm:prSet/>
      <dgm:spPr/>
      <dgm:t>
        <a:bodyPr/>
        <a:lstStyle/>
        <a:p>
          <a:endParaRPr lang="es-CO" sz="2000">
            <a:latin typeface="Arial" panose="020B0604020202020204" pitchFamily="34" charset="0"/>
            <a:cs typeface="Arial" panose="020B0604020202020204" pitchFamily="34" charset="0"/>
          </a:endParaRPr>
        </a:p>
      </dgm:t>
    </dgm:pt>
    <dgm:pt modelId="{5F7E5619-0247-43DA-818B-CFE58FC989B3}" type="sibTrans" cxnId="{ABAE6A5E-D165-4688-91F2-47FBD64905C9}">
      <dgm:prSet/>
      <dgm:spPr/>
      <dgm:t>
        <a:bodyPr/>
        <a:lstStyle/>
        <a:p>
          <a:endParaRPr lang="es-CO" sz="2000">
            <a:latin typeface="Arial" panose="020B0604020202020204" pitchFamily="34" charset="0"/>
            <a:cs typeface="Arial" panose="020B0604020202020204" pitchFamily="34" charset="0"/>
          </a:endParaRPr>
        </a:p>
      </dgm:t>
    </dgm:pt>
    <dgm:pt modelId="{1344CD28-A0B6-49E9-BD06-C595023233AF}">
      <dgm:prSet phldrT="[Texto]" custT="1"/>
      <dgm:spPr>
        <a:xfrm>
          <a:off x="486069" y="-38053"/>
          <a:ext cx="1890601" cy="1226580"/>
        </a:xfrm>
        <a:prstGeom prst="roundRect">
          <a:avLst>
            <a:gd name="adj" fmla="val 10000"/>
          </a:avLst>
        </a:prstGeom>
        <a:noFill/>
        <a:ln w="12700" cap="flat" cmpd="sng" algn="ctr">
          <a:solidFill>
            <a:srgbClr val="4472C4">
              <a:hueOff val="0"/>
              <a:satOff val="0"/>
              <a:lumOff val="0"/>
              <a:alphaOff val="0"/>
            </a:srgbClr>
          </a:solidFill>
          <a:prstDash val="solid"/>
          <a:miter lim="800000"/>
        </a:ln>
        <a:effectLst/>
      </dgm:spPr>
      <dgm:t>
        <a:bodyPr/>
        <a:lstStyle/>
        <a:p>
          <a:pPr>
            <a:buChar char="•"/>
          </a:pPr>
          <a:r>
            <a:rPr lang="es-CO" sz="1400" dirty="0">
              <a:solidFill>
                <a:sysClr val="windowText" lastClr="000000">
                  <a:hueOff val="0"/>
                  <a:satOff val="0"/>
                  <a:lumOff val="0"/>
                  <a:alphaOff val="0"/>
                </a:sysClr>
              </a:solidFill>
              <a:latin typeface="Arial" panose="020B0604020202020204" pitchFamily="34" charset="0"/>
              <a:ea typeface="+mn-ea"/>
              <a:cs typeface="Arial" panose="020B0604020202020204" pitchFamily="34" charset="0"/>
            </a:rPr>
            <a:t>Segmento de los clientes</a:t>
          </a:r>
        </a:p>
      </dgm:t>
    </dgm:pt>
    <dgm:pt modelId="{5ED32BDC-F345-4A32-B20A-B3A1136E1CAC}" type="parTrans" cxnId="{3230F87E-2D4E-449F-BBAD-692B149E54F0}">
      <dgm:prSet/>
      <dgm:spPr/>
      <dgm:t>
        <a:bodyPr/>
        <a:lstStyle/>
        <a:p>
          <a:endParaRPr lang="es-CO" sz="2000">
            <a:latin typeface="Arial" panose="020B0604020202020204" pitchFamily="34" charset="0"/>
            <a:cs typeface="Arial" panose="020B0604020202020204" pitchFamily="34" charset="0"/>
          </a:endParaRPr>
        </a:p>
      </dgm:t>
    </dgm:pt>
    <dgm:pt modelId="{B63DB70D-9585-425F-ADF1-15E27C151481}" type="sibTrans" cxnId="{3230F87E-2D4E-449F-BBAD-692B149E54F0}">
      <dgm:prSet/>
      <dgm:spPr/>
      <dgm:t>
        <a:bodyPr/>
        <a:lstStyle/>
        <a:p>
          <a:endParaRPr lang="es-CO" sz="2000">
            <a:latin typeface="Arial" panose="020B0604020202020204" pitchFamily="34" charset="0"/>
            <a:cs typeface="Arial" panose="020B0604020202020204" pitchFamily="34" charset="0"/>
          </a:endParaRPr>
        </a:p>
      </dgm:t>
    </dgm:pt>
    <dgm:pt modelId="{BAE40F90-4693-47FC-B83F-B265DCB0A9BA}">
      <dgm:prSet phldrT="[Texto]" custT="1"/>
      <dgm:spPr>
        <a:xfrm>
          <a:off x="486069" y="-38053"/>
          <a:ext cx="1890601" cy="1226580"/>
        </a:xfrm>
        <a:prstGeom prst="roundRect">
          <a:avLst>
            <a:gd name="adj" fmla="val 10000"/>
          </a:avLst>
        </a:prstGeom>
        <a:noFill/>
        <a:ln w="12700" cap="flat" cmpd="sng" algn="ctr">
          <a:solidFill>
            <a:srgbClr val="4472C4">
              <a:hueOff val="0"/>
              <a:satOff val="0"/>
              <a:lumOff val="0"/>
              <a:alphaOff val="0"/>
            </a:srgbClr>
          </a:solidFill>
          <a:prstDash val="solid"/>
          <a:miter lim="800000"/>
        </a:ln>
        <a:effectLst/>
      </dgm:spPr>
      <dgm:t>
        <a:bodyPr/>
        <a:lstStyle/>
        <a:p>
          <a:pPr>
            <a:buChar char="•"/>
          </a:pPr>
          <a:r>
            <a:rPr lang="es-CO" sz="1400" dirty="0">
              <a:solidFill>
                <a:sysClr val="windowText" lastClr="000000">
                  <a:hueOff val="0"/>
                  <a:satOff val="0"/>
                  <a:lumOff val="0"/>
                  <a:alphaOff val="0"/>
                </a:sysClr>
              </a:solidFill>
              <a:latin typeface="Arial" panose="020B0604020202020204" pitchFamily="34" charset="0"/>
              <a:ea typeface="+mn-ea"/>
              <a:cs typeface="Arial" panose="020B0604020202020204" pitchFamily="34" charset="0"/>
            </a:rPr>
            <a:t>Controlar el ciclo del servicio</a:t>
          </a:r>
        </a:p>
      </dgm:t>
    </dgm:pt>
    <dgm:pt modelId="{D1F3CB03-FB5D-4792-A7F6-2BDBE2956CC0}" type="parTrans" cxnId="{4F272A46-CBA9-42B1-B30F-1FE99F4273FC}">
      <dgm:prSet/>
      <dgm:spPr/>
      <dgm:t>
        <a:bodyPr/>
        <a:lstStyle/>
        <a:p>
          <a:endParaRPr lang="es-CO" sz="2000">
            <a:latin typeface="Arial" panose="020B0604020202020204" pitchFamily="34" charset="0"/>
            <a:cs typeface="Arial" panose="020B0604020202020204" pitchFamily="34" charset="0"/>
          </a:endParaRPr>
        </a:p>
      </dgm:t>
    </dgm:pt>
    <dgm:pt modelId="{F7B8DEA3-4060-4FFE-8914-319C61814402}" type="sibTrans" cxnId="{4F272A46-CBA9-42B1-B30F-1FE99F4273FC}">
      <dgm:prSet/>
      <dgm:spPr/>
      <dgm:t>
        <a:bodyPr/>
        <a:lstStyle/>
        <a:p>
          <a:endParaRPr lang="es-CO" sz="2000">
            <a:latin typeface="Arial" panose="020B0604020202020204" pitchFamily="34" charset="0"/>
            <a:cs typeface="Arial" panose="020B0604020202020204" pitchFamily="34" charset="0"/>
          </a:endParaRPr>
        </a:p>
      </dgm:t>
    </dgm:pt>
    <dgm:pt modelId="{AAF9BA80-AC4D-4EBE-B496-E78755F47DC4}">
      <dgm:prSet phldrT="[Texto]" custT="1"/>
      <dgm:spPr>
        <a:xfrm>
          <a:off x="486069" y="-38053"/>
          <a:ext cx="1890601" cy="1226580"/>
        </a:xfrm>
        <a:prstGeom prst="roundRect">
          <a:avLst>
            <a:gd name="adj" fmla="val 10000"/>
          </a:avLst>
        </a:prstGeom>
        <a:noFill/>
        <a:ln w="12700" cap="flat" cmpd="sng" algn="ctr">
          <a:solidFill>
            <a:srgbClr val="4472C4">
              <a:hueOff val="0"/>
              <a:satOff val="0"/>
              <a:lumOff val="0"/>
              <a:alphaOff val="0"/>
            </a:srgbClr>
          </a:solidFill>
          <a:prstDash val="solid"/>
          <a:miter lim="800000"/>
        </a:ln>
        <a:effectLst/>
      </dgm:spPr>
      <dgm:t>
        <a:bodyPr/>
        <a:lstStyle/>
        <a:p>
          <a:pPr>
            <a:buChar char="•"/>
          </a:pPr>
          <a:r>
            <a:rPr lang="es-CO" sz="1400" dirty="0">
              <a:solidFill>
                <a:sysClr val="windowText" lastClr="000000">
                  <a:hueOff val="0"/>
                  <a:satOff val="0"/>
                  <a:lumOff val="0"/>
                  <a:alphaOff val="0"/>
                </a:sysClr>
              </a:solidFill>
              <a:latin typeface="Arial" panose="020B0604020202020204" pitchFamily="34" charset="0"/>
              <a:ea typeface="+mn-ea"/>
              <a:cs typeface="Arial" panose="020B0604020202020204" pitchFamily="34" charset="0"/>
            </a:rPr>
            <a:t>Diversificación de servicios </a:t>
          </a:r>
        </a:p>
      </dgm:t>
    </dgm:pt>
    <dgm:pt modelId="{631CB9E3-1F65-43AD-A0A4-266D034CDD07}" type="parTrans" cxnId="{01C99B8C-02BF-4F74-9A6A-CB4C6109B80C}">
      <dgm:prSet/>
      <dgm:spPr/>
      <dgm:t>
        <a:bodyPr/>
        <a:lstStyle/>
        <a:p>
          <a:endParaRPr lang="es-CO" sz="2000">
            <a:latin typeface="Arial" panose="020B0604020202020204" pitchFamily="34" charset="0"/>
            <a:cs typeface="Arial" panose="020B0604020202020204" pitchFamily="34" charset="0"/>
          </a:endParaRPr>
        </a:p>
      </dgm:t>
    </dgm:pt>
    <dgm:pt modelId="{CBAAAC5C-3CDC-41F0-B297-3170E51A7EE5}" type="sibTrans" cxnId="{01C99B8C-02BF-4F74-9A6A-CB4C6109B80C}">
      <dgm:prSet/>
      <dgm:spPr/>
      <dgm:t>
        <a:bodyPr/>
        <a:lstStyle/>
        <a:p>
          <a:endParaRPr lang="es-CO" sz="2000">
            <a:latin typeface="Arial" panose="020B0604020202020204" pitchFamily="34" charset="0"/>
            <a:cs typeface="Arial" panose="020B0604020202020204" pitchFamily="34" charset="0"/>
          </a:endParaRPr>
        </a:p>
      </dgm:t>
    </dgm:pt>
    <dgm:pt modelId="{244975CF-27D9-4969-8CFC-1C8E08E80772}" type="pres">
      <dgm:prSet presAssocID="{D7CDF2B7-13C9-4A2E-A4D8-17B833D11260}" presName="cycleMatrixDiagram" presStyleCnt="0">
        <dgm:presLayoutVars>
          <dgm:chMax val="1"/>
          <dgm:dir/>
          <dgm:animLvl val="lvl"/>
          <dgm:resizeHandles val="exact"/>
        </dgm:presLayoutVars>
      </dgm:prSet>
      <dgm:spPr/>
      <dgm:t>
        <a:bodyPr/>
        <a:lstStyle/>
        <a:p>
          <a:endParaRPr lang="es-ES"/>
        </a:p>
      </dgm:t>
    </dgm:pt>
    <dgm:pt modelId="{7480369E-CC5C-4553-BD2B-87BB59D6A8C1}" type="pres">
      <dgm:prSet presAssocID="{D7CDF2B7-13C9-4A2E-A4D8-17B833D11260}" presName="children" presStyleCnt="0"/>
      <dgm:spPr/>
    </dgm:pt>
    <dgm:pt modelId="{1AEB94BE-5060-493E-B5B7-E41CA88B79A7}" type="pres">
      <dgm:prSet presAssocID="{D7CDF2B7-13C9-4A2E-A4D8-17B833D11260}" presName="child1group" presStyleCnt="0"/>
      <dgm:spPr/>
    </dgm:pt>
    <dgm:pt modelId="{12D903E0-986F-43A9-8B79-5AD2B79E3471}" type="pres">
      <dgm:prSet presAssocID="{D7CDF2B7-13C9-4A2E-A4D8-17B833D11260}" presName="child1" presStyleLbl="bgAcc1" presStyleIdx="0" presStyleCnt="4" custScaleX="132807" custScaleY="133013"/>
      <dgm:spPr/>
      <dgm:t>
        <a:bodyPr/>
        <a:lstStyle/>
        <a:p>
          <a:endParaRPr lang="es-ES"/>
        </a:p>
      </dgm:t>
    </dgm:pt>
    <dgm:pt modelId="{F00B251B-A506-426D-B8F4-6C6896B50660}" type="pres">
      <dgm:prSet presAssocID="{D7CDF2B7-13C9-4A2E-A4D8-17B833D11260}" presName="child1Text" presStyleLbl="bgAcc1" presStyleIdx="0" presStyleCnt="4">
        <dgm:presLayoutVars>
          <dgm:bulletEnabled val="1"/>
        </dgm:presLayoutVars>
      </dgm:prSet>
      <dgm:spPr/>
      <dgm:t>
        <a:bodyPr/>
        <a:lstStyle/>
        <a:p>
          <a:endParaRPr lang="es-ES"/>
        </a:p>
      </dgm:t>
    </dgm:pt>
    <dgm:pt modelId="{9F6D98CE-E1B4-4E34-B311-22B361116755}" type="pres">
      <dgm:prSet presAssocID="{D7CDF2B7-13C9-4A2E-A4D8-17B833D11260}" presName="child2group" presStyleCnt="0"/>
      <dgm:spPr/>
    </dgm:pt>
    <dgm:pt modelId="{8AEEBBD2-0446-48CB-8D1C-C7EE35455FF1}" type="pres">
      <dgm:prSet presAssocID="{D7CDF2B7-13C9-4A2E-A4D8-17B833D11260}" presName="child2" presStyleLbl="bgAcc1" presStyleIdx="1" presStyleCnt="4" custScaleX="132807" custScaleY="133013" custLinFactNeighborX="15063" custLinFactNeighborY="1888"/>
      <dgm:spPr/>
      <dgm:t>
        <a:bodyPr/>
        <a:lstStyle/>
        <a:p>
          <a:endParaRPr lang="es-ES"/>
        </a:p>
      </dgm:t>
    </dgm:pt>
    <dgm:pt modelId="{4C8081AA-6543-4175-A828-F6E62E5C1BF7}" type="pres">
      <dgm:prSet presAssocID="{D7CDF2B7-13C9-4A2E-A4D8-17B833D11260}" presName="child2Text" presStyleLbl="bgAcc1" presStyleIdx="1" presStyleCnt="4">
        <dgm:presLayoutVars>
          <dgm:bulletEnabled val="1"/>
        </dgm:presLayoutVars>
      </dgm:prSet>
      <dgm:spPr/>
      <dgm:t>
        <a:bodyPr/>
        <a:lstStyle/>
        <a:p>
          <a:endParaRPr lang="es-ES"/>
        </a:p>
      </dgm:t>
    </dgm:pt>
    <dgm:pt modelId="{7D8E6C39-6EDB-400A-9BCD-D6D1F42F572C}" type="pres">
      <dgm:prSet presAssocID="{D7CDF2B7-13C9-4A2E-A4D8-17B833D11260}" presName="child3group" presStyleCnt="0"/>
      <dgm:spPr/>
    </dgm:pt>
    <dgm:pt modelId="{C2BB825C-681E-4E40-BDBD-F1938F4547AA}" type="pres">
      <dgm:prSet presAssocID="{D7CDF2B7-13C9-4A2E-A4D8-17B833D11260}" presName="child3" presStyleLbl="bgAcc1" presStyleIdx="2" presStyleCnt="4" custScaleX="134710" custScaleY="95158" custLinFactNeighborX="7337" custLinFactNeighborY="272"/>
      <dgm:spPr/>
      <dgm:t>
        <a:bodyPr/>
        <a:lstStyle/>
        <a:p>
          <a:endParaRPr lang="es-ES"/>
        </a:p>
      </dgm:t>
    </dgm:pt>
    <dgm:pt modelId="{D3662ABC-B1E5-408E-981B-398E9F93A982}" type="pres">
      <dgm:prSet presAssocID="{D7CDF2B7-13C9-4A2E-A4D8-17B833D11260}" presName="child3Text" presStyleLbl="bgAcc1" presStyleIdx="2" presStyleCnt="4">
        <dgm:presLayoutVars>
          <dgm:bulletEnabled val="1"/>
        </dgm:presLayoutVars>
      </dgm:prSet>
      <dgm:spPr/>
      <dgm:t>
        <a:bodyPr/>
        <a:lstStyle/>
        <a:p>
          <a:endParaRPr lang="es-ES"/>
        </a:p>
      </dgm:t>
    </dgm:pt>
    <dgm:pt modelId="{9870B546-E08B-4D73-9145-6A6342BF0D12}" type="pres">
      <dgm:prSet presAssocID="{D7CDF2B7-13C9-4A2E-A4D8-17B833D11260}" presName="child4group" presStyleCnt="0"/>
      <dgm:spPr/>
    </dgm:pt>
    <dgm:pt modelId="{2F6E43A5-DF2F-482D-92E8-E5162D09666B}" type="pres">
      <dgm:prSet presAssocID="{D7CDF2B7-13C9-4A2E-A4D8-17B833D11260}" presName="child4" presStyleLbl="bgAcc1" presStyleIdx="3" presStyleCnt="4" custScaleX="125608" custScaleY="86413"/>
      <dgm:spPr/>
      <dgm:t>
        <a:bodyPr/>
        <a:lstStyle/>
        <a:p>
          <a:endParaRPr lang="es-ES"/>
        </a:p>
      </dgm:t>
    </dgm:pt>
    <dgm:pt modelId="{94913D1F-B398-469F-939D-A474269EB735}" type="pres">
      <dgm:prSet presAssocID="{D7CDF2B7-13C9-4A2E-A4D8-17B833D11260}" presName="child4Text" presStyleLbl="bgAcc1" presStyleIdx="3" presStyleCnt="4">
        <dgm:presLayoutVars>
          <dgm:bulletEnabled val="1"/>
        </dgm:presLayoutVars>
      </dgm:prSet>
      <dgm:spPr/>
      <dgm:t>
        <a:bodyPr/>
        <a:lstStyle/>
        <a:p>
          <a:endParaRPr lang="es-ES"/>
        </a:p>
      </dgm:t>
    </dgm:pt>
    <dgm:pt modelId="{059E3CFB-ECAF-4D56-9B00-A8B21DB99389}" type="pres">
      <dgm:prSet presAssocID="{D7CDF2B7-13C9-4A2E-A4D8-17B833D11260}" presName="childPlaceholder" presStyleCnt="0"/>
      <dgm:spPr/>
    </dgm:pt>
    <dgm:pt modelId="{C3DFB374-B30E-4ED2-9C62-C862E6E19266}" type="pres">
      <dgm:prSet presAssocID="{D7CDF2B7-13C9-4A2E-A4D8-17B833D11260}" presName="circle" presStyleCnt="0"/>
      <dgm:spPr/>
    </dgm:pt>
    <dgm:pt modelId="{2DED8521-FE89-434D-B63E-EBD7448E9454}" type="pres">
      <dgm:prSet presAssocID="{D7CDF2B7-13C9-4A2E-A4D8-17B833D11260}" presName="quadrant1" presStyleLbl="node1" presStyleIdx="0" presStyleCnt="4">
        <dgm:presLayoutVars>
          <dgm:chMax val="1"/>
          <dgm:bulletEnabled val="1"/>
        </dgm:presLayoutVars>
      </dgm:prSet>
      <dgm:spPr/>
      <dgm:t>
        <a:bodyPr/>
        <a:lstStyle/>
        <a:p>
          <a:endParaRPr lang="es-ES"/>
        </a:p>
      </dgm:t>
    </dgm:pt>
    <dgm:pt modelId="{0FA3E59F-B2C1-468F-B4A3-41E7288AB1B2}" type="pres">
      <dgm:prSet presAssocID="{D7CDF2B7-13C9-4A2E-A4D8-17B833D11260}" presName="quadrant2" presStyleLbl="node1" presStyleIdx="1" presStyleCnt="4">
        <dgm:presLayoutVars>
          <dgm:chMax val="1"/>
          <dgm:bulletEnabled val="1"/>
        </dgm:presLayoutVars>
      </dgm:prSet>
      <dgm:spPr/>
      <dgm:t>
        <a:bodyPr/>
        <a:lstStyle/>
        <a:p>
          <a:endParaRPr lang="es-ES"/>
        </a:p>
      </dgm:t>
    </dgm:pt>
    <dgm:pt modelId="{7FC9C0EE-B3BA-4F6F-8121-AB01E063CB13}" type="pres">
      <dgm:prSet presAssocID="{D7CDF2B7-13C9-4A2E-A4D8-17B833D11260}" presName="quadrant3" presStyleLbl="node1" presStyleIdx="2" presStyleCnt="4">
        <dgm:presLayoutVars>
          <dgm:chMax val="1"/>
          <dgm:bulletEnabled val="1"/>
        </dgm:presLayoutVars>
      </dgm:prSet>
      <dgm:spPr/>
      <dgm:t>
        <a:bodyPr/>
        <a:lstStyle/>
        <a:p>
          <a:endParaRPr lang="es-ES"/>
        </a:p>
      </dgm:t>
    </dgm:pt>
    <dgm:pt modelId="{C716E081-92AF-43F6-853C-3999B2828700}" type="pres">
      <dgm:prSet presAssocID="{D7CDF2B7-13C9-4A2E-A4D8-17B833D11260}" presName="quadrant4" presStyleLbl="node1" presStyleIdx="3" presStyleCnt="4">
        <dgm:presLayoutVars>
          <dgm:chMax val="1"/>
          <dgm:bulletEnabled val="1"/>
        </dgm:presLayoutVars>
      </dgm:prSet>
      <dgm:spPr/>
      <dgm:t>
        <a:bodyPr/>
        <a:lstStyle/>
        <a:p>
          <a:endParaRPr lang="es-ES"/>
        </a:p>
      </dgm:t>
    </dgm:pt>
    <dgm:pt modelId="{FE0138B7-E185-4D18-887D-0F0679A11D02}" type="pres">
      <dgm:prSet presAssocID="{D7CDF2B7-13C9-4A2E-A4D8-17B833D11260}" presName="quadrantPlaceholder" presStyleCnt="0"/>
      <dgm:spPr/>
    </dgm:pt>
    <dgm:pt modelId="{40960E6B-5E95-4C18-B324-980CC7F090FC}" type="pres">
      <dgm:prSet presAssocID="{D7CDF2B7-13C9-4A2E-A4D8-17B833D11260}" presName="center1" presStyleLbl="fgShp" presStyleIdx="0" presStyleCnt="2"/>
      <dgm:spPr>
        <a:xfrm>
          <a:off x="2377296" y="1219559"/>
          <a:ext cx="430817" cy="374623"/>
        </a:xfrm>
        <a:prstGeom prst="circularArrow">
          <a:avLst/>
        </a:prstGeom>
        <a:solidFill>
          <a:srgbClr val="4472C4">
            <a:tint val="40000"/>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pt>
    <dgm:pt modelId="{94A0F335-E1B0-41F0-9764-4DDF906EF0DF}" type="pres">
      <dgm:prSet presAssocID="{D7CDF2B7-13C9-4A2E-A4D8-17B833D11260}" presName="center2" presStyleLbl="fgShp" presStyleIdx="1" presStyleCnt="2"/>
      <dgm:spPr>
        <a:xfrm rot="10800000">
          <a:off x="2377296" y="1363646"/>
          <a:ext cx="430817" cy="374623"/>
        </a:xfrm>
        <a:prstGeom prst="circularArrow">
          <a:avLst/>
        </a:prstGeom>
        <a:solidFill>
          <a:srgbClr val="4472C4">
            <a:tint val="40000"/>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pt>
  </dgm:ptLst>
  <dgm:cxnLst>
    <dgm:cxn modelId="{C0408D92-63DA-4108-AF89-8221EC80D60A}" type="presOf" srcId="{5ED19444-8F2E-413D-8544-A1953C022DA3}" destId="{94913D1F-B398-469F-939D-A474269EB735}" srcOrd="1" destOrd="1" presId="urn:microsoft.com/office/officeart/2005/8/layout/cycle4"/>
    <dgm:cxn modelId="{A751132F-9B48-43AF-9608-45BE0C570841}" type="presOf" srcId="{2C7423CF-64E4-4FB8-A1D3-9507480F8DEB}" destId="{94913D1F-B398-469F-939D-A474269EB735}" srcOrd="1" destOrd="0" presId="urn:microsoft.com/office/officeart/2005/8/layout/cycle4"/>
    <dgm:cxn modelId="{06AB6FBF-5E9A-43B5-A851-15812A0A2072}" srcId="{DEB51C96-7B0C-49AE-92B7-20DE46742634}" destId="{2BA3C9EE-47D2-43A7-A1BF-016BBFB0939B}" srcOrd="1" destOrd="0" parTransId="{7B07CAE3-0101-4CA6-A238-0488726DAF53}" sibTransId="{FF4030AE-620A-43F4-A133-3350004CB09F}"/>
    <dgm:cxn modelId="{C2A48A06-372F-40A9-8CEB-A96048699262}" type="presOf" srcId="{2BA3C9EE-47D2-43A7-A1BF-016BBFB0939B}" destId="{C2BB825C-681E-4E40-BDBD-F1938F4547AA}" srcOrd="0" destOrd="1" presId="urn:microsoft.com/office/officeart/2005/8/layout/cycle4"/>
    <dgm:cxn modelId="{C70D0D97-AEAA-40B9-BA17-67B7DA115718}" type="presOf" srcId="{A90088DD-8C05-4D6C-BD1C-08716FDD32BC}" destId="{C716E081-92AF-43F6-853C-3999B2828700}" srcOrd="0" destOrd="0" presId="urn:microsoft.com/office/officeart/2005/8/layout/cycle4"/>
    <dgm:cxn modelId="{09DFB343-EF19-497D-B761-2480F87E68EE}" type="presOf" srcId="{5ED19444-8F2E-413D-8544-A1953C022DA3}" destId="{2F6E43A5-DF2F-482D-92E8-E5162D09666B}" srcOrd="0" destOrd="1" presId="urn:microsoft.com/office/officeart/2005/8/layout/cycle4"/>
    <dgm:cxn modelId="{FA135266-6DD3-41E1-BB2C-EBCD0A20FF1F}" srcId="{B1826825-7635-4197-9278-37C46AD97E23}" destId="{B75D54F1-F634-45C5-B092-A42A06B74009}" srcOrd="1" destOrd="0" parTransId="{67A0ADCF-F99B-47AF-A8E4-41468397D41F}" sibTransId="{4090F56F-F8B1-4A8F-BD15-54FC08DC47C2}"/>
    <dgm:cxn modelId="{2322AD5E-7134-4B20-8D53-EADC3A677356}" type="presOf" srcId="{6C1F3A21-E105-4A61-839F-7AE5892A7599}" destId="{F00B251B-A506-426D-B8F4-6C6896B50660}" srcOrd="1" destOrd="0" presId="urn:microsoft.com/office/officeart/2005/8/layout/cycle4"/>
    <dgm:cxn modelId="{F12C52C4-A3A3-4E2A-A9A5-4A682000B836}" type="presOf" srcId="{D7CDF2B7-13C9-4A2E-A4D8-17B833D11260}" destId="{244975CF-27D9-4969-8CFC-1C8E08E80772}" srcOrd="0" destOrd="0" presId="urn:microsoft.com/office/officeart/2005/8/layout/cycle4"/>
    <dgm:cxn modelId="{01C99B8C-02BF-4F74-9A6A-CB4C6109B80C}" srcId="{456DF0BE-8B40-4F70-88BA-76F46108D78D}" destId="{AAF9BA80-AC4D-4EBE-B496-E78755F47DC4}" srcOrd="3" destOrd="0" parTransId="{631CB9E3-1F65-43AD-A0A4-266D034CDD07}" sibTransId="{CBAAAC5C-3CDC-41F0-B297-3170E51A7EE5}"/>
    <dgm:cxn modelId="{06282C42-C2EB-4648-A905-616820E5EC10}" type="presOf" srcId="{456DF0BE-8B40-4F70-88BA-76F46108D78D}" destId="{2DED8521-FE89-434D-B63E-EBD7448E9454}" srcOrd="0" destOrd="0" presId="urn:microsoft.com/office/officeart/2005/8/layout/cycle4"/>
    <dgm:cxn modelId="{B6292ECE-0BB9-4628-9368-D087EFEDFEDA}" srcId="{B1826825-7635-4197-9278-37C46AD97E23}" destId="{6DDC087B-E29E-49EE-B89B-1531EDDDBDDD}" srcOrd="2" destOrd="0" parTransId="{A5AAC339-2B74-4F59-9AD1-BE49965B5AFD}" sibTransId="{0BE29FAB-F5FA-485D-846E-6BB3C58FAFF1}"/>
    <dgm:cxn modelId="{492F3AF4-D673-4783-9658-0A60C467E6EC}" type="presOf" srcId="{BAE40F90-4693-47FC-B83F-B265DCB0A9BA}" destId="{12D903E0-986F-43A9-8B79-5AD2B79E3471}" srcOrd="0" destOrd="2" presId="urn:microsoft.com/office/officeart/2005/8/layout/cycle4"/>
    <dgm:cxn modelId="{79200047-5AD7-473C-8AF3-968BCA6BE81D}" srcId="{A90088DD-8C05-4D6C-BD1C-08716FDD32BC}" destId="{2C7423CF-64E4-4FB8-A1D3-9507480F8DEB}" srcOrd="0" destOrd="0" parTransId="{EAF195C8-D706-4B1D-8178-839A24278242}" sibTransId="{F36B01D6-234D-433D-B317-AC4AD6FD3EEA}"/>
    <dgm:cxn modelId="{B2018BB6-009A-4CF6-A652-96381AAA0815}" srcId="{D7CDF2B7-13C9-4A2E-A4D8-17B833D11260}" destId="{A90088DD-8C05-4D6C-BD1C-08716FDD32BC}" srcOrd="3" destOrd="0" parTransId="{0E0DAC91-3E72-4E47-8770-6E072E13E715}" sibTransId="{EE5C7558-EEFB-4AB7-A1E8-1208D61C0D11}"/>
    <dgm:cxn modelId="{D791223D-D3FF-4505-9A5E-0BB76D2ACED5}" srcId="{DEB51C96-7B0C-49AE-92B7-20DE46742634}" destId="{5DAB6B6B-3727-4453-84AA-98D5D6857E18}" srcOrd="0" destOrd="0" parTransId="{FE9B7FEF-1C2B-4844-B6A8-F8C690685585}" sibTransId="{E0833B86-03B7-48B7-BE79-ADD5B2B80127}"/>
    <dgm:cxn modelId="{FEA98CC8-FC60-4F10-8069-2E1798B80361}" type="presOf" srcId="{6DDC087B-E29E-49EE-B89B-1531EDDDBDDD}" destId="{8AEEBBD2-0446-48CB-8D1C-C7EE35455FF1}" srcOrd="0" destOrd="2" presId="urn:microsoft.com/office/officeart/2005/8/layout/cycle4"/>
    <dgm:cxn modelId="{675A7B3B-2094-4C26-BE91-99AC4B007E7A}" type="presOf" srcId="{BAE40F90-4693-47FC-B83F-B265DCB0A9BA}" destId="{F00B251B-A506-426D-B8F4-6C6896B50660}" srcOrd="1" destOrd="2" presId="urn:microsoft.com/office/officeart/2005/8/layout/cycle4"/>
    <dgm:cxn modelId="{EC292989-1D9E-4D87-B9E7-3202F2848D3A}" type="presOf" srcId="{B75D54F1-F634-45C5-B092-A42A06B74009}" destId="{4C8081AA-6543-4175-A828-F6E62E5C1BF7}" srcOrd="1" destOrd="1" presId="urn:microsoft.com/office/officeart/2005/8/layout/cycle4"/>
    <dgm:cxn modelId="{11B16A36-DFCC-4484-A68E-005082FE71F1}" type="presOf" srcId="{1D02159D-2CD9-4B2B-9783-C344B1F28DC1}" destId="{94913D1F-B398-469F-939D-A474269EB735}" srcOrd="1" destOrd="2" presId="urn:microsoft.com/office/officeart/2005/8/layout/cycle4"/>
    <dgm:cxn modelId="{F4A25915-06D6-4762-9995-ABD31D65FE07}" srcId="{D7CDF2B7-13C9-4A2E-A4D8-17B833D11260}" destId="{B1826825-7635-4197-9278-37C46AD97E23}" srcOrd="1" destOrd="0" parTransId="{6E8BD1D2-CD36-4DAC-A6B6-C9BF7D28FDFC}" sibTransId="{6305490A-CE64-4143-80A9-488BE4D8513D}"/>
    <dgm:cxn modelId="{C72673B6-F3AC-4BBA-AB82-7C7CABC0D553}" type="presOf" srcId="{5DAB6B6B-3727-4453-84AA-98D5D6857E18}" destId="{C2BB825C-681E-4E40-BDBD-F1938F4547AA}" srcOrd="0" destOrd="0" presId="urn:microsoft.com/office/officeart/2005/8/layout/cycle4"/>
    <dgm:cxn modelId="{0569015A-BC76-47B1-B01D-F40F82D88855}" type="presOf" srcId="{B0506EFE-6A27-4C8C-B570-7633A947307D}" destId="{D3662ABC-B1E5-408E-981B-398E9F93A982}" srcOrd="1" destOrd="2" presId="urn:microsoft.com/office/officeart/2005/8/layout/cycle4"/>
    <dgm:cxn modelId="{55D3AC3F-CB9F-4815-964D-33B252A93367}" type="presOf" srcId="{AAF9BA80-AC4D-4EBE-B496-E78755F47DC4}" destId="{12D903E0-986F-43A9-8B79-5AD2B79E3471}" srcOrd="0" destOrd="3" presId="urn:microsoft.com/office/officeart/2005/8/layout/cycle4"/>
    <dgm:cxn modelId="{9B09AF1F-CF8D-4D29-BC1A-0509E0548A3F}" type="presOf" srcId="{2C7423CF-64E4-4FB8-A1D3-9507480F8DEB}" destId="{2F6E43A5-DF2F-482D-92E8-E5162D09666B}" srcOrd="0" destOrd="0" presId="urn:microsoft.com/office/officeart/2005/8/layout/cycle4"/>
    <dgm:cxn modelId="{39AD344C-D008-455C-933D-071B169E1C57}" type="presOf" srcId="{1D02159D-2CD9-4B2B-9783-C344B1F28DC1}" destId="{2F6E43A5-DF2F-482D-92E8-E5162D09666B}" srcOrd="0" destOrd="2" presId="urn:microsoft.com/office/officeart/2005/8/layout/cycle4"/>
    <dgm:cxn modelId="{677B0596-A7F9-4A7B-8036-DBE2ED89E209}" type="presOf" srcId="{1344CD28-A0B6-49E9-BD06-C595023233AF}" destId="{12D903E0-986F-43A9-8B79-5AD2B79E3471}" srcOrd="0" destOrd="1" presId="urn:microsoft.com/office/officeart/2005/8/layout/cycle4"/>
    <dgm:cxn modelId="{37E33F3A-3170-4F8E-B7B7-9C5B24320F34}" type="presOf" srcId="{B1826825-7635-4197-9278-37C46AD97E23}" destId="{0FA3E59F-B2C1-468F-B4A3-41E7288AB1B2}" srcOrd="0" destOrd="0" presId="urn:microsoft.com/office/officeart/2005/8/layout/cycle4"/>
    <dgm:cxn modelId="{E5576953-B8F1-466E-9E21-8FD8F064698F}" type="presOf" srcId="{D0E455B5-C797-4D07-A478-3C55DDEDDCF4}" destId="{8AEEBBD2-0446-48CB-8D1C-C7EE35455FF1}" srcOrd="0" destOrd="0" presId="urn:microsoft.com/office/officeart/2005/8/layout/cycle4"/>
    <dgm:cxn modelId="{ABAE6A5E-D165-4688-91F2-47FBD64905C9}" srcId="{DEB51C96-7B0C-49AE-92B7-20DE46742634}" destId="{B0506EFE-6A27-4C8C-B570-7633A947307D}" srcOrd="2" destOrd="0" parTransId="{19F2004B-AD1B-4C71-BFCB-DCCDA5F0E358}" sibTransId="{5F7E5619-0247-43DA-818B-CFE58FC989B3}"/>
    <dgm:cxn modelId="{DB8988B2-11C4-41BE-8892-8B53855A914D}" type="presOf" srcId="{DEB51C96-7B0C-49AE-92B7-20DE46742634}" destId="{7FC9C0EE-B3BA-4F6F-8121-AB01E063CB13}" srcOrd="0" destOrd="0" presId="urn:microsoft.com/office/officeart/2005/8/layout/cycle4"/>
    <dgm:cxn modelId="{D89DC78C-3741-4AE7-B179-E8F9B9DFCB2A}" type="presOf" srcId="{2BA3C9EE-47D2-43A7-A1BF-016BBFB0939B}" destId="{D3662ABC-B1E5-408E-981B-398E9F93A982}" srcOrd="1" destOrd="1" presId="urn:microsoft.com/office/officeart/2005/8/layout/cycle4"/>
    <dgm:cxn modelId="{4F272A46-CBA9-42B1-B30F-1FE99F4273FC}" srcId="{456DF0BE-8B40-4F70-88BA-76F46108D78D}" destId="{BAE40F90-4693-47FC-B83F-B265DCB0A9BA}" srcOrd="2" destOrd="0" parTransId="{D1F3CB03-FB5D-4792-A7F6-2BDBE2956CC0}" sibTransId="{F7B8DEA3-4060-4FFE-8914-319C61814402}"/>
    <dgm:cxn modelId="{F52A0E13-B3D1-467D-8772-9565CCFDC792}" type="presOf" srcId="{5DAB6B6B-3727-4453-84AA-98D5D6857E18}" destId="{D3662ABC-B1E5-408E-981B-398E9F93A982}" srcOrd="1" destOrd="0" presId="urn:microsoft.com/office/officeart/2005/8/layout/cycle4"/>
    <dgm:cxn modelId="{B929F872-6D6F-4FB8-B170-F0D919406A6D}" type="presOf" srcId="{D0E455B5-C797-4D07-A478-3C55DDEDDCF4}" destId="{4C8081AA-6543-4175-A828-F6E62E5C1BF7}" srcOrd="1" destOrd="0" presId="urn:microsoft.com/office/officeart/2005/8/layout/cycle4"/>
    <dgm:cxn modelId="{ED247722-962D-43D5-A552-5C58FED027AF}" srcId="{A90088DD-8C05-4D6C-BD1C-08716FDD32BC}" destId="{5ED19444-8F2E-413D-8544-A1953C022DA3}" srcOrd="1" destOrd="0" parTransId="{697A8ADB-E8DB-424B-8DF3-455BFE35F044}" sibTransId="{80EDEDA4-666E-4BFB-BF09-D784197EF6C8}"/>
    <dgm:cxn modelId="{5E8C86CA-18F6-451C-89D3-46D84942DCC8}" type="presOf" srcId="{AAF9BA80-AC4D-4EBE-B496-E78755F47DC4}" destId="{F00B251B-A506-426D-B8F4-6C6896B50660}" srcOrd="1" destOrd="3" presId="urn:microsoft.com/office/officeart/2005/8/layout/cycle4"/>
    <dgm:cxn modelId="{BFD9E9AA-9FAE-4D19-9ED7-38C70AB558D8}" type="presOf" srcId="{6C1F3A21-E105-4A61-839F-7AE5892A7599}" destId="{12D903E0-986F-43A9-8B79-5AD2B79E3471}" srcOrd="0" destOrd="0" presId="urn:microsoft.com/office/officeart/2005/8/layout/cycle4"/>
    <dgm:cxn modelId="{5C3C1AE9-758D-4FA8-97E1-1D175F335951}" type="presOf" srcId="{6DDC087B-E29E-49EE-B89B-1531EDDDBDDD}" destId="{4C8081AA-6543-4175-A828-F6E62E5C1BF7}" srcOrd="1" destOrd="2" presId="urn:microsoft.com/office/officeart/2005/8/layout/cycle4"/>
    <dgm:cxn modelId="{ED3C1EF6-2D7A-48DD-AEC4-8B4DFFF08D80}" srcId="{D7CDF2B7-13C9-4A2E-A4D8-17B833D11260}" destId="{DEB51C96-7B0C-49AE-92B7-20DE46742634}" srcOrd="2" destOrd="0" parTransId="{62E48229-C39C-4F1C-B153-4DC744DBC00E}" sibTransId="{A0F406AF-C67C-406F-A5DB-9E1C9B28BE5F}"/>
    <dgm:cxn modelId="{79B30560-F3A8-453E-A968-4DDA127A0DA3}" type="presOf" srcId="{B0506EFE-6A27-4C8C-B570-7633A947307D}" destId="{C2BB825C-681E-4E40-BDBD-F1938F4547AA}" srcOrd="0" destOrd="2" presId="urn:microsoft.com/office/officeart/2005/8/layout/cycle4"/>
    <dgm:cxn modelId="{A6068C0D-EFCF-47FF-ADBC-5220CC7B18A8}" type="presOf" srcId="{1344CD28-A0B6-49E9-BD06-C595023233AF}" destId="{F00B251B-A506-426D-B8F4-6C6896B50660}" srcOrd="1" destOrd="1" presId="urn:microsoft.com/office/officeart/2005/8/layout/cycle4"/>
    <dgm:cxn modelId="{4BF1C1B1-466E-489D-B34F-D554001EBBA1}" srcId="{456DF0BE-8B40-4F70-88BA-76F46108D78D}" destId="{6C1F3A21-E105-4A61-839F-7AE5892A7599}" srcOrd="0" destOrd="0" parTransId="{4ED3771F-3B19-43CA-BF01-9D9D8C138F28}" sibTransId="{62724967-BB61-46AD-B198-F725F743465F}"/>
    <dgm:cxn modelId="{3230F87E-2D4E-449F-BBAD-692B149E54F0}" srcId="{456DF0BE-8B40-4F70-88BA-76F46108D78D}" destId="{1344CD28-A0B6-49E9-BD06-C595023233AF}" srcOrd="1" destOrd="0" parTransId="{5ED32BDC-F345-4A32-B20A-B3A1136E1CAC}" sibTransId="{B63DB70D-9585-425F-ADF1-15E27C151481}"/>
    <dgm:cxn modelId="{46DAF8A2-3F6B-4205-93AA-1A499BC28885}" srcId="{D7CDF2B7-13C9-4A2E-A4D8-17B833D11260}" destId="{456DF0BE-8B40-4F70-88BA-76F46108D78D}" srcOrd="0" destOrd="0" parTransId="{5ED3FB83-687D-4525-A451-B7CEE04C4891}" sibTransId="{241FA211-EBA5-4490-9C40-FD1B0DE0FB23}"/>
    <dgm:cxn modelId="{37D8E599-6C78-45AE-8D85-7E56C27209A5}" type="presOf" srcId="{B75D54F1-F634-45C5-B092-A42A06B74009}" destId="{8AEEBBD2-0446-48CB-8D1C-C7EE35455FF1}" srcOrd="0" destOrd="1" presId="urn:microsoft.com/office/officeart/2005/8/layout/cycle4"/>
    <dgm:cxn modelId="{152CF9DC-8D0D-4BAB-9DAD-B4725AB7F979}" srcId="{A90088DD-8C05-4D6C-BD1C-08716FDD32BC}" destId="{1D02159D-2CD9-4B2B-9783-C344B1F28DC1}" srcOrd="2" destOrd="0" parTransId="{12160780-16EE-4AAB-BBD7-C2F669CFEECD}" sibTransId="{7247A854-15FA-4BE0-9116-DB81D8DB4180}"/>
    <dgm:cxn modelId="{F1F1F87A-8628-43F1-8069-5709DC49C72D}" srcId="{B1826825-7635-4197-9278-37C46AD97E23}" destId="{D0E455B5-C797-4D07-A478-3C55DDEDDCF4}" srcOrd="0" destOrd="0" parTransId="{4CE81330-C8A7-4D17-835C-60F89D202E6E}" sibTransId="{FDC88C3B-96C7-4046-8D07-A942AD45760A}"/>
    <dgm:cxn modelId="{8A8F1589-4E8B-4225-87BB-47F80D4B6DBB}" type="presParOf" srcId="{244975CF-27D9-4969-8CFC-1C8E08E80772}" destId="{7480369E-CC5C-4553-BD2B-87BB59D6A8C1}" srcOrd="0" destOrd="0" presId="urn:microsoft.com/office/officeart/2005/8/layout/cycle4"/>
    <dgm:cxn modelId="{9AE5BD1C-9C63-493D-92A2-F8D6BA90C96F}" type="presParOf" srcId="{7480369E-CC5C-4553-BD2B-87BB59D6A8C1}" destId="{1AEB94BE-5060-493E-B5B7-E41CA88B79A7}" srcOrd="0" destOrd="0" presId="urn:microsoft.com/office/officeart/2005/8/layout/cycle4"/>
    <dgm:cxn modelId="{E6CA6C84-0EA9-4ED9-B31B-38E303F6F2A5}" type="presParOf" srcId="{1AEB94BE-5060-493E-B5B7-E41CA88B79A7}" destId="{12D903E0-986F-43A9-8B79-5AD2B79E3471}" srcOrd="0" destOrd="0" presId="urn:microsoft.com/office/officeart/2005/8/layout/cycle4"/>
    <dgm:cxn modelId="{86C9AF30-4C88-4D88-AE0E-35BA268EB83B}" type="presParOf" srcId="{1AEB94BE-5060-493E-B5B7-E41CA88B79A7}" destId="{F00B251B-A506-426D-B8F4-6C6896B50660}" srcOrd="1" destOrd="0" presId="urn:microsoft.com/office/officeart/2005/8/layout/cycle4"/>
    <dgm:cxn modelId="{5B50FE18-6344-4C85-9681-39DB65414784}" type="presParOf" srcId="{7480369E-CC5C-4553-BD2B-87BB59D6A8C1}" destId="{9F6D98CE-E1B4-4E34-B311-22B361116755}" srcOrd="1" destOrd="0" presId="urn:microsoft.com/office/officeart/2005/8/layout/cycle4"/>
    <dgm:cxn modelId="{D125E303-CF0A-4A51-BCBF-C3A3E698164E}" type="presParOf" srcId="{9F6D98CE-E1B4-4E34-B311-22B361116755}" destId="{8AEEBBD2-0446-48CB-8D1C-C7EE35455FF1}" srcOrd="0" destOrd="0" presId="urn:microsoft.com/office/officeart/2005/8/layout/cycle4"/>
    <dgm:cxn modelId="{F0B83BBB-4666-4A73-806F-7FD26249339B}" type="presParOf" srcId="{9F6D98CE-E1B4-4E34-B311-22B361116755}" destId="{4C8081AA-6543-4175-A828-F6E62E5C1BF7}" srcOrd="1" destOrd="0" presId="urn:microsoft.com/office/officeart/2005/8/layout/cycle4"/>
    <dgm:cxn modelId="{F15DC953-14CF-4F12-84CD-CE6D0C4BE33D}" type="presParOf" srcId="{7480369E-CC5C-4553-BD2B-87BB59D6A8C1}" destId="{7D8E6C39-6EDB-400A-9BCD-D6D1F42F572C}" srcOrd="2" destOrd="0" presId="urn:microsoft.com/office/officeart/2005/8/layout/cycle4"/>
    <dgm:cxn modelId="{D624C0DE-5A2D-49A5-B5FB-C8BA5A4605F5}" type="presParOf" srcId="{7D8E6C39-6EDB-400A-9BCD-D6D1F42F572C}" destId="{C2BB825C-681E-4E40-BDBD-F1938F4547AA}" srcOrd="0" destOrd="0" presId="urn:microsoft.com/office/officeart/2005/8/layout/cycle4"/>
    <dgm:cxn modelId="{8F5A49CD-2AC5-48C8-82EF-63740FF14876}" type="presParOf" srcId="{7D8E6C39-6EDB-400A-9BCD-D6D1F42F572C}" destId="{D3662ABC-B1E5-408E-981B-398E9F93A982}" srcOrd="1" destOrd="0" presId="urn:microsoft.com/office/officeart/2005/8/layout/cycle4"/>
    <dgm:cxn modelId="{0BB0020D-A4C8-416A-8F62-5A16C132EC6F}" type="presParOf" srcId="{7480369E-CC5C-4553-BD2B-87BB59D6A8C1}" destId="{9870B546-E08B-4D73-9145-6A6342BF0D12}" srcOrd="3" destOrd="0" presId="urn:microsoft.com/office/officeart/2005/8/layout/cycle4"/>
    <dgm:cxn modelId="{972B86A5-987A-4DFA-A45C-A0786A876297}" type="presParOf" srcId="{9870B546-E08B-4D73-9145-6A6342BF0D12}" destId="{2F6E43A5-DF2F-482D-92E8-E5162D09666B}" srcOrd="0" destOrd="0" presId="urn:microsoft.com/office/officeart/2005/8/layout/cycle4"/>
    <dgm:cxn modelId="{918A3B45-66DB-4E75-AAD1-4EC14F209939}" type="presParOf" srcId="{9870B546-E08B-4D73-9145-6A6342BF0D12}" destId="{94913D1F-B398-469F-939D-A474269EB735}" srcOrd="1" destOrd="0" presId="urn:microsoft.com/office/officeart/2005/8/layout/cycle4"/>
    <dgm:cxn modelId="{3A9134EF-EB6F-4E06-8CC3-22FB4786242D}" type="presParOf" srcId="{7480369E-CC5C-4553-BD2B-87BB59D6A8C1}" destId="{059E3CFB-ECAF-4D56-9B00-A8B21DB99389}" srcOrd="4" destOrd="0" presId="urn:microsoft.com/office/officeart/2005/8/layout/cycle4"/>
    <dgm:cxn modelId="{250F6BEC-487D-4130-AD82-5EE4B8A2BF91}" type="presParOf" srcId="{244975CF-27D9-4969-8CFC-1C8E08E80772}" destId="{C3DFB374-B30E-4ED2-9C62-C862E6E19266}" srcOrd="1" destOrd="0" presId="urn:microsoft.com/office/officeart/2005/8/layout/cycle4"/>
    <dgm:cxn modelId="{A534B827-8984-45BB-B802-4C4C63349C27}" type="presParOf" srcId="{C3DFB374-B30E-4ED2-9C62-C862E6E19266}" destId="{2DED8521-FE89-434D-B63E-EBD7448E9454}" srcOrd="0" destOrd="0" presId="urn:microsoft.com/office/officeart/2005/8/layout/cycle4"/>
    <dgm:cxn modelId="{1DDF8C4D-72E6-41F4-9643-52911DF6BCCE}" type="presParOf" srcId="{C3DFB374-B30E-4ED2-9C62-C862E6E19266}" destId="{0FA3E59F-B2C1-468F-B4A3-41E7288AB1B2}" srcOrd="1" destOrd="0" presId="urn:microsoft.com/office/officeart/2005/8/layout/cycle4"/>
    <dgm:cxn modelId="{D11385F9-0A77-462F-9F2E-FD72F06D7501}" type="presParOf" srcId="{C3DFB374-B30E-4ED2-9C62-C862E6E19266}" destId="{7FC9C0EE-B3BA-4F6F-8121-AB01E063CB13}" srcOrd="2" destOrd="0" presId="urn:microsoft.com/office/officeart/2005/8/layout/cycle4"/>
    <dgm:cxn modelId="{364C5CA1-B76E-4F5D-8302-919582098050}" type="presParOf" srcId="{C3DFB374-B30E-4ED2-9C62-C862E6E19266}" destId="{C716E081-92AF-43F6-853C-3999B2828700}" srcOrd="3" destOrd="0" presId="urn:microsoft.com/office/officeart/2005/8/layout/cycle4"/>
    <dgm:cxn modelId="{A317AF80-1DA5-40BA-A145-6154A85E52A8}" type="presParOf" srcId="{C3DFB374-B30E-4ED2-9C62-C862E6E19266}" destId="{FE0138B7-E185-4D18-887D-0F0679A11D02}" srcOrd="4" destOrd="0" presId="urn:microsoft.com/office/officeart/2005/8/layout/cycle4"/>
    <dgm:cxn modelId="{2052479D-253F-481E-B184-F44BD9D17FA6}" type="presParOf" srcId="{244975CF-27D9-4969-8CFC-1C8E08E80772}" destId="{40960E6B-5E95-4C18-B324-980CC7F090FC}" srcOrd="2" destOrd="0" presId="urn:microsoft.com/office/officeart/2005/8/layout/cycle4"/>
    <dgm:cxn modelId="{0A276277-A831-4E2B-90BA-D0A1D03AB21F}" type="presParOf" srcId="{244975CF-27D9-4969-8CFC-1C8E08E80772}" destId="{94A0F335-E1B0-41F0-9764-4DDF906EF0DF}"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1C9ADDC-A22B-4BF4-8932-0FA4E3A6EE18}" type="doc">
      <dgm:prSet loTypeId="urn:microsoft.com/office/officeart/2005/8/layout/process4" loCatId="list" qsTypeId="urn:microsoft.com/office/officeart/2005/8/quickstyle/simple1" qsCatId="simple" csTypeId="urn:microsoft.com/office/officeart/2005/8/colors/colorful1" csCatId="colorful" phldr="1"/>
      <dgm:spPr/>
      <dgm:t>
        <a:bodyPr/>
        <a:lstStyle/>
        <a:p>
          <a:endParaRPr lang="es-ES"/>
        </a:p>
      </dgm:t>
    </dgm:pt>
    <dgm:pt modelId="{FD9C0128-570E-4458-A4FC-39BC89E14F0D}">
      <dgm:prSet phldrT="[Texto]" custT="1"/>
      <dgm:spPr/>
      <dgm:t>
        <a:bodyPr/>
        <a:lstStyle/>
        <a:p>
          <a:r>
            <a:rPr lang="es-CO" sz="2400" b="0" dirty="0">
              <a:latin typeface="Arial" panose="020B0604020202020204" pitchFamily="34" charset="0"/>
              <a:cs typeface="Arial" panose="020B0604020202020204" pitchFamily="34" charset="0"/>
            </a:rPr>
            <a:t>Estrategias de inversión</a:t>
          </a:r>
          <a:endParaRPr lang="es-ES" sz="2400" b="0" dirty="0">
            <a:latin typeface="Arial" panose="020B0604020202020204" pitchFamily="34" charset="0"/>
            <a:cs typeface="Arial" panose="020B0604020202020204" pitchFamily="34" charset="0"/>
          </a:endParaRPr>
        </a:p>
      </dgm:t>
    </dgm:pt>
    <dgm:pt modelId="{E4C8D95F-5623-4431-8420-AE11FB46734C}" type="parTrans" cxnId="{88EB10B2-A94F-458E-90E1-CE2E89589DFC}">
      <dgm:prSet/>
      <dgm:spPr/>
      <dgm:t>
        <a:bodyPr/>
        <a:lstStyle/>
        <a:p>
          <a:endParaRPr lang="es-ES">
            <a:latin typeface="Arial" panose="020B0604020202020204" pitchFamily="34" charset="0"/>
            <a:cs typeface="Arial" panose="020B0604020202020204" pitchFamily="34" charset="0"/>
          </a:endParaRPr>
        </a:p>
      </dgm:t>
    </dgm:pt>
    <dgm:pt modelId="{0C933885-5EBB-4813-A1EE-47B25CB84775}" type="sibTrans" cxnId="{88EB10B2-A94F-458E-90E1-CE2E89589DFC}">
      <dgm:prSet/>
      <dgm:spPr/>
      <dgm:t>
        <a:bodyPr/>
        <a:lstStyle/>
        <a:p>
          <a:endParaRPr lang="es-ES">
            <a:latin typeface="Arial" panose="020B0604020202020204" pitchFamily="34" charset="0"/>
            <a:cs typeface="Arial" panose="020B0604020202020204" pitchFamily="34" charset="0"/>
          </a:endParaRPr>
        </a:p>
      </dgm:t>
    </dgm:pt>
    <dgm:pt modelId="{169FE277-6756-414A-86EF-5C975DC353B5}">
      <dgm:prSet phldrT="[Texto]"/>
      <dgm:spPr/>
      <dgm:t>
        <a:bodyPr/>
        <a:lstStyle/>
        <a:p>
          <a:pPr>
            <a:buFont typeface="Symbol" panose="05050102010706020507" pitchFamily="18" charset="2"/>
            <a:buChar char=""/>
          </a:pPr>
          <a:r>
            <a:rPr lang="es-CO" dirty="0">
              <a:latin typeface="Arial" panose="020B0604020202020204" pitchFamily="34" charset="0"/>
              <a:cs typeface="Arial" panose="020B0604020202020204" pitchFamily="34" charset="0"/>
            </a:rPr>
            <a:t>La empresa requiere invertir en un software especializado en el sector de transporte de carga terrestre, al tomar en consideración que no hay un sistema gerencial con el fin de llevar un control en cada uno de los procesos operativos y financieros de la organización.</a:t>
          </a:r>
          <a:endParaRPr lang="es-ES" dirty="0">
            <a:latin typeface="Arial" panose="020B0604020202020204" pitchFamily="34" charset="0"/>
            <a:cs typeface="Arial" panose="020B0604020202020204" pitchFamily="34" charset="0"/>
          </a:endParaRPr>
        </a:p>
      </dgm:t>
    </dgm:pt>
    <dgm:pt modelId="{B67AD704-6D07-4F38-B16D-B7E9D08832E8}" type="parTrans" cxnId="{03D269B1-AD96-4E62-B81F-656BF398B78C}">
      <dgm:prSet/>
      <dgm:spPr/>
      <dgm:t>
        <a:bodyPr/>
        <a:lstStyle/>
        <a:p>
          <a:endParaRPr lang="es-ES">
            <a:latin typeface="Arial" panose="020B0604020202020204" pitchFamily="34" charset="0"/>
            <a:cs typeface="Arial" panose="020B0604020202020204" pitchFamily="34" charset="0"/>
          </a:endParaRPr>
        </a:p>
      </dgm:t>
    </dgm:pt>
    <dgm:pt modelId="{3590B97F-A00B-4F54-B4A0-8F5D769D8992}" type="sibTrans" cxnId="{03D269B1-AD96-4E62-B81F-656BF398B78C}">
      <dgm:prSet/>
      <dgm:spPr/>
      <dgm:t>
        <a:bodyPr/>
        <a:lstStyle/>
        <a:p>
          <a:endParaRPr lang="es-ES">
            <a:latin typeface="Arial" panose="020B0604020202020204" pitchFamily="34" charset="0"/>
            <a:cs typeface="Arial" panose="020B0604020202020204" pitchFamily="34" charset="0"/>
          </a:endParaRPr>
        </a:p>
      </dgm:t>
    </dgm:pt>
    <dgm:pt modelId="{9E50366F-9FE8-4F72-806F-D81845CE8D69}">
      <dgm:prSet phldrT="[Texto]" custT="1"/>
      <dgm:spPr/>
      <dgm:t>
        <a:bodyPr/>
        <a:lstStyle/>
        <a:p>
          <a:r>
            <a:rPr lang="es-CO" sz="2400" b="0" dirty="0">
              <a:latin typeface="Arial" panose="020B0604020202020204" pitchFamily="34" charset="0"/>
              <a:cs typeface="Arial" panose="020B0604020202020204" pitchFamily="34" charset="0"/>
            </a:rPr>
            <a:t>Estrategias de publicidad</a:t>
          </a:r>
          <a:endParaRPr lang="es-ES" sz="2400" b="0" dirty="0">
            <a:latin typeface="Arial" panose="020B0604020202020204" pitchFamily="34" charset="0"/>
            <a:cs typeface="Arial" panose="020B0604020202020204" pitchFamily="34" charset="0"/>
          </a:endParaRPr>
        </a:p>
      </dgm:t>
    </dgm:pt>
    <dgm:pt modelId="{8B899C50-27FF-4179-98F3-3683423BB532}" type="parTrans" cxnId="{8E668A16-C982-435B-B5F0-76FEEABC8227}">
      <dgm:prSet/>
      <dgm:spPr/>
      <dgm:t>
        <a:bodyPr/>
        <a:lstStyle/>
        <a:p>
          <a:endParaRPr lang="es-ES">
            <a:latin typeface="Arial" panose="020B0604020202020204" pitchFamily="34" charset="0"/>
            <a:cs typeface="Arial" panose="020B0604020202020204" pitchFamily="34" charset="0"/>
          </a:endParaRPr>
        </a:p>
      </dgm:t>
    </dgm:pt>
    <dgm:pt modelId="{946FC5FF-74BA-4527-9B8F-3B894D76E9FD}" type="sibTrans" cxnId="{8E668A16-C982-435B-B5F0-76FEEABC8227}">
      <dgm:prSet/>
      <dgm:spPr/>
      <dgm:t>
        <a:bodyPr/>
        <a:lstStyle/>
        <a:p>
          <a:endParaRPr lang="es-ES">
            <a:latin typeface="Arial" panose="020B0604020202020204" pitchFamily="34" charset="0"/>
            <a:cs typeface="Arial" panose="020B0604020202020204" pitchFamily="34" charset="0"/>
          </a:endParaRPr>
        </a:p>
      </dgm:t>
    </dgm:pt>
    <dgm:pt modelId="{D124EEAD-8F06-45F0-AA20-31B462B1682D}">
      <dgm:prSet phldrT="[Texto]"/>
      <dgm:spPr/>
      <dgm:t>
        <a:bodyPr/>
        <a:lstStyle/>
        <a:p>
          <a:pPr>
            <a:buFont typeface="Symbol" panose="05050102010706020507" pitchFamily="18" charset="2"/>
            <a:buChar char=""/>
          </a:pPr>
          <a:r>
            <a:rPr lang="es-CO" dirty="0">
              <a:latin typeface="Arial" panose="020B0604020202020204" pitchFamily="34" charset="0"/>
              <a:cs typeface="Arial" panose="020B0604020202020204" pitchFamily="34" charset="0"/>
            </a:rPr>
            <a:t>Ampliar el perfil del cliente, al tener en cuenta que están concentradas las ventas en uno solo.</a:t>
          </a:r>
          <a:endParaRPr lang="es-ES" dirty="0">
            <a:latin typeface="Arial" panose="020B0604020202020204" pitchFamily="34" charset="0"/>
            <a:cs typeface="Arial" panose="020B0604020202020204" pitchFamily="34" charset="0"/>
          </a:endParaRPr>
        </a:p>
      </dgm:t>
    </dgm:pt>
    <dgm:pt modelId="{02FE0205-9405-48FD-BBCC-71BDDAD78208}" type="parTrans" cxnId="{3701A4C1-4CE5-4586-9317-61F73872BBA7}">
      <dgm:prSet/>
      <dgm:spPr/>
      <dgm:t>
        <a:bodyPr/>
        <a:lstStyle/>
        <a:p>
          <a:endParaRPr lang="es-ES">
            <a:latin typeface="Arial" panose="020B0604020202020204" pitchFamily="34" charset="0"/>
            <a:cs typeface="Arial" panose="020B0604020202020204" pitchFamily="34" charset="0"/>
          </a:endParaRPr>
        </a:p>
      </dgm:t>
    </dgm:pt>
    <dgm:pt modelId="{69C89357-FAD4-4671-A34C-D39BCE27847B}" type="sibTrans" cxnId="{3701A4C1-4CE5-4586-9317-61F73872BBA7}">
      <dgm:prSet/>
      <dgm:spPr/>
      <dgm:t>
        <a:bodyPr/>
        <a:lstStyle/>
        <a:p>
          <a:endParaRPr lang="es-ES">
            <a:latin typeface="Arial" panose="020B0604020202020204" pitchFamily="34" charset="0"/>
            <a:cs typeface="Arial" panose="020B0604020202020204" pitchFamily="34" charset="0"/>
          </a:endParaRPr>
        </a:p>
      </dgm:t>
    </dgm:pt>
    <dgm:pt modelId="{FBA4C3B4-3FFF-409C-AFF6-625635690D92}">
      <dgm:prSet phldrT="[Texto]"/>
      <dgm:spPr/>
      <dgm:t>
        <a:bodyPr/>
        <a:lstStyle/>
        <a:p>
          <a:pPr>
            <a:buFont typeface="Symbol" panose="05050102010706020507" pitchFamily="18" charset="2"/>
            <a:buChar char=""/>
          </a:pPr>
          <a:r>
            <a:rPr lang="es-CO" dirty="0">
              <a:latin typeface="Arial" panose="020B0604020202020204" pitchFamily="34" charset="0"/>
              <a:cs typeface="Arial" panose="020B0604020202020204" pitchFamily="34" charset="0"/>
            </a:rPr>
            <a:t>Diversificar la prestación de los servicios.</a:t>
          </a:r>
          <a:endParaRPr lang="es-ES" dirty="0">
            <a:latin typeface="Arial" panose="020B0604020202020204" pitchFamily="34" charset="0"/>
            <a:cs typeface="Arial" panose="020B0604020202020204" pitchFamily="34" charset="0"/>
          </a:endParaRPr>
        </a:p>
      </dgm:t>
    </dgm:pt>
    <dgm:pt modelId="{98538BEB-21C9-4B61-A080-DC1C76925BDC}" type="parTrans" cxnId="{5A9F4821-6617-4AAB-AC67-9A304B2020B1}">
      <dgm:prSet/>
      <dgm:spPr/>
      <dgm:t>
        <a:bodyPr/>
        <a:lstStyle/>
        <a:p>
          <a:endParaRPr lang="es-ES">
            <a:latin typeface="Arial" panose="020B0604020202020204" pitchFamily="34" charset="0"/>
            <a:cs typeface="Arial" panose="020B0604020202020204" pitchFamily="34" charset="0"/>
          </a:endParaRPr>
        </a:p>
      </dgm:t>
    </dgm:pt>
    <dgm:pt modelId="{C89DCA94-0CAC-4392-9C09-CAE3B2E579F1}" type="sibTrans" cxnId="{5A9F4821-6617-4AAB-AC67-9A304B2020B1}">
      <dgm:prSet/>
      <dgm:spPr/>
      <dgm:t>
        <a:bodyPr/>
        <a:lstStyle/>
        <a:p>
          <a:endParaRPr lang="es-ES">
            <a:latin typeface="Arial" panose="020B0604020202020204" pitchFamily="34" charset="0"/>
            <a:cs typeface="Arial" panose="020B0604020202020204" pitchFamily="34" charset="0"/>
          </a:endParaRPr>
        </a:p>
      </dgm:t>
    </dgm:pt>
    <dgm:pt modelId="{EAB3FAD7-639E-492E-B8CE-CAA495796C73}">
      <dgm:prSet phldrT="[Texto]" custT="1"/>
      <dgm:spPr/>
      <dgm:t>
        <a:bodyPr/>
        <a:lstStyle/>
        <a:p>
          <a:r>
            <a:rPr lang="es-CO" sz="2400" b="0" dirty="0">
              <a:latin typeface="Arial" panose="020B0604020202020204" pitchFamily="34" charset="0"/>
              <a:cs typeface="Arial" panose="020B0604020202020204" pitchFamily="34" charset="0"/>
            </a:rPr>
            <a:t>Estrategias de administración</a:t>
          </a:r>
          <a:endParaRPr lang="es-ES" sz="2400" b="0" dirty="0">
            <a:latin typeface="Arial" panose="020B0604020202020204" pitchFamily="34" charset="0"/>
            <a:cs typeface="Arial" panose="020B0604020202020204" pitchFamily="34" charset="0"/>
          </a:endParaRPr>
        </a:p>
      </dgm:t>
    </dgm:pt>
    <dgm:pt modelId="{60F29878-56D3-49B1-9A9F-5CBD6B8B0D70}" type="parTrans" cxnId="{9E749590-A296-4B09-892C-B179CA3F804A}">
      <dgm:prSet/>
      <dgm:spPr/>
      <dgm:t>
        <a:bodyPr/>
        <a:lstStyle/>
        <a:p>
          <a:endParaRPr lang="es-ES">
            <a:latin typeface="Arial" panose="020B0604020202020204" pitchFamily="34" charset="0"/>
            <a:cs typeface="Arial" panose="020B0604020202020204" pitchFamily="34" charset="0"/>
          </a:endParaRPr>
        </a:p>
      </dgm:t>
    </dgm:pt>
    <dgm:pt modelId="{9574889A-8763-4928-BA5B-CF4FD0D8D9ED}" type="sibTrans" cxnId="{9E749590-A296-4B09-892C-B179CA3F804A}">
      <dgm:prSet/>
      <dgm:spPr/>
      <dgm:t>
        <a:bodyPr/>
        <a:lstStyle/>
        <a:p>
          <a:endParaRPr lang="es-ES">
            <a:latin typeface="Arial" panose="020B0604020202020204" pitchFamily="34" charset="0"/>
            <a:cs typeface="Arial" panose="020B0604020202020204" pitchFamily="34" charset="0"/>
          </a:endParaRPr>
        </a:p>
      </dgm:t>
    </dgm:pt>
    <dgm:pt modelId="{554AF15D-CA69-4AFB-A41B-6ACB4D563C5A}">
      <dgm:prSet phldrT="[Texto]"/>
      <dgm:spPr/>
      <dgm:t>
        <a:bodyPr/>
        <a:lstStyle/>
        <a:p>
          <a:pPr>
            <a:buFont typeface="Symbol" panose="05050102010706020507" pitchFamily="18" charset="2"/>
            <a:buChar char=""/>
          </a:pPr>
          <a:r>
            <a:rPr lang="es-CO" dirty="0">
              <a:latin typeface="Arial" panose="020B0604020202020204" pitchFamily="34" charset="0"/>
              <a:cs typeface="Arial" panose="020B0604020202020204" pitchFamily="34" charset="0"/>
            </a:rPr>
            <a:t>Mantener un control constante de la organización LABS Transporte de Carga S. A. S.</a:t>
          </a:r>
          <a:endParaRPr lang="es-ES" dirty="0">
            <a:latin typeface="Arial" panose="020B0604020202020204" pitchFamily="34" charset="0"/>
            <a:cs typeface="Arial" panose="020B0604020202020204" pitchFamily="34" charset="0"/>
          </a:endParaRPr>
        </a:p>
      </dgm:t>
    </dgm:pt>
    <dgm:pt modelId="{61A29C60-128C-41B5-91B3-A2AC1A4C6BC9}" type="parTrans" cxnId="{6FC0C8F3-77E4-4480-8709-3497FDD9FD6B}">
      <dgm:prSet/>
      <dgm:spPr/>
      <dgm:t>
        <a:bodyPr/>
        <a:lstStyle/>
        <a:p>
          <a:endParaRPr lang="es-ES">
            <a:latin typeface="Arial" panose="020B0604020202020204" pitchFamily="34" charset="0"/>
            <a:cs typeface="Arial" panose="020B0604020202020204" pitchFamily="34" charset="0"/>
          </a:endParaRPr>
        </a:p>
      </dgm:t>
    </dgm:pt>
    <dgm:pt modelId="{D93712E0-1F71-48EF-98A9-A5E455167F45}" type="sibTrans" cxnId="{6FC0C8F3-77E4-4480-8709-3497FDD9FD6B}">
      <dgm:prSet/>
      <dgm:spPr/>
      <dgm:t>
        <a:bodyPr/>
        <a:lstStyle/>
        <a:p>
          <a:endParaRPr lang="es-ES">
            <a:latin typeface="Arial" panose="020B0604020202020204" pitchFamily="34" charset="0"/>
            <a:cs typeface="Arial" panose="020B0604020202020204" pitchFamily="34" charset="0"/>
          </a:endParaRPr>
        </a:p>
      </dgm:t>
    </dgm:pt>
    <dgm:pt modelId="{A4C14261-C60B-4672-95A2-E058FBBF6764}">
      <dgm:prSet phldrT="[Texto]"/>
      <dgm:spPr/>
      <dgm:t>
        <a:bodyPr/>
        <a:lstStyle/>
        <a:p>
          <a:pPr>
            <a:buFont typeface="Symbol" panose="05050102010706020507" pitchFamily="18" charset="2"/>
            <a:buChar char=""/>
          </a:pPr>
          <a:r>
            <a:rPr lang="es-CO" dirty="0">
              <a:latin typeface="Arial" panose="020B0604020202020204" pitchFamily="34" charset="0"/>
              <a:cs typeface="Arial" panose="020B0604020202020204" pitchFamily="34" charset="0"/>
            </a:rPr>
            <a:t>Diseñar elementos que permitan mantener información de todo el sector y monitorear de manera permanente las variables externas e internas que afectan la entidad.</a:t>
          </a:r>
          <a:endParaRPr lang="es-ES" dirty="0">
            <a:latin typeface="Arial" panose="020B0604020202020204" pitchFamily="34" charset="0"/>
            <a:cs typeface="Arial" panose="020B0604020202020204" pitchFamily="34" charset="0"/>
          </a:endParaRPr>
        </a:p>
      </dgm:t>
    </dgm:pt>
    <dgm:pt modelId="{CE251DB6-5697-4694-988B-ACC78052B92A}" type="parTrans" cxnId="{2C4FE625-6826-4174-B766-145BB75FB32D}">
      <dgm:prSet/>
      <dgm:spPr/>
      <dgm:t>
        <a:bodyPr/>
        <a:lstStyle/>
        <a:p>
          <a:endParaRPr lang="es-ES">
            <a:latin typeface="Arial" panose="020B0604020202020204" pitchFamily="34" charset="0"/>
            <a:cs typeface="Arial" panose="020B0604020202020204" pitchFamily="34" charset="0"/>
          </a:endParaRPr>
        </a:p>
      </dgm:t>
    </dgm:pt>
    <dgm:pt modelId="{8B706E2E-4BB2-4918-A33C-2C088A6A5AC6}" type="sibTrans" cxnId="{2C4FE625-6826-4174-B766-145BB75FB32D}">
      <dgm:prSet/>
      <dgm:spPr/>
      <dgm:t>
        <a:bodyPr/>
        <a:lstStyle/>
        <a:p>
          <a:endParaRPr lang="es-ES">
            <a:latin typeface="Arial" panose="020B0604020202020204" pitchFamily="34" charset="0"/>
            <a:cs typeface="Arial" panose="020B0604020202020204" pitchFamily="34" charset="0"/>
          </a:endParaRPr>
        </a:p>
      </dgm:t>
    </dgm:pt>
    <dgm:pt modelId="{7BB97CFD-4B3F-4A90-875E-A1F072F0F93D}">
      <dgm:prSet phldrT="[Texto]"/>
      <dgm:spPr/>
      <dgm:t>
        <a:bodyPr/>
        <a:lstStyle/>
        <a:p>
          <a:pPr>
            <a:buFont typeface="Symbol" panose="05050102010706020507" pitchFamily="18" charset="2"/>
            <a:buChar char=""/>
          </a:pPr>
          <a:r>
            <a:rPr lang="es-CO" dirty="0">
              <a:latin typeface="Arial" panose="020B0604020202020204" pitchFamily="34" charset="0"/>
              <a:cs typeface="Arial" panose="020B0604020202020204" pitchFamily="34" charset="0"/>
            </a:rPr>
            <a:t>La empresa requiere tener un control estricto de sus costos operativos (combustibles, mantenimientos, cargues, descargues y comisiones).</a:t>
          </a:r>
          <a:endParaRPr lang="es-ES" dirty="0">
            <a:latin typeface="Arial" panose="020B0604020202020204" pitchFamily="34" charset="0"/>
            <a:cs typeface="Arial" panose="020B0604020202020204" pitchFamily="34" charset="0"/>
          </a:endParaRPr>
        </a:p>
      </dgm:t>
    </dgm:pt>
    <dgm:pt modelId="{01681625-0714-4750-ABBD-E1F9BDAF34CC}" type="parTrans" cxnId="{906E16DE-7850-4558-878C-E866793F5CBA}">
      <dgm:prSet/>
      <dgm:spPr/>
      <dgm:t>
        <a:bodyPr/>
        <a:lstStyle/>
        <a:p>
          <a:endParaRPr lang="es-ES">
            <a:latin typeface="Arial" panose="020B0604020202020204" pitchFamily="34" charset="0"/>
            <a:cs typeface="Arial" panose="020B0604020202020204" pitchFamily="34" charset="0"/>
          </a:endParaRPr>
        </a:p>
      </dgm:t>
    </dgm:pt>
    <dgm:pt modelId="{9707C116-F6BB-4616-AF4C-6C0A84EBCD08}" type="sibTrans" cxnId="{906E16DE-7850-4558-878C-E866793F5CBA}">
      <dgm:prSet/>
      <dgm:spPr/>
      <dgm:t>
        <a:bodyPr/>
        <a:lstStyle/>
        <a:p>
          <a:endParaRPr lang="es-ES">
            <a:latin typeface="Arial" panose="020B0604020202020204" pitchFamily="34" charset="0"/>
            <a:cs typeface="Arial" panose="020B0604020202020204" pitchFamily="34" charset="0"/>
          </a:endParaRPr>
        </a:p>
      </dgm:t>
    </dgm:pt>
    <dgm:pt modelId="{88C61A1B-094B-400B-BA85-90138624305A}" type="pres">
      <dgm:prSet presAssocID="{F1C9ADDC-A22B-4BF4-8932-0FA4E3A6EE18}" presName="Name0" presStyleCnt="0">
        <dgm:presLayoutVars>
          <dgm:dir/>
          <dgm:animLvl val="lvl"/>
          <dgm:resizeHandles val="exact"/>
        </dgm:presLayoutVars>
      </dgm:prSet>
      <dgm:spPr/>
      <dgm:t>
        <a:bodyPr/>
        <a:lstStyle/>
        <a:p>
          <a:endParaRPr lang="es-ES"/>
        </a:p>
      </dgm:t>
    </dgm:pt>
    <dgm:pt modelId="{D0AC9F79-2ACA-4F2A-A50B-5F72E9153152}" type="pres">
      <dgm:prSet presAssocID="{EAB3FAD7-639E-492E-B8CE-CAA495796C73}" presName="boxAndChildren" presStyleCnt="0"/>
      <dgm:spPr/>
    </dgm:pt>
    <dgm:pt modelId="{D0E66D42-2E19-48EC-B602-6C7B695645F8}" type="pres">
      <dgm:prSet presAssocID="{EAB3FAD7-639E-492E-B8CE-CAA495796C73}" presName="parentTextBox" presStyleLbl="node1" presStyleIdx="0" presStyleCnt="3"/>
      <dgm:spPr/>
      <dgm:t>
        <a:bodyPr/>
        <a:lstStyle/>
        <a:p>
          <a:endParaRPr lang="es-ES"/>
        </a:p>
      </dgm:t>
    </dgm:pt>
    <dgm:pt modelId="{52BBF9DE-EC52-43C8-9BB3-28F3B720F076}" type="pres">
      <dgm:prSet presAssocID="{EAB3FAD7-639E-492E-B8CE-CAA495796C73}" presName="entireBox" presStyleLbl="node1" presStyleIdx="0" presStyleCnt="3"/>
      <dgm:spPr/>
      <dgm:t>
        <a:bodyPr/>
        <a:lstStyle/>
        <a:p>
          <a:endParaRPr lang="es-ES"/>
        </a:p>
      </dgm:t>
    </dgm:pt>
    <dgm:pt modelId="{4CD9BE7A-6FFC-44A5-8D37-00A1B3D7444F}" type="pres">
      <dgm:prSet presAssocID="{EAB3FAD7-639E-492E-B8CE-CAA495796C73}" presName="descendantBox" presStyleCnt="0"/>
      <dgm:spPr/>
    </dgm:pt>
    <dgm:pt modelId="{F70AB1FC-5D8C-4279-846A-EE60FBF24E81}" type="pres">
      <dgm:prSet presAssocID="{554AF15D-CA69-4AFB-A41B-6ACB4D563C5A}" presName="childTextBox" presStyleLbl="fgAccFollowNode1" presStyleIdx="0" presStyleCnt="6">
        <dgm:presLayoutVars>
          <dgm:bulletEnabled val="1"/>
        </dgm:presLayoutVars>
      </dgm:prSet>
      <dgm:spPr/>
      <dgm:t>
        <a:bodyPr/>
        <a:lstStyle/>
        <a:p>
          <a:endParaRPr lang="es-ES"/>
        </a:p>
      </dgm:t>
    </dgm:pt>
    <dgm:pt modelId="{1C11C9D7-4FCB-4E30-B28C-1503A6267E96}" type="pres">
      <dgm:prSet presAssocID="{A4C14261-C60B-4672-95A2-E058FBBF6764}" presName="childTextBox" presStyleLbl="fgAccFollowNode1" presStyleIdx="1" presStyleCnt="6">
        <dgm:presLayoutVars>
          <dgm:bulletEnabled val="1"/>
        </dgm:presLayoutVars>
      </dgm:prSet>
      <dgm:spPr/>
      <dgm:t>
        <a:bodyPr/>
        <a:lstStyle/>
        <a:p>
          <a:endParaRPr lang="es-ES"/>
        </a:p>
      </dgm:t>
    </dgm:pt>
    <dgm:pt modelId="{7526C847-F826-4A72-8667-802B1D23B345}" type="pres">
      <dgm:prSet presAssocID="{7BB97CFD-4B3F-4A90-875E-A1F072F0F93D}" presName="childTextBox" presStyleLbl="fgAccFollowNode1" presStyleIdx="2" presStyleCnt="6">
        <dgm:presLayoutVars>
          <dgm:bulletEnabled val="1"/>
        </dgm:presLayoutVars>
      </dgm:prSet>
      <dgm:spPr/>
      <dgm:t>
        <a:bodyPr/>
        <a:lstStyle/>
        <a:p>
          <a:endParaRPr lang="es-ES"/>
        </a:p>
      </dgm:t>
    </dgm:pt>
    <dgm:pt modelId="{8F72F72A-EE13-40CF-A57D-511F28EDF706}" type="pres">
      <dgm:prSet presAssocID="{946FC5FF-74BA-4527-9B8F-3B894D76E9FD}" presName="sp" presStyleCnt="0"/>
      <dgm:spPr/>
    </dgm:pt>
    <dgm:pt modelId="{03F91766-0CA3-46EC-8C35-AC9AB3212761}" type="pres">
      <dgm:prSet presAssocID="{9E50366F-9FE8-4F72-806F-D81845CE8D69}" presName="arrowAndChildren" presStyleCnt="0"/>
      <dgm:spPr/>
    </dgm:pt>
    <dgm:pt modelId="{07D4EA19-2A06-4D84-8B36-77E4A1D806E7}" type="pres">
      <dgm:prSet presAssocID="{9E50366F-9FE8-4F72-806F-D81845CE8D69}" presName="parentTextArrow" presStyleLbl="node1" presStyleIdx="0" presStyleCnt="3"/>
      <dgm:spPr/>
      <dgm:t>
        <a:bodyPr/>
        <a:lstStyle/>
        <a:p>
          <a:endParaRPr lang="es-ES"/>
        </a:p>
      </dgm:t>
    </dgm:pt>
    <dgm:pt modelId="{AB475A82-8F94-43C2-9D69-D9A97674500E}" type="pres">
      <dgm:prSet presAssocID="{9E50366F-9FE8-4F72-806F-D81845CE8D69}" presName="arrow" presStyleLbl="node1" presStyleIdx="1" presStyleCnt="3"/>
      <dgm:spPr/>
      <dgm:t>
        <a:bodyPr/>
        <a:lstStyle/>
        <a:p>
          <a:endParaRPr lang="es-ES"/>
        </a:p>
      </dgm:t>
    </dgm:pt>
    <dgm:pt modelId="{7B4D42E6-CC27-4153-B476-EA3A8B17C063}" type="pres">
      <dgm:prSet presAssocID="{9E50366F-9FE8-4F72-806F-D81845CE8D69}" presName="descendantArrow" presStyleCnt="0"/>
      <dgm:spPr/>
    </dgm:pt>
    <dgm:pt modelId="{45C71AC1-BF9F-4F68-978C-AC86E59C5B15}" type="pres">
      <dgm:prSet presAssocID="{D124EEAD-8F06-45F0-AA20-31B462B1682D}" presName="childTextArrow" presStyleLbl="fgAccFollowNode1" presStyleIdx="3" presStyleCnt="6">
        <dgm:presLayoutVars>
          <dgm:bulletEnabled val="1"/>
        </dgm:presLayoutVars>
      </dgm:prSet>
      <dgm:spPr/>
      <dgm:t>
        <a:bodyPr/>
        <a:lstStyle/>
        <a:p>
          <a:endParaRPr lang="es-ES"/>
        </a:p>
      </dgm:t>
    </dgm:pt>
    <dgm:pt modelId="{D3063241-EA86-4B85-A38A-3A519CBAAB33}" type="pres">
      <dgm:prSet presAssocID="{FBA4C3B4-3FFF-409C-AFF6-625635690D92}" presName="childTextArrow" presStyleLbl="fgAccFollowNode1" presStyleIdx="4" presStyleCnt="6">
        <dgm:presLayoutVars>
          <dgm:bulletEnabled val="1"/>
        </dgm:presLayoutVars>
      </dgm:prSet>
      <dgm:spPr/>
      <dgm:t>
        <a:bodyPr/>
        <a:lstStyle/>
        <a:p>
          <a:endParaRPr lang="es-ES"/>
        </a:p>
      </dgm:t>
    </dgm:pt>
    <dgm:pt modelId="{4D333246-1950-4086-8265-50F3D8CD8ACE}" type="pres">
      <dgm:prSet presAssocID="{0C933885-5EBB-4813-A1EE-47B25CB84775}" presName="sp" presStyleCnt="0"/>
      <dgm:spPr/>
    </dgm:pt>
    <dgm:pt modelId="{FF9E4BF0-966E-4118-9B1A-1AE356BED02C}" type="pres">
      <dgm:prSet presAssocID="{FD9C0128-570E-4458-A4FC-39BC89E14F0D}" presName="arrowAndChildren" presStyleCnt="0"/>
      <dgm:spPr/>
    </dgm:pt>
    <dgm:pt modelId="{903B1A71-27DD-4398-8C8D-8599E2E28997}" type="pres">
      <dgm:prSet presAssocID="{FD9C0128-570E-4458-A4FC-39BC89E14F0D}" presName="parentTextArrow" presStyleLbl="node1" presStyleIdx="1" presStyleCnt="3"/>
      <dgm:spPr/>
      <dgm:t>
        <a:bodyPr/>
        <a:lstStyle/>
        <a:p>
          <a:endParaRPr lang="es-ES"/>
        </a:p>
      </dgm:t>
    </dgm:pt>
    <dgm:pt modelId="{A9BE4E81-FBD1-4F19-93D9-7A7EDF225B45}" type="pres">
      <dgm:prSet presAssocID="{FD9C0128-570E-4458-A4FC-39BC89E14F0D}" presName="arrow" presStyleLbl="node1" presStyleIdx="2" presStyleCnt="3"/>
      <dgm:spPr/>
      <dgm:t>
        <a:bodyPr/>
        <a:lstStyle/>
        <a:p>
          <a:endParaRPr lang="es-ES"/>
        </a:p>
      </dgm:t>
    </dgm:pt>
    <dgm:pt modelId="{8B335740-C49E-4BD0-AD56-9F0129914A80}" type="pres">
      <dgm:prSet presAssocID="{FD9C0128-570E-4458-A4FC-39BC89E14F0D}" presName="descendantArrow" presStyleCnt="0"/>
      <dgm:spPr/>
    </dgm:pt>
    <dgm:pt modelId="{7E514803-FF74-4C93-83D9-61AED880D778}" type="pres">
      <dgm:prSet presAssocID="{169FE277-6756-414A-86EF-5C975DC353B5}" presName="childTextArrow" presStyleLbl="fgAccFollowNode1" presStyleIdx="5" presStyleCnt="6">
        <dgm:presLayoutVars>
          <dgm:bulletEnabled val="1"/>
        </dgm:presLayoutVars>
      </dgm:prSet>
      <dgm:spPr/>
      <dgm:t>
        <a:bodyPr/>
        <a:lstStyle/>
        <a:p>
          <a:endParaRPr lang="es-ES"/>
        </a:p>
      </dgm:t>
    </dgm:pt>
  </dgm:ptLst>
  <dgm:cxnLst>
    <dgm:cxn modelId="{3701A4C1-4CE5-4586-9317-61F73872BBA7}" srcId="{9E50366F-9FE8-4F72-806F-D81845CE8D69}" destId="{D124EEAD-8F06-45F0-AA20-31B462B1682D}" srcOrd="0" destOrd="0" parTransId="{02FE0205-9405-48FD-BBCC-71BDDAD78208}" sibTransId="{69C89357-FAD4-4671-A34C-D39BCE27847B}"/>
    <dgm:cxn modelId="{7580C2FE-0B1E-4410-8522-129C25B94526}" type="presOf" srcId="{554AF15D-CA69-4AFB-A41B-6ACB4D563C5A}" destId="{F70AB1FC-5D8C-4279-846A-EE60FBF24E81}" srcOrd="0" destOrd="0" presId="urn:microsoft.com/office/officeart/2005/8/layout/process4"/>
    <dgm:cxn modelId="{2C4FE625-6826-4174-B766-145BB75FB32D}" srcId="{EAB3FAD7-639E-492E-B8CE-CAA495796C73}" destId="{A4C14261-C60B-4672-95A2-E058FBBF6764}" srcOrd="1" destOrd="0" parTransId="{CE251DB6-5697-4694-988B-ACC78052B92A}" sibTransId="{8B706E2E-4BB2-4918-A33C-2C088A6A5AC6}"/>
    <dgm:cxn modelId="{3FB02CFC-A251-4A38-8B5E-85CB09CE4541}" type="presOf" srcId="{D124EEAD-8F06-45F0-AA20-31B462B1682D}" destId="{45C71AC1-BF9F-4F68-978C-AC86E59C5B15}" srcOrd="0" destOrd="0" presId="urn:microsoft.com/office/officeart/2005/8/layout/process4"/>
    <dgm:cxn modelId="{8E668A16-C982-435B-B5F0-76FEEABC8227}" srcId="{F1C9ADDC-A22B-4BF4-8932-0FA4E3A6EE18}" destId="{9E50366F-9FE8-4F72-806F-D81845CE8D69}" srcOrd="1" destOrd="0" parTransId="{8B899C50-27FF-4179-98F3-3683423BB532}" sibTransId="{946FC5FF-74BA-4527-9B8F-3B894D76E9FD}"/>
    <dgm:cxn modelId="{F50823FA-843E-45E5-B591-7241E76247D8}" type="presOf" srcId="{FBA4C3B4-3FFF-409C-AFF6-625635690D92}" destId="{D3063241-EA86-4B85-A38A-3A519CBAAB33}" srcOrd="0" destOrd="0" presId="urn:microsoft.com/office/officeart/2005/8/layout/process4"/>
    <dgm:cxn modelId="{E1C16C3D-8041-4040-9DB7-AFEA24DF3A25}" type="presOf" srcId="{9E50366F-9FE8-4F72-806F-D81845CE8D69}" destId="{AB475A82-8F94-43C2-9D69-D9A97674500E}" srcOrd="1" destOrd="0" presId="urn:microsoft.com/office/officeart/2005/8/layout/process4"/>
    <dgm:cxn modelId="{88EB10B2-A94F-458E-90E1-CE2E89589DFC}" srcId="{F1C9ADDC-A22B-4BF4-8932-0FA4E3A6EE18}" destId="{FD9C0128-570E-4458-A4FC-39BC89E14F0D}" srcOrd="0" destOrd="0" parTransId="{E4C8D95F-5623-4431-8420-AE11FB46734C}" sibTransId="{0C933885-5EBB-4813-A1EE-47B25CB84775}"/>
    <dgm:cxn modelId="{9E749590-A296-4B09-892C-B179CA3F804A}" srcId="{F1C9ADDC-A22B-4BF4-8932-0FA4E3A6EE18}" destId="{EAB3FAD7-639E-492E-B8CE-CAA495796C73}" srcOrd="2" destOrd="0" parTransId="{60F29878-56D3-49B1-9A9F-5CBD6B8B0D70}" sibTransId="{9574889A-8763-4928-BA5B-CF4FD0D8D9ED}"/>
    <dgm:cxn modelId="{32621AFB-F584-419A-9D7E-AC6E31CFD56C}" type="presOf" srcId="{A4C14261-C60B-4672-95A2-E058FBBF6764}" destId="{1C11C9D7-4FCB-4E30-B28C-1503A6267E96}" srcOrd="0" destOrd="0" presId="urn:microsoft.com/office/officeart/2005/8/layout/process4"/>
    <dgm:cxn modelId="{F3FAC397-A461-4CC0-B3D9-98562086D7A3}" type="presOf" srcId="{FD9C0128-570E-4458-A4FC-39BC89E14F0D}" destId="{903B1A71-27DD-4398-8C8D-8599E2E28997}" srcOrd="0" destOrd="0" presId="urn:microsoft.com/office/officeart/2005/8/layout/process4"/>
    <dgm:cxn modelId="{5A9F4821-6617-4AAB-AC67-9A304B2020B1}" srcId="{9E50366F-9FE8-4F72-806F-D81845CE8D69}" destId="{FBA4C3B4-3FFF-409C-AFF6-625635690D92}" srcOrd="1" destOrd="0" parTransId="{98538BEB-21C9-4B61-A080-DC1C76925BDC}" sibTransId="{C89DCA94-0CAC-4392-9C09-CAE3B2E579F1}"/>
    <dgm:cxn modelId="{A58DDBD2-3204-46E4-B74D-F9BDE24C5B49}" type="presOf" srcId="{7BB97CFD-4B3F-4A90-875E-A1F072F0F93D}" destId="{7526C847-F826-4A72-8667-802B1D23B345}" srcOrd="0" destOrd="0" presId="urn:microsoft.com/office/officeart/2005/8/layout/process4"/>
    <dgm:cxn modelId="{6FC0C8F3-77E4-4480-8709-3497FDD9FD6B}" srcId="{EAB3FAD7-639E-492E-B8CE-CAA495796C73}" destId="{554AF15D-CA69-4AFB-A41B-6ACB4D563C5A}" srcOrd="0" destOrd="0" parTransId="{61A29C60-128C-41B5-91B3-A2AC1A4C6BC9}" sibTransId="{D93712E0-1F71-48EF-98A9-A5E455167F45}"/>
    <dgm:cxn modelId="{70B74B7C-8CA1-4A4B-9F69-6537382601E2}" type="presOf" srcId="{169FE277-6756-414A-86EF-5C975DC353B5}" destId="{7E514803-FF74-4C93-83D9-61AED880D778}" srcOrd="0" destOrd="0" presId="urn:microsoft.com/office/officeart/2005/8/layout/process4"/>
    <dgm:cxn modelId="{17EE80D7-7958-4D43-AD09-8AA3E1716E9D}" type="presOf" srcId="{9E50366F-9FE8-4F72-806F-D81845CE8D69}" destId="{07D4EA19-2A06-4D84-8B36-77E4A1D806E7}" srcOrd="0" destOrd="0" presId="urn:microsoft.com/office/officeart/2005/8/layout/process4"/>
    <dgm:cxn modelId="{03D269B1-AD96-4E62-B81F-656BF398B78C}" srcId="{FD9C0128-570E-4458-A4FC-39BC89E14F0D}" destId="{169FE277-6756-414A-86EF-5C975DC353B5}" srcOrd="0" destOrd="0" parTransId="{B67AD704-6D07-4F38-B16D-B7E9D08832E8}" sibTransId="{3590B97F-A00B-4F54-B4A0-8F5D769D8992}"/>
    <dgm:cxn modelId="{3DF120D6-055E-4F49-8151-C79B2F7F0207}" type="presOf" srcId="{EAB3FAD7-639E-492E-B8CE-CAA495796C73}" destId="{52BBF9DE-EC52-43C8-9BB3-28F3B720F076}" srcOrd="1" destOrd="0" presId="urn:microsoft.com/office/officeart/2005/8/layout/process4"/>
    <dgm:cxn modelId="{906E16DE-7850-4558-878C-E866793F5CBA}" srcId="{EAB3FAD7-639E-492E-B8CE-CAA495796C73}" destId="{7BB97CFD-4B3F-4A90-875E-A1F072F0F93D}" srcOrd="2" destOrd="0" parTransId="{01681625-0714-4750-ABBD-E1F9BDAF34CC}" sibTransId="{9707C116-F6BB-4616-AF4C-6C0A84EBCD08}"/>
    <dgm:cxn modelId="{C5AD40CB-BF37-4273-B0C9-955379F01390}" type="presOf" srcId="{FD9C0128-570E-4458-A4FC-39BC89E14F0D}" destId="{A9BE4E81-FBD1-4F19-93D9-7A7EDF225B45}" srcOrd="1" destOrd="0" presId="urn:microsoft.com/office/officeart/2005/8/layout/process4"/>
    <dgm:cxn modelId="{04961836-EEB3-403C-88B9-220AC6D970DD}" type="presOf" srcId="{F1C9ADDC-A22B-4BF4-8932-0FA4E3A6EE18}" destId="{88C61A1B-094B-400B-BA85-90138624305A}" srcOrd="0" destOrd="0" presId="urn:microsoft.com/office/officeart/2005/8/layout/process4"/>
    <dgm:cxn modelId="{79B21ACB-763A-4EFC-BAAF-65BA11B6E682}" type="presOf" srcId="{EAB3FAD7-639E-492E-B8CE-CAA495796C73}" destId="{D0E66D42-2E19-48EC-B602-6C7B695645F8}" srcOrd="0" destOrd="0" presId="urn:microsoft.com/office/officeart/2005/8/layout/process4"/>
    <dgm:cxn modelId="{C69E0B16-46D1-41B5-A5C6-141F56F1E00A}" type="presParOf" srcId="{88C61A1B-094B-400B-BA85-90138624305A}" destId="{D0AC9F79-2ACA-4F2A-A50B-5F72E9153152}" srcOrd="0" destOrd="0" presId="urn:microsoft.com/office/officeart/2005/8/layout/process4"/>
    <dgm:cxn modelId="{FED0DA6B-8C55-4F37-A74D-863A16A52A2A}" type="presParOf" srcId="{D0AC9F79-2ACA-4F2A-A50B-5F72E9153152}" destId="{D0E66D42-2E19-48EC-B602-6C7B695645F8}" srcOrd="0" destOrd="0" presId="urn:microsoft.com/office/officeart/2005/8/layout/process4"/>
    <dgm:cxn modelId="{EAD0213B-6280-4CB4-B625-D726DC90DB9F}" type="presParOf" srcId="{D0AC9F79-2ACA-4F2A-A50B-5F72E9153152}" destId="{52BBF9DE-EC52-43C8-9BB3-28F3B720F076}" srcOrd="1" destOrd="0" presId="urn:microsoft.com/office/officeart/2005/8/layout/process4"/>
    <dgm:cxn modelId="{3771D262-ECCA-42D4-9B5D-715D60FCCA2E}" type="presParOf" srcId="{D0AC9F79-2ACA-4F2A-A50B-5F72E9153152}" destId="{4CD9BE7A-6FFC-44A5-8D37-00A1B3D7444F}" srcOrd="2" destOrd="0" presId="urn:microsoft.com/office/officeart/2005/8/layout/process4"/>
    <dgm:cxn modelId="{6C3BA84D-A3E2-47C7-AB55-B0C15627D956}" type="presParOf" srcId="{4CD9BE7A-6FFC-44A5-8D37-00A1B3D7444F}" destId="{F70AB1FC-5D8C-4279-846A-EE60FBF24E81}" srcOrd="0" destOrd="0" presId="urn:microsoft.com/office/officeart/2005/8/layout/process4"/>
    <dgm:cxn modelId="{A4DEBD11-0803-46CE-9D72-9611D4266FA0}" type="presParOf" srcId="{4CD9BE7A-6FFC-44A5-8D37-00A1B3D7444F}" destId="{1C11C9D7-4FCB-4E30-B28C-1503A6267E96}" srcOrd="1" destOrd="0" presId="urn:microsoft.com/office/officeart/2005/8/layout/process4"/>
    <dgm:cxn modelId="{2766F280-6521-4500-ABC3-8F9D7F5AB9BB}" type="presParOf" srcId="{4CD9BE7A-6FFC-44A5-8D37-00A1B3D7444F}" destId="{7526C847-F826-4A72-8667-802B1D23B345}" srcOrd="2" destOrd="0" presId="urn:microsoft.com/office/officeart/2005/8/layout/process4"/>
    <dgm:cxn modelId="{4A1DD6B9-C3E6-4C34-B576-7E6C6D38D3FC}" type="presParOf" srcId="{88C61A1B-094B-400B-BA85-90138624305A}" destId="{8F72F72A-EE13-40CF-A57D-511F28EDF706}" srcOrd="1" destOrd="0" presId="urn:microsoft.com/office/officeart/2005/8/layout/process4"/>
    <dgm:cxn modelId="{5902B108-ACA0-4F2F-AB46-FF4F6BDD6CD7}" type="presParOf" srcId="{88C61A1B-094B-400B-BA85-90138624305A}" destId="{03F91766-0CA3-46EC-8C35-AC9AB3212761}" srcOrd="2" destOrd="0" presId="urn:microsoft.com/office/officeart/2005/8/layout/process4"/>
    <dgm:cxn modelId="{078A5694-C669-4FBF-A516-705AB3F4AFD0}" type="presParOf" srcId="{03F91766-0CA3-46EC-8C35-AC9AB3212761}" destId="{07D4EA19-2A06-4D84-8B36-77E4A1D806E7}" srcOrd="0" destOrd="0" presId="urn:microsoft.com/office/officeart/2005/8/layout/process4"/>
    <dgm:cxn modelId="{03273C16-1BB2-427F-85C9-A5F2376C43ED}" type="presParOf" srcId="{03F91766-0CA3-46EC-8C35-AC9AB3212761}" destId="{AB475A82-8F94-43C2-9D69-D9A97674500E}" srcOrd="1" destOrd="0" presId="urn:microsoft.com/office/officeart/2005/8/layout/process4"/>
    <dgm:cxn modelId="{031B5449-E841-433B-B763-5A3C58D8C0D4}" type="presParOf" srcId="{03F91766-0CA3-46EC-8C35-AC9AB3212761}" destId="{7B4D42E6-CC27-4153-B476-EA3A8B17C063}" srcOrd="2" destOrd="0" presId="urn:microsoft.com/office/officeart/2005/8/layout/process4"/>
    <dgm:cxn modelId="{74E323B7-DE81-4ADC-8CF5-AA108E84D9BF}" type="presParOf" srcId="{7B4D42E6-CC27-4153-B476-EA3A8B17C063}" destId="{45C71AC1-BF9F-4F68-978C-AC86E59C5B15}" srcOrd="0" destOrd="0" presId="urn:microsoft.com/office/officeart/2005/8/layout/process4"/>
    <dgm:cxn modelId="{5BD503D7-6D37-4362-BD4D-4B3E92952622}" type="presParOf" srcId="{7B4D42E6-CC27-4153-B476-EA3A8B17C063}" destId="{D3063241-EA86-4B85-A38A-3A519CBAAB33}" srcOrd="1" destOrd="0" presId="urn:microsoft.com/office/officeart/2005/8/layout/process4"/>
    <dgm:cxn modelId="{43ED2872-AA6A-42A2-81E4-310A6777FF1B}" type="presParOf" srcId="{88C61A1B-094B-400B-BA85-90138624305A}" destId="{4D333246-1950-4086-8265-50F3D8CD8ACE}" srcOrd="3" destOrd="0" presId="urn:microsoft.com/office/officeart/2005/8/layout/process4"/>
    <dgm:cxn modelId="{7710B0FD-5F0E-4AE3-B392-4AB4A6DDF761}" type="presParOf" srcId="{88C61A1B-094B-400B-BA85-90138624305A}" destId="{FF9E4BF0-966E-4118-9B1A-1AE356BED02C}" srcOrd="4" destOrd="0" presId="urn:microsoft.com/office/officeart/2005/8/layout/process4"/>
    <dgm:cxn modelId="{1DA77E2E-597E-4209-8F39-0C1784D8AEC9}" type="presParOf" srcId="{FF9E4BF0-966E-4118-9B1A-1AE356BED02C}" destId="{903B1A71-27DD-4398-8C8D-8599E2E28997}" srcOrd="0" destOrd="0" presId="urn:microsoft.com/office/officeart/2005/8/layout/process4"/>
    <dgm:cxn modelId="{0B2904C2-12A9-4784-A60E-7061CC762885}" type="presParOf" srcId="{FF9E4BF0-966E-4118-9B1A-1AE356BED02C}" destId="{A9BE4E81-FBD1-4F19-93D9-7A7EDF225B45}" srcOrd="1" destOrd="0" presId="urn:microsoft.com/office/officeart/2005/8/layout/process4"/>
    <dgm:cxn modelId="{829211CD-B1EA-4909-ACD5-1D71114BC712}" type="presParOf" srcId="{FF9E4BF0-966E-4118-9B1A-1AE356BED02C}" destId="{8B335740-C49E-4BD0-AD56-9F0129914A80}" srcOrd="2" destOrd="0" presId="urn:microsoft.com/office/officeart/2005/8/layout/process4"/>
    <dgm:cxn modelId="{A97F4A91-E715-4AE3-B22B-0860E80F11EB}" type="presParOf" srcId="{8B335740-C49E-4BD0-AD56-9F0129914A80}" destId="{7E514803-FF74-4C93-83D9-61AED880D778}"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639A75-54BB-47C6-96D5-821965655D33}">
      <dsp:nvSpPr>
        <dsp:cNvPr id="0" name=""/>
        <dsp:cNvSpPr/>
      </dsp:nvSpPr>
      <dsp:spPr>
        <a:xfrm>
          <a:off x="5278" y="514127"/>
          <a:ext cx="4800094" cy="3583169"/>
        </a:xfrm>
        <a:prstGeom prst="round2SameRect">
          <a:avLst>
            <a:gd name="adj1" fmla="val 8000"/>
            <a:gd name="adj2" fmla="val 0"/>
          </a:avLst>
        </a:prstGeom>
        <a:noFill/>
        <a:ln w="9525" cap="rnd" cmpd="sng" algn="ctr">
          <a:solidFill>
            <a:schemeClr val="accent1">
              <a:hueOff val="0"/>
              <a:satOff val="0"/>
              <a:lumOff val="0"/>
              <a:alphaOff val="0"/>
            </a:schemeClr>
          </a:solidFill>
          <a:prstDash val="solid"/>
        </a:ln>
        <a:effectLst>
          <a:reflection blurRad="12700" stA="26000" endPos="32000" dist="12700" dir="5400000" sy="-100000" rotWithShape="0"/>
        </a:effectLst>
      </dsp:spPr>
      <dsp:style>
        <a:lnRef idx="1">
          <a:scrgbClr r="0" g="0" b="0"/>
        </a:lnRef>
        <a:fillRef idx="1">
          <a:scrgbClr r="0" g="0" b="0"/>
        </a:fillRef>
        <a:effectRef idx="2">
          <a:scrgbClr r="0" g="0" b="0"/>
        </a:effectRef>
        <a:fontRef idx="minor"/>
      </dsp:style>
      <dsp:txBody>
        <a:bodyPr spcFirstLastPara="0" vert="horz" wrap="square" lIns="25400" tIns="76200" rIns="25400" bIns="25400" numCol="1" spcCol="1270" anchor="t" anchorCtr="0">
          <a:noAutofit/>
        </a:bodyPr>
        <a:lstStyle/>
        <a:p>
          <a:pPr marL="228600" lvl="1" indent="-228600" algn="just" defTabSz="889000">
            <a:lnSpc>
              <a:spcPct val="90000"/>
            </a:lnSpc>
            <a:spcBef>
              <a:spcPct val="0"/>
            </a:spcBef>
            <a:spcAft>
              <a:spcPct val="15000"/>
            </a:spcAft>
            <a:buChar char="••"/>
          </a:pPr>
          <a:r>
            <a:rPr lang="es-CO" sz="2000" b="0" kern="1200" dirty="0"/>
            <a:t>Este proyecto tiene como fin realizar un análisis financiero integral a la compañía LABS TRANSPORTE DE CARGA S.A.S., a través de la aplicación de indicadores financieros, inductores de valor, la proyección de estados financieros y la evaluación de las necesidades de recursos en el proceso de financiación, inversión y operación, definiendo estrategias de administración financiera para la adecuada toma de decisiones.</a:t>
          </a:r>
          <a:endParaRPr lang="es-CO" sz="2000" kern="1200" dirty="0"/>
        </a:p>
      </dsp:txBody>
      <dsp:txXfrm>
        <a:off x="89236" y="598085"/>
        <a:ext cx="4632178" cy="3499211"/>
      </dsp:txXfrm>
    </dsp:sp>
    <dsp:sp modelId="{50D56E53-7F43-4253-BFD3-25A96AB9CE10}">
      <dsp:nvSpPr>
        <dsp:cNvPr id="0" name=""/>
        <dsp:cNvSpPr/>
      </dsp:nvSpPr>
      <dsp:spPr>
        <a:xfrm>
          <a:off x="5278" y="4097296"/>
          <a:ext cx="4800094" cy="1540762"/>
        </a:xfrm>
        <a:prstGeom prst="rect">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w="9525" cap="rnd" cmpd="sng" algn="ctr">
          <a:solidFill>
            <a:schemeClr val="accent1">
              <a:hueOff val="0"/>
              <a:satOff val="0"/>
              <a:lumOff val="0"/>
              <a:alphaOff val="0"/>
            </a:schemeClr>
          </a:solidFill>
          <a:prstDash val="solid"/>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1">
          <a:scrgbClr r="0" g="0" b="0"/>
        </a:lnRef>
        <a:fillRef idx="3">
          <a:scrgbClr r="0" g="0" b="0"/>
        </a:fillRef>
        <a:effectRef idx="3">
          <a:scrgbClr r="0" g="0" b="0"/>
        </a:effectRef>
        <a:fontRef idx="minor">
          <a:schemeClr val="lt1"/>
        </a:fontRef>
      </dsp:style>
      <dsp:txBody>
        <a:bodyPr spcFirstLastPara="0" vert="horz" wrap="square" lIns="121920" tIns="0" rIns="40640" bIns="0" numCol="1" spcCol="1270" anchor="ctr" anchorCtr="0">
          <a:noAutofit/>
        </a:bodyPr>
        <a:lstStyle/>
        <a:p>
          <a:pPr lvl="0" algn="ctr" defTabSz="1422400">
            <a:lnSpc>
              <a:spcPct val="90000"/>
            </a:lnSpc>
            <a:spcBef>
              <a:spcPct val="0"/>
            </a:spcBef>
            <a:spcAft>
              <a:spcPct val="35000"/>
            </a:spcAft>
          </a:pPr>
          <a:r>
            <a:rPr lang="es-CO" sz="3200" kern="1200" dirty="0">
              <a:solidFill>
                <a:schemeClr val="tx1"/>
              </a:solidFill>
            </a:rPr>
            <a:t>Introducción</a:t>
          </a:r>
        </a:p>
      </dsp:txBody>
      <dsp:txXfrm>
        <a:off x="5278" y="4097296"/>
        <a:ext cx="3380348" cy="1540762"/>
      </dsp:txXfrm>
    </dsp:sp>
    <dsp:sp modelId="{EC2F9FAA-15F5-4C0F-9BB3-8811D48383EE}">
      <dsp:nvSpPr>
        <dsp:cNvPr id="0" name=""/>
        <dsp:cNvSpPr/>
      </dsp:nvSpPr>
      <dsp:spPr>
        <a:xfrm>
          <a:off x="3738390" y="4559009"/>
          <a:ext cx="1246080" cy="124608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9525" cap="rnd" cmpd="sng" algn="ctr">
          <a:solidFill>
            <a:schemeClr val="accent1">
              <a:alpha val="90000"/>
              <a:tint val="40000"/>
              <a:hueOff val="0"/>
              <a:satOff val="0"/>
              <a:lumOff val="0"/>
              <a:alphaOff val="0"/>
            </a:schemeClr>
          </a:solidFill>
          <a:prstDash val="solid"/>
        </a:ln>
        <a:effectLst>
          <a:reflection blurRad="12700" stA="26000" endPos="32000" dist="12700" dir="5400000" sy="-100000" rotWithShape="0"/>
        </a:effectLst>
      </dsp:spPr>
      <dsp:style>
        <a:lnRef idx="1">
          <a:scrgbClr r="0" g="0" b="0"/>
        </a:lnRef>
        <a:fillRef idx="1">
          <a:scrgbClr r="0" g="0" b="0"/>
        </a:fillRef>
        <a:effectRef idx="2">
          <a:scrgbClr r="0" g="0" b="0"/>
        </a:effectRef>
        <a:fontRef idx="minor"/>
      </dsp:style>
    </dsp:sp>
    <dsp:sp modelId="{FDB946A8-3573-49D3-A2D5-872AA50FA395}">
      <dsp:nvSpPr>
        <dsp:cNvPr id="0" name=""/>
        <dsp:cNvSpPr/>
      </dsp:nvSpPr>
      <dsp:spPr>
        <a:xfrm>
          <a:off x="5400688" y="514127"/>
          <a:ext cx="4800094" cy="3583169"/>
        </a:xfrm>
        <a:prstGeom prst="round2SameRect">
          <a:avLst>
            <a:gd name="adj1" fmla="val 8000"/>
            <a:gd name="adj2" fmla="val 0"/>
          </a:avLst>
        </a:prstGeom>
        <a:noFill/>
        <a:ln w="9525" cap="rnd" cmpd="sng" algn="ctr">
          <a:solidFill>
            <a:schemeClr val="accent1">
              <a:hueOff val="0"/>
              <a:satOff val="0"/>
              <a:lumOff val="0"/>
              <a:alphaOff val="0"/>
            </a:schemeClr>
          </a:solidFill>
          <a:prstDash val="solid"/>
        </a:ln>
        <a:effectLst>
          <a:reflection blurRad="12700" stA="26000" endPos="32000" dist="12700" dir="5400000" sy="-100000" rotWithShape="0"/>
        </a:effectLst>
      </dsp:spPr>
      <dsp:style>
        <a:lnRef idx="1">
          <a:scrgbClr r="0" g="0" b="0"/>
        </a:lnRef>
        <a:fillRef idx="1">
          <a:scrgbClr r="0" g="0" b="0"/>
        </a:fillRef>
        <a:effectRef idx="2">
          <a:scrgbClr r="0" g="0" b="0"/>
        </a:effectRef>
        <a:fontRef idx="minor"/>
      </dsp:style>
      <dsp:txBody>
        <a:bodyPr spcFirstLastPara="0" vert="horz" wrap="square" lIns="25400" tIns="76200" rIns="25400" bIns="25400" numCol="1" spcCol="1270" anchor="t" anchorCtr="0">
          <a:noAutofit/>
        </a:bodyPr>
        <a:lstStyle/>
        <a:p>
          <a:pPr marL="228600" lvl="1" indent="-228600" algn="just" defTabSz="889000">
            <a:lnSpc>
              <a:spcPct val="90000"/>
            </a:lnSpc>
            <a:spcBef>
              <a:spcPct val="0"/>
            </a:spcBef>
            <a:spcAft>
              <a:spcPct val="15000"/>
            </a:spcAft>
            <a:buChar char="••"/>
          </a:pPr>
          <a:r>
            <a:rPr lang="es-CO" sz="2000" kern="1200" dirty="0"/>
            <a:t>La existencia de factores externos como el cambio climático, la tasa de cambio, los constantes incrementos en el valor del combustible y los altos costos en el valor de los peajes, generan un impacto en la estructura financiera, por lo tanto es importante que la administración posea herramientas financieras con la finalidad de evaluar periódicamente las cifras e indicadores de la entidad.</a:t>
          </a:r>
        </a:p>
      </dsp:txBody>
      <dsp:txXfrm>
        <a:off x="5484646" y="598085"/>
        <a:ext cx="4632178" cy="3499211"/>
      </dsp:txXfrm>
    </dsp:sp>
    <dsp:sp modelId="{1DE4EA84-240D-4A52-9002-BD3FADB060E0}">
      <dsp:nvSpPr>
        <dsp:cNvPr id="0" name=""/>
        <dsp:cNvSpPr/>
      </dsp:nvSpPr>
      <dsp:spPr>
        <a:xfrm>
          <a:off x="5400688" y="4097296"/>
          <a:ext cx="4800094" cy="1540762"/>
        </a:xfrm>
        <a:prstGeom prst="rect">
          <a:avLst/>
        </a:prstGeom>
        <a:gradFill rotWithShape="0">
          <a:gsLst>
            <a:gs pos="0">
              <a:schemeClr val="accent1">
                <a:hueOff val="0"/>
                <a:satOff val="0"/>
                <a:lumOff val="0"/>
                <a:alphaOff val="0"/>
                <a:tint val="96000"/>
                <a:lumMod val="102000"/>
              </a:schemeClr>
            </a:gs>
            <a:gs pos="100000">
              <a:schemeClr val="accent1">
                <a:hueOff val="0"/>
                <a:satOff val="0"/>
                <a:lumOff val="0"/>
                <a:alphaOff val="0"/>
                <a:shade val="88000"/>
                <a:lumMod val="94000"/>
              </a:schemeClr>
            </a:gs>
          </a:gsLst>
          <a:path path="circle">
            <a:fillToRect l="50000" t="100000" r="100000" b="50000"/>
          </a:path>
        </a:gradFill>
        <a:ln w="9525" cap="rnd" cmpd="sng" algn="ctr">
          <a:solidFill>
            <a:schemeClr val="accent1">
              <a:hueOff val="0"/>
              <a:satOff val="0"/>
              <a:lumOff val="0"/>
              <a:alphaOff val="0"/>
            </a:schemeClr>
          </a:solidFill>
          <a:prstDash val="solid"/>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dsp:spPr>
      <dsp:style>
        <a:lnRef idx="1">
          <a:scrgbClr r="0" g="0" b="0"/>
        </a:lnRef>
        <a:fillRef idx="3">
          <a:scrgbClr r="0" g="0" b="0"/>
        </a:fillRef>
        <a:effectRef idx="3">
          <a:scrgbClr r="0" g="0" b="0"/>
        </a:effectRef>
        <a:fontRef idx="minor">
          <a:schemeClr val="lt1"/>
        </a:fontRef>
      </dsp:style>
      <dsp:txBody>
        <a:bodyPr spcFirstLastPara="0" vert="horz" wrap="square" lIns="121920" tIns="0" rIns="40640" bIns="0" numCol="1" spcCol="1270" anchor="ctr" anchorCtr="0">
          <a:noAutofit/>
        </a:bodyPr>
        <a:lstStyle/>
        <a:p>
          <a:pPr lvl="0" algn="ctr" defTabSz="1422400">
            <a:lnSpc>
              <a:spcPct val="90000"/>
            </a:lnSpc>
            <a:spcBef>
              <a:spcPct val="0"/>
            </a:spcBef>
            <a:spcAft>
              <a:spcPct val="35000"/>
            </a:spcAft>
          </a:pPr>
          <a:r>
            <a:rPr lang="es-CO" sz="3200" kern="1200" dirty="0">
              <a:solidFill>
                <a:schemeClr val="tx1"/>
              </a:solidFill>
            </a:rPr>
            <a:t>Situación en estudio – problema</a:t>
          </a:r>
        </a:p>
      </dsp:txBody>
      <dsp:txXfrm>
        <a:off x="5400688" y="4097296"/>
        <a:ext cx="3380348" cy="1540762"/>
      </dsp:txXfrm>
    </dsp:sp>
    <dsp:sp modelId="{A0CEC01E-2F0E-4ADE-AD23-1475A2AC2553}">
      <dsp:nvSpPr>
        <dsp:cNvPr id="0" name=""/>
        <dsp:cNvSpPr/>
      </dsp:nvSpPr>
      <dsp:spPr>
        <a:xfrm>
          <a:off x="9133800" y="4559009"/>
          <a:ext cx="1246080" cy="1246080"/>
        </a:xfrm>
        <a:prstGeom prst="ellipse">
          <a:avLst/>
        </a:prstGeom>
        <a:blipFill>
          <a:blip xmlns:r="http://schemas.openxmlformats.org/officeDocument/2006/relationships" r:embed="rId2" cstate="hqprint">
            <a:extLst>
              <a:ext uri="{28A0092B-C50C-407E-A947-70E740481C1C}">
                <a14:useLocalDpi xmlns:a14="http://schemas.microsoft.com/office/drawing/2010/main" val="0"/>
              </a:ext>
            </a:extLst>
          </a:blip>
          <a:srcRect/>
          <a:stretch>
            <a:fillRect l="-25000" r="-25000"/>
          </a:stretch>
        </a:blipFill>
        <a:ln w="9525" cap="rnd" cmpd="sng" algn="ctr">
          <a:solidFill>
            <a:schemeClr val="accent1">
              <a:alpha val="90000"/>
              <a:tint val="40000"/>
              <a:hueOff val="0"/>
              <a:satOff val="0"/>
              <a:lumOff val="0"/>
              <a:alphaOff val="0"/>
            </a:schemeClr>
          </a:solidFill>
          <a:prstDash val="solid"/>
        </a:ln>
        <a:effectLst>
          <a:reflection blurRad="12700" stA="26000" endPos="32000" dist="12700" dir="5400000" sy="-100000" rotWithShape="0"/>
        </a:effectLst>
      </dsp:spPr>
      <dsp:style>
        <a:lnRef idx="1">
          <a:scrgbClr r="0" g="0" b="0"/>
        </a:lnRef>
        <a:fillRef idx="1">
          <a:scrgbClr r="0" g="0" b="0"/>
        </a:fillRef>
        <a:effectRef idx="2">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C36D14-1197-4EE6-ADBA-E2706A09B29C}">
      <dsp:nvSpPr>
        <dsp:cNvPr id="0" name=""/>
        <dsp:cNvSpPr/>
      </dsp:nvSpPr>
      <dsp:spPr>
        <a:xfrm>
          <a:off x="4620" y="0"/>
          <a:ext cx="4444871" cy="621827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82880" tIns="182880" rIns="182880" bIns="182880" numCol="1" spcCol="1270" anchor="ctr" anchorCtr="0">
          <a:noAutofit/>
        </a:bodyPr>
        <a:lstStyle/>
        <a:p>
          <a:pPr lvl="0" algn="ctr" defTabSz="2133600">
            <a:lnSpc>
              <a:spcPct val="90000"/>
            </a:lnSpc>
            <a:spcBef>
              <a:spcPct val="0"/>
            </a:spcBef>
            <a:spcAft>
              <a:spcPct val="35000"/>
            </a:spcAft>
          </a:pPr>
          <a:r>
            <a:rPr lang="es-CO" sz="4800" kern="1200" dirty="0"/>
            <a:t>Objetivos</a:t>
          </a:r>
        </a:p>
      </dsp:txBody>
      <dsp:txXfrm>
        <a:off x="4620" y="0"/>
        <a:ext cx="4444871" cy="1865483"/>
      </dsp:txXfrm>
    </dsp:sp>
    <dsp:sp modelId="{62A466D8-6E5A-4A3C-96B3-DB8BE918EB2D}">
      <dsp:nvSpPr>
        <dsp:cNvPr id="0" name=""/>
        <dsp:cNvSpPr/>
      </dsp:nvSpPr>
      <dsp:spPr>
        <a:xfrm>
          <a:off x="435275" y="1706164"/>
          <a:ext cx="3555896" cy="1272538"/>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r>
            <a:rPr lang="es-ES_tradnl" sz="1400" b="1" kern="1200" dirty="0">
              <a:solidFill>
                <a:schemeClr val="tx1"/>
              </a:solidFill>
            </a:rPr>
            <a:t>Objetivo general</a:t>
          </a:r>
          <a:endParaRPr lang="es-CO" sz="1400" kern="1200" dirty="0">
            <a:solidFill>
              <a:schemeClr val="tx1"/>
            </a:solidFill>
          </a:endParaRPr>
        </a:p>
        <a:p>
          <a:pPr lvl="0" algn="ctr" defTabSz="622300">
            <a:lnSpc>
              <a:spcPct val="90000"/>
            </a:lnSpc>
            <a:spcBef>
              <a:spcPct val="0"/>
            </a:spcBef>
            <a:spcAft>
              <a:spcPct val="35000"/>
            </a:spcAft>
          </a:pPr>
          <a:r>
            <a:rPr lang="es-ES_tradnl" sz="1400" kern="1200" dirty="0">
              <a:solidFill>
                <a:schemeClr val="tx1"/>
              </a:solidFill>
            </a:rPr>
            <a:t>Analizar la situación financiera de la empresa LABS TRANSPORTE DE CARGA S.A.S., con el propósito de tomar decisiones adecuadas en el uso eficiente de los recursos.</a:t>
          </a:r>
          <a:endParaRPr lang="es-CO" sz="1400" kern="1200" dirty="0">
            <a:solidFill>
              <a:schemeClr val="tx1"/>
            </a:solidFill>
          </a:endParaRPr>
        </a:p>
      </dsp:txBody>
      <dsp:txXfrm>
        <a:off x="472546" y="1743435"/>
        <a:ext cx="3481354" cy="1197996"/>
      </dsp:txXfrm>
    </dsp:sp>
    <dsp:sp modelId="{E5C19FEE-2848-4529-A9A8-5382DFA6D00E}">
      <dsp:nvSpPr>
        <dsp:cNvPr id="0" name=""/>
        <dsp:cNvSpPr/>
      </dsp:nvSpPr>
      <dsp:spPr>
        <a:xfrm>
          <a:off x="449107" y="3226058"/>
          <a:ext cx="3555896" cy="268116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buFont typeface="+mj-lt"/>
            <a:buAutoNum type="arabicPeriod" startAt="2"/>
          </a:pPr>
          <a:r>
            <a:rPr lang="es-ES_tradnl" sz="1400" b="1" kern="1200" dirty="0">
              <a:solidFill>
                <a:schemeClr val="tx1"/>
              </a:solidFill>
            </a:rPr>
            <a:t>Objetivos específicos </a:t>
          </a:r>
          <a:endParaRPr lang="es-CO" sz="1400" kern="1200" dirty="0">
            <a:solidFill>
              <a:schemeClr val="tx1"/>
            </a:solidFill>
          </a:endParaRPr>
        </a:p>
        <a:p>
          <a:pPr lvl="0" algn="ctr" defTabSz="622300">
            <a:lnSpc>
              <a:spcPct val="90000"/>
            </a:lnSpc>
            <a:spcBef>
              <a:spcPct val="0"/>
            </a:spcBef>
            <a:spcAft>
              <a:spcPct val="35000"/>
            </a:spcAft>
            <a:buFont typeface="Arial" panose="020B0604020202020204" pitchFamily="34" charset="0"/>
            <a:buChar char="•"/>
          </a:pPr>
          <a:r>
            <a:rPr lang="es-CO" sz="1400" kern="1200" dirty="0">
              <a:solidFill>
                <a:schemeClr val="tx1"/>
              </a:solidFill>
            </a:rPr>
            <a:t>1. Identificar la situación financiera actual de la empresa </a:t>
          </a:r>
          <a:r>
            <a:rPr lang="es-ES_tradnl" sz="1400" kern="1200" dirty="0">
              <a:solidFill>
                <a:schemeClr val="tx1"/>
              </a:solidFill>
            </a:rPr>
            <a:t>LABS TRANSPORTE DE CARGA S.A.S. mediante la aplicación de</a:t>
          </a:r>
          <a:r>
            <a:rPr lang="es-CO" sz="1400" kern="1200" dirty="0">
              <a:solidFill>
                <a:schemeClr val="tx1"/>
              </a:solidFill>
            </a:rPr>
            <a:t> técnicas de análisis financiero e inductores de valor.</a:t>
          </a:r>
        </a:p>
        <a:p>
          <a:pPr lvl="0" algn="ctr" defTabSz="622300">
            <a:lnSpc>
              <a:spcPct val="90000"/>
            </a:lnSpc>
            <a:spcBef>
              <a:spcPct val="0"/>
            </a:spcBef>
            <a:spcAft>
              <a:spcPct val="35000"/>
            </a:spcAft>
            <a:buFont typeface="Arial" panose="020B0604020202020204" pitchFamily="34" charset="0"/>
            <a:buChar char="•"/>
          </a:pPr>
          <a:r>
            <a:rPr lang="es-CO" sz="1400" kern="1200" dirty="0">
              <a:solidFill>
                <a:schemeClr val="tx1"/>
              </a:solidFill>
            </a:rPr>
            <a:t>2. Estructurar un escenario de simulación financiera a través de la proyección de los estados financieros a 3 años.</a:t>
          </a:r>
        </a:p>
        <a:p>
          <a:pPr lvl="0" algn="ctr" defTabSz="622300">
            <a:lnSpc>
              <a:spcPct val="90000"/>
            </a:lnSpc>
            <a:spcBef>
              <a:spcPct val="0"/>
            </a:spcBef>
            <a:spcAft>
              <a:spcPct val="35000"/>
            </a:spcAft>
            <a:buFont typeface="Arial" panose="020B0604020202020204" pitchFamily="34" charset="0"/>
            <a:buChar char="•"/>
          </a:pPr>
          <a:r>
            <a:rPr lang="es-CO" sz="1400" kern="1200" dirty="0">
              <a:solidFill>
                <a:schemeClr val="tx1"/>
              </a:solidFill>
            </a:rPr>
            <a:t>3. Definir </a:t>
          </a:r>
          <a:r>
            <a:rPr lang="es-ES_tradnl" sz="1400" kern="1200" dirty="0">
              <a:solidFill>
                <a:schemeClr val="tx1"/>
              </a:solidFill>
            </a:rPr>
            <a:t>estrategias</a:t>
          </a:r>
          <a:r>
            <a:rPr lang="es-CO" sz="1400" kern="1200" dirty="0">
              <a:solidFill>
                <a:schemeClr val="tx1"/>
              </a:solidFill>
            </a:rPr>
            <a:t> de administración financiera para la adecuada toma de decisiones.</a:t>
          </a:r>
        </a:p>
      </dsp:txBody>
      <dsp:txXfrm>
        <a:off x="527636" y="3304587"/>
        <a:ext cx="3398838" cy="2524109"/>
      </dsp:txXfrm>
    </dsp:sp>
    <dsp:sp modelId="{73CAA7F1-575A-49E6-86C7-2910F7F0CA39}">
      <dsp:nvSpPr>
        <dsp:cNvPr id="0" name=""/>
        <dsp:cNvSpPr/>
      </dsp:nvSpPr>
      <dsp:spPr>
        <a:xfrm>
          <a:off x="4782857" y="0"/>
          <a:ext cx="4444871" cy="621827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82880" tIns="182880" rIns="182880" bIns="182880" numCol="1" spcCol="1270" anchor="ctr" anchorCtr="0">
          <a:noAutofit/>
        </a:bodyPr>
        <a:lstStyle/>
        <a:p>
          <a:pPr lvl="0" algn="ctr" defTabSz="2133600">
            <a:lnSpc>
              <a:spcPct val="90000"/>
            </a:lnSpc>
            <a:spcBef>
              <a:spcPct val="0"/>
            </a:spcBef>
            <a:spcAft>
              <a:spcPct val="35000"/>
            </a:spcAft>
          </a:pPr>
          <a:r>
            <a:rPr lang="es-CO" sz="4800" kern="1200" dirty="0"/>
            <a:t>Metodología</a:t>
          </a:r>
        </a:p>
      </dsp:txBody>
      <dsp:txXfrm>
        <a:off x="4782857" y="0"/>
        <a:ext cx="4444871" cy="1865483"/>
      </dsp:txXfrm>
    </dsp:sp>
    <dsp:sp modelId="{15A4E23F-A793-43BF-9F35-66C611662C46}">
      <dsp:nvSpPr>
        <dsp:cNvPr id="0" name=""/>
        <dsp:cNvSpPr/>
      </dsp:nvSpPr>
      <dsp:spPr>
        <a:xfrm>
          <a:off x="5227344" y="1865483"/>
          <a:ext cx="3555896" cy="404188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lvl="0" algn="ctr" defTabSz="711200">
            <a:lnSpc>
              <a:spcPct val="90000"/>
            </a:lnSpc>
            <a:spcBef>
              <a:spcPct val="0"/>
            </a:spcBef>
            <a:spcAft>
              <a:spcPct val="35000"/>
            </a:spcAft>
          </a:pPr>
          <a:r>
            <a:rPr lang="es-CO" sz="1600" kern="1200" dirty="0">
              <a:solidFill>
                <a:schemeClr val="tx1"/>
              </a:solidFill>
            </a:rPr>
            <a:t>El trabajo se realizará con enfoque cuantitativo y el tipo de investigación de este estudio es aplicada, debido a que se emplearan diferentes métodos y técnicas financieras con la información contable de la empresa LABS TRANSPORTE DE CARGA S.A.S.,  estructurando el análisis financiero que permitirá mejorar la toma de decisiones y conocer la gestión de la administración de esta empresa. </a:t>
          </a:r>
        </a:p>
      </dsp:txBody>
      <dsp:txXfrm>
        <a:off x="5331493" y="1969632"/>
        <a:ext cx="3347598" cy="38335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BB825C-681E-4E40-BDBD-F1938F4547AA}">
      <dsp:nvSpPr>
        <dsp:cNvPr id="0" name=""/>
        <dsp:cNvSpPr/>
      </dsp:nvSpPr>
      <dsp:spPr>
        <a:xfrm>
          <a:off x="4469615" y="3238506"/>
          <a:ext cx="2962924" cy="1355779"/>
        </a:xfrm>
        <a:prstGeom prst="roundRect">
          <a:avLst>
            <a:gd name="adj" fmla="val 10000"/>
          </a:avLst>
        </a:prstGeom>
        <a:noFill/>
        <a:ln w="12700" cap="flat" cmpd="sng" algn="ctr">
          <a:solidFill>
            <a:srgbClr val="4472C4">
              <a:hueOff val="-4902230"/>
              <a:satOff val="-6819"/>
              <a:lumOff val="-2615"/>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114300" lvl="1" indent="-114300" algn="l" defTabSz="622300">
            <a:lnSpc>
              <a:spcPct val="90000"/>
            </a:lnSpc>
            <a:spcBef>
              <a:spcPct val="0"/>
            </a:spcBef>
            <a:spcAft>
              <a:spcPct val="15000"/>
            </a:spcAft>
            <a:buChar char="••"/>
          </a:pPr>
          <a:r>
            <a:rPr lang="es-CO" sz="1400" kern="1200" dirty="0">
              <a:solidFill>
                <a:sysClr val="windowText" lastClr="000000">
                  <a:hueOff val="0"/>
                  <a:satOff val="0"/>
                  <a:lumOff val="0"/>
                  <a:alphaOff val="0"/>
                </a:sysClr>
              </a:solidFill>
              <a:latin typeface="Arial" panose="020B0604020202020204" pitchFamily="34" charset="0"/>
              <a:ea typeface="+mn-ea"/>
              <a:cs typeface="Arial" panose="020B0604020202020204" pitchFamily="34" charset="0"/>
            </a:rPr>
            <a:t>Organización</a:t>
          </a:r>
        </a:p>
        <a:p>
          <a:pPr marL="114300" lvl="1" indent="-114300" algn="l" defTabSz="622300">
            <a:lnSpc>
              <a:spcPct val="90000"/>
            </a:lnSpc>
            <a:spcBef>
              <a:spcPct val="0"/>
            </a:spcBef>
            <a:spcAft>
              <a:spcPct val="15000"/>
            </a:spcAft>
            <a:buChar char="••"/>
          </a:pPr>
          <a:r>
            <a:rPr lang="es-CO" sz="1400" kern="1200" dirty="0">
              <a:solidFill>
                <a:sysClr val="windowText" lastClr="000000">
                  <a:hueOff val="0"/>
                  <a:satOff val="0"/>
                  <a:lumOff val="0"/>
                  <a:alphaOff val="0"/>
                </a:sysClr>
              </a:solidFill>
              <a:latin typeface="Arial" panose="020B0604020202020204" pitchFamily="34" charset="0"/>
              <a:ea typeface="+mn-ea"/>
              <a:cs typeface="Arial" panose="020B0604020202020204" pitchFamily="34" charset="0"/>
            </a:rPr>
            <a:t>Planeación </a:t>
          </a:r>
        </a:p>
        <a:p>
          <a:pPr marL="114300" lvl="1" indent="-114300" algn="l" defTabSz="622300">
            <a:lnSpc>
              <a:spcPct val="90000"/>
            </a:lnSpc>
            <a:spcBef>
              <a:spcPct val="0"/>
            </a:spcBef>
            <a:spcAft>
              <a:spcPct val="15000"/>
            </a:spcAft>
            <a:buChar char="••"/>
          </a:pPr>
          <a:r>
            <a:rPr lang="es-CO" sz="1400" kern="1200" dirty="0">
              <a:solidFill>
                <a:sysClr val="windowText" lastClr="000000">
                  <a:hueOff val="0"/>
                  <a:satOff val="0"/>
                  <a:lumOff val="0"/>
                  <a:alphaOff val="0"/>
                </a:sysClr>
              </a:solidFill>
              <a:latin typeface="Arial" panose="020B0604020202020204" pitchFamily="34" charset="0"/>
              <a:ea typeface="+mn-ea"/>
              <a:cs typeface="Arial" panose="020B0604020202020204" pitchFamily="34" charset="0"/>
            </a:rPr>
            <a:t>Dirección y control </a:t>
          </a:r>
        </a:p>
      </dsp:txBody>
      <dsp:txXfrm>
        <a:off x="5388274" y="3607233"/>
        <a:ext cx="2014482" cy="957270"/>
      </dsp:txXfrm>
    </dsp:sp>
    <dsp:sp modelId="{2F6E43A5-DF2F-482D-92E8-E5162D09666B}">
      <dsp:nvSpPr>
        <dsp:cNvPr id="0" name=""/>
        <dsp:cNvSpPr/>
      </dsp:nvSpPr>
      <dsp:spPr>
        <a:xfrm>
          <a:off x="819707" y="3300804"/>
          <a:ext cx="2762727" cy="1231183"/>
        </a:xfrm>
        <a:prstGeom prst="roundRect">
          <a:avLst>
            <a:gd name="adj" fmla="val 10000"/>
          </a:avLst>
        </a:prstGeom>
        <a:noFill/>
        <a:ln w="12700" cap="flat" cmpd="sng" algn="ctr">
          <a:solidFill>
            <a:srgbClr val="4472C4">
              <a:hueOff val="-7353344"/>
              <a:satOff val="-10228"/>
              <a:lumOff val="-3922"/>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114300" lvl="1" indent="-114300" algn="l" defTabSz="622300">
            <a:lnSpc>
              <a:spcPct val="90000"/>
            </a:lnSpc>
            <a:spcBef>
              <a:spcPct val="0"/>
            </a:spcBef>
            <a:spcAft>
              <a:spcPct val="15000"/>
            </a:spcAft>
            <a:buChar char="••"/>
          </a:pPr>
          <a:r>
            <a:rPr lang="es-CO" sz="1400" kern="1200" dirty="0">
              <a:solidFill>
                <a:sysClr val="windowText" lastClr="000000">
                  <a:hueOff val="0"/>
                  <a:satOff val="0"/>
                  <a:lumOff val="0"/>
                  <a:alphaOff val="0"/>
                </a:sysClr>
              </a:solidFill>
              <a:latin typeface="Arial" panose="020B0604020202020204" pitchFamily="34" charset="0"/>
              <a:ea typeface="+mn-ea"/>
              <a:cs typeface="Arial" panose="020B0604020202020204" pitchFamily="34" charset="0"/>
            </a:rPr>
            <a:t>Evaluación </a:t>
          </a:r>
        </a:p>
        <a:p>
          <a:pPr marL="114300" lvl="1" indent="-114300" algn="l" defTabSz="622300">
            <a:lnSpc>
              <a:spcPct val="90000"/>
            </a:lnSpc>
            <a:spcBef>
              <a:spcPct val="0"/>
            </a:spcBef>
            <a:spcAft>
              <a:spcPct val="15000"/>
            </a:spcAft>
            <a:buChar char="••"/>
          </a:pPr>
          <a:r>
            <a:rPr lang="es-CO" sz="1400" kern="1200" dirty="0">
              <a:solidFill>
                <a:sysClr val="windowText" lastClr="000000">
                  <a:hueOff val="0"/>
                  <a:satOff val="0"/>
                  <a:lumOff val="0"/>
                  <a:alphaOff val="0"/>
                </a:sysClr>
              </a:solidFill>
              <a:latin typeface="Arial" panose="020B0604020202020204" pitchFamily="34" charset="0"/>
              <a:ea typeface="+mn-ea"/>
              <a:cs typeface="Arial" panose="020B0604020202020204" pitchFamily="34" charset="0"/>
            </a:rPr>
            <a:t>Proyección</a:t>
          </a:r>
        </a:p>
        <a:p>
          <a:pPr marL="114300" lvl="1" indent="-114300" algn="l" defTabSz="622300">
            <a:lnSpc>
              <a:spcPct val="90000"/>
            </a:lnSpc>
            <a:spcBef>
              <a:spcPct val="0"/>
            </a:spcBef>
            <a:spcAft>
              <a:spcPct val="15000"/>
            </a:spcAft>
            <a:buChar char="••"/>
          </a:pPr>
          <a:r>
            <a:rPr lang="es-CO" sz="1400" kern="1200" dirty="0">
              <a:solidFill>
                <a:sysClr val="windowText" lastClr="000000">
                  <a:hueOff val="0"/>
                  <a:satOff val="0"/>
                  <a:lumOff val="0"/>
                  <a:alphaOff val="0"/>
                </a:sysClr>
              </a:solidFill>
              <a:latin typeface="Arial" panose="020B0604020202020204" pitchFamily="34" charset="0"/>
              <a:ea typeface="+mn-ea"/>
              <a:cs typeface="Arial" panose="020B0604020202020204" pitchFamily="34" charset="0"/>
            </a:rPr>
            <a:t>Control</a:t>
          </a:r>
        </a:p>
      </dsp:txBody>
      <dsp:txXfrm>
        <a:off x="846752" y="3635645"/>
        <a:ext cx="1879818" cy="869297"/>
      </dsp:txXfrm>
    </dsp:sp>
    <dsp:sp modelId="{8AEEBBD2-0446-48CB-8D1C-C7EE35455FF1}">
      <dsp:nvSpPr>
        <dsp:cNvPr id="0" name=""/>
        <dsp:cNvSpPr/>
      </dsp:nvSpPr>
      <dsp:spPr>
        <a:xfrm>
          <a:off x="4660475" y="-31895"/>
          <a:ext cx="2921067" cy="1895124"/>
        </a:xfrm>
        <a:prstGeom prst="roundRect">
          <a:avLst>
            <a:gd name="adj" fmla="val 10000"/>
          </a:avLst>
        </a:prstGeom>
        <a:noFill/>
        <a:ln w="12700" cap="flat" cmpd="sng" algn="ctr">
          <a:solidFill>
            <a:srgbClr val="4472C4">
              <a:hueOff val="-2451115"/>
              <a:satOff val="-3409"/>
              <a:lumOff val="-1307"/>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114300" lvl="1" indent="-114300" algn="l" defTabSz="622300">
            <a:lnSpc>
              <a:spcPct val="90000"/>
            </a:lnSpc>
            <a:spcBef>
              <a:spcPct val="0"/>
            </a:spcBef>
            <a:spcAft>
              <a:spcPct val="15000"/>
            </a:spcAft>
            <a:buChar char="••"/>
          </a:pPr>
          <a:r>
            <a:rPr lang="es-CO" sz="1400" kern="1200" dirty="0">
              <a:solidFill>
                <a:sysClr val="windowText" lastClr="000000">
                  <a:hueOff val="0"/>
                  <a:satOff val="0"/>
                  <a:lumOff val="0"/>
                  <a:alphaOff val="0"/>
                </a:sysClr>
              </a:solidFill>
              <a:latin typeface="Arial" panose="020B0604020202020204" pitchFamily="34" charset="0"/>
              <a:ea typeface="+mn-ea"/>
              <a:cs typeface="Arial" panose="020B0604020202020204" pitchFamily="34" charset="0"/>
            </a:rPr>
            <a:t>Talento humano</a:t>
          </a:r>
        </a:p>
        <a:p>
          <a:pPr marL="114300" lvl="1" indent="-114300" algn="l" defTabSz="622300">
            <a:lnSpc>
              <a:spcPct val="90000"/>
            </a:lnSpc>
            <a:spcBef>
              <a:spcPct val="0"/>
            </a:spcBef>
            <a:spcAft>
              <a:spcPct val="15000"/>
            </a:spcAft>
            <a:buChar char="••"/>
          </a:pPr>
          <a:r>
            <a:rPr lang="es-CO" sz="1400" kern="1200" dirty="0">
              <a:solidFill>
                <a:sysClr val="windowText" lastClr="000000">
                  <a:hueOff val="0"/>
                  <a:satOff val="0"/>
                  <a:lumOff val="0"/>
                  <a:alphaOff val="0"/>
                </a:sysClr>
              </a:solidFill>
              <a:latin typeface="Arial" panose="020B0604020202020204" pitchFamily="34" charset="0"/>
              <a:ea typeface="+mn-ea"/>
              <a:cs typeface="Arial" panose="020B0604020202020204" pitchFamily="34" charset="0"/>
            </a:rPr>
            <a:t>Gestión de operaciones para prestación del servicio </a:t>
          </a:r>
        </a:p>
        <a:p>
          <a:pPr marL="114300" lvl="1" indent="-114300" algn="l" defTabSz="622300">
            <a:lnSpc>
              <a:spcPct val="90000"/>
            </a:lnSpc>
            <a:spcBef>
              <a:spcPct val="0"/>
            </a:spcBef>
            <a:spcAft>
              <a:spcPct val="15000"/>
            </a:spcAft>
            <a:buChar char="••"/>
          </a:pPr>
          <a:r>
            <a:rPr lang="es-CO" sz="1400" kern="1200" dirty="0">
              <a:solidFill>
                <a:sysClr val="windowText" lastClr="000000">
                  <a:hueOff val="0"/>
                  <a:satOff val="0"/>
                  <a:lumOff val="0"/>
                  <a:alphaOff val="0"/>
                </a:sysClr>
              </a:solidFill>
              <a:latin typeface="Arial" panose="020B0604020202020204" pitchFamily="34" charset="0"/>
              <a:ea typeface="+mn-ea"/>
              <a:cs typeface="Arial" panose="020B0604020202020204" pitchFamily="34" charset="0"/>
            </a:rPr>
            <a:t>Infraestructura</a:t>
          </a:r>
        </a:p>
      </dsp:txBody>
      <dsp:txXfrm>
        <a:off x="5578425" y="9735"/>
        <a:ext cx="1961487" cy="1338083"/>
      </dsp:txXfrm>
    </dsp:sp>
    <dsp:sp modelId="{12D903E0-986F-43A9-8B79-5AD2B79E3471}">
      <dsp:nvSpPr>
        <dsp:cNvPr id="0" name=""/>
        <dsp:cNvSpPr/>
      </dsp:nvSpPr>
      <dsp:spPr>
        <a:xfrm>
          <a:off x="740536" y="-58794"/>
          <a:ext cx="2921067" cy="1895124"/>
        </a:xfrm>
        <a:prstGeom prst="roundRect">
          <a:avLst>
            <a:gd name="adj" fmla="val 10000"/>
          </a:avLst>
        </a:prstGeom>
        <a:noFill/>
        <a:ln w="12700" cap="flat" cmpd="sng" algn="ctr">
          <a:solidFill>
            <a:srgbClr val="4472C4">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114300" lvl="1" indent="-114300" algn="l" defTabSz="622300">
            <a:lnSpc>
              <a:spcPct val="90000"/>
            </a:lnSpc>
            <a:spcBef>
              <a:spcPct val="0"/>
            </a:spcBef>
            <a:spcAft>
              <a:spcPct val="15000"/>
            </a:spcAft>
            <a:buChar char="••"/>
          </a:pPr>
          <a:r>
            <a:rPr lang="es-CO" sz="1400" kern="1200" dirty="0">
              <a:solidFill>
                <a:sysClr val="windowText" lastClr="000000">
                  <a:hueOff val="0"/>
                  <a:satOff val="0"/>
                  <a:lumOff val="0"/>
                  <a:alphaOff val="0"/>
                </a:sysClr>
              </a:solidFill>
              <a:latin typeface="Arial" panose="020B0604020202020204" pitchFamily="34" charset="0"/>
              <a:ea typeface="+mn-ea"/>
              <a:cs typeface="Arial" panose="020B0604020202020204" pitchFamily="34" charset="0"/>
            </a:rPr>
            <a:t>Estudio de mercado</a:t>
          </a:r>
        </a:p>
        <a:p>
          <a:pPr marL="114300" lvl="1" indent="-114300" algn="l" defTabSz="622300">
            <a:lnSpc>
              <a:spcPct val="90000"/>
            </a:lnSpc>
            <a:spcBef>
              <a:spcPct val="0"/>
            </a:spcBef>
            <a:spcAft>
              <a:spcPct val="15000"/>
            </a:spcAft>
            <a:buChar char="••"/>
          </a:pPr>
          <a:r>
            <a:rPr lang="es-CO" sz="1400" kern="1200" dirty="0">
              <a:solidFill>
                <a:sysClr val="windowText" lastClr="000000">
                  <a:hueOff val="0"/>
                  <a:satOff val="0"/>
                  <a:lumOff val="0"/>
                  <a:alphaOff val="0"/>
                </a:sysClr>
              </a:solidFill>
              <a:latin typeface="Arial" panose="020B0604020202020204" pitchFamily="34" charset="0"/>
              <a:ea typeface="+mn-ea"/>
              <a:cs typeface="Arial" panose="020B0604020202020204" pitchFamily="34" charset="0"/>
            </a:rPr>
            <a:t>Segmento de los clientes</a:t>
          </a:r>
        </a:p>
        <a:p>
          <a:pPr marL="114300" lvl="1" indent="-114300" algn="l" defTabSz="622300">
            <a:lnSpc>
              <a:spcPct val="90000"/>
            </a:lnSpc>
            <a:spcBef>
              <a:spcPct val="0"/>
            </a:spcBef>
            <a:spcAft>
              <a:spcPct val="15000"/>
            </a:spcAft>
            <a:buChar char="••"/>
          </a:pPr>
          <a:r>
            <a:rPr lang="es-CO" sz="1400" kern="1200" dirty="0">
              <a:solidFill>
                <a:sysClr val="windowText" lastClr="000000">
                  <a:hueOff val="0"/>
                  <a:satOff val="0"/>
                  <a:lumOff val="0"/>
                  <a:alphaOff val="0"/>
                </a:sysClr>
              </a:solidFill>
              <a:latin typeface="Arial" panose="020B0604020202020204" pitchFamily="34" charset="0"/>
              <a:ea typeface="+mn-ea"/>
              <a:cs typeface="Arial" panose="020B0604020202020204" pitchFamily="34" charset="0"/>
            </a:rPr>
            <a:t>Controlar el ciclo del servicio</a:t>
          </a:r>
        </a:p>
        <a:p>
          <a:pPr marL="114300" lvl="1" indent="-114300" algn="l" defTabSz="622300">
            <a:lnSpc>
              <a:spcPct val="90000"/>
            </a:lnSpc>
            <a:spcBef>
              <a:spcPct val="0"/>
            </a:spcBef>
            <a:spcAft>
              <a:spcPct val="15000"/>
            </a:spcAft>
            <a:buChar char="••"/>
          </a:pPr>
          <a:r>
            <a:rPr lang="es-CO" sz="1400" kern="1200" dirty="0">
              <a:solidFill>
                <a:sysClr val="windowText" lastClr="000000">
                  <a:hueOff val="0"/>
                  <a:satOff val="0"/>
                  <a:lumOff val="0"/>
                  <a:alphaOff val="0"/>
                </a:sysClr>
              </a:solidFill>
              <a:latin typeface="Arial" panose="020B0604020202020204" pitchFamily="34" charset="0"/>
              <a:ea typeface="+mn-ea"/>
              <a:cs typeface="Arial" panose="020B0604020202020204" pitchFamily="34" charset="0"/>
            </a:rPr>
            <a:t>Diversificación de servicios </a:t>
          </a:r>
        </a:p>
      </dsp:txBody>
      <dsp:txXfrm>
        <a:off x="782166" y="-17164"/>
        <a:ext cx="1961487" cy="1338083"/>
      </dsp:txXfrm>
    </dsp:sp>
    <dsp:sp modelId="{2DED8521-FE89-434D-B63E-EBD7448E9454}">
      <dsp:nvSpPr>
        <dsp:cNvPr id="0" name=""/>
        <dsp:cNvSpPr/>
      </dsp:nvSpPr>
      <dsp:spPr>
        <a:xfrm>
          <a:off x="2033438" y="312581"/>
          <a:ext cx="1927887" cy="1927887"/>
        </a:xfrm>
        <a:prstGeom prst="pieWedge">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buNone/>
          </a:pPr>
          <a:r>
            <a:rPr lang="es-CO" sz="1400" kern="1200" dirty="0">
              <a:solidFill>
                <a:sysClr val="window" lastClr="FFFFFF"/>
              </a:solidFill>
              <a:latin typeface="Arial" panose="020B0604020202020204" pitchFamily="34" charset="0"/>
              <a:ea typeface="+mn-ea"/>
              <a:cs typeface="Arial" panose="020B0604020202020204" pitchFamily="34" charset="0"/>
            </a:rPr>
            <a:t>Mercadeo</a:t>
          </a:r>
        </a:p>
      </dsp:txBody>
      <dsp:txXfrm>
        <a:off x="2598103" y="877246"/>
        <a:ext cx="1363222" cy="1363222"/>
      </dsp:txXfrm>
    </dsp:sp>
    <dsp:sp modelId="{0FA3E59F-B2C1-468F-B4A3-41E7288AB1B2}">
      <dsp:nvSpPr>
        <dsp:cNvPr id="0" name=""/>
        <dsp:cNvSpPr/>
      </dsp:nvSpPr>
      <dsp:spPr>
        <a:xfrm rot="5400000">
          <a:off x="4050373" y="312581"/>
          <a:ext cx="1927887" cy="1927887"/>
        </a:xfrm>
        <a:prstGeom prst="pieWedge">
          <a:avLst/>
        </a:prstGeom>
        <a:solidFill>
          <a:srgbClr val="4472C4">
            <a:hueOff val="-2451115"/>
            <a:satOff val="-3409"/>
            <a:lumOff val="-1307"/>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buNone/>
          </a:pPr>
          <a:r>
            <a:rPr lang="es-CO" sz="1400" kern="1200" dirty="0">
              <a:solidFill>
                <a:sysClr val="window" lastClr="FFFFFF"/>
              </a:solidFill>
              <a:latin typeface="Arial" panose="020B0604020202020204" pitchFamily="34" charset="0"/>
              <a:ea typeface="+mn-ea"/>
              <a:cs typeface="Arial" panose="020B0604020202020204" pitchFamily="34" charset="0"/>
            </a:rPr>
            <a:t>Operación</a:t>
          </a:r>
        </a:p>
      </dsp:txBody>
      <dsp:txXfrm rot="-5400000">
        <a:off x="4050373" y="877246"/>
        <a:ext cx="1363222" cy="1363222"/>
      </dsp:txXfrm>
    </dsp:sp>
    <dsp:sp modelId="{7FC9C0EE-B3BA-4F6F-8121-AB01E063CB13}">
      <dsp:nvSpPr>
        <dsp:cNvPr id="0" name=""/>
        <dsp:cNvSpPr/>
      </dsp:nvSpPr>
      <dsp:spPr>
        <a:xfrm rot="10800000">
          <a:off x="4050373" y="2329516"/>
          <a:ext cx="1927887" cy="1927887"/>
        </a:xfrm>
        <a:prstGeom prst="pieWedge">
          <a:avLst/>
        </a:prstGeom>
        <a:solidFill>
          <a:srgbClr val="4472C4">
            <a:hueOff val="-4902230"/>
            <a:satOff val="-6819"/>
            <a:lumOff val="-2615"/>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buNone/>
          </a:pPr>
          <a:r>
            <a:rPr lang="es-CO" sz="1400" kern="1200" dirty="0">
              <a:solidFill>
                <a:sysClr val="window" lastClr="FFFFFF"/>
              </a:solidFill>
              <a:latin typeface="Arial" panose="020B0604020202020204" pitchFamily="34" charset="0"/>
              <a:ea typeface="+mn-ea"/>
              <a:cs typeface="Arial" panose="020B0604020202020204" pitchFamily="34" charset="0"/>
            </a:rPr>
            <a:t>Administrativa</a:t>
          </a:r>
        </a:p>
      </dsp:txBody>
      <dsp:txXfrm rot="10800000">
        <a:off x="4050373" y="2329516"/>
        <a:ext cx="1363222" cy="1363222"/>
      </dsp:txXfrm>
    </dsp:sp>
    <dsp:sp modelId="{C716E081-92AF-43F6-853C-3999B2828700}">
      <dsp:nvSpPr>
        <dsp:cNvPr id="0" name=""/>
        <dsp:cNvSpPr/>
      </dsp:nvSpPr>
      <dsp:spPr>
        <a:xfrm rot="16200000">
          <a:off x="2033438" y="2329516"/>
          <a:ext cx="1927887" cy="1927887"/>
        </a:xfrm>
        <a:prstGeom prst="pieWedge">
          <a:avLst/>
        </a:prstGeo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buNone/>
          </a:pPr>
          <a:r>
            <a:rPr lang="es-CO" sz="1400" kern="1200" dirty="0">
              <a:solidFill>
                <a:sysClr val="window" lastClr="FFFFFF"/>
              </a:solidFill>
              <a:latin typeface="Arial" panose="020B0604020202020204" pitchFamily="34" charset="0"/>
              <a:ea typeface="+mn-ea"/>
              <a:cs typeface="Arial" panose="020B0604020202020204" pitchFamily="34" charset="0"/>
            </a:rPr>
            <a:t>Financiera</a:t>
          </a:r>
        </a:p>
      </dsp:txBody>
      <dsp:txXfrm rot="5400000">
        <a:off x="2598103" y="2329516"/>
        <a:ext cx="1363222" cy="1363222"/>
      </dsp:txXfrm>
    </dsp:sp>
    <dsp:sp modelId="{40960E6B-5E95-4C18-B324-980CC7F090FC}">
      <dsp:nvSpPr>
        <dsp:cNvPr id="0" name=""/>
        <dsp:cNvSpPr/>
      </dsp:nvSpPr>
      <dsp:spPr>
        <a:xfrm>
          <a:off x="3673033" y="1884276"/>
          <a:ext cx="665633" cy="578811"/>
        </a:xfrm>
        <a:prstGeom prst="circularArrow">
          <a:avLst/>
        </a:prstGeom>
        <a:solidFill>
          <a:srgbClr val="4472C4">
            <a:tint val="40000"/>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dsp:style>
    </dsp:sp>
    <dsp:sp modelId="{94A0F335-E1B0-41F0-9764-4DDF906EF0DF}">
      <dsp:nvSpPr>
        <dsp:cNvPr id="0" name=""/>
        <dsp:cNvSpPr/>
      </dsp:nvSpPr>
      <dsp:spPr>
        <a:xfrm rot="10800000">
          <a:off x="3673033" y="2106896"/>
          <a:ext cx="665633" cy="578811"/>
        </a:xfrm>
        <a:prstGeom prst="circularArrow">
          <a:avLst/>
        </a:prstGeom>
        <a:solidFill>
          <a:srgbClr val="4472C4">
            <a:tint val="40000"/>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BBF9DE-EC52-43C8-9BB3-28F3B720F076}">
      <dsp:nvSpPr>
        <dsp:cNvPr id="0" name=""/>
        <dsp:cNvSpPr/>
      </dsp:nvSpPr>
      <dsp:spPr>
        <a:xfrm>
          <a:off x="0" y="4217190"/>
          <a:ext cx="9099825" cy="1384176"/>
        </a:xfrm>
        <a:prstGeom prst="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s-CO" sz="2400" b="0" kern="1200" dirty="0">
              <a:latin typeface="Arial" panose="020B0604020202020204" pitchFamily="34" charset="0"/>
              <a:cs typeface="Arial" panose="020B0604020202020204" pitchFamily="34" charset="0"/>
            </a:rPr>
            <a:t>Estrategias de administración</a:t>
          </a:r>
          <a:endParaRPr lang="es-ES" sz="2400" b="0" kern="1200" dirty="0">
            <a:latin typeface="Arial" panose="020B0604020202020204" pitchFamily="34" charset="0"/>
            <a:cs typeface="Arial" panose="020B0604020202020204" pitchFamily="34" charset="0"/>
          </a:endParaRPr>
        </a:p>
      </dsp:txBody>
      <dsp:txXfrm>
        <a:off x="0" y="4217190"/>
        <a:ext cx="9099825" cy="747455"/>
      </dsp:txXfrm>
    </dsp:sp>
    <dsp:sp modelId="{F70AB1FC-5D8C-4279-846A-EE60FBF24E81}">
      <dsp:nvSpPr>
        <dsp:cNvPr id="0" name=""/>
        <dsp:cNvSpPr/>
      </dsp:nvSpPr>
      <dsp:spPr>
        <a:xfrm>
          <a:off x="4443" y="4936962"/>
          <a:ext cx="3030312" cy="636721"/>
        </a:xfrm>
        <a:prstGeom prst="rect">
          <a:avLst/>
        </a:prstGeom>
        <a:solidFill>
          <a:schemeClr val="accent2">
            <a:tint val="40000"/>
            <a:alpha val="90000"/>
            <a:hueOff val="0"/>
            <a:satOff val="0"/>
            <a:lumOff val="0"/>
            <a:alphaOff val="0"/>
          </a:schemeClr>
        </a:solidFill>
        <a:ln w="15875"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lvl="0" algn="ctr" defTabSz="488950">
            <a:lnSpc>
              <a:spcPct val="90000"/>
            </a:lnSpc>
            <a:spcBef>
              <a:spcPct val="0"/>
            </a:spcBef>
            <a:spcAft>
              <a:spcPct val="35000"/>
            </a:spcAft>
            <a:buFont typeface="Symbol" panose="05050102010706020507" pitchFamily="18" charset="2"/>
            <a:buChar char=""/>
          </a:pPr>
          <a:r>
            <a:rPr lang="es-CO" sz="1100" kern="1200" dirty="0">
              <a:latin typeface="Arial" panose="020B0604020202020204" pitchFamily="34" charset="0"/>
              <a:cs typeface="Arial" panose="020B0604020202020204" pitchFamily="34" charset="0"/>
            </a:rPr>
            <a:t>Mantener un control constante de la organización LABS Transporte de Carga S. A. S.</a:t>
          </a:r>
          <a:endParaRPr lang="es-ES" sz="1100" kern="1200" dirty="0">
            <a:latin typeface="Arial" panose="020B0604020202020204" pitchFamily="34" charset="0"/>
            <a:cs typeface="Arial" panose="020B0604020202020204" pitchFamily="34" charset="0"/>
          </a:endParaRPr>
        </a:p>
      </dsp:txBody>
      <dsp:txXfrm>
        <a:off x="4443" y="4936962"/>
        <a:ext cx="3030312" cy="636721"/>
      </dsp:txXfrm>
    </dsp:sp>
    <dsp:sp modelId="{1C11C9D7-4FCB-4E30-B28C-1503A6267E96}">
      <dsp:nvSpPr>
        <dsp:cNvPr id="0" name=""/>
        <dsp:cNvSpPr/>
      </dsp:nvSpPr>
      <dsp:spPr>
        <a:xfrm>
          <a:off x="3034756" y="4936962"/>
          <a:ext cx="3030312" cy="636721"/>
        </a:xfrm>
        <a:prstGeom prst="rect">
          <a:avLst/>
        </a:prstGeom>
        <a:solidFill>
          <a:schemeClr val="accent3">
            <a:tint val="40000"/>
            <a:alpha val="90000"/>
            <a:hueOff val="0"/>
            <a:satOff val="0"/>
            <a:lumOff val="0"/>
            <a:alphaOff val="0"/>
          </a:schemeClr>
        </a:solidFill>
        <a:ln w="15875"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lvl="0" algn="ctr" defTabSz="488950">
            <a:lnSpc>
              <a:spcPct val="90000"/>
            </a:lnSpc>
            <a:spcBef>
              <a:spcPct val="0"/>
            </a:spcBef>
            <a:spcAft>
              <a:spcPct val="35000"/>
            </a:spcAft>
            <a:buFont typeface="Symbol" panose="05050102010706020507" pitchFamily="18" charset="2"/>
            <a:buChar char=""/>
          </a:pPr>
          <a:r>
            <a:rPr lang="es-CO" sz="1100" kern="1200" dirty="0">
              <a:latin typeface="Arial" panose="020B0604020202020204" pitchFamily="34" charset="0"/>
              <a:cs typeface="Arial" panose="020B0604020202020204" pitchFamily="34" charset="0"/>
            </a:rPr>
            <a:t>Diseñar elementos que permitan mantener información de todo el sector y monitorear de manera permanente las variables externas e internas que afectan la entidad.</a:t>
          </a:r>
          <a:endParaRPr lang="es-ES" sz="1100" kern="1200" dirty="0">
            <a:latin typeface="Arial" panose="020B0604020202020204" pitchFamily="34" charset="0"/>
            <a:cs typeface="Arial" panose="020B0604020202020204" pitchFamily="34" charset="0"/>
          </a:endParaRPr>
        </a:p>
      </dsp:txBody>
      <dsp:txXfrm>
        <a:off x="3034756" y="4936962"/>
        <a:ext cx="3030312" cy="636721"/>
      </dsp:txXfrm>
    </dsp:sp>
    <dsp:sp modelId="{7526C847-F826-4A72-8667-802B1D23B345}">
      <dsp:nvSpPr>
        <dsp:cNvPr id="0" name=""/>
        <dsp:cNvSpPr/>
      </dsp:nvSpPr>
      <dsp:spPr>
        <a:xfrm>
          <a:off x="6065068" y="4936962"/>
          <a:ext cx="3030312" cy="636721"/>
        </a:xfrm>
        <a:prstGeom prst="rect">
          <a:avLst/>
        </a:prstGeom>
        <a:solidFill>
          <a:schemeClr val="accent4">
            <a:tint val="40000"/>
            <a:alpha val="90000"/>
            <a:hueOff val="0"/>
            <a:satOff val="0"/>
            <a:lumOff val="0"/>
            <a:alphaOff val="0"/>
          </a:schemeClr>
        </a:solidFill>
        <a:ln w="15875"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lvl="0" algn="ctr" defTabSz="488950">
            <a:lnSpc>
              <a:spcPct val="90000"/>
            </a:lnSpc>
            <a:spcBef>
              <a:spcPct val="0"/>
            </a:spcBef>
            <a:spcAft>
              <a:spcPct val="35000"/>
            </a:spcAft>
            <a:buFont typeface="Symbol" panose="05050102010706020507" pitchFamily="18" charset="2"/>
            <a:buChar char=""/>
          </a:pPr>
          <a:r>
            <a:rPr lang="es-CO" sz="1100" kern="1200" dirty="0">
              <a:latin typeface="Arial" panose="020B0604020202020204" pitchFamily="34" charset="0"/>
              <a:cs typeface="Arial" panose="020B0604020202020204" pitchFamily="34" charset="0"/>
            </a:rPr>
            <a:t>La empresa requiere tener un control estricto de sus costos operativos (combustibles, mantenimientos, cargues, descargues y comisiones).</a:t>
          </a:r>
          <a:endParaRPr lang="es-ES" sz="1100" kern="1200" dirty="0">
            <a:latin typeface="Arial" panose="020B0604020202020204" pitchFamily="34" charset="0"/>
            <a:cs typeface="Arial" panose="020B0604020202020204" pitchFamily="34" charset="0"/>
          </a:endParaRPr>
        </a:p>
      </dsp:txBody>
      <dsp:txXfrm>
        <a:off x="6065068" y="4936962"/>
        <a:ext cx="3030312" cy="636721"/>
      </dsp:txXfrm>
    </dsp:sp>
    <dsp:sp modelId="{AB475A82-8F94-43C2-9D69-D9A97674500E}">
      <dsp:nvSpPr>
        <dsp:cNvPr id="0" name=""/>
        <dsp:cNvSpPr/>
      </dsp:nvSpPr>
      <dsp:spPr>
        <a:xfrm rot="10800000">
          <a:off x="0" y="2109090"/>
          <a:ext cx="9099825" cy="2128862"/>
        </a:xfrm>
        <a:prstGeom prst="upArrowCallout">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s-CO" sz="2400" b="0" kern="1200" dirty="0">
              <a:latin typeface="Arial" panose="020B0604020202020204" pitchFamily="34" charset="0"/>
              <a:cs typeface="Arial" panose="020B0604020202020204" pitchFamily="34" charset="0"/>
            </a:rPr>
            <a:t>Estrategias de publicidad</a:t>
          </a:r>
          <a:endParaRPr lang="es-ES" sz="2400" b="0" kern="1200" dirty="0">
            <a:latin typeface="Arial" panose="020B0604020202020204" pitchFamily="34" charset="0"/>
            <a:cs typeface="Arial" panose="020B0604020202020204" pitchFamily="34" charset="0"/>
          </a:endParaRPr>
        </a:p>
      </dsp:txBody>
      <dsp:txXfrm rot="-10800000">
        <a:off x="0" y="2109090"/>
        <a:ext cx="9099825" cy="747230"/>
      </dsp:txXfrm>
    </dsp:sp>
    <dsp:sp modelId="{45C71AC1-BF9F-4F68-978C-AC86E59C5B15}">
      <dsp:nvSpPr>
        <dsp:cNvPr id="0" name=""/>
        <dsp:cNvSpPr/>
      </dsp:nvSpPr>
      <dsp:spPr>
        <a:xfrm>
          <a:off x="0" y="2856321"/>
          <a:ext cx="4549912" cy="636529"/>
        </a:xfrm>
        <a:prstGeom prst="rect">
          <a:avLst/>
        </a:prstGeom>
        <a:solidFill>
          <a:schemeClr val="accent5">
            <a:tint val="40000"/>
            <a:alpha val="90000"/>
            <a:hueOff val="0"/>
            <a:satOff val="0"/>
            <a:lumOff val="0"/>
            <a:alphaOff val="0"/>
          </a:schemeClr>
        </a:solidFill>
        <a:ln w="15875"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lvl="0" algn="ctr" defTabSz="488950">
            <a:lnSpc>
              <a:spcPct val="90000"/>
            </a:lnSpc>
            <a:spcBef>
              <a:spcPct val="0"/>
            </a:spcBef>
            <a:spcAft>
              <a:spcPct val="35000"/>
            </a:spcAft>
            <a:buFont typeface="Symbol" panose="05050102010706020507" pitchFamily="18" charset="2"/>
            <a:buChar char=""/>
          </a:pPr>
          <a:r>
            <a:rPr lang="es-CO" sz="1100" kern="1200" dirty="0">
              <a:latin typeface="Arial" panose="020B0604020202020204" pitchFamily="34" charset="0"/>
              <a:cs typeface="Arial" panose="020B0604020202020204" pitchFamily="34" charset="0"/>
            </a:rPr>
            <a:t>Ampliar el perfil del cliente, al tener en cuenta que están concentradas las ventas en uno solo.</a:t>
          </a:r>
          <a:endParaRPr lang="es-ES" sz="1100" kern="1200" dirty="0">
            <a:latin typeface="Arial" panose="020B0604020202020204" pitchFamily="34" charset="0"/>
            <a:cs typeface="Arial" panose="020B0604020202020204" pitchFamily="34" charset="0"/>
          </a:endParaRPr>
        </a:p>
      </dsp:txBody>
      <dsp:txXfrm>
        <a:off x="0" y="2856321"/>
        <a:ext cx="4549912" cy="636529"/>
      </dsp:txXfrm>
    </dsp:sp>
    <dsp:sp modelId="{D3063241-EA86-4B85-A38A-3A519CBAAB33}">
      <dsp:nvSpPr>
        <dsp:cNvPr id="0" name=""/>
        <dsp:cNvSpPr/>
      </dsp:nvSpPr>
      <dsp:spPr>
        <a:xfrm>
          <a:off x="4549912" y="2856321"/>
          <a:ext cx="4549912" cy="636529"/>
        </a:xfrm>
        <a:prstGeom prst="rect">
          <a:avLst/>
        </a:prstGeom>
        <a:solidFill>
          <a:schemeClr val="accent6">
            <a:tint val="40000"/>
            <a:alpha val="90000"/>
            <a:hueOff val="0"/>
            <a:satOff val="0"/>
            <a:lumOff val="0"/>
            <a:alphaOff val="0"/>
          </a:schemeClr>
        </a:solidFill>
        <a:ln w="15875" cap="rnd" cmpd="sng" algn="ctr">
          <a:solidFill>
            <a:schemeClr val="accent6">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lvl="0" algn="ctr" defTabSz="488950">
            <a:lnSpc>
              <a:spcPct val="90000"/>
            </a:lnSpc>
            <a:spcBef>
              <a:spcPct val="0"/>
            </a:spcBef>
            <a:spcAft>
              <a:spcPct val="35000"/>
            </a:spcAft>
            <a:buFont typeface="Symbol" panose="05050102010706020507" pitchFamily="18" charset="2"/>
            <a:buChar char=""/>
          </a:pPr>
          <a:r>
            <a:rPr lang="es-CO" sz="1100" kern="1200" dirty="0">
              <a:latin typeface="Arial" panose="020B0604020202020204" pitchFamily="34" charset="0"/>
              <a:cs typeface="Arial" panose="020B0604020202020204" pitchFamily="34" charset="0"/>
            </a:rPr>
            <a:t>Diversificar la prestación de los servicios.</a:t>
          </a:r>
          <a:endParaRPr lang="es-ES" sz="1100" kern="1200" dirty="0">
            <a:latin typeface="Arial" panose="020B0604020202020204" pitchFamily="34" charset="0"/>
            <a:cs typeface="Arial" panose="020B0604020202020204" pitchFamily="34" charset="0"/>
          </a:endParaRPr>
        </a:p>
      </dsp:txBody>
      <dsp:txXfrm>
        <a:off x="4549912" y="2856321"/>
        <a:ext cx="4549912" cy="636529"/>
      </dsp:txXfrm>
    </dsp:sp>
    <dsp:sp modelId="{A9BE4E81-FBD1-4F19-93D9-7A7EDF225B45}">
      <dsp:nvSpPr>
        <dsp:cNvPr id="0" name=""/>
        <dsp:cNvSpPr/>
      </dsp:nvSpPr>
      <dsp:spPr>
        <a:xfrm rot="10800000">
          <a:off x="0" y="990"/>
          <a:ext cx="9099825" cy="2128862"/>
        </a:xfrm>
        <a:prstGeom prst="upArrowCallout">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a:lnSpc>
              <a:spcPct val="90000"/>
            </a:lnSpc>
            <a:spcBef>
              <a:spcPct val="0"/>
            </a:spcBef>
            <a:spcAft>
              <a:spcPct val="35000"/>
            </a:spcAft>
          </a:pPr>
          <a:r>
            <a:rPr lang="es-CO" sz="2400" b="0" kern="1200" dirty="0">
              <a:latin typeface="Arial" panose="020B0604020202020204" pitchFamily="34" charset="0"/>
              <a:cs typeface="Arial" panose="020B0604020202020204" pitchFamily="34" charset="0"/>
            </a:rPr>
            <a:t>Estrategias de inversión</a:t>
          </a:r>
          <a:endParaRPr lang="es-ES" sz="2400" b="0" kern="1200" dirty="0">
            <a:latin typeface="Arial" panose="020B0604020202020204" pitchFamily="34" charset="0"/>
            <a:cs typeface="Arial" panose="020B0604020202020204" pitchFamily="34" charset="0"/>
          </a:endParaRPr>
        </a:p>
      </dsp:txBody>
      <dsp:txXfrm rot="-10800000">
        <a:off x="0" y="990"/>
        <a:ext cx="9099825" cy="747230"/>
      </dsp:txXfrm>
    </dsp:sp>
    <dsp:sp modelId="{7E514803-FF74-4C93-83D9-61AED880D778}">
      <dsp:nvSpPr>
        <dsp:cNvPr id="0" name=""/>
        <dsp:cNvSpPr/>
      </dsp:nvSpPr>
      <dsp:spPr>
        <a:xfrm>
          <a:off x="0" y="748221"/>
          <a:ext cx="9099825" cy="636529"/>
        </a:xfrm>
        <a:prstGeom prst="rect">
          <a:avLst/>
        </a:prstGeom>
        <a:solidFill>
          <a:schemeClr val="accent2">
            <a:tint val="40000"/>
            <a:alpha val="90000"/>
            <a:hueOff val="0"/>
            <a:satOff val="0"/>
            <a:lumOff val="0"/>
            <a:alphaOff val="0"/>
          </a:schemeClr>
        </a:solidFill>
        <a:ln w="15875"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lvl="0" algn="ctr" defTabSz="488950">
            <a:lnSpc>
              <a:spcPct val="90000"/>
            </a:lnSpc>
            <a:spcBef>
              <a:spcPct val="0"/>
            </a:spcBef>
            <a:spcAft>
              <a:spcPct val="35000"/>
            </a:spcAft>
            <a:buFont typeface="Symbol" panose="05050102010706020507" pitchFamily="18" charset="2"/>
            <a:buChar char=""/>
          </a:pPr>
          <a:r>
            <a:rPr lang="es-CO" sz="1100" kern="1200" dirty="0">
              <a:latin typeface="Arial" panose="020B0604020202020204" pitchFamily="34" charset="0"/>
              <a:cs typeface="Arial" panose="020B0604020202020204" pitchFamily="34" charset="0"/>
            </a:rPr>
            <a:t>La empresa requiere invertir en un software especializado en el sector de transporte de carga terrestre, al tomar en consideración que no hay un sistema gerencial con el fin de llevar un control en cada uno de los procesos operativos y financieros de la organización.</a:t>
          </a:r>
          <a:endParaRPr lang="es-ES" sz="1100" kern="1200" dirty="0">
            <a:latin typeface="Arial" panose="020B0604020202020204" pitchFamily="34" charset="0"/>
            <a:cs typeface="Arial" panose="020B0604020202020204" pitchFamily="34" charset="0"/>
          </a:endParaRPr>
        </a:p>
      </dsp:txBody>
      <dsp:txXfrm>
        <a:off x="0" y="748221"/>
        <a:ext cx="9099825" cy="636529"/>
      </dsp:txXfrm>
    </dsp:sp>
  </dsp:spTree>
</dsp:drawing>
</file>

<file path=ppt/diagrams/layout1.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C122D29A-F28E-4D3F-B6BF-5565ED27D78E}" type="datetimeFigureOut">
              <a:rPr lang="es-ES" smtClean="0"/>
              <a:t>07/11/2018</a:t>
            </a:fld>
            <a:endParaRPr lang="es-ES"/>
          </a:p>
        </p:txBody>
      </p:sp>
      <p:sp>
        <p:nvSpPr>
          <p:cNvPr id="5" name="Footer Placeholder 4"/>
          <p:cNvSpPr>
            <a:spLocks noGrp="1"/>
          </p:cNvSpPr>
          <p:nvPr>
            <p:ph type="ftr" sz="quarter" idx="11"/>
          </p:nvPr>
        </p:nvSpPr>
        <p:spPr>
          <a:xfrm>
            <a:off x="5332412" y="5883275"/>
            <a:ext cx="4324044" cy="365125"/>
          </a:xfrm>
        </p:spPr>
        <p:txBody>
          <a:bodyPr/>
          <a:lstStyle/>
          <a:p>
            <a:endParaRPr lang="es-ES"/>
          </a:p>
        </p:txBody>
      </p:sp>
      <p:sp>
        <p:nvSpPr>
          <p:cNvPr id="6" name="Slide Number Placeholder 5"/>
          <p:cNvSpPr>
            <a:spLocks noGrp="1"/>
          </p:cNvSpPr>
          <p:nvPr>
            <p:ph type="sldNum" sz="quarter" idx="12"/>
          </p:nvPr>
        </p:nvSpPr>
        <p:spPr/>
        <p:txBody>
          <a:bodyPr/>
          <a:lstStyle/>
          <a:p>
            <a:fld id="{CA82AF33-803F-4612-B602-4EF954DC638C}" type="slidenum">
              <a:rPr lang="es-ES" smtClean="0"/>
              <a:t>‹Nº›</a:t>
            </a:fld>
            <a:endParaRPr lang="es-ES"/>
          </a:p>
        </p:txBody>
      </p:sp>
    </p:spTree>
    <p:extLst>
      <p:ext uri="{BB962C8B-B14F-4D97-AF65-F5344CB8AC3E}">
        <p14:creationId xmlns:p14="http://schemas.microsoft.com/office/powerpoint/2010/main" val="2718901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C122D29A-F28E-4D3F-B6BF-5565ED27D78E}" type="datetimeFigureOut">
              <a:rPr lang="es-ES" smtClean="0"/>
              <a:t>07/11/2018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CA82AF33-803F-4612-B602-4EF954DC638C}" type="slidenum">
              <a:rPr lang="es-ES" smtClean="0"/>
              <a:t>‹Nº›</a:t>
            </a:fld>
            <a:endParaRPr lang="es-ES"/>
          </a:p>
        </p:txBody>
      </p:sp>
    </p:spTree>
    <p:extLst>
      <p:ext uri="{BB962C8B-B14F-4D97-AF65-F5344CB8AC3E}">
        <p14:creationId xmlns:p14="http://schemas.microsoft.com/office/powerpoint/2010/main" val="1308905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C122D29A-F28E-4D3F-B6BF-5565ED27D78E}" type="datetimeFigureOut">
              <a:rPr lang="es-ES" smtClean="0"/>
              <a:t>07/11/2018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A82AF33-803F-4612-B602-4EF954DC638C}" type="slidenum">
              <a:rPr lang="es-ES" smtClean="0"/>
              <a:t>‹Nº›</a:t>
            </a:fld>
            <a:endParaRPr lang="es-ES"/>
          </a:p>
        </p:txBody>
      </p:sp>
    </p:spTree>
    <p:extLst>
      <p:ext uri="{BB962C8B-B14F-4D97-AF65-F5344CB8AC3E}">
        <p14:creationId xmlns:p14="http://schemas.microsoft.com/office/powerpoint/2010/main" val="42095215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C122D29A-F28E-4D3F-B6BF-5565ED27D78E}" type="datetimeFigureOut">
              <a:rPr lang="es-ES" smtClean="0"/>
              <a:t>07/11/2018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A82AF33-803F-4612-B602-4EF954DC638C}" type="slidenum">
              <a:rPr lang="es-ES" smtClean="0"/>
              <a:t>‹Nº›</a:t>
            </a:fld>
            <a:endParaRPr lang="es-ES"/>
          </a:p>
        </p:txBody>
      </p:sp>
    </p:spTree>
    <p:extLst>
      <p:ext uri="{BB962C8B-B14F-4D97-AF65-F5344CB8AC3E}">
        <p14:creationId xmlns:p14="http://schemas.microsoft.com/office/powerpoint/2010/main" val="19237081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C122D29A-F28E-4D3F-B6BF-5565ED27D78E}" type="datetimeFigureOut">
              <a:rPr lang="es-ES" smtClean="0"/>
              <a:t>07/11/2018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A82AF33-803F-4612-B602-4EF954DC638C}" type="slidenum">
              <a:rPr lang="es-ES" smtClean="0"/>
              <a:t>‹Nº›</a:t>
            </a:fld>
            <a:endParaRPr lang="es-ES"/>
          </a:p>
        </p:txBody>
      </p:sp>
    </p:spTree>
    <p:extLst>
      <p:ext uri="{BB962C8B-B14F-4D97-AF65-F5344CB8AC3E}">
        <p14:creationId xmlns:p14="http://schemas.microsoft.com/office/powerpoint/2010/main" val="35358689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s-ES"/>
              <a:t>Editar los estilos de texto del patrón</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C122D29A-F28E-4D3F-B6BF-5565ED27D78E}" type="datetimeFigureOut">
              <a:rPr lang="es-ES" smtClean="0"/>
              <a:t>07/11/2018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A82AF33-803F-4612-B602-4EF954DC638C}" type="slidenum">
              <a:rPr lang="es-ES" smtClean="0"/>
              <a:t>‹Nº›</a:t>
            </a:fld>
            <a:endParaRPr lang="es-ES"/>
          </a:p>
        </p:txBody>
      </p:sp>
    </p:spTree>
    <p:extLst>
      <p:ext uri="{BB962C8B-B14F-4D97-AF65-F5344CB8AC3E}">
        <p14:creationId xmlns:p14="http://schemas.microsoft.com/office/powerpoint/2010/main" val="14273307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a:t>Editar los estilos de texto del patrón</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C122D29A-F28E-4D3F-B6BF-5565ED27D78E}" type="datetimeFigureOut">
              <a:rPr lang="es-ES" smtClean="0"/>
              <a:t>07/11/2018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A82AF33-803F-4612-B602-4EF954DC638C}" type="slidenum">
              <a:rPr lang="es-ES" smtClean="0"/>
              <a:t>‹Nº›</a:t>
            </a:fld>
            <a:endParaRPr lang="es-ES"/>
          </a:p>
        </p:txBody>
      </p:sp>
    </p:spTree>
    <p:extLst>
      <p:ext uri="{BB962C8B-B14F-4D97-AF65-F5344CB8AC3E}">
        <p14:creationId xmlns:p14="http://schemas.microsoft.com/office/powerpoint/2010/main" val="12781589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122D29A-F28E-4D3F-B6BF-5565ED27D78E}" type="datetimeFigureOut">
              <a:rPr lang="es-ES" smtClean="0"/>
              <a:t>07/11/2018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A82AF33-803F-4612-B602-4EF954DC638C}" type="slidenum">
              <a:rPr lang="es-ES" smtClean="0"/>
              <a:t>‹Nº›</a:t>
            </a:fld>
            <a:endParaRPr lang="es-ES"/>
          </a:p>
        </p:txBody>
      </p:sp>
    </p:spTree>
    <p:extLst>
      <p:ext uri="{BB962C8B-B14F-4D97-AF65-F5344CB8AC3E}">
        <p14:creationId xmlns:p14="http://schemas.microsoft.com/office/powerpoint/2010/main" val="11084938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122D29A-F28E-4D3F-B6BF-5565ED27D78E}" type="datetimeFigureOut">
              <a:rPr lang="es-ES" smtClean="0"/>
              <a:t>07/11/2018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A82AF33-803F-4612-B602-4EF954DC638C}" type="slidenum">
              <a:rPr lang="es-ES" smtClean="0"/>
              <a:t>‹Nº›</a:t>
            </a:fld>
            <a:endParaRPr lang="es-ES"/>
          </a:p>
        </p:txBody>
      </p:sp>
    </p:spTree>
    <p:extLst>
      <p:ext uri="{BB962C8B-B14F-4D97-AF65-F5344CB8AC3E}">
        <p14:creationId xmlns:p14="http://schemas.microsoft.com/office/powerpoint/2010/main" val="2432241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122D29A-F28E-4D3F-B6BF-5565ED27D78E}" type="datetimeFigureOut">
              <a:rPr lang="es-ES" smtClean="0"/>
              <a:t>07/11/2018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a:xfrm>
            <a:off x="10951856" y="5867131"/>
            <a:ext cx="551167" cy="365125"/>
          </a:xfrm>
        </p:spPr>
        <p:txBody>
          <a:bodyPr/>
          <a:lstStyle/>
          <a:p>
            <a:fld id="{CA82AF33-803F-4612-B602-4EF954DC638C}" type="slidenum">
              <a:rPr lang="es-ES" smtClean="0"/>
              <a:t>‹Nº›</a:t>
            </a:fld>
            <a:endParaRPr lang="es-ES"/>
          </a:p>
        </p:txBody>
      </p:sp>
    </p:spTree>
    <p:extLst>
      <p:ext uri="{BB962C8B-B14F-4D97-AF65-F5344CB8AC3E}">
        <p14:creationId xmlns:p14="http://schemas.microsoft.com/office/powerpoint/2010/main" val="3252117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C122D29A-F28E-4D3F-B6BF-5565ED27D78E}" type="datetimeFigureOut">
              <a:rPr lang="es-ES" smtClean="0"/>
              <a:t>07/11/2018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CA82AF33-803F-4612-B602-4EF954DC638C}" type="slidenum">
              <a:rPr lang="es-ES" smtClean="0"/>
              <a:t>‹Nº›</a:t>
            </a:fld>
            <a:endParaRPr lang="es-ES"/>
          </a:p>
        </p:txBody>
      </p:sp>
    </p:spTree>
    <p:extLst>
      <p:ext uri="{BB962C8B-B14F-4D97-AF65-F5344CB8AC3E}">
        <p14:creationId xmlns:p14="http://schemas.microsoft.com/office/powerpoint/2010/main" val="3816335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C122D29A-F28E-4D3F-B6BF-5565ED27D78E}" type="datetimeFigureOut">
              <a:rPr lang="es-ES" smtClean="0"/>
              <a:t>07/11/2018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CA82AF33-803F-4612-B602-4EF954DC638C}" type="slidenum">
              <a:rPr lang="es-ES" smtClean="0"/>
              <a:t>‹Nº›</a:t>
            </a:fld>
            <a:endParaRPr lang="es-ES"/>
          </a:p>
        </p:txBody>
      </p:sp>
    </p:spTree>
    <p:extLst>
      <p:ext uri="{BB962C8B-B14F-4D97-AF65-F5344CB8AC3E}">
        <p14:creationId xmlns:p14="http://schemas.microsoft.com/office/powerpoint/2010/main" val="2892149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C122D29A-F28E-4D3F-B6BF-5565ED27D78E}" type="datetimeFigureOut">
              <a:rPr lang="es-ES" smtClean="0"/>
              <a:t>07/11/2018</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CA82AF33-803F-4612-B602-4EF954DC638C}" type="slidenum">
              <a:rPr lang="es-ES" smtClean="0"/>
              <a:t>‹Nº›</a:t>
            </a:fld>
            <a:endParaRPr lang="es-ES"/>
          </a:p>
        </p:txBody>
      </p:sp>
    </p:spTree>
    <p:extLst>
      <p:ext uri="{BB962C8B-B14F-4D97-AF65-F5344CB8AC3E}">
        <p14:creationId xmlns:p14="http://schemas.microsoft.com/office/powerpoint/2010/main" val="54749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C122D29A-F28E-4D3F-B6BF-5565ED27D78E}" type="datetimeFigureOut">
              <a:rPr lang="es-ES" smtClean="0"/>
              <a:t>07/11/2018</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CA82AF33-803F-4612-B602-4EF954DC638C}" type="slidenum">
              <a:rPr lang="es-ES" smtClean="0"/>
              <a:t>‹Nº›</a:t>
            </a:fld>
            <a:endParaRPr lang="es-ES"/>
          </a:p>
        </p:txBody>
      </p:sp>
    </p:spTree>
    <p:extLst>
      <p:ext uri="{BB962C8B-B14F-4D97-AF65-F5344CB8AC3E}">
        <p14:creationId xmlns:p14="http://schemas.microsoft.com/office/powerpoint/2010/main" val="1162052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22D29A-F28E-4D3F-B6BF-5565ED27D78E}" type="datetimeFigureOut">
              <a:rPr lang="es-ES" smtClean="0"/>
              <a:t>07/11/2018</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CA82AF33-803F-4612-B602-4EF954DC638C}" type="slidenum">
              <a:rPr lang="es-ES" smtClean="0"/>
              <a:t>‹Nº›</a:t>
            </a:fld>
            <a:endParaRPr lang="es-ES"/>
          </a:p>
        </p:txBody>
      </p:sp>
    </p:spTree>
    <p:extLst>
      <p:ext uri="{BB962C8B-B14F-4D97-AF65-F5344CB8AC3E}">
        <p14:creationId xmlns:p14="http://schemas.microsoft.com/office/powerpoint/2010/main" val="210453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C122D29A-F28E-4D3F-B6BF-5565ED27D78E}" type="datetimeFigureOut">
              <a:rPr lang="es-ES" smtClean="0"/>
              <a:t>07/11/2018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CA82AF33-803F-4612-B602-4EF954DC638C}" type="slidenum">
              <a:rPr lang="es-ES" smtClean="0"/>
              <a:t>‹Nº›</a:t>
            </a:fld>
            <a:endParaRPr lang="es-ES"/>
          </a:p>
        </p:txBody>
      </p:sp>
    </p:spTree>
    <p:extLst>
      <p:ext uri="{BB962C8B-B14F-4D97-AF65-F5344CB8AC3E}">
        <p14:creationId xmlns:p14="http://schemas.microsoft.com/office/powerpoint/2010/main" val="887096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C122D29A-F28E-4D3F-B6BF-5565ED27D78E}" type="datetimeFigureOut">
              <a:rPr lang="es-ES" smtClean="0"/>
              <a:t>07/11/2018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CA82AF33-803F-4612-B602-4EF954DC638C}" type="slidenum">
              <a:rPr lang="es-ES" smtClean="0"/>
              <a:t>‹Nº›</a:t>
            </a:fld>
            <a:endParaRPr lang="es-ES"/>
          </a:p>
        </p:txBody>
      </p:sp>
    </p:spTree>
    <p:extLst>
      <p:ext uri="{BB962C8B-B14F-4D97-AF65-F5344CB8AC3E}">
        <p14:creationId xmlns:p14="http://schemas.microsoft.com/office/powerpoint/2010/main" val="3999889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122D29A-F28E-4D3F-B6BF-5565ED27D78E}" type="datetimeFigureOut">
              <a:rPr lang="es-ES" smtClean="0"/>
              <a:t>07/11/2018</a:t>
            </a:fld>
            <a:endParaRPr lang="es-E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E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A82AF33-803F-4612-B602-4EF954DC638C}" type="slidenum">
              <a:rPr lang="es-ES" smtClean="0"/>
              <a:t>‹Nº›</a:t>
            </a:fld>
            <a:endParaRPr lang="es-ES"/>
          </a:p>
        </p:txBody>
      </p:sp>
    </p:spTree>
    <p:extLst>
      <p:ext uri="{BB962C8B-B14F-4D97-AF65-F5344CB8AC3E}">
        <p14:creationId xmlns:p14="http://schemas.microsoft.com/office/powerpoint/2010/main" val="45866729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chart" Target="../charts/chart12.xml"/><Relationship Id="rId1" Type="http://schemas.openxmlformats.org/officeDocument/2006/relationships/slideLayout" Target="../slideLayouts/slideLayout2.xml"/><Relationship Id="rId4" Type="http://schemas.openxmlformats.org/officeDocument/2006/relationships/chart" Target="../charts/char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chart" Target="../charts/chart1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2.xml"/><Relationship Id="rId4" Type="http://schemas.openxmlformats.org/officeDocument/2006/relationships/chart" Target="../charts/chart9.xml"/></Relationships>
</file>

<file path=ppt/slides/_rels/slide8.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D8F4AE-9A6C-4B34-A483-B2AABF5F9ECB}"/>
              </a:ext>
            </a:extLst>
          </p:cNvPr>
          <p:cNvSpPr>
            <a:spLocks noGrp="1"/>
          </p:cNvSpPr>
          <p:nvPr>
            <p:ph type="ctrTitle"/>
          </p:nvPr>
        </p:nvSpPr>
        <p:spPr>
          <a:xfrm>
            <a:off x="2449842" y="-955442"/>
            <a:ext cx="9793493" cy="2616199"/>
          </a:xfrm>
        </p:spPr>
        <p:txBody>
          <a:bodyPr>
            <a:noAutofit/>
          </a:bodyPr>
          <a:lstStyle/>
          <a:p>
            <a:pPr algn="ctr"/>
            <a:r>
              <a:rPr lang="es-ES_tradnl" sz="2400" b="1" dirty="0">
                <a:latin typeface="Arial" panose="020B0604020202020204" pitchFamily="34" charset="0"/>
                <a:cs typeface="Arial" panose="020B0604020202020204" pitchFamily="34" charset="0"/>
              </a:rPr>
              <a:t>ANÁLISIS FINANCIERO INTEGRAL A LA EMPRESA LABS TRANSPORTE DE CARGA S. A. S.</a:t>
            </a:r>
            <a:r>
              <a:rPr lang="es-ES" sz="2400" dirty="0">
                <a:latin typeface="Arial" panose="020B0604020202020204" pitchFamily="34" charset="0"/>
                <a:cs typeface="Arial" panose="020B0604020202020204" pitchFamily="34" charset="0"/>
              </a:rPr>
              <a:t/>
            </a:r>
            <a:br>
              <a:rPr lang="es-ES" sz="2400" dirty="0">
                <a:latin typeface="Arial" panose="020B0604020202020204" pitchFamily="34" charset="0"/>
                <a:cs typeface="Arial" panose="020B0604020202020204" pitchFamily="34" charset="0"/>
              </a:rPr>
            </a:br>
            <a:endParaRPr lang="es-ES" sz="2400" dirty="0">
              <a:latin typeface="Arial" panose="020B0604020202020204" pitchFamily="34" charset="0"/>
              <a:cs typeface="Arial" panose="020B0604020202020204" pitchFamily="34" charset="0"/>
            </a:endParaRPr>
          </a:p>
        </p:txBody>
      </p:sp>
      <p:sp>
        <p:nvSpPr>
          <p:cNvPr id="3" name="Subtítulo 2">
            <a:extLst>
              <a:ext uri="{FF2B5EF4-FFF2-40B4-BE49-F238E27FC236}">
                <a16:creationId xmlns:a16="http://schemas.microsoft.com/office/drawing/2014/main" id="{80292CB8-4F89-48AB-981B-FDA961C72744}"/>
              </a:ext>
            </a:extLst>
          </p:cNvPr>
          <p:cNvSpPr>
            <a:spLocks noGrp="1"/>
          </p:cNvSpPr>
          <p:nvPr>
            <p:ph type="subTitle" idx="1"/>
          </p:nvPr>
        </p:nvSpPr>
        <p:spPr>
          <a:xfrm>
            <a:off x="3852765" y="2254615"/>
            <a:ext cx="6987645" cy="1388534"/>
          </a:xfrm>
        </p:spPr>
        <p:txBody>
          <a:bodyPr/>
          <a:lstStyle/>
          <a:p>
            <a:pPr algn="ctr"/>
            <a:r>
              <a:rPr lang="es-ES" dirty="0">
                <a:latin typeface="Arial" panose="020B0604020202020204" pitchFamily="34" charset="0"/>
                <a:cs typeface="Arial" panose="020B0604020202020204" pitchFamily="34" charset="0"/>
              </a:rPr>
              <a:t>ANA LILIANA SUÁREZ HERRERA</a:t>
            </a:r>
          </a:p>
          <a:p>
            <a:pPr algn="ctr"/>
            <a:r>
              <a:rPr lang="es-ES" dirty="0">
                <a:latin typeface="Arial" panose="020B0604020202020204" pitchFamily="34" charset="0"/>
                <a:cs typeface="Arial" panose="020B0604020202020204" pitchFamily="34" charset="0"/>
              </a:rPr>
              <a:t>WÉLMAR FERNANDO RINCÓN TORRES</a:t>
            </a:r>
          </a:p>
          <a:p>
            <a:pPr algn="ctr"/>
            <a:endParaRPr lang="es-ES" dirty="0">
              <a:latin typeface="Arial" panose="020B0604020202020204" pitchFamily="34" charset="0"/>
              <a:cs typeface="Arial" panose="020B0604020202020204" pitchFamily="34" charset="0"/>
            </a:endParaRPr>
          </a:p>
        </p:txBody>
      </p:sp>
      <p:sp>
        <p:nvSpPr>
          <p:cNvPr id="4" name="Subtítulo 2">
            <a:extLst>
              <a:ext uri="{FF2B5EF4-FFF2-40B4-BE49-F238E27FC236}">
                <a16:creationId xmlns:a16="http://schemas.microsoft.com/office/drawing/2014/main" id="{BB5BBB49-9158-449E-B256-40C3F97F2EBB}"/>
              </a:ext>
            </a:extLst>
          </p:cNvPr>
          <p:cNvSpPr txBox="1">
            <a:spLocks/>
          </p:cNvSpPr>
          <p:nvPr/>
        </p:nvSpPr>
        <p:spPr>
          <a:xfrm>
            <a:off x="1494462" y="4237007"/>
            <a:ext cx="11439212" cy="2273117"/>
          </a:xfrm>
          <a:prstGeom prst="rect">
            <a:avLst/>
          </a:prstGeom>
        </p:spPr>
        <p:txBody>
          <a:bodyPr vert="horz" lIns="91440" tIns="45720" rIns="91440" bIns="45720" rtlCol="0" anchor="t">
            <a:normAutofit lnSpcReduction="10000"/>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ctr"/>
            <a:r>
              <a:rPr lang="es-ES" dirty="0">
                <a:latin typeface="Arial" panose="020B0604020202020204" pitchFamily="34" charset="0"/>
                <a:cs typeface="Arial" panose="020B0604020202020204" pitchFamily="34" charset="0"/>
              </a:rPr>
              <a:t>UNIVERSIDAD EAFIT</a:t>
            </a:r>
          </a:p>
          <a:p>
            <a:pPr algn="ctr"/>
            <a:r>
              <a:rPr lang="es-ES" dirty="0">
                <a:latin typeface="Arial" panose="020B0604020202020204" pitchFamily="34" charset="0"/>
                <a:cs typeface="Arial" panose="020B0604020202020204" pitchFamily="34" charset="0"/>
              </a:rPr>
              <a:t>ESCUELA DE ECONOMÍA Y FINANZAS</a:t>
            </a:r>
          </a:p>
          <a:p>
            <a:pPr algn="ctr"/>
            <a:r>
              <a:rPr lang="es-ES" dirty="0">
                <a:latin typeface="Arial" panose="020B0604020202020204" pitchFamily="34" charset="0"/>
                <a:cs typeface="Arial" panose="020B0604020202020204" pitchFamily="34" charset="0"/>
              </a:rPr>
              <a:t>MAESTRÍA EN ADMINISTRACIÓN FINANCIERA</a:t>
            </a:r>
          </a:p>
          <a:p>
            <a:pPr algn="ctr"/>
            <a:r>
              <a:rPr lang="es-ES" dirty="0">
                <a:latin typeface="Arial" panose="020B0604020202020204" pitchFamily="34" charset="0"/>
                <a:cs typeface="Arial" panose="020B0604020202020204" pitchFamily="34" charset="0"/>
              </a:rPr>
              <a:t>BOGOTÁ</a:t>
            </a:r>
          </a:p>
          <a:p>
            <a:pPr algn="ctr"/>
            <a:r>
              <a:rPr lang="es-ES" dirty="0">
                <a:latin typeface="Arial" panose="020B0604020202020204" pitchFamily="34" charset="0"/>
                <a:cs typeface="Arial" panose="020B0604020202020204" pitchFamily="34" charset="0"/>
              </a:rPr>
              <a:t>2018 </a:t>
            </a:r>
          </a:p>
          <a:p>
            <a:pPr algn="ctr"/>
            <a:endParaRPr lang="es-ES" dirty="0">
              <a:latin typeface="Arial" panose="020B0604020202020204" pitchFamily="34" charset="0"/>
              <a:cs typeface="Arial" panose="020B0604020202020204" pitchFamily="34" charset="0"/>
            </a:endParaRPr>
          </a:p>
        </p:txBody>
      </p:sp>
      <p:pic>
        <p:nvPicPr>
          <p:cNvPr id="6" name="Imagen 5">
            <a:extLst>
              <a:ext uri="{FF2B5EF4-FFF2-40B4-BE49-F238E27FC236}">
                <a16:creationId xmlns:a16="http://schemas.microsoft.com/office/drawing/2014/main" id="{69749AB1-980C-4295-915B-F9DF9E851C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39006" y="5765184"/>
            <a:ext cx="2120860" cy="908429"/>
          </a:xfrm>
          <a:prstGeom prst="rect">
            <a:avLst/>
          </a:prstGeom>
        </p:spPr>
      </p:pic>
      <p:pic>
        <p:nvPicPr>
          <p:cNvPr id="8" name="Imagen 7">
            <a:extLst>
              <a:ext uri="{FF2B5EF4-FFF2-40B4-BE49-F238E27FC236}">
                <a16:creationId xmlns:a16="http://schemas.microsoft.com/office/drawing/2014/main" id="{4DB1FDB9-83C3-4D03-A844-F64AC8B22D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516" y="5845613"/>
            <a:ext cx="1815789" cy="828000"/>
          </a:xfrm>
          <a:prstGeom prst="rect">
            <a:avLst/>
          </a:prstGeom>
        </p:spPr>
      </p:pic>
    </p:spTree>
    <p:extLst>
      <p:ext uri="{BB962C8B-B14F-4D97-AF65-F5344CB8AC3E}">
        <p14:creationId xmlns:p14="http://schemas.microsoft.com/office/powerpoint/2010/main" val="40566485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DD5922-006A-4FC6-A647-9EE2DA346FDD}"/>
              </a:ext>
            </a:extLst>
          </p:cNvPr>
          <p:cNvSpPr>
            <a:spLocks noGrp="1"/>
          </p:cNvSpPr>
          <p:nvPr>
            <p:ph type="title"/>
          </p:nvPr>
        </p:nvSpPr>
        <p:spPr>
          <a:xfrm>
            <a:off x="1590328" y="188843"/>
            <a:ext cx="10601672" cy="877957"/>
          </a:xfrm>
        </p:spPr>
        <p:txBody>
          <a:bodyPr>
            <a:normAutofit/>
          </a:bodyPr>
          <a:lstStyle/>
          <a:p>
            <a:r>
              <a:rPr lang="es-ES" sz="3200" b="1" dirty="0">
                <a:latin typeface="Arial" panose="020B0604020202020204" pitchFamily="34" charset="0"/>
                <a:cs typeface="Arial" panose="020B0604020202020204" pitchFamily="34" charset="0"/>
              </a:rPr>
              <a:t>Análisis financiero histórico</a:t>
            </a:r>
          </a:p>
        </p:txBody>
      </p:sp>
      <p:sp>
        <p:nvSpPr>
          <p:cNvPr id="3" name="CuadroTexto 2">
            <a:extLst>
              <a:ext uri="{FF2B5EF4-FFF2-40B4-BE49-F238E27FC236}">
                <a16:creationId xmlns:a16="http://schemas.microsoft.com/office/drawing/2014/main" id="{8C971598-A5CA-43EA-8081-01921C0B5EF7}"/>
              </a:ext>
            </a:extLst>
          </p:cNvPr>
          <p:cNvSpPr txBox="1"/>
          <p:nvPr/>
        </p:nvSpPr>
        <p:spPr>
          <a:xfrm>
            <a:off x="2379565" y="1269796"/>
            <a:ext cx="2787943" cy="400110"/>
          </a:xfrm>
          <a:prstGeom prst="rect">
            <a:avLst/>
          </a:prstGeom>
          <a:noFill/>
        </p:spPr>
        <p:txBody>
          <a:bodyPr wrap="none" rtlCol="0">
            <a:spAutoFit/>
          </a:bodyPr>
          <a:lstStyle/>
          <a:p>
            <a:r>
              <a:rPr lang="es-ES" sz="2000" dirty="0">
                <a:latin typeface="Arial" panose="020B0604020202020204" pitchFamily="34" charset="0"/>
                <a:cs typeface="Arial" panose="020B0604020202020204" pitchFamily="34" charset="0"/>
              </a:rPr>
              <a:t>7. Inductores de valor: </a:t>
            </a:r>
          </a:p>
        </p:txBody>
      </p:sp>
      <p:graphicFrame>
        <p:nvGraphicFramePr>
          <p:cNvPr id="5" name="Gráfico 4">
            <a:extLst>
              <a:ext uri="{FF2B5EF4-FFF2-40B4-BE49-F238E27FC236}">
                <a16:creationId xmlns:a16="http://schemas.microsoft.com/office/drawing/2014/main" id="{4581CA3A-0C55-4AAB-8860-431B375C34A3}"/>
              </a:ext>
            </a:extLst>
          </p:cNvPr>
          <p:cNvGraphicFramePr/>
          <p:nvPr>
            <p:extLst>
              <p:ext uri="{D42A27DB-BD31-4B8C-83A1-F6EECF244321}">
                <p14:modId xmlns:p14="http://schemas.microsoft.com/office/powerpoint/2010/main" val="3803280017"/>
              </p:ext>
            </p:extLst>
          </p:nvPr>
        </p:nvGraphicFramePr>
        <p:xfrm>
          <a:off x="4727564" y="1660669"/>
          <a:ext cx="4327200" cy="2358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Gráfico 5">
            <a:extLst>
              <a:ext uri="{FF2B5EF4-FFF2-40B4-BE49-F238E27FC236}">
                <a16:creationId xmlns:a16="http://schemas.microsoft.com/office/drawing/2014/main" id="{D1A9061F-F254-4D20-AC67-02E16ADC0466}"/>
              </a:ext>
            </a:extLst>
          </p:cNvPr>
          <p:cNvGraphicFramePr/>
          <p:nvPr>
            <p:extLst>
              <p:ext uri="{D42A27DB-BD31-4B8C-83A1-F6EECF244321}">
                <p14:modId xmlns:p14="http://schemas.microsoft.com/office/powerpoint/2010/main" val="2535520720"/>
              </p:ext>
            </p:extLst>
          </p:nvPr>
        </p:nvGraphicFramePr>
        <p:xfrm>
          <a:off x="2266874" y="4200401"/>
          <a:ext cx="4327200" cy="2358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Gráfico 6">
            <a:extLst>
              <a:ext uri="{FF2B5EF4-FFF2-40B4-BE49-F238E27FC236}">
                <a16:creationId xmlns:a16="http://schemas.microsoft.com/office/drawing/2014/main" id="{2CA2E14E-FE65-4E00-97D5-B6A9D668B28A}"/>
              </a:ext>
            </a:extLst>
          </p:cNvPr>
          <p:cNvGraphicFramePr/>
          <p:nvPr>
            <p:extLst>
              <p:ext uri="{D42A27DB-BD31-4B8C-83A1-F6EECF244321}">
                <p14:modId xmlns:p14="http://schemas.microsoft.com/office/powerpoint/2010/main" val="3208482391"/>
              </p:ext>
            </p:extLst>
          </p:nvPr>
        </p:nvGraphicFramePr>
        <p:xfrm>
          <a:off x="7089946" y="4170848"/>
          <a:ext cx="4327200" cy="2358000"/>
        </p:xfrm>
        <a:graphic>
          <a:graphicData uri="http://schemas.openxmlformats.org/drawingml/2006/chart">
            <c:chart xmlns:c="http://schemas.openxmlformats.org/drawingml/2006/chart" xmlns:r="http://schemas.openxmlformats.org/officeDocument/2006/relationships" r:id="rId4"/>
          </a:graphicData>
        </a:graphic>
      </p:graphicFrame>
      <p:sp>
        <p:nvSpPr>
          <p:cNvPr id="8" name="CuadroTexto 7">
            <a:extLst>
              <a:ext uri="{FF2B5EF4-FFF2-40B4-BE49-F238E27FC236}">
                <a16:creationId xmlns:a16="http://schemas.microsoft.com/office/drawing/2014/main" id="{8A7F3C57-8EA6-48A7-A3E9-B9A8F33B01A6}"/>
              </a:ext>
            </a:extLst>
          </p:cNvPr>
          <p:cNvSpPr txBox="1"/>
          <p:nvPr/>
        </p:nvSpPr>
        <p:spPr>
          <a:xfrm>
            <a:off x="3611169" y="6576700"/>
            <a:ext cx="2024913" cy="276999"/>
          </a:xfrm>
          <a:prstGeom prst="rect">
            <a:avLst/>
          </a:prstGeom>
          <a:noFill/>
        </p:spPr>
        <p:txBody>
          <a:bodyPr wrap="none" rtlCol="0">
            <a:spAutoFit/>
          </a:bodyPr>
          <a:lstStyle/>
          <a:p>
            <a:r>
              <a:rPr lang="es-ES" sz="1200" dirty="0">
                <a:latin typeface="Arial" panose="020B0604020202020204" pitchFamily="34" charset="0"/>
                <a:cs typeface="Arial" panose="020B0604020202020204" pitchFamily="34" charset="0"/>
              </a:rPr>
              <a:t>Fuente: Elaboración propia</a:t>
            </a:r>
          </a:p>
        </p:txBody>
      </p:sp>
      <p:sp>
        <p:nvSpPr>
          <p:cNvPr id="9" name="CuadroTexto 8">
            <a:extLst>
              <a:ext uri="{FF2B5EF4-FFF2-40B4-BE49-F238E27FC236}">
                <a16:creationId xmlns:a16="http://schemas.microsoft.com/office/drawing/2014/main" id="{2D70B499-5E04-4818-8F9A-D89AB6CAD6CE}"/>
              </a:ext>
            </a:extLst>
          </p:cNvPr>
          <p:cNvSpPr txBox="1"/>
          <p:nvPr/>
        </p:nvSpPr>
        <p:spPr>
          <a:xfrm>
            <a:off x="8472557" y="6558401"/>
            <a:ext cx="2024913" cy="276999"/>
          </a:xfrm>
          <a:prstGeom prst="rect">
            <a:avLst/>
          </a:prstGeom>
          <a:noFill/>
        </p:spPr>
        <p:txBody>
          <a:bodyPr wrap="none" rtlCol="0">
            <a:spAutoFit/>
          </a:bodyPr>
          <a:lstStyle/>
          <a:p>
            <a:r>
              <a:rPr lang="es-ES" sz="1200" dirty="0">
                <a:latin typeface="Arial" panose="020B0604020202020204" pitchFamily="34" charset="0"/>
                <a:cs typeface="Arial" panose="020B0604020202020204" pitchFamily="34" charset="0"/>
              </a:rPr>
              <a:t>Fuente: Elaboración propia</a:t>
            </a:r>
          </a:p>
        </p:txBody>
      </p:sp>
      <p:sp>
        <p:nvSpPr>
          <p:cNvPr id="10" name="CuadroTexto 9">
            <a:extLst>
              <a:ext uri="{FF2B5EF4-FFF2-40B4-BE49-F238E27FC236}">
                <a16:creationId xmlns:a16="http://schemas.microsoft.com/office/drawing/2014/main" id="{03217CEF-9104-4988-A0F6-E973918DD003}"/>
              </a:ext>
            </a:extLst>
          </p:cNvPr>
          <p:cNvSpPr txBox="1"/>
          <p:nvPr/>
        </p:nvSpPr>
        <p:spPr>
          <a:xfrm>
            <a:off x="6077489" y="3933260"/>
            <a:ext cx="2024913" cy="276999"/>
          </a:xfrm>
          <a:prstGeom prst="rect">
            <a:avLst/>
          </a:prstGeom>
          <a:noFill/>
        </p:spPr>
        <p:txBody>
          <a:bodyPr wrap="none" rtlCol="0">
            <a:spAutoFit/>
          </a:bodyPr>
          <a:lstStyle/>
          <a:p>
            <a:r>
              <a:rPr lang="es-ES" sz="1200" dirty="0">
                <a:latin typeface="Arial" panose="020B0604020202020204" pitchFamily="34" charset="0"/>
                <a:cs typeface="Arial" panose="020B0604020202020204" pitchFamily="34" charset="0"/>
              </a:rPr>
              <a:t>Fuente: Elaboración propia</a:t>
            </a:r>
          </a:p>
        </p:txBody>
      </p:sp>
    </p:spTree>
    <p:extLst>
      <p:ext uri="{BB962C8B-B14F-4D97-AF65-F5344CB8AC3E}">
        <p14:creationId xmlns:p14="http://schemas.microsoft.com/office/powerpoint/2010/main" val="4151428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DD5922-006A-4FC6-A647-9EE2DA346FDD}"/>
              </a:ext>
            </a:extLst>
          </p:cNvPr>
          <p:cNvSpPr>
            <a:spLocks noGrp="1"/>
          </p:cNvSpPr>
          <p:nvPr>
            <p:ph type="title"/>
          </p:nvPr>
        </p:nvSpPr>
        <p:spPr>
          <a:xfrm>
            <a:off x="1590328" y="188843"/>
            <a:ext cx="10601672" cy="877957"/>
          </a:xfrm>
        </p:spPr>
        <p:txBody>
          <a:bodyPr>
            <a:normAutofit/>
          </a:bodyPr>
          <a:lstStyle/>
          <a:p>
            <a:r>
              <a:rPr lang="es-ES" sz="3200" b="1" dirty="0">
                <a:latin typeface="Arial" panose="020B0604020202020204" pitchFamily="34" charset="0"/>
                <a:cs typeface="Arial" panose="020B0604020202020204" pitchFamily="34" charset="0"/>
              </a:rPr>
              <a:t>Análisis financiero histórico</a:t>
            </a:r>
          </a:p>
        </p:txBody>
      </p:sp>
      <p:sp>
        <p:nvSpPr>
          <p:cNvPr id="3" name="CuadroTexto 2">
            <a:extLst>
              <a:ext uri="{FF2B5EF4-FFF2-40B4-BE49-F238E27FC236}">
                <a16:creationId xmlns:a16="http://schemas.microsoft.com/office/drawing/2014/main" id="{8C971598-A5CA-43EA-8081-01921C0B5EF7}"/>
              </a:ext>
            </a:extLst>
          </p:cNvPr>
          <p:cNvSpPr txBox="1"/>
          <p:nvPr/>
        </p:nvSpPr>
        <p:spPr>
          <a:xfrm>
            <a:off x="2379565" y="1269796"/>
            <a:ext cx="2787943" cy="400110"/>
          </a:xfrm>
          <a:prstGeom prst="rect">
            <a:avLst/>
          </a:prstGeom>
          <a:noFill/>
        </p:spPr>
        <p:txBody>
          <a:bodyPr wrap="none" rtlCol="0">
            <a:spAutoFit/>
          </a:bodyPr>
          <a:lstStyle/>
          <a:p>
            <a:r>
              <a:rPr lang="es-ES" sz="2000" dirty="0">
                <a:latin typeface="Arial" panose="020B0604020202020204" pitchFamily="34" charset="0"/>
                <a:cs typeface="Arial" panose="020B0604020202020204" pitchFamily="34" charset="0"/>
              </a:rPr>
              <a:t>7. Inductores de valor: </a:t>
            </a:r>
          </a:p>
        </p:txBody>
      </p:sp>
      <p:graphicFrame>
        <p:nvGraphicFramePr>
          <p:cNvPr id="4" name="Tabla 3">
            <a:extLst>
              <a:ext uri="{FF2B5EF4-FFF2-40B4-BE49-F238E27FC236}">
                <a16:creationId xmlns:a16="http://schemas.microsoft.com/office/drawing/2014/main" id="{C1E64D5D-A94D-422E-8D33-4029FD2F3191}"/>
              </a:ext>
            </a:extLst>
          </p:cNvPr>
          <p:cNvGraphicFramePr>
            <a:graphicFrameLocks noGrp="1"/>
          </p:cNvGraphicFramePr>
          <p:nvPr>
            <p:extLst>
              <p:ext uri="{D42A27DB-BD31-4B8C-83A1-F6EECF244321}">
                <p14:modId xmlns:p14="http://schemas.microsoft.com/office/powerpoint/2010/main" val="3454132775"/>
              </p:ext>
            </p:extLst>
          </p:nvPr>
        </p:nvGraphicFramePr>
        <p:xfrm>
          <a:off x="1813001" y="2775915"/>
          <a:ext cx="9733172" cy="1306170"/>
        </p:xfrm>
        <a:graphic>
          <a:graphicData uri="http://schemas.openxmlformats.org/drawingml/2006/table">
            <a:tbl>
              <a:tblPr firstRow="1" firstCol="1" bandRow="1">
                <a:tableStyleId>{3B4B98B0-60AC-42C2-AFA5-B58CD77FA1E5}</a:tableStyleId>
              </a:tblPr>
              <a:tblGrid>
                <a:gridCol w="2853942">
                  <a:extLst>
                    <a:ext uri="{9D8B030D-6E8A-4147-A177-3AD203B41FA5}">
                      <a16:colId xmlns:a16="http://schemas.microsoft.com/office/drawing/2014/main" val="2277784265"/>
                    </a:ext>
                  </a:extLst>
                </a:gridCol>
                <a:gridCol w="6879230">
                  <a:extLst>
                    <a:ext uri="{9D8B030D-6E8A-4147-A177-3AD203B41FA5}">
                      <a16:colId xmlns:a16="http://schemas.microsoft.com/office/drawing/2014/main" val="2773240091"/>
                    </a:ext>
                  </a:extLst>
                </a:gridCol>
              </a:tblGrid>
              <a:tr h="474578">
                <a:tc>
                  <a:txBody>
                    <a:bodyPr/>
                    <a:lstStyle/>
                    <a:p>
                      <a:pPr algn="ctr">
                        <a:lnSpc>
                          <a:spcPct val="150000"/>
                        </a:lnSpc>
                        <a:spcAft>
                          <a:spcPts val="0"/>
                        </a:spcAft>
                      </a:pPr>
                      <a:r>
                        <a:rPr lang="es-CO" sz="2000" b="1" kern="1800" dirty="0">
                          <a:effectLst/>
                          <a:latin typeface="Arial" panose="020B0604020202020204" pitchFamily="34" charset="0"/>
                          <a:cs typeface="Arial" panose="020B0604020202020204" pitchFamily="34" charset="0"/>
                        </a:rPr>
                        <a:t>INDUCTOR</a:t>
                      </a:r>
                      <a:endParaRPr lang="es-ES" sz="2000" b="1" dirty="0">
                        <a:effectLst/>
                        <a:latin typeface="Arial" panose="020B0604020202020204" pitchFamily="34" charset="0"/>
                        <a:ea typeface="Calibri" panose="020F0502020204030204" pitchFamily="34" charset="0"/>
                        <a:cs typeface="Arial" panose="020B0604020202020204" pitchFamily="34" charset="0"/>
                      </a:endParaRPr>
                    </a:p>
                  </a:txBody>
                  <a:tcPr marL="116487" marR="116487" marT="0" marB="0"/>
                </a:tc>
                <a:tc>
                  <a:txBody>
                    <a:bodyPr/>
                    <a:lstStyle/>
                    <a:p>
                      <a:pPr algn="ctr">
                        <a:lnSpc>
                          <a:spcPct val="150000"/>
                        </a:lnSpc>
                        <a:spcAft>
                          <a:spcPts val="0"/>
                        </a:spcAft>
                      </a:pPr>
                      <a:r>
                        <a:rPr lang="es-CO" sz="2000" b="1" kern="1800" dirty="0">
                          <a:effectLst/>
                          <a:latin typeface="Arial" panose="020B0604020202020204" pitchFamily="34" charset="0"/>
                          <a:cs typeface="Arial" panose="020B0604020202020204" pitchFamily="34" charset="0"/>
                        </a:rPr>
                        <a:t>RESULTADOS DEL AÑO 2017</a:t>
                      </a:r>
                      <a:endParaRPr lang="es-ES" sz="2000" b="1" dirty="0">
                        <a:effectLst/>
                        <a:latin typeface="Arial" panose="020B0604020202020204" pitchFamily="34" charset="0"/>
                        <a:ea typeface="Calibri" panose="020F0502020204030204" pitchFamily="34" charset="0"/>
                        <a:cs typeface="Arial" panose="020B0604020202020204" pitchFamily="34" charset="0"/>
                      </a:endParaRPr>
                    </a:p>
                  </a:txBody>
                  <a:tcPr marL="116487" marR="116487" marT="0" marB="0"/>
                </a:tc>
                <a:extLst>
                  <a:ext uri="{0D108BD9-81ED-4DB2-BD59-A6C34878D82A}">
                    <a16:rowId xmlns:a16="http://schemas.microsoft.com/office/drawing/2014/main" val="2729302218"/>
                  </a:ext>
                </a:extLst>
              </a:tr>
              <a:tr h="415796">
                <a:tc>
                  <a:txBody>
                    <a:bodyPr/>
                    <a:lstStyle/>
                    <a:p>
                      <a:pPr algn="just">
                        <a:lnSpc>
                          <a:spcPct val="150000"/>
                        </a:lnSpc>
                        <a:spcAft>
                          <a:spcPts val="0"/>
                        </a:spcAft>
                      </a:pPr>
                      <a:r>
                        <a:rPr lang="es-CO" sz="2000" b="0" kern="1800">
                          <a:effectLst/>
                          <a:latin typeface="Arial" panose="020B0604020202020204" pitchFamily="34" charset="0"/>
                          <a:cs typeface="Arial" panose="020B0604020202020204" pitchFamily="34" charset="0"/>
                        </a:rPr>
                        <a:t>EVA </a:t>
                      </a:r>
                      <a:endParaRPr lang="es-ES" sz="2000" b="0">
                        <a:effectLst/>
                        <a:latin typeface="Arial" panose="020B0604020202020204" pitchFamily="34" charset="0"/>
                        <a:ea typeface="Calibri" panose="020F0502020204030204" pitchFamily="34" charset="0"/>
                        <a:cs typeface="Arial" panose="020B0604020202020204" pitchFamily="34" charset="0"/>
                      </a:endParaRPr>
                    </a:p>
                  </a:txBody>
                  <a:tcPr marL="116487" marR="116487" marT="0" marB="0"/>
                </a:tc>
                <a:tc>
                  <a:txBody>
                    <a:bodyPr/>
                    <a:lstStyle/>
                    <a:p>
                      <a:pPr algn="l">
                        <a:lnSpc>
                          <a:spcPct val="150000"/>
                        </a:lnSpc>
                        <a:spcAft>
                          <a:spcPts val="0"/>
                        </a:spcAft>
                      </a:pPr>
                      <a:r>
                        <a:rPr lang="es-CO" sz="2000" b="0" kern="1800">
                          <a:effectLst/>
                          <a:latin typeface="Arial" panose="020B0604020202020204" pitchFamily="34" charset="0"/>
                          <a:cs typeface="Arial" panose="020B0604020202020204" pitchFamily="34" charset="0"/>
                        </a:rPr>
                        <a:t>-$56.582.485 (Anexo A. Cálculo del EVA)</a:t>
                      </a:r>
                      <a:endParaRPr lang="es-ES" sz="2000" b="0">
                        <a:effectLst/>
                        <a:latin typeface="Arial" panose="020B0604020202020204" pitchFamily="34" charset="0"/>
                        <a:ea typeface="Calibri" panose="020F0502020204030204" pitchFamily="34" charset="0"/>
                        <a:cs typeface="Arial" panose="020B0604020202020204" pitchFamily="34" charset="0"/>
                      </a:endParaRPr>
                    </a:p>
                  </a:txBody>
                  <a:tcPr marL="116487" marR="116487" marT="0" marB="0"/>
                </a:tc>
                <a:extLst>
                  <a:ext uri="{0D108BD9-81ED-4DB2-BD59-A6C34878D82A}">
                    <a16:rowId xmlns:a16="http://schemas.microsoft.com/office/drawing/2014/main" val="1968307891"/>
                  </a:ext>
                </a:extLst>
              </a:tr>
              <a:tr h="415796">
                <a:tc>
                  <a:txBody>
                    <a:bodyPr/>
                    <a:lstStyle/>
                    <a:p>
                      <a:pPr algn="just">
                        <a:lnSpc>
                          <a:spcPct val="150000"/>
                        </a:lnSpc>
                        <a:spcAft>
                          <a:spcPts val="0"/>
                        </a:spcAft>
                      </a:pPr>
                      <a:r>
                        <a:rPr lang="es-CO" sz="2000" b="0" kern="1800" dirty="0">
                          <a:effectLst/>
                          <a:latin typeface="Arial" panose="020B0604020202020204" pitchFamily="34" charset="0"/>
                          <a:cs typeface="Arial" panose="020B0604020202020204" pitchFamily="34" charset="0"/>
                        </a:rPr>
                        <a:t>WACC</a:t>
                      </a:r>
                      <a:endParaRPr lang="es-ES" sz="2000" b="0" dirty="0">
                        <a:effectLst/>
                        <a:latin typeface="Arial" panose="020B0604020202020204" pitchFamily="34" charset="0"/>
                        <a:ea typeface="Calibri" panose="020F0502020204030204" pitchFamily="34" charset="0"/>
                        <a:cs typeface="Arial" panose="020B0604020202020204" pitchFamily="34" charset="0"/>
                      </a:endParaRPr>
                    </a:p>
                  </a:txBody>
                  <a:tcPr marL="116487" marR="116487" marT="0" marB="0"/>
                </a:tc>
                <a:tc>
                  <a:txBody>
                    <a:bodyPr/>
                    <a:lstStyle/>
                    <a:p>
                      <a:pPr algn="just">
                        <a:lnSpc>
                          <a:spcPct val="150000"/>
                        </a:lnSpc>
                        <a:spcAft>
                          <a:spcPts val="0"/>
                        </a:spcAft>
                      </a:pPr>
                      <a:r>
                        <a:rPr lang="es-CO" sz="2000" b="0" kern="1800" dirty="0">
                          <a:effectLst/>
                          <a:latin typeface="Arial" panose="020B0604020202020204" pitchFamily="34" charset="0"/>
                          <a:cs typeface="Arial" panose="020B0604020202020204" pitchFamily="34" charset="0"/>
                        </a:rPr>
                        <a:t>21,02% (Anexo B. Cálculo del WACC)</a:t>
                      </a:r>
                      <a:endParaRPr lang="es-ES" sz="2000" b="0" dirty="0">
                        <a:effectLst/>
                        <a:latin typeface="Arial" panose="020B0604020202020204" pitchFamily="34" charset="0"/>
                        <a:ea typeface="Calibri" panose="020F0502020204030204" pitchFamily="34" charset="0"/>
                        <a:cs typeface="Arial" panose="020B0604020202020204" pitchFamily="34" charset="0"/>
                      </a:endParaRPr>
                    </a:p>
                  </a:txBody>
                  <a:tcPr marL="116487" marR="116487" marT="0" marB="0"/>
                </a:tc>
                <a:extLst>
                  <a:ext uri="{0D108BD9-81ED-4DB2-BD59-A6C34878D82A}">
                    <a16:rowId xmlns:a16="http://schemas.microsoft.com/office/drawing/2014/main" val="2938924930"/>
                  </a:ext>
                </a:extLst>
              </a:tr>
            </a:tbl>
          </a:graphicData>
        </a:graphic>
      </p:graphicFrame>
      <p:sp>
        <p:nvSpPr>
          <p:cNvPr id="5" name="CuadroTexto 4">
            <a:extLst>
              <a:ext uri="{FF2B5EF4-FFF2-40B4-BE49-F238E27FC236}">
                <a16:creationId xmlns:a16="http://schemas.microsoft.com/office/drawing/2014/main" id="{C9ACD836-D71F-465F-9B45-FB816B5DA1C9}"/>
              </a:ext>
            </a:extLst>
          </p:cNvPr>
          <p:cNvSpPr txBox="1"/>
          <p:nvPr/>
        </p:nvSpPr>
        <p:spPr>
          <a:xfrm>
            <a:off x="5393480" y="4196679"/>
            <a:ext cx="2024913" cy="276999"/>
          </a:xfrm>
          <a:prstGeom prst="rect">
            <a:avLst/>
          </a:prstGeom>
          <a:noFill/>
        </p:spPr>
        <p:txBody>
          <a:bodyPr wrap="none" rtlCol="0">
            <a:spAutoFit/>
          </a:bodyPr>
          <a:lstStyle/>
          <a:p>
            <a:r>
              <a:rPr lang="es-ES" sz="1200" dirty="0">
                <a:latin typeface="Arial" panose="020B0604020202020204" pitchFamily="34" charset="0"/>
                <a:cs typeface="Arial" panose="020B0604020202020204" pitchFamily="34" charset="0"/>
              </a:rPr>
              <a:t>Fuente: Elaboración propia</a:t>
            </a:r>
          </a:p>
        </p:txBody>
      </p:sp>
    </p:spTree>
    <p:extLst>
      <p:ext uri="{BB962C8B-B14F-4D97-AF65-F5344CB8AC3E}">
        <p14:creationId xmlns:p14="http://schemas.microsoft.com/office/powerpoint/2010/main" val="1511725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DD5922-006A-4FC6-A647-9EE2DA346FDD}"/>
              </a:ext>
            </a:extLst>
          </p:cNvPr>
          <p:cNvSpPr>
            <a:spLocks noGrp="1"/>
          </p:cNvSpPr>
          <p:nvPr>
            <p:ph type="title"/>
          </p:nvPr>
        </p:nvSpPr>
        <p:spPr>
          <a:xfrm>
            <a:off x="1590328" y="188843"/>
            <a:ext cx="10601672" cy="877957"/>
          </a:xfrm>
        </p:spPr>
        <p:txBody>
          <a:bodyPr>
            <a:normAutofit/>
          </a:bodyPr>
          <a:lstStyle/>
          <a:p>
            <a:r>
              <a:rPr lang="es-ES" sz="3200" b="1" dirty="0">
                <a:latin typeface="Arial" panose="020B0604020202020204" pitchFamily="34" charset="0"/>
                <a:cs typeface="Arial" panose="020B0604020202020204" pitchFamily="34" charset="0"/>
              </a:rPr>
              <a:t>Simulación financiera</a:t>
            </a:r>
          </a:p>
        </p:txBody>
      </p:sp>
      <p:graphicFrame>
        <p:nvGraphicFramePr>
          <p:cNvPr id="6" name="Diagrama 5">
            <a:extLst>
              <a:ext uri="{FF2B5EF4-FFF2-40B4-BE49-F238E27FC236}">
                <a16:creationId xmlns:a16="http://schemas.microsoft.com/office/drawing/2014/main" id="{BDB35484-7FAA-4CD6-9D31-EF347D8C40D1}"/>
              </a:ext>
            </a:extLst>
          </p:cNvPr>
          <p:cNvGraphicFramePr/>
          <p:nvPr>
            <p:extLst>
              <p:ext uri="{D42A27DB-BD31-4B8C-83A1-F6EECF244321}">
                <p14:modId xmlns:p14="http://schemas.microsoft.com/office/powerpoint/2010/main" val="183077366"/>
              </p:ext>
            </p:extLst>
          </p:nvPr>
        </p:nvGraphicFramePr>
        <p:xfrm>
          <a:off x="2885314" y="1512762"/>
          <a:ext cx="8011700" cy="45699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uadroTexto 3">
            <a:extLst>
              <a:ext uri="{FF2B5EF4-FFF2-40B4-BE49-F238E27FC236}">
                <a16:creationId xmlns:a16="http://schemas.microsoft.com/office/drawing/2014/main" id="{E527E806-95F7-45D6-AD21-6CE6C265C79C}"/>
              </a:ext>
            </a:extLst>
          </p:cNvPr>
          <p:cNvSpPr txBox="1"/>
          <p:nvPr/>
        </p:nvSpPr>
        <p:spPr>
          <a:xfrm>
            <a:off x="5878707" y="6082747"/>
            <a:ext cx="2024913" cy="276999"/>
          </a:xfrm>
          <a:prstGeom prst="rect">
            <a:avLst/>
          </a:prstGeom>
          <a:noFill/>
        </p:spPr>
        <p:txBody>
          <a:bodyPr wrap="none" rtlCol="0">
            <a:spAutoFit/>
          </a:bodyPr>
          <a:lstStyle/>
          <a:p>
            <a:r>
              <a:rPr lang="es-ES" sz="1200" dirty="0">
                <a:latin typeface="Arial" panose="020B0604020202020204" pitchFamily="34" charset="0"/>
                <a:cs typeface="Arial" panose="020B0604020202020204" pitchFamily="34" charset="0"/>
              </a:rPr>
              <a:t>Fuente: Elaboración propia</a:t>
            </a:r>
          </a:p>
        </p:txBody>
      </p:sp>
    </p:spTree>
    <p:extLst>
      <p:ext uri="{BB962C8B-B14F-4D97-AF65-F5344CB8AC3E}">
        <p14:creationId xmlns:p14="http://schemas.microsoft.com/office/powerpoint/2010/main" val="2432755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DD5922-006A-4FC6-A647-9EE2DA346FDD}"/>
              </a:ext>
            </a:extLst>
          </p:cNvPr>
          <p:cNvSpPr>
            <a:spLocks noGrp="1"/>
          </p:cNvSpPr>
          <p:nvPr>
            <p:ph type="title"/>
          </p:nvPr>
        </p:nvSpPr>
        <p:spPr>
          <a:xfrm>
            <a:off x="1590328" y="188843"/>
            <a:ext cx="10601672" cy="877957"/>
          </a:xfrm>
        </p:spPr>
        <p:txBody>
          <a:bodyPr>
            <a:normAutofit/>
          </a:bodyPr>
          <a:lstStyle/>
          <a:p>
            <a:r>
              <a:rPr lang="es-ES" sz="3200" b="1" dirty="0">
                <a:latin typeface="Arial" panose="020B0604020202020204" pitchFamily="34" charset="0"/>
                <a:cs typeface="Arial" panose="020B0604020202020204" pitchFamily="34" charset="0"/>
              </a:rPr>
              <a:t>Proyección financiera</a:t>
            </a:r>
          </a:p>
        </p:txBody>
      </p:sp>
      <p:graphicFrame>
        <p:nvGraphicFramePr>
          <p:cNvPr id="4" name="Gráfico 3">
            <a:extLst>
              <a:ext uri="{FF2B5EF4-FFF2-40B4-BE49-F238E27FC236}">
                <a16:creationId xmlns:a16="http://schemas.microsoft.com/office/drawing/2014/main" id="{9E322F5C-0039-4F70-9573-77D4A67BFFD7}"/>
              </a:ext>
            </a:extLst>
          </p:cNvPr>
          <p:cNvGraphicFramePr/>
          <p:nvPr>
            <p:extLst>
              <p:ext uri="{D42A27DB-BD31-4B8C-83A1-F6EECF244321}">
                <p14:modId xmlns:p14="http://schemas.microsoft.com/office/powerpoint/2010/main" val="4110304133"/>
              </p:ext>
            </p:extLst>
          </p:nvPr>
        </p:nvGraphicFramePr>
        <p:xfrm>
          <a:off x="1245771" y="1740537"/>
          <a:ext cx="5817637" cy="3835386"/>
        </p:xfrm>
        <a:graphic>
          <a:graphicData uri="http://schemas.openxmlformats.org/drawingml/2006/chart">
            <c:chart xmlns:c="http://schemas.openxmlformats.org/drawingml/2006/chart" xmlns:r="http://schemas.openxmlformats.org/officeDocument/2006/relationships" r:id="rId2"/>
          </a:graphicData>
        </a:graphic>
      </p:graphicFrame>
      <p:sp>
        <p:nvSpPr>
          <p:cNvPr id="5" name="CuadroTexto 4">
            <a:extLst>
              <a:ext uri="{FF2B5EF4-FFF2-40B4-BE49-F238E27FC236}">
                <a16:creationId xmlns:a16="http://schemas.microsoft.com/office/drawing/2014/main" id="{102B30EC-A25F-4E36-B66F-2205B0D0B7FE}"/>
              </a:ext>
            </a:extLst>
          </p:cNvPr>
          <p:cNvSpPr txBox="1"/>
          <p:nvPr/>
        </p:nvSpPr>
        <p:spPr>
          <a:xfrm>
            <a:off x="8926707" y="5635791"/>
            <a:ext cx="2024913" cy="276999"/>
          </a:xfrm>
          <a:prstGeom prst="rect">
            <a:avLst/>
          </a:prstGeom>
          <a:noFill/>
        </p:spPr>
        <p:txBody>
          <a:bodyPr wrap="none" rtlCol="0">
            <a:spAutoFit/>
          </a:bodyPr>
          <a:lstStyle/>
          <a:p>
            <a:r>
              <a:rPr lang="es-ES" sz="1200" dirty="0">
                <a:latin typeface="Arial" panose="020B0604020202020204" pitchFamily="34" charset="0"/>
                <a:cs typeface="Arial" panose="020B0604020202020204" pitchFamily="34" charset="0"/>
              </a:rPr>
              <a:t>Fuente: Elaboración propia</a:t>
            </a:r>
          </a:p>
        </p:txBody>
      </p:sp>
      <p:graphicFrame>
        <p:nvGraphicFramePr>
          <p:cNvPr id="6" name="Gráfico 5">
            <a:extLst>
              <a:ext uri="{FF2B5EF4-FFF2-40B4-BE49-F238E27FC236}">
                <a16:creationId xmlns:a16="http://schemas.microsoft.com/office/drawing/2014/main" id="{D28E78FE-77D0-45E3-9210-CEA33D657480}"/>
              </a:ext>
            </a:extLst>
          </p:cNvPr>
          <p:cNvGraphicFramePr/>
          <p:nvPr>
            <p:extLst>
              <p:ext uri="{D42A27DB-BD31-4B8C-83A1-F6EECF244321}">
                <p14:modId xmlns:p14="http://schemas.microsoft.com/office/powerpoint/2010/main" val="3794759340"/>
              </p:ext>
            </p:extLst>
          </p:nvPr>
        </p:nvGraphicFramePr>
        <p:xfrm>
          <a:off x="7264860" y="2147167"/>
          <a:ext cx="4851834" cy="3022125"/>
        </p:xfrm>
        <a:graphic>
          <a:graphicData uri="http://schemas.openxmlformats.org/drawingml/2006/chart">
            <c:chart xmlns:c="http://schemas.openxmlformats.org/drawingml/2006/chart" xmlns:r="http://schemas.openxmlformats.org/officeDocument/2006/relationships" r:id="rId3"/>
          </a:graphicData>
        </a:graphic>
      </p:graphicFrame>
      <p:sp>
        <p:nvSpPr>
          <p:cNvPr id="7" name="CuadroTexto 6">
            <a:extLst>
              <a:ext uri="{FF2B5EF4-FFF2-40B4-BE49-F238E27FC236}">
                <a16:creationId xmlns:a16="http://schemas.microsoft.com/office/drawing/2014/main" id="{1EAC46BF-C199-4697-9295-D6F8E3C0A9DB}"/>
              </a:ext>
            </a:extLst>
          </p:cNvPr>
          <p:cNvSpPr txBox="1"/>
          <p:nvPr/>
        </p:nvSpPr>
        <p:spPr>
          <a:xfrm>
            <a:off x="2996359" y="5635792"/>
            <a:ext cx="2024913" cy="276999"/>
          </a:xfrm>
          <a:prstGeom prst="rect">
            <a:avLst/>
          </a:prstGeom>
          <a:noFill/>
        </p:spPr>
        <p:txBody>
          <a:bodyPr wrap="none" rtlCol="0">
            <a:spAutoFit/>
          </a:bodyPr>
          <a:lstStyle/>
          <a:p>
            <a:r>
              <a:rPr lang="es-ES" sz="1200" dirty="0">
                <a:latin typeface="Arial" panose="020B0604020202020204" pitchFamily="34" charset="0"/>
                <a:cs typeface="Arial" panose="020B0604020202020204" pitchFamily="34" charset="0"/>
              </a:rPr>
              <a:t>Fuente: Elaboración propia</a:t>
            </a:r>
          </a:p>
        </p:txBody>
      </p:sp>
    </p:spTree>
    <p:extLst>
      <p:ext uri="{BB962C8B-B14F-4D97-AF65-F5344CB8AC3E}">
        <p14:creationId xmlns:p14="http://schemas.microsoft.com/office/powerpoint/2010/main" val="31261337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DD5922-006A-4FC6-A647-9EE2DA346FDD}"/>
              </a:ext>
            </a:extLst>
          </p:cNvPr>
          <p:cNvSpPr>
            <a:spLocks noGrp="1"/>
          </p:cNvSpPr>
          <p:nvPr>
            <p:ph type="title"/>
          </p:nvPr>
        </p:nvSpPr>
        <p:spPr>
          <a:xfrm>
            <a:off x="1634535" y="96077"/>
            <a:ext cx="10601672" cy="877957"/>
          </a:xfrm>
        </p:spPr>
        <p:txBody>
          <a:bodyPr>
            <a:normAutofit/>
          </a:bodyPr>
          <a:lstStyle/>
          <a:p>
            <a:r>
              <a:rPr lang="es-ES" sz="3200" b="1" dirty="0">
                <a:latin typeface="Arial" panose="020B0604020202020204" pitchFamily="34" charset="0"/>
                <a:cs typeface="Arial" panose="020B0604020202020204" pitchFamily="34" charset="0"/>
              </a:rPr>
              <a:t>Estrategias de administración financiera </a:t>
            </a:r>
          </a:p>
        </p:txBody>
      </p:sp>
      <p:graphicFrame>
        <p:nvGraphicFramePr>
          <p:cNvPr id="4" name="Diagrama 3">
            <a:extLst>
              <a:ext uri="{FF2B5EF4-FFF2-40B4-BE49-F238E27FC236}">
                <a16:creationId xmlns:a16="http://schemas.microsoft.com/office/drawing/2014/main" id="{58686BA3-4615-46B1-BF92-485C69C5E674}"/>
              </a:ext>
            </a:extLst>
          </p:cNvPr>
          <p:cNvGraphicFramePr/>
          <p:nvPr>
            <p:extLst>
              <p:ext uri="{D42A27DB-BD31-4B8C-83A1-F6EECF244321}">
                <p14:modId xmlns:p14="http://schemas.microsoft.com/office/powerpoint/2010/main" val="1694882385"/>
              </p:ext>
            </p:extLst>
          </p:nvPr>
        </p:nvGraphicFramePr>
        <p:xfrm>
          <a:off x="2526782" y="974034"/>
          <a:ext cx="9099825" cy="56023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876177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DD5922-006A-4FC6-A647-9EE2DA346FDD}"/>
              </a:ext>
            </a:extLst>
          </p:cNvPr>
          <p:cNvSpPr>
            <a:spLocks noGrp="1"/>
          </p:cNvSpPr>
          <p:nvPr>
            <p:ph type="title"/>
          </p:nvPr>
        </p:nvSpPr>
        <p:spPr>
          <a:xfrm>
            <a:off x="1471059" y="1696279"/>
            <a:ext cx="10601672" cy="2908852"/>
          </a:xfrm>
        </p:spPr>
        <p:txBody>
          <a:bodyPr>
            <a:noAutofit/>
          </a:bodyPr>
          <a:lstStyle/>
          <a:p>
            <a:r>
              <a:rPr lang="es-ES" sz="4800" b="1" dirty="0">
                <a:latin typeface="Arial" panose="020B0604020202020204" pitchFamily="34" charset="0"/>
                <a:cs typeface="Arial" panose="020B0604020202020204" pitchFamily="34" charset="0"/>
              </a:rPr>
              <a:t>Conclusiones y recomendaciones</a:t>
            </a:r>
            <a:r>
              <a:rPr lang="es-ES" b="1" dirty="0">
                <a:latin typeface="Arial" panose="020B0604020202020204" pitchFamily="34" charset="0"/>
                <a:cs typeface="Arial" panose="020B0604020202020204" pitchFamily="34" charset="0"/>
              </a:rPr>
              <a:t/>
            </a:r>
            <a:br>
              <a:rPr lang="es-ES" b="1" dirty="0">
                <a:latin typeface="Arial" panose="020B0604020202020204" pitchFamily="34" charset="0"/>
                <a:cs typeface="Arial" panose="020B0604020202020204" pitchFamily="34" charset="0"/>
              </a:rPr>
            </a:br>
            <a:r>
              <a:rPr lang="es-ES" b="1" dirty="0">
                <a:latin typeface="Arial" panose="020B0604020202020204" pitchFamily="34" charset="0"/>
                <a:cs typeface="Arial" panose="020B0604020202020204" pitchFamily="34" charset="0"/>
              </a:rPr>
              <a:t/>
            </a:r>
            <a:br>
              <a:rPr lang="es-ES" b="1" dirty="0">
                <a:latin typeface="Arial" panose="020B0604020202020204" pitchFamily="34" charset="0"/>
                <a:cs typeface="Arial" panose="020B0604020202020204" pitchFamily="34" charset="0"/>
              </a:rPr>
            </a:br>
            <a:r>
              <a:rPr lang="es-ES" b="1" dirty="0">
                <a:latin typeface="Arial" panose="020B0604020202020204" pitchFamily="34" charset="0"/>
                <a:cs typeface="Arial" panose="020B0604020202020204" pitchFamily="34" charset="0"/>
              </a:rPr>
              <a:t/>
            </a:r>
            <a:br>
              <a:rPr lang="es-ES" b="1" dirty="0">
                <a:latin typeface="Arial" panose="020B0604020202020204" pitchFamily="34" charset="0"/>
                <a:cs typeface="Arial" panose="020B0604020202020204" pitchFamily="34" charset="0"/>
              </a:rPr>
            </a:br>
            <a:r>
              <a:rPr lang="es-ES" b="1" dirty="0">
                <a:latin typeface="Arial" panose="020B0604020202020204" pitchFamily="34" charset="0"/>
                <a:cs typeface="Arial" panose="020B0604020202020204" pitchFamily="34" charset="0"/>
              </a:rPr>
              <a:t>¡Gracias por la atención prestada!</a:t>
            </a:r>
          </a:p>
        </p:txBody>
      </p:sp>
    </p:spTree>
    <p:extLst>
      <p:ext uri="{BB962C8B-B14F-4D97-AF65-F5344CB8AC3E}">
        <p14:creationId xmlns:p14="http://schemas.microsoft.com/office/powerpoint/2010/main" val="3638523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a 5">
            <a:extLst>
              <a:ext uri="{FF2B5EF4-FFF2-40B4-BE49-F238E27FC236}">
                <a16:creationId xmlns:a16="http://schemas.microsoft.com/office/drawing/2014/main" id="{B5A8C140-904E-4582-966E-968890172931}"/>
              </a:ext>
            </a:extLst>
          </p:cNvPr>
          <p:cNvGraphicFramePr/>
          <p:nvPr>
            <p:extLst>
              <p:ext uri="{D42A27DB-BD31-4B8C-83A1-F6EECF244321}">
                <p14:modId xmlns:p14="http://schemas.microsoft.com/office/powerpoint/2010/main" val="2318451250"/>
              </p:ext>
            </p:extLst>
          </p:nvPr>
        </p:nvGraphicFramePr>
        <p:xfrm>
          <a:off x="1806841" y="386382"/>
          <a:ext cx="10385159" cy="63192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25514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a 1">
            <a:extLst>
              <a:ext uri="{FF2B5EF4-FFF2-40B4-BE49-F238E27FC236}">
                <a16:creationId xmlns:a16="http://schemas.microsoft.com/office/drawing/2014/main" id="{51937D30-9B78-4034-B00A-1D4357481212}"/>
              </a:ext>
            </a:extLst>
          </p:cNvPr>
          <p:cNvGraphicFramePr/>
          <p:nvPr>
            <p:extLst>
              <p:ext uri="{D42A27DB-BD31-4B8C-83A1-F6EECF244321}">
                <p14:modId xmlns:p14="http://schemas.microsoft.com/office/powerpoint/2010/main" val="2127977720"/>
              </p:ext>
            </p:extLst>
          </p:nvPr>
        </p:nvGraphicFramePr>
        <p:xfrm>
          <a:off x="2416312" y="319861"/>
          <a:ext cx="9232349" cy="6218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65687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DD5922-006A-4FC6-A647-9EE2DA346FDD}"/>
              </a:ext>
            </a:extLst>
          </p:cNvPr>
          <p:cNvSpPr>
            <a:spLocks noGrp="1"/>
          </p:cNvSpPr>
          <p:nvPr>
            <p:ph type="title"/>
          </p:nvPr>
        </p:nvSpPr>
        <p:spPr>
          <a:xfrm>
            <a:off x="1590328" y="0"/>
            <a:ext cx="10601672" cy="877957"/>
          </a:xfrm>
        </p:spPr>
        <p:txBody>
          <a:bodyPr>
            <a:normAutofit/>
          </a:bodyPr>
          <a:lstStyle/>
          <a:p>
            <a:r>
              <a:rPr lang="es-ES" sz="3200" b="1" dirty="0">
                <a:latin typeface="Arial" panose="020B0604020202020204" pitchFamily="34" charset="0"/>
                <a:cs typeface="Arial" panose="020B0604020202020204" pitchFamily="34" charset="0"/>
              </a:rPr>
              <a:t>Análisis financiero histórico</a:t>
            </a:r>
          </a:p>
        </p:txBody>
      </p:sp>
      <p:graphicFrame>
        <p:nvGraphicFramePr>
          <p:cNvPr id="4" name="Gráfico 3">
            <a:extLst>
              <a:ext uri="{FF2B5EF4-FFF2-40B4-BE49-F238E27FC236}">
                <a16:creationId xmlns:a16="http://schemas.microsoft.com/office/drawing/2014/main" id="{80B35E4B-3FC1-4F2C-88E0-998FC10419C9}"/>
              </a:ext>
            </a:extLst>
          </p:cNvPr>
          <p:cNvGraphicFramePr/>
          <p:nvPr>
            <p:extLst>
              <p:ext uri="{D42A27DB-BD31-4B8C-83A1-F6EECF244321}">
                <p14:modId xmlns:p14="http://schemas.microsoft.com/office/powerpoint/2010/main" val="341855395"/>
              </p:ext>
            </p:extLst>
          </p:nvPr>
        </p:nvGraphicFramePr>
        <p:xfrm>
          <a:off x="1329512" y="1970923"/>
          <a:ext cx="5459924" cy="3789354"/>
        </p:xfrm>
        <a:graphic>
          <a:graphicData uri="http://schemas.openxmlformats.org/drawingml/2006/chart">
            <c:chart xmlns:c="http://schemas.openxmlformats.org/drawingml/2006/chart" xmlns:r="http://schemas.openxmlformats.org/officeDocument/2006/relationships" r:id="rId2"/>
          </a:graphicData>
        </a:graphic>
      </p:graphicFrame>
      <p:sp>
        <p:nvSpPr>
          <p:cNvPr id="3" name="CuadroTexto 2">
            <a:extLst>
              <a:ext uri="{FF2B5EF4-FFF2-40B4-BE49-F238E27FC236}">
                <a16:creationId xmlns:a16="http://schemas.microsoft.com/office/drawing/2014/main" id="{784891B0-BDC5-4ACB-ACB0-BD0DC49458FD}"/>
              </a:ext>
            </a:extLst>
          </p:cNvPr>
          <p:cNvSpPr txBox="1"/>
          <p:nvPr/>
        </p:nvSpPr>
        <p:spPr>
          <a:xfrm>
            <a:off x="8705054" y="5818019"/>
            <a:ext cx="2024913" cy="276999"/>
          </a:xfrm>
          <a:prstGeom prst="rect">
            <a:avLst/>
          </a:prstGeom>
          <a:noFill/>
        </p:spPr>
        <p:txBody>
          <a:bodyPr wrap="none" rtlCol="0">
            <a:spAutoFit/>
          </a:bodyPr>
          <a:lstStyle/>
          <a:p>
            <a:r>
              <a:rPr lang="es-ES" sz="1200" dirty="0">
                <a:latin typeface="Arial" panose="020B0604020202020204" pitchFamily="34" charset="0"/>
                <a:cs typeface="Arial" panose="020B0604020202020204" pitchFamily="34" charset="0"/>
              </a:rPr>
              <a:t>Fuente: Elaboración propia</a:t>
            </a:r>
          </a:p>
        </p:txBody>
      </p:sp>
      <p:graphicFrame>
        <p:nvGraphicFramePr>
          <p:cNvPr id="5" name="Gráfico 4">
            <a:extLst>
              <a:ext uri="{FF2B5EF4-FFF2-40B4-BE49-F238E27FC236}">
                <a16:creationId xmlns:a16="http://schemas.microsoft.com/office/drawing/2014/main" id="{1C3257D6-4A21-46BA-AFEF-B2B784A63BA2}"/>
              </a:ext>
            </a:extLst>
          </p:cNvPr>
          <p:cNvGraphicFramePr/>
          <p:nvPr>
            <p:extLst>
              <p:ext uri="{D42A27DB-BD31-4B8C-83A1-F6EECF244321}">
                <p14:modId xmlns:p14="http://schemas.microsoft.com/office/powerpoint/2010/main" val="1518091355"/>
              </p:ext>
            </p:extLst>
          </p:nvPr>
        </p:nvGraphicFramePr>
        <p:xfrm>
          <a:off x="6851375" y="1970923"/>
          <a:ext cx="5212746" cy="2916156"/>
        </p:xfrm>
        <a:graphic>
          <a:graphicData uri="http://schemas.openxmlformats.org/drawingml/2006/chart">
            <c:chart xmlns:c="http://schemas.openxmlformats.org/drawingml/2006/chart" xmlns:r="http://schemas.openxmlformats.org/officeDocument/2006/relationships" r:id="rId3"/>
          </a:graphicData>
        </a:graphic>
      </p:graphicFrame>
      <p:sp>
        <p:nvSpPr>
          <p:cNvPr id="6" name="CuadroTexto 5">
            <a:extLst>
              <a:ext uri="{FF2B5EF4-FFF2-40B4-BE49-F238E27FC236}">
                <a16:creationId xmlns:a16="http://schemas.microsoft.com/office/drawing/2014/main" id="{F291A106-3F9D-41A8-BA53-86D5FBD9CA97}"/>
              </a:ext>
            </a:extLst>
          </p:cNvPr>
          <p:cNvSpPr txBox="1"/>
          <p:nvPr/>
        </p:nvSpPr>
        <p:spPr>
          <a:xfrm>
            <a:off x="7721477" y="1378997"/>
            <a:ext cx="3992069" cy="400110"/>
          </a:xfrm>
          <a:prstGeom prst="rect">
            <a:avLst/>
          </a:prstGeom>
          <a:noFill/>
        </p:spPr>
        <p:txBody>
          <a:bodyPr wrap="square" rtlCol="0">
            <a:spAutoFit/>
          </a:bodyPr>
          <a:lstStyle/>
          <a:p>
            <a:pPr marL="342900" indent="-342900">
              <a:buFont typeface="+mj-lt"/>
              <a:buAutoNum type="arabicPeriod"/>
            </a:pPr>
            <a:r>
              <a:rPr lang="es-ES" sz="2000" dirty="0">
                <a:latin typeface="Arial" panose="020B0604020202020204" pitchFamily="34" charset="0"/>
                <a:cs typeface="Arial" panose="020B0604020202020204" pitchFamily="34" charset="0"/>
              </a:rPr>
              <a:t>Indicador de liquidez: </a:t>
            </a:r>
          </a:p>
        </p:txBody>
      </p:sp>
      <p:sp>
        <p:nvSpPr>
          <p:cNvPr id="7" name="CuadroTexto 6">
            <a:extLst>
              <a:ext uri="{FF2B5EF4-FFF2-40B4-BE49-F238E27FC236}">
                <a16:creationId xmlns:a16="http://schemas.microsoft.com/office/drawing/2014/main" id="{6D62E77B-AD0F-4D9B-B1E6-2ED4D9944120}"/>
              </a:ext>
            </a:extLst>
          </p:cNvPr>
          <p:cNvSpPr txBox="1"/>
          <p:nvPr/>
        </p:nvSpPr>
        <p:spPr>
          <a:xfrm>
            <a:off x="3151712" y="5865173"/>
            <a:ext cx="2024913" cy="276999"/>
          </a:xfrm>
          <a:prstGeom prst="rect">
            <a:avLst/>
          </a:prstGeom>
          <a:noFill/>
        </p:spPr>
        <p:txBody>
          <a:bodyPr wrap="none" rtlCol="0">
            <a:spAutoFit/>
          </a:bodyPr>
          <a:lstStyle/>
          <a:p>
            <a:r>
              <a:rPr lang="es-ES" sz="1200" dirty="0">
                <a:latin typeface="Arial" panose="020B0604020202020204" pitchFamily="34" charset="0"/>
                <a:cs typeface="Arial" panose="020B0604020202020204" pitchFamily="34" charset="0"/>
              </a:rPr>
              <a:t>Fuente: Elaboración propia</a:t>
            </a:r>
          </a:p>
        </p:txBody>
      </p:sp>
    </p:spTree>
    <p:extLst>
      <p:ext uri="{BB962C8B-B14F-4D97-AF65-F5344CB8AC3E}">
        <p14:creationId xmlns:p14="http://schemas.microsoft.com/office/powerpoint/2010/main" val="1342708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DD5922-006A-4FC6-A647-9EE2DA346FDD}"/>
              </a:ext>
            </a:extLst>
          </p:cNvPr>
          <p:cNvSpPr>
            <a:spLocks noGrp="1"/>
          </p:cNvSpPr>
          <p:nvPr>
            <p:ph type="title"/>
          </p:nvPr>
        </p:nvSpPr>
        <p:spPr>
          <a:xfrm>
            <a:off x="1590328" y="188843"/>
            <a:ext cx="10601672" cy="877957"/>
          </a:xfrm>
        </p:spPr>
        <p:txBody>
          <a:bodyPr>
            <a:normAutofit/>
          </a:bodyPr>
          <a:lstStyle/>
          <a:p>
            <a:r>
              <a:rPr lang="es-ES" sz="3200" b="1" dirty="0">
                <a:latin typeface="Arial" panose="020B0604020202020204" pitchFamily="34" charset="0"/>
                <a:cs typeface="Arial" panose="020B0604020202020204" pitchFamily="34" charset="0"/>
              </a:rPr>
              <a:t>Análisis financiero histórico</a:t>
            </a:r>
          </a:p>
        </p:txBody>
      </p:sp>
      <p:sp>
        <p:nvSpPr>
          <p:cNvPr id="3" name="CuadroTexto 2">
            <a:extLst>
              <a:ext uri="{FF2B5EF4-FFF2-40B4-BE49-F238E27FC236}">
                <a16:creationId xmlns:a16="http://schemas.microsoft.com/office/drawing/2014/main" id="{8C971598-A5CA-43EA-8081-01921C0B5EF7}"/>
              </a:ext>
            </a:extLst>
          </p:cNvPr>
          <p:cNvSpPr txBox="1"/>
          <p:nvPr/>
        </p:nvSpPr>
        <p:spPr>
          <a:xfrm>
            <a:off x="2379565" y="1306810"/>
            <a:ext cx="3374642" cy="400110"/>
          </a:xfrm>
          <a:prstGeom prst="rect">
            <a:avLst/>
          </a:prstGeom>
          <a:noFill/>
        </p:spPr>
        <p:txBody>
          <a:bodyPr wrap="none" rtlCol="0">
            <a:spAutoFit/>
          </a:bodyPr>
          <a:lstStyle/>
          <a:p>
            <a:r>
              <a:rPr lang="es-ES" sz="2000" dirty="0">
                <a:latin typeface="Arial" panose="020B0604020202020204" pitchFamily="34" charset="0"/>
                <a:cs typeface="Arial" panose="020B0604020202020204" pitchFamily="34" charset="0"/>
              </a:rPr>
              <a:t>2. Indicadores de actividad: </a:t>
            </a:r>
          </a:p>
        </p:txBody>
      </p:sp>
      <p:graphicFrame>
        <p:nvGraphicFramePr>
          <p:cNvPr id="6" name="Gráfico 5">
            <a:extLst>
              <a:ext uri="{FF2B5EF4-FFF2-40B4-BE49-F238E27FC236}">
                <a16:creationId xmlns:a16="http://schemas.microsoft.com/office/drawing/2014/main" id="{08D0F3C4-D68E-44E2-8515-11CB7C6A31D4}"/>
              </a:ext>
            </a:extLst>
          </p:cNvPr>
          <p:cNvGraphicFramePr/>
          <p:nvPr>
            <p:extLst>
              <p:ext uri="{D42A27DB-BD31-4B8C-83A1-F6EECF244321}">
                <p14:modId xmlns:p14="http://schemas.microsoft.com/office/powerpoint/2010/main" val="3074215990"/>
              </p:ext>
            </p:extLst>
          </p:nvPr>
        </p:nvGraphicFramePr>
        <p:xfrm>
          <a:off x="6771860" y="1931391"/>
          <a:ext cx="4936072" cy="355501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Gráfico 6">
            <a:extLst>
              <a:ext uri="{FF2B5EF4-FFF2-40B4-BE49-F238E27FC236}">
                <a16:creationId xmlns:a16="http://schemas.microsoft.com/office/drawing/2014/main" id="{D48A14E8-5F18-4590-9AC4-A25214CE8A34}"/>
              </a:ext>
            </a:extLst>
          </p:cNvPr>
          <p:cNvGraphicFramePr/>
          <p:nvPr>
            <p:extLst>
              <p:ext uri="{D42A27DB-BD31-4B8C-83A1-F6EECF244321}">
                <p14:modId xmlns:p14="http://schemas.microsoft.com/office/powerpoint/2010/main" val="2966510726"/>
              </p:ext>
            </p:extLst>
          </p:nvPr>
        </p:nvGraphicFramePr>
        <p:xfrm>
          <a:off x="1590329" y="1931391"/>
          <a:ext cx="4935600" cy="3556800"/>
        </p:xfrm>
        <a:graphic>
          <a:graphicData uri="http://schemas.openxmlformats.org/drawingml/2006/chart">
            <c:chart xmlns:c="http://schemas.openxmlformats.org/drawingml/2006/chart" xmlns:r="http://schemas.openxmlformats.org/officeDocument/2006/relationships" r:id="rId3"/>
          </a:graphicData>
        </a:graphic>
      </p:graphicFrame>
      <p:sp>
        <p:nvSpPr>
          <p:cNvPr id="8" name="CuadroTexto 7">
            <a:extLst>
              <a:ext uri="{FF2B5EF4-FFF2-40B4-BE49-F238E27FC236}">
                <a16:creationId xmlns:a16="http://schemas.microsoft.com/office/drawing/2014/main" id="{B19FEBD8-AA16-4179-B11C-823FE2FC10AD}"/>
              </a:ext>
            </a:extLst>
          </p:cNvPr>
          <p:cNvSpPr txBox="1"/>
          <p:nvPr/>
        </p:nvSpPr>
        <p:spPr>
          <a:xfrm>
            <a:off x="3366051" y="5574162"/>
            <a:ext cx="2024913" cy="276999"/>
          </a:xfrm>
          <a:prstGeom prst="rect">
            <a:avLst/>
          </a:prstGeom>
          <a:noFill/>
        </p:spPr>
        <p:txBody>
          <a:bodyPr wrap="none" rtlCol="0">
            <a:spAutoFit/>
          </a:bodyPr>
          <a:lstStyle/>
          <a:p>
            <a:r>
              <a:rPr lang="es-ES" sz="1200" dirty="0">
                <a:latin typeface="Arial" panose="020B0604020202020204" pitchFamily="34" charset="0"/>
                <a:cs typeface="Arial" panose="020B0604020202020204" pitchFamily="34" charset="0"/>
              </a:rPr>
              <a:t>Fuente: Elaboración propia</a:t>
            </a:r>
          </a:p>
        </p:txBody>
      </p:sp>
      <p:sp>
        <p:nvSpPr>
          <p:cNvPr id="9" name="CuadroTexto 8">
            <a:extLst>
              <a:ext uri="{FF2B5EF4-FFF2-40B4-BE49-F238E27FC236}">
                <a16:creationId xmlns:a16="http://schemas.microsoft.com/office/drawing/2014/main" id="{55810977-C449-49D5-8EB6-126E4CE108D8}"/>
              </a:ext>
            </a:extLst>
          </p:cNvPr>
          <p:cNvSpPr txBox="1"/>
          <p:nvPr/>
        </p:nvSpPr>
        <p:spPr>
          <a:xfrm>
            <a:off x="8227439" y="5555863"/>
            <a:ext cx="2024913" cy="276999"/>
          </a:xfrm>
          <a:prstGeom prst="rect">
            <a:avLst/>
          </a:prstGeom>
          <a:noFill/>
        </p:spPr>
        <p:txBody>
          <a:bodyPr wrap="none" rtlCol="0">
            <a:spAutoFit/>
          </a:bodyPr>
          <a:lstStyle/>
          <a:p>
            <a:r>
              <a:rPr lang="es-ES" sz="1200" dirty="0">
                <a:latin typeface="Arial" panose="020B0604020202020204" pitchFamily="34" charset="0"/>
                <a:cs typeface="Arial" panose="020B0604020202020204" pitchFamily="34" charset="0"/>
              </a:rPr>
              <a:t>Fuente: Elaboración propia</a:t>
            </a:r>
          </a:p>
        </p:txBody>
      </p:sp>
    </p:spTree>
    <p:extLst>
      <p:ext uri="{BB962C8B-B14F-4D97-AF65-F5344CB8AC3E}">
        <p14:creationId xmlns:p14="http://schemas.microsoft.com/office/powerpoint/2010/main" val="1327372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DD5922-006A-4FC6-A647-9EE2DA346FDD}"/>
              </a:ext>
            </a:extLst>
          </p:cNvPr>
          <p:cNvSpPr>
            <a:spLocks noGrp="1"/>
          </p:cNvSpPr>
          <p:nvPr>
            <p:ph type="title"/>
          </p:nvPr>
        </p:nvSpPr>
        <p:spPr>
          <a:xfrm>
            <a:off x="1590328" y="188843"/>
            <a:ext cx="10601672" cy="877957"/>
          </a:xfrm>
        </p:spPr>
        <p:txBody>
          <a:bodyPr>
            <a:normAutofit/>
          </a:bodyPr>
          <a:lstStyle/>
          <a:p>
            <a:r>
              <a:rPr lang="es-ES" sz="3200" b="1" dirty="0">
                <a:latin typeface="Arial" panose="020B0604020202020204" pitchFamily="34" charset="0"/>
                <a:cs typeface="Arial" panose="020B0604020202020204" pitchFamily="34" charset="0"/>
              </a:rPr>
              <a:t>Análisis financiero histórico</a:t>
            </a:r>
          </a:p>
        </p:txBody>
      </p:sp>
      <p:sp>
        <p:nvSpPr>
          <p:cNvPr id="3" name="CuadroTexto 2">
            <a:extLst>
              <a:ext uri="{FF2B5EF4-FFF2-40B4-BE49-F238E27FC236}">
                <a16:creationId xmlns:a16="http://schemas.microsoft.com/office/drawing/2014/main" id="{8C971598-A5CA-43EA-8081-01921C0B5EF7}"/>
              </a:ext>
            </a:extLst>
          </p:cNvPr>
          <p:cNvSpPr txBox="1"/>
          <p:nvPr/>
        </p:nvSpPr>
        <p:spPr>
          <a:xfrm>
            <a:off x="2379565" y="1306810"/>
            <a:ext cx="4129657" cy="400110"/>
          </a:xfrm>
          <a:prstGeom prst="rect">
            <a:avLst/>
          </a:prstGeom>
          <a:noFill/>
        </p:spPr>
        <p:txBody>
          <a:bodyPr wrap="none" rtlCol="0">
            <a:spAutoFit/>
          </a:bodyPr>
          <a:lstStyle/>
          <a:p>
            <a:r>
              <a:rPr lang="es-ES" sz="2000" dirty="0">
                <a:latin typeface="Arial" panose="020B0604020202020204" pitchFamily="34" charset="0"/>
                <a:cs typeface="Arial" panose="020B0604020202020204" pitchFamily="34" charset="0"/>
              </a:rPr>
              <a:t>3. Indicadores de endeudamiento: </a:t>
            </a:r>
          </a:p>
        </p:txBody>
      </p:sp>
      <p:graphicFrame>
        <p:nvGraphicFramePr>
          <p:cNvPr id="8" name="Gráfico 7">
            <a:extLst>
              <a:ext uri="{FF2B5EF4-FFF2-40B4-BE49-F238E27FC236}">
                <a16:creationId xmlns:a16="http://schemas.microsoft.com/office/drawing/2014/main" id="{F742065F-B607-422A-98EA-3C84E338C143}"/>
              </a:ext>
            </a:extLst>
          </p:cNvPr>
          <p:cNvGraphicFramePr/>
          <p:nvPr>
            <p:extLst>
              <p:ext uri="{D42A27DB-BD31-4B8C-83A1-F6EECF244321}">
                <p14:modId xmlns:p14="http://schemas.microsoft.com/office/powerpoint/2010/main" val="2704563812"/>
              </p:ext>
            </p:extLst>
          </p:nvPr>
        </p:nvGraphicFramePr>
        <p:xfrm>
          <a:off x="1603614" y="1994389"/>
          <a:ext cx="4935600" cy="35568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Gráfico 8">
            <a:extLst>
              <a:ext uri="{FF2B5EF4-FFF2-40B4-BE49-F238E27FC236}">
                <a16:creationId xmlns:a16="http://schemas.microsoft.com/office/drawing/2014/main" id="{98A07BF9-0748-478C-838E-A3005B4A3EA8}"/>
              </a:ext>
            </a:extLst>
          </p:cNvPr>
          <p:cNvGraphicFramePr/>
          <p:nvPr>
            <p:extLst>
              <p:ext uri="{D42A27DB-BD31-4B8C-83A1-F6EECF244321}">
                <p14:modId xmlns:p14="http://schemas.microsoft.com/office/powerpoint/2010/main" val="3992094223"/>
              </p:ext>
            </p:extLst>
          </p:nvPr>
        </p:nvGraphicFramePr>
        <p:xfrm>
          <a:off x="6891164" y="1994389"/>
          <a:ext cx="4935600" cy="3556800"/>
        </p:xfrm>
        <a:graphic>
          <a:graphicData uri="http://schemas.openxmlformats.org/drawingml/2006/chart">
            <c:chart xmlns:c="http://schemas.openxmlformats.org/drawingml/2006/chart" xmlns:r="http://schemas.openxmlformats.org/officeDocument/2006/relationships" r:id="rId3"/>
          </a:graphicData>
        </a:graphic>
      </p:graphicFrame>
      <p:sp>
        <p:nvSpPr>
          <p:cNvPr id="6" name="CuadroTexto 5">
            <a:extLst>
              <a:ext uri="{FF2B5EF4-FFF2-40B4-BE49-F238E27FC236}">
                <a16:creationId xmlns:a16="http://schemas.microsoft.com/office/drawing/2014/main" id="{5889D468-F150-496B-8BB9-C7C5D4EAF551}"/>
              </a:ext>
            </a:extLst>
          </p:cNvPr>
          <p:cNvSpPr txBox="1"/>
          <p:nvPr/>
        </p:nvSpPr>
        <p:spPr>
          <a:xfrm>
            <a:off x="3273286" y="5561659"/>
            <a:ext cx="2024913" cy="276999"/>
          </a:xfrm>
          <a:prstGeom prst="rect">
            <a:avLst/>
          </a:prstGeom>
          <a:noFill/>
        </p:spPr>
        <p:txBody>
          <a:bodyPr wrap="none" rtlCol="0">
            <a:spAutoFit/>
          </a:bodyPr>
          <a:lstStyle/>
          <a:p>
            <a:r>
              <a:rPr lang="es-ES" sz="1200" dirty="0">
                <a:latin typeface="Arial" panose="020B0604020202020204" pitchFamily="34" charset="0"/>
                <a:cs typeface="Arial" panose="020B0604020202020204" pitchFamily="34" charset="0"/>
              </a:rPr>
              <a:t>Fuente: Elaboración propia</a:t>
            </a:r>
          </a:p>
        </p:txBody>
      </p:sp>
      <p:sp>
        <p:nvSpPr>
          <p:cNvPr id="7" name="CuadroTexto 6">
            <a:extLst>
              <a:ext uri="{FF2B5EF4-FFF2-40B4-BE49-F238E27FC236}">
                <a16:creationId xmlns:a16="http://schemas.microsoft.com/office/drawing/2014/main" id="{B33149BA-E717-40D5-BDC8-EC58F180B7A2}"/>
              </a:ext>
            </a:extLst>
          </p:cNvPr>
          <p:cNvSpPr txBox="1"/>
          <p:nvPr/>
        </p:nvSpPr>
        <p:spPr>
          <a:xfrm>
            <a:off x="8563473" y="5551189"/>
            <a:ext cx="2024913" cy="276999"/>
          </a:xfrm>
          <a:prstGeom prst="rect">
            <a:avLst/>
          </a:prstGeom>
          <a:noFill/>
        </p:spPr>
        <p:txBody>
          <a:bodyPr wrap="none" rtlCol="0">
            <a:spAutoFit/>
          </a:bodyPr>
          <a:lstStyle/>
          <a:p>
            <a:r>
              <a:rPr lang="es-ES" sz="1200" dirty="0">
                <a:latin typeface="Arial" panose="020B0604020202020204" pitchFamily="34" charset="0"/>
                <a:cs typeface="Arial" panose="020B0604020202020204" pitchFamily="34" charset="0"/>
              </a:rPr>
              <a:t>Fuente: Elaboración propia</a:t>
            </a:r>
          </a:p>
        </p:txBody>
      </p:sp>
    </p:spTree>
    <p:extLst>
      <p:ext uri="{BB962C8B-B14F-4D97-AF65-F5344CB8AC3E}">
        <p14:creationId xmlns:p14="http://schemas.microsoft.com/office/powerpoint/2010/main" val="2230341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DD5922-006A-4FC6-A647-9EE2DA346FDD}"/>
              </a:ext>
            </a:extLst>
          </p:cNvPr>
          <p:cNvSpPr>
            <a:spLocks noGrp="1"/>
          </p:cNvSpPr>
          <p:nvPr>
            <p:ph type="title"/>
          </p:nvPr>
        </p:nvSpPr>
        <p:spPr>
          <a:xfrm>
            <a:off x="1590328" y="188843"/>
            <a:ext cx="10601672" cy="877957"/>
          </a:xfrm>
        </p:spPr>
        <p:txBody>
          <a:bodyPr>
            <a:normAutofit/>
          </a:bodyPr>
          <a:lstStyle/>
          <a:p>
            <a:r>
              <a:rPr lang="es-ES" sz="3200" b="1" dirty="0">
                <a:latin typeface="Arial" panose="020B0604020202020204" pitchFamily="34" charset="0"/>
                <a:cs typeface="Arial" panose="020B0604020202020204" pitchFamily="34" charset="0"/>
              </a:rPr>
              <a:t>Análisis financiero histórico</a:t>
            </a:r>
          </a:p>
        </p:txBody>
      </p:sp>
      <p:sp>
        <p:nvSpPr>
          <p:cNvPr id="3" name="CuadroTexto 2">
            <a:extLst>
              <a:ext uri="{FF2B5EF4-FFF2-40B4-BE49-F238E27FC236}">
                <a16:creationId xmlns:a16="http://schemas.microsoft.com/office/drawing/2014/main" id="{8C971598-A5CA-43EA-8081-01921C0B5EF7}"/>
              </a:ext>
            </a:extLst>
          </p:cNvPr>
          <p:cNvSpPr txBox="1"/>
          <p:nvPr/>
        </p:nvSpPr>
        <p:spPr>
          <a:xfrm>
            <a:off x="2379565" y="968256"/>
            <a:ext cx="3688830" cy="400110"/>
          </a:xfrm>
          <a:prstGeom prst="rect">
            <a:avLst/>
          </a:prstGeom>
          <a:noFill/>
        </p:spPr>
        <p:txBody>
          <a:bodyPr wrap="none" rtlCol="0">
            <a:spAutoFit/>
          </a:bodyPr>
          <a:lstStyle/>
          <a:p>
            <a:r>
              <a:rPr lang="es-ES" sz="2000" dirty="0">
                <a:latin typeface="Arial" panose="020B0604020202020204" pitchFamily="34" charset="0"/>
                <a:cs typeface="Arial" panose="020B0604020202020204" pitchFamily="34" charset="0"/>
              </a:rPr>
              <a:t>4. Indicadores de rentabilidad: </a:t>
            </a:r>
          </a:p>
        </p:txBody>
      </p:sp>
      <p:graphicFrame>
        <p:nvGraphicFramePr>
          <p:cNvPr id="6" name="Gráfico 5">
            <a:extLst>
              <a:ext uri="{FF2B5EF4-FFF2-40B4-BE49-F238E27FC236}">
                <a16:creationId xmlns:a16="http://schemas.microsoft.com/office/drawing/2014/main" id="{F267A934-9D91-48A4-B8C0-A2EC765A35DA}"/>
              </a:ext>
            </a:extLst>
          </p:cNvPr>
          <p:cNvGraphicFramePr/>
          <p:nvPr>
            <p:extLst>
              <p:ext uri="{D42A27DB-BD31-4B8C-83A1-F6EECF244321}">
                <p14:modId xmlns:p14="http://schemas.microsoft.com/office/powerpoint/2010/main" val="3494507639"/>
              </p:ext>
            </p:extLst>
          </p:nvPr>
        </p:nvGraphicFramePr>
        <p:xfrm>
          <a:off x="4543165" y="1408321"/>
          <a:ext cx="4327200" cy="239558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Gráfico 6">
            <a:extLst>
              <a:ext uri="{FF2B5EF4-FFF2-40B4-BE49-F238E27FC236}">
                <a16:creationId xmlns:a16="http://schemas.microsoft.com/office/drawing/2014/main" id="{C722321C-2374-46D1-96DF-5F36E946E5F0}"/>
              </a:ext>
            </a:extLst>
          </p:cNvPr>
          <p:cNvGraphicFramePr/>
          <p:nvPr>
            <p:extLst>
              <p:ext uri="{D42A27DB-BD31-4B8C-83A1-F6EECF244321}">
                <p14:modId xmlns:p14="http://schemas.microsoft.com/office/powerpoint/2010/main" val="4265048333"/>
              </p:ext>
            </p:extLst>
          </p:nvPr>
        </p:nvGraphicFramePr>
        <p:xfrm>
          <a:off x="2379565" y="3982363"/>
          <a:ext cx="4327200" cy="2394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Gráfico 9">
            <a:extLst>
              <a:ext uri="{FF2B5EF4-FFF2-40B4-BE49-F238E27FC236}">
                <a16:creationId xmlns:a16="http://schemas.microsoft.com/office/drawing/2014/main" id="{A42B772F-6A24-47A2-B148-85E6473F3C1B}"/>
              </a:ext>
            </a:extLst>
          </p:cNvPr>
          <p:cNvGraphicFramePr/>
          <p:nvPr>
            <p:extLst>
              <p:ext uri="{D42A27DB-BD31-4B8C-83A1-F6EECF244321}">
                <p14:modId xmlns:p14="http://schemas.microsoft.com/office/powerpoint/2010/main" val="2436378296"/>
              </p:ext>
            </p:extLst>
          </p:nvPr>
        </p:nvGraphicFramePr>
        <p:xfrm>
          <a:off x="7174395" y="3982363"/>
          <a:ext cx="4328491" cy="2394000"/>
        </p:xfrm>
        <a:graphic>
          <a:graphicData uri="http://schemas.openxmlformats.org/drawingml/2006/chart">
            <c:chart xmlns:c="http://schemas.openxmlformats.org/drawingml/2006/chart" xmlns:r="http://schemas.openxmlformats.org/officeDocument/2006/relationships" r:id="rId4"/>
          </a:graphicData>
        </a:graphic>
      </p:graphicFrame>
      <p:sp>
        <p:nvSpPr>
          <p:cNvPr id="8" name="CuadroTexto 7">
            <a:extLst>
              <a:ext uri="{FF2B5EF4-FFF2-40B4-BE49-F238E27FC236}">
                <a16:creationId xmlns:a16="http://schemas.microsoft.com/office/drawing/2014/main" id="{E8FBCD23-CF3D-4326-8536-D2DCBF75C066}"/>
              </a:ext>
            </a:extLst>
          </p:cNvPr>
          <p:cNvSpPr txBox="1"/>
          <p:nvPr/>
        </p:nvSpPr>
        <p:spPr>
          <a:xfrm>
            <a:off x="3723860" y="6277818"/>
            <a:ext cx="2024913" cy="276999"/>
          </a:xfrm>
          <a:prstGeom prst="rect">
            <a:avLst/>
          </a:prstGeom>
          <a:noFill/>
        </p:spPr>
        <p:txBody>
          <a:bodyPr wrap="none" rtlCol="0">
            <a:spAutoFit/>
          </a:bodyPr>
          <a:lstStyle/>
          <a:p>
            <a:r>
              <a:rPr lang="es-ES" sz="1200" dirty="0">
                <a:latin typeface="Arial" panose="020B0604020202020204" pitchFamily="34" charset="0"/>
                <a:cs typeface="Arial" panose="020B0604020202020204" pitchFamily="34" charset="0"/>
              </a:rPr>
              <a:t>Fuente: Elaboración propia</a:t>
            </a:r>
          </a:p>
        </p:txBody>
      </p:sp>
      <p:sp>
        <p:nvSpPr>
          <p:cNvPr id="9" name="CuadroTexto 8">
            <a:extLst>
              <a:ext uri="{FF2B5EF4-FFF2-40B4-BE49-F238E27FC236}">
                <a16:creationId xmlns:a16="http://schemas.microsoft.com/office/drawing/2014/main" id="{BAB1F1EE-5426-47FB-A911-458EA21809D3}"/>
              </a:ext>
            </a:extLst>
          </p:cNvPr>
          <p:cNvSpPr txBox="1"/>
          <p:nvPr/>
        </p:nvSpPr>
        <p:spPr>
          <a:xfrm>
            <a:off x="8585248" y="6259519"/>
            <a:ext cx="2024913" cy="276999"/>
          </a:xfrm>
          <a:prstGeom prst="rect">
            <a:avLst/>
          </a:prstGeom>
          <a:noFill/>
        </p:spPr>
        <p:txBody>
          <a:bodyPr wrap="none" rtlCol="0">
            <a:spAutoFit/>
          </a:bodyPr>
          <a:lstStyle/>
          <a:p>
            <a:r>
              <a:rPr lang="es-ES" sz="1200" dirty="0">
                <a:latin typeface="Arial" panose="020B0604020202020204" pitchFamily="34" charset="0"/>
                <a:cs typeface="Arial" panose="020B0604020202020204" pitchFamily="34" charset="0"/>
              </a:rPr>
              <a:t>Fuente: Elaboración propia</a:t>
            </a:r>
          </a:p>
        </p:txBody>
      </p:sp>
      <p:sp>
        <p:nvSpPr>
          <p:cNvPr id="11" name="CuadroTexto 10">
            <a:extLst>
              <a:ext uri="{FF2B5EF4-FFF2-40B4-BE49-F238E27FC236}">
                <a16:creationId xmlns:a16="http://schemas.microsoft.com/office/drawing/2014/main" id="{35C8C3F1-9A14-4CF6-8198-493A54CF825D}"/>
              </a:ext>
            </a:extLst>
          </p:cNvPr>
          <p:cNvSpPr txBox="1"/>
          <p:nvPr/>
        </p:nvSpPr>
        <p:spPr>
          <a:xfrm>
            <a:off x="5694308" y="3668921"/>
            <a:ext cx="2024913" cy="276999"/>
          </a:xfrm>
          <a:prstGeom prst="rect">
            <a:avLst/>
          </a:prstGeom>
          <a:noFill/>
        </p:spPr>
        <p:txBody>
          <a:bodyPr wrap="none" rtlCol="0">
            <a:spAutoFit/>
          </a:bodyPr>
          <a:lstStyle/>
          <a:p>
            <a:r>
              <a:rPr lang="es-ES" sz="1200" dirty="0">
                <a:latin typeface="Arial" panose="020B0604020202020204" pitchFamily="34" charset="0"/>
                <a:cs typeface="Arial" panose="020B0604020202020204" pitchFamily="34" charset="0"/>
              </a:rPr>
              <a:t>Fuente: Elaboración propia</a:t>
            </a:r>
          </a:p>
        </p:txBody>
      </p:sp>
    </p:spTree>
    <p:extLst>
      <p:ext uri="{BB962C8B-B14F-4D97-AF65-F5344CB8AC3E}">
        <p14:creationId xmlns:p14="http://schemas.microsoft.com/office/powerpoint/2010/main" val="592206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DD5922-006A-4FC6-A647-9EE2DA346FDD}"/>
              </a:ext>
            </a:extLst>
          </p:cNvPr>
          <p:cNvSpPr>
            <a:spLocks noGrp="1"/>
          </p:cNvSpPr>
          <p:nvPr>
            <p:ph type="title"/>
          </p:nvPr>
        </p:nvSpPr>
        <p:spPr>
          <a:xfrm>
            <a:off x="1590328" y="188843"/>
            <a:ext cx="10601672" cy="877957"/>
          </a:xfrm>
        </p:spPr>
        <p:txBody>
          <a:bodyPr>
            <a:normAutofit/>
          </a:bodyPr>
          <a:lstStyle/>
          <a:p>
            <a:r>
              <a:rPr lang="es-ES" sz="3200" b="1" dirty="0">
                <a:latin typeface="Arial" panose="020B0604020202020204" pitchFamily="34" charset="0"/>
                <a:cs typeface="Arial" panose="020B0604020202020204" pitchFamily="34" charset="0"/>
              </a:rPr>
              <a:t>Análisis financiero histórico</a:t>
            </a:r>
          </a:p>
        </p:txBody>
      </p:sp>
      <p:sp>
        <p:nvSpPr>
          <p:cNvPr id="3" name="CuadroTexto 2">
            <a:extLst>
              <a:ext uri="{FF2B5EF4-FFF2-40B4-BE49-F238E27FC236}">
                <a16:creationId xmlns:a16="http://schemas.microsoft.com/office/drawing/2014/main" id="{8C971598-A5CA-43EA-8081-01921C0B5EF7}"/>
              </a:ext>
            </a:extLst>
          </p:cNvPr>
          <p:cNvSpPr txBox="1"/>
          <p:nvPr/>
        </p:nvSpPr>
        <p:spPr>
          <a:xfrm>
            <a:off x="2379565" y="1269796"/>
            <a:ext cx="2618024" cy="400110"/>
          </a:xfrm>
          <a:prstGeom prst="rect">
            <a:avLst/>
          </a:prstGeom>
          <a:noFill/>
        </p:spPr>
        <p:txBody>
          <a:bodyPr wrap="none" rtlCol="0">
            <a:spAutoFit/>
          </a:bodyPr>
          <a:lstStyle/>
          <a:p>
            <a:r>
              <a:rPr lang="es-ES" sz="2000" dirty="0">
                <a:latin typeface="Arial" panose="020B0604020202020204" pitchFamily="34" charset="0"/>
                <a:cs typeface="Arial" panose="020B0604020202020204" pitchFamily="34" charset="0"/>
              </a:rPr>
              <a:t>5. Otros indicadores: </a:t>
            </a:r>
          </a:p>
        </p:txBody>
      </p:sp>
      <p:graphicFrame>
        <p:nvGraphicFramePr>
          <p:cNvPr id="8" name="Gráfico 7">
            <a:extLst>
              <a:ext uri="{FF2B5EF4-FFF2-40B4-BE49-F238E27FC236}">
                <a16:creationId xmlns:a16="http://schemas.microsoft.com/office/drawing/2014/main" id="{727F73FB-9275-465B-9A05-36CEB002E890}"/>
              </a:ext>
            </a:extLst>
          </p:cNvPr>
          <p:cNvGraphicFramePr/>
          <p:nvPr>
            <p:extLst>
              <p:ext uri="{D42A27DB-BD31-4B8C-83A1-F6EECF244321}">
                <p14:modId xmlns:p14="http://schemas.microsoft.com/office/powerpoint/2010/main" val="1687160674"/>
              </p:ext>
            </p:extLst>
          </p:nvPr>
        </p:nvGraphicFramePr>
        <p:xfrm>
          <a:off x="1754270" y="2195913"/>
          <a:ext cx="4935600" cy="35568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Gráfico 8">
            <a:extLst>
              <a:ext uri="{FF2B5EF4-FFF2-40B4-BE49-F238E27FC236}">
                <a16:creationId xmlns:a16="http://schemas.microsoft.com/office/drawing/2014/main" id="{2025DF47-C763-4E74-9CA9-3734E87590D6}"/>
              </a:ext>
            </a:extLst>
          </p:cNvPr>
          <p:cNvGraphicFramePr/>
          <p:nvPr>
            <p:extLst>
              <p:ext uri="{D42A27DB-BD31-4B8C-83A1-F6EECF244321}">
                <p14:modId xmlns:p14="http://schemas.microsoft.com/office/powerpoint/2010/main" val="3587830834"/>
              </p:ext>
            </p:extLst>
          </p:nvPr>
        </p:nvGraphicFramePr>
        <p:xfrm>
          <a:off x="6891164" y="2195913"/>
          <a:ext cx="4935600" cy="3556800"/>
        </p:xfrm>
        <a:graphic>
          <a:graphicData uri="http://schemas.openxmlformats.org/drawingml/2006/chart">
            <c:chart xmlns:c="http://schemas.openxmlformats.org/drawingml/2006/chart" xmlns:r="http://schemas.openxmlformats.org/officeDocument/2006/relationships" r:id="rId3"/>
          </a:graphicData>
        </a:graphic>
      </p:graphicFrame>
      <p:sp>
        <p:nvSpPr>
          <p:cNvPr id="6" name="CuadroTexto 5">
            <a:extLst>
              <a:ext uri="{FF2B5EF4-FFF2-40B4-BE49-F238E27FC236}">
                <a16:creationId xmlns:a16="http://schemas.microsoft.com/office/drawing/2014/main" id="{4A58BA87-B58D-4F54-8F80-D1F3FBA38AEB}"/>
              </a:ext>
            </a:extLst>
          </p:cNvPr>
          <p:cNvSpPr txBox="1"/>
          <p:nvPr/>
        </p:nvSpPr>
        <p:spPr>
          <a:xfrm>
            <a:off x="3551429" y="5771012"/>
            <a:ext cx="2024913" cy="276999"/>
          </a:xfrm>
          <a:prstGeom prst="rect">
            <a:avLst/>
          </a:prstGeom>
          <a:noFill/>
        </p:spPr>
        <p:txBody>
          <a:bodyPr wrap="none" rtlCol="0">
            <a:spAutoFit/>
          </a:bodyPr>
          <a:lstStyle/>
          <a:p>
            <a:r>
              <a:rPr lang="es-ES" sz="1200" dirty="0">
                <a:latin typeface="Arial" panose="020B0604020202020204" pitchFamily="34" charset="0"/>
                <a:cs typeface="Arial" panose="020B0604020202020204" pitchFamily="34" charset="0"/>
              </a:rPr>
              <a:t>Fuente: Elaboración propia</a:t>
            </a:r>
          </a:p>
        </p:txBody>
      </p:sp>
      <p:sp>
        <p:nvSpPr>
          <p:cNvPr id="7" name="CuadroTexto 6">
            <a:extLst>
              <a:ext uri="{FF2B5EF4-FFF2-40B4-BE49-F238E27FC236}">
                <a16:creationId xmlns:a16="http://schemas.microsoft.com/office/drawing/2014/main" id="{ACE19750-6267-44DD-836B-0535CE1D9761}"/>
              </a:ext>
            </a:extLst>
          </p:cNvPr>
          <p:cNvSpPr txBox="1"/>
          <p:nvPr/>
        </p:nvSpPr>
        <p:spPr>
          <a:xfrm>
            <a:off x="8412817" y="5752713"/>
            <a:ext cx="2024913" cy="276999"/>
          </a:xfrm>
          <a:prstGeom prst="rect">
            <a:avLst/>
          </a:prstGeom>
          <a:noFill/>
        </p:spPr>
        <p:txBody>
          <a:bodyPr wrap="none" rtlCol="0">
            <a:spAutoFit/>
          </a:bodyPr>
          <a:lstStyle/>
          <a:p>
            <a:r>
              <a:rPr lang="es-ES" sz="1200" dirty="0">
                <a:latin typeface="Arial" panose="020B0604020202020204" pitchFamily="34" charset="0"/>
                <a:cs typeface="Arial" panose="020B0604020202020204" pitchFamily="34" charset="0"/>
              </a:rPr>
              <a:t>Fuente: Elaboración propia</a:t>
            </a:r>
          </a:p>
        </p:txBody>
      </p:sp>
    </p:spTree>
    <p:extLst>
      <p:ext uri="{BB962C8B-B14F-4D97-AF65-F5344CB8AC3E}">
        <p14:creationId xmlns:p14="http://schemas.microsoft.com/office/powerpoint/2010/main" val="3783312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DD5922-006A-4FC6-A647-9EE2DA346FDD}"/>
              </a:ext>
            </a:extLst>
          </p:cNvPr>
          <p:cNvSpPr>
            <a:spLocks noGrp="1"/>
          </p:cNvSpPr>
          <p:nvPr>
            <p:ph type="title"/>
          </p:nvPr>
        </p:nvSpPr>
        <p:spPr>
          <a:xfrm>
            <a:off x="1590328" y="188843"/>
            <a:ext cx="10601672" cy="877957"/>
          </a:xfrm>
        </p:spPr>
        <p:txBody>
          <a:bodyPr>
            <a:normAutofit/>
          </a:bodyPr>
          <a:lstStyle/>
          <a:p>
            <a:r>
              <a:rPr lang="es-ES" sz="3200" b="1" dirty="0">
                <a:latin typeface="Arial" panose="020B0604020202020204" pitchFamily="34" charset="0"/>
                <a:cs typeface="Arial" panose="020B0604020202020204" pitchFamily="34" charset="0"/>
              </a:rPr>
              <a:t>Análisis financiero histórico</a:t>
            </a:r>
          </a:p>
        </p:txBody>
      </p:sp>
      <p:sp>
        <p:nvSpPr>
          <p:cNvPr id="3" name="CuadroTexto 2">
            <a:extLst>
              <a:ext uri="{FF2B5EF4-FFF2-40B4-BE49-F238E27FC236}">
                <a16:creationId xmlns:a16="http://schemas.microsoft.com/office/drawing/2014/main" id="{8C971598-A5CA-43EA-8081-01921C0B5EF7}"/>
              </a:ext>
            </a:extLst>
          </p:cNvPr>
          <p:cNvSpPr txBox="1"/>
          <p:nvPr/>
        </p:nvSpPr>
        <p:spPr>
          <a:xfrm>
            <a:off x="2379565" y="1269796"/>
            <a:ext cx="2876108" cy="400110"/>
          </a:xfrm>
          <a:prstGeom prst="rect">
            <a:avLst/>
          </a:prstGeom>
          <a:noFill/>
        </p:spPr>
        <p:txBody>
          <a:bodyPr wrap="none" rtlCol="0">
            <a:spAutoFit/>
          </a:bodyPr>
          <a:lstStyle/>
          <a:p>
            <a:r>
              <a:rPr lang="es-ES" sz="2000" dirty="0">
                <a:latin typeface="Arial" panose="020B0604020202020204" pitchFamily="34" charset="0"/>
                <a:cs typeface="Arial" panose="020B0604020202020204" pitchFamily="34" charset="0"/>
              </a:rPr>
              <a:t>6. Indicadores básicos: </a:t>
            </a:r>
          </a:p>
        </p:txBody>
      </p:sp>
      <p:graphicFrame>
        <p:nvGraphicFramePr>
          <p:cNvPr id="4" name="Tabla 3">
            <a:extLst>
              <a:ext uri="{FF2B5EF4-FFF2-40B4-BE49-F238E27FC236}">
                <a16:creationId xmlns:a16="http://schemas.microsoft.com/office/drawing/2014/main" id="{CFD0ED0A-7301-486F-AAC6-270BBD1DD7A7}"/>
              </a:ext>
            </a:extLst>
          </p:cNvPr>
          <p:cNvGraphicFramePr>
            <a:graphicFrameLocks noGrp="1"/>
          </p:cNvGraphicFramePr>
          <p:nvPr>
            <p:extLst>
              <p:ext uri="{D42A27DB-BD31-4B8C-83A1-F6EECF244321}">
                <p14:modId xmlns:p14="http://schemas.microsoft.com/office/powerpoint/2010/main" val="1193055896"/>
              </p:ext>
            </p:extLst>
          </p:nvPr>
        </p:nvGraphicFramePr>
        <p:xfrm>
          <a:off x="3909383" y="2006169"/>
          <a:ext cx="6228531" cy="3933542"/>
        </p:xfrm>
        <a:graphic>
          <a:graphicData uri="http://schemas.openxmlformats.org/drawingml/2006/table">
            <a:tbl>
              <a:tblPr firstRow="1" firstCol="1" bandRow="1">
                <a:tableStyleId>{BC89EF96-8CEA-46FF-86C4-4CE0E7609802}</a:tableStyleId>
              </a:tblPr>
              <a:tblGrid>
                <a:gridCol w="3942169">
                  <a:extLst>
                    <a:ext uri="{9D8B030D-6E8A-4147-A177-3AD203B41FA5}">
                      <a16:colId xmlns:a16="http://schemas.microsoft.com/office/drawing/2014/main" val="3918564604"/>
                    </a:ext>
                  </a:extLst>
                </a:gridCol>
                <a:gridCol w="2286362">
                  <a:extLst>
                    <a:ext uri="{9D8B030D-6E8A-4147-A177-3AD203B41FA5}">
                      <a16:colId xmlns:a16="http://schemas.microsoft.com/office/drawing/2014/main" val="3741383027"/>
                    </a:ext>
                  </a:extLst>
                </a:gridCol>
              </a:tblGrid>
              <a:tr h="470407">
                <a:tc>
                  <a:txBody>
                    <a:bodyPr/>
                    <a:lstStyle/>
                    <a:p>
                      <a:pPr algn="ctr">
                        <a:lnSpc>
                          <a:spcPct val="150000"/>
                        </a:lnSpc>
                        <a:spcAft>
                          <a:spcPts val="0"/>
                        </a:spcAft>
                      </a:pPr>
                      <a:r>
                        <a:rPr lang="es-CO" sz="2000" b="1" kern="1800" dirty="0">
                          <a:effectLst/>
                          <a:latin typeface="Arial" panose="020B0604020202020204" pitchFamily="34" charset="0"/>
                          <a:cs typeface="Arial" panose="020B0604020202020204" pitchFamily="34" charset="0"/>
                        </a:rPr>
                        <a:t>INDICADOR</a:t>
                      </a:r>
                      <a:endParaRPr lang="es-ES" sz="2000" b="1" dirty="0">
                        <a:effectLst/>
                        <a:latin typeface="Arial" panose="020B0604020202020204" pitchFamily="34" charset="0"/>
                        <a:ea typeface="Calibri" panose="020F0502020204030204" pitchFamily="34" charset="0"/>
                        <a:cs typeface="Arial" panose="020B0604020202020204" pitchFamily="34" charset="0"/>
                      </a:endParaRPr>
                    </a:p>
                  </a:txBody>
                  <a:tcPr marL="129962" marR="129962" marT="0" marB="0"/>
                </a:tc>
                <a:tc>
                  <a:txBody>
                    <a:bodyPr/>
                    <a:lstStyle/>
                    <a:p>
                      <a:pPr algn="ctr">
                        <a:lnSpc>
                          <a:spcPct val="150000"/>
                        </a:lnSpc>
                        <a:spcAft>
                          <a:spcPts val="0"/>
                        </a:spcAft>
                      </a:pPr>
                      <a:r>
                        <a:rPr lang="es-CO" sz="2000" b="1" kern="1800" dirty="0">
                          <a:effectLst/>
                          <a:latin typeface="Arial" panose="020B0604020202020204" pitchFamily="34" charset="0"/>
                          <a:cs typeface="Arial" panose="020B0604020202020204" pitchFamily="34" charset="0"/>
                        </a:rPr>
                        <a:t>2017</a:t>
                      </a:r>
                      <a:endParaRPr lang="es-ES" sz="2000" b="1" dirty="0">
                        <a:effectLst/>
                        <a:latin typeface="Arial" panose="020B0604020202020204" pitchFamily="34" charset="0"/>
                        <a:ea typeface="Calibri" panose="020F0502020204030204" pitchFamily="34" charset="0"/>
                        <a:cs typeface="Arial" panose="020B0604020202020204" pitchFamily="34" charset="0"/>
                      </a:endParaRPr>
                    </a:p>
                  </a:txBody>
                  <a:tcPr marL="129962" marR="129962" marT="0" marB="0"/>
                </a:tc>
                <a:extLst>
                  <a:ext uri="{0D108BD9-81ED-4DB2-BD59-A6C34878D82A}">
                    <a16:rowId xmlns:a16="http://schemas.microsoft.com/office/drawing/2014/main" val="2821346531"/>
                  </a:ext>
                </a:extLst>
              </a:tr>
              <a:tr h="997576">
                <a:tc>
                  <a:txBody>
                    <a:bodyPr/>
                    <a:lstStyle/>
                    <a:p>
                      <a:pPr algn="just">
                        <a:lnSpc>
                          <a:spcPct val="150000"/>
                        </a:lnSpc>
                        <a:spcAft>
                          <a:spcPts val="0"/>
                        </a:spcAft>
                      </a:pPr>
                      <a:r>
                        <a:rPr lang="es-CO" sz="2000" b="0" kern="1800">
                          <a:effectLst/>
                          <a:latin typeface="Arial" panose="020B0604020202020204" pitchFamily="34" charset="0"/>
                          <a:cs typeface="Arial" panose="020B0604020202020204" pitchFamily="34" charset="0"/>
                        </a:rPr>
                        <a:t>Punto de equilibrio </a:t>
                      </a:r>
                      <a:br>
                        <a:rPr lang="es-CO" sz="2000" b="0" kern="1800">
                          <a:effectLst/>
                          <a:latin typeface="Arial" panose="020B0604020202020204" pitchFamily="34" charset="0"/>
                          <a:cs typeface="Arial" panose="020B0604020202020204" pitchFamily="34" charset="0"/>
                        </a:rPr>
                      </a:br>
                      <a:r>
                        <a:rPr lang="es-CO" sz="2000" b="0" kern="1800">
                          <a:effectLst/>
                          <a:latin typeface="Arial" panose="020B0604020202020204" pitchFamily="34" charset="0"/>
                          <a:cs typeface="Arial" panose="020B0604020202020204" pitchFamily="34" charset="0"/>
                        </a:rPr>
                        <a:t>(pesos)</a:t>
                      </a:r>
                      <a:endParaRPr lang="es-ES" sz="2000" b="0">
                        <a:effectLst/>
                        <a:latin typeface="Arial" panose="020B0604020202020204" pitchFamily="34" charset="0"/>
                        <a:ea typeface="Calibri" panose="020F0502020204030204" pitchFamily="34" charset="0"/>
                        <a:cs typeface="Arial" panose="020B0604020202020204" pitchFamily="34" charset="0"/>
                      </a:endParaRPr>
                    </a:p>
                  </a:txBody>
                  <a:tcPr marL="129962" marR="129962" marT="0" marB="0"/>
                </a:tc>
                <a:tc>
                  <a:txBody>
                    <a:bodyPr/>
                    <a:lstStyle/>
                    <a:p>
                      <a:pPr algn="just">
                        <a:lnSpc>
                          <a:spcPct val="150000"/>
                        </a:lnSpc>
                        <a:spcAft>
                          <a:spcPts val="0"/>
                        </a:spcAft>
                      </a:pPr>
                      <a:r>
                        <a:rPr lang="es-CO" sz="2000" b="0" kern="1800">
                          <a:effectLst/>
                          <a:latin typeface="Arial" panose="020B0604020202020204" pitchFamily="34" charset="0"/>
                          <a:cs typeface="Arial" panose="020B0604020202020204" pitchFamily="34" charset="0"/>
                        </a:rPr>
                        <a:t>964.568.036</a:t>
                      </a:r>
                      <a:endParaRPr lang="es-ES" sz="2000" b="0">
                        <a:effectLst/>
                        <a:latin typeface="Arial" panose="020B0604020202020204" pitchFamily="34" charset="0"/>
                        <a:ea typeface="Calibri" panose="020F0502020204030204" pitchFamily="34" charset="0"/>
                        <a:cs typeface="Arial" panose="020B0604020202020204" pitchFamily="34" charset="0"/>
                      </a:endParaRPr>
                    </a:p>
                  </a:txBody>
                  <a:tcPr marL="129962" marR="129962" marT="0" marB="0"/>
                </a:tc>
                <a:extLst>
                  <a:ext uri="{0D108BD9-81ED-4DB2-BD59-A6C34878D82A}">
                    <a16:rowId xmlns:a16="http://schemas.microsoft.com/office/drawing/2014/main" val="1013909985"/>
                  </a:ext>
                </a:extLst>
              </a:tr>
              <a:tr h="997576">
                <a:tc>
                  <a:txBody>
                    <a:bodyPr/>
                    <a:lstStyle/>
                    <a:p>
                      <a:pPr algn="just">
                        <a:lnSpc>
                          <a:spcPct val="150000"/>
                        </a:lnSpc>
                        <a:spcAft>
                          <a:spcPts val="0"/>
                        </a:spcAft>
                      </a:pPr>
                      <a:r>
                        <a:rPr lang="es-CO" sz="2000" b="0" kern="1800">
                          <a:effectLst/>
                          <a:latin typeface="Arial" panose="020B0604020202020204" pitchFamily="34" charset="0"/>
                          <a:cs typeface="Arial" panose="020B0604020202020204" pitchFamily="34" charset="0"/>
                        </a:rPr>
                        <a:t>Grado de apalancamiento operativo</a:t>
                      </a:r>
                      <a:endParaRPr lang="es-ES" sz="2000" b="0">
                        <a:effectLst/>
                        <a:latin typeface="Arial" panose="020B0604020202020204" pitchFamily="34" charset="0"/>
                        <a:ea typeface="Calibri" panose="020F0502020204030204" pitchFamily="34" charset="0"/>
                        <a:cs typeface="Arial" panose="020B0604020202020204" pitchFamily="34" charset="0"/>
                      </a:endParaRPr>
                    </a:p>
                  </a:txBody>
                  <a:tcPr marL="129962" marR="129962" marT="0" marB="0"/>
                </a:tc>
                <a:tc>
                  <a:txBody>
                    <a:bodyPr/>
                    <a:lstStyle/>
                    <a:p>
                      <a:pPr algn="just">
                        <a:lnSpc>
                          <a:spcPct val="150000"/>
                        </a:lnSpc>
                        <a:spcAft>
                          <a:spcPts val="0"/>
                        </a:spcAft>
                      </a:pPr>
                      <a:r>
                        <a:rPr lang="es-CO" sz="2000" b="0" kern="1800">
                          <a:effectLst/>
                          <a:latin typeface="Arial" panose="020B0604020202020204" pitchFamily="34" charset="0"/>
                          <a:cs typeface="Arial" panose="020B0604020202020204" pitchFamily="34" charset="0"/>
                        </a:rPr>
                        <a:t>6,2</a:t>
                      </a:r>
                      <a:endParaRPr lang="es-ES" sz="2000" b="0">
                        <a:effectLst/>
                        <a:latin typeface="Arial" panose="020B0604020202020204" pitchFamily="34" charset="0"/>
                        <a:ea typeface="Calibri" panose="020F0502020204030204" pitchFamily="34" charset="0"/>
                        <a:cs typeface="Arial" panose="020B0604020202020204" pitchFamily="34" charset="0"/>
                      </a:endParaRPr>
                    </a:p>
                  </a:txBody>
                  <a:tcPr marL="129962" marR="129962" marT="0" marB="0"/>
                </a:tc>
                <a:extLst>
                  <a:ext uri="{0D108BD9-81ED-4DB2-BD59-A6C34878D82A}">
                    <a16:rowId xmlns:a16="http://schemas.microsoft.com/office/drawing/2014/main" val="499760090"/>
                  </a:ext>
                </a:extLst>
              </a:tr>
              <a:tr h="997576">
                <a:tc>
                  <a:txBody>
                    <a:bodyPr/>
                    <a:lstStyle/>
                    <a:p>
                      <a:pPr algn="just">
                        <a:lnSpc>
                          <a:spcPct val="150000"/>
                        </a:lnSpc>
                        <a:spcAft>
                          <a:spcPts val="0"/>
                        </a:spcAft>
                      </a:pPr>
                      <a:r>
                        <a:rPr lang="es-CO" sz="2000" b="0" kern="1800">
                          <a:effectLst/>
                          <a:latin typeface="Arial" panose="020B0604020202020204" pitchFamily="34" charset="0"/>
                          <a:cs typeface="Arial" panose="020B0604020202020204" pitchFamily="34" charset="0"/>
                        </a:rPr>
                        <a:t>Grado de apalancamiento financiero</a:t>
                      </a:r>
                      <a:endParaRPr lang="es-ES" sz="2000" b="0">
                        <a:effectLst/>
                        <a:latin typeface="Arial" panose="020B0604020202020204" pitchFamily="34" charset="0"/>
                        <a:ea typeface="Calibri" panose="020F0502020204030204" pitchFamily="34" charset="0"/>
                        <a:cs typeface="Arial" panose="020B0604020202020204" pitchFamily="34" charset="0"/>
                      </a:endParaRPr>
                    </a:p>
                  </a:txBody>
                  <a:tcPr marL="129962" marR="129962" marT="0" marB="0"/>
                </a:tc>
                <a:tc>
                  <a:txBody>
                    <a:bodyPr/>
                    <a:lstStyle/>
                    <a:p>
                      <a:pPr algn="just">
                        <a:lnSpc>
                          <a:spcPct val="150000"/>
                        </a:lnSpc>
                        <a:spcAft>
                          <a:spcPts val="0"/>
                        </a:spcAft>
                      </a:pPr>
                      <a:r>
                        <a:rPr lang="es-CO" sz="2000" b="0" kern="1800">
                          <a:effectLst/>
                          <a:latin typeface="Arial" panose="020B0604020202020204" pitchFamily="34" charset="0"/>
                          <a:cs typeface="Arial" panose="020B0604020202020204" pitchFamily="34" charset="0"/>
                        </a:rPr>
                        <a:t>1,3</a:t>
                      </a:r>
                      <a:endParaRPr lang="es-ES" sz="2000" b="0">
                        <a:effectLst/>
                        <a:latin typeface="Arial" panose="020B0604020202020204" pitchFamily="34" charset="0"/>
                        <a:ea typeface="Calibri" panose="020F0502020204030204" pitchFamily="34" charset="0"/>
                        <a:cs typeface="Arial" panose="020B0604020202020204" pitchFamily="34" charset="0"/>
                      </a:endParaRPr>
                    </a:p>
                  </a:txBody>
                  <a:tcPr marL="129962" marR="129962" marT="0" marB="0"/>
                </a:tc>
                <a:extLst>
                  <a:ext uri="{0D108BD9-81ED-4DB2-BD59-A6C34878D82A}">
                    <a16:rowId xmlns:a16="http://schemas.microsoft.com/office/drawing/2014/main" val="814755016"/>
                  </a:ext>
                </a:extLst>
              </a:tr>
              <a:tr h="470407">
                <a:tc>
                  <a:txBody>
                    <a:bodyPr/>
                    <a:lstStyle/>
                    <a:p>
                      <a:pPr algn="just">
                        <a:lnSpc>
                          <a:spcPct val="150000"/>
                        </a:lnSpc>
                        <a:spcAft>
                          <a:spcPts val="0"/>
                        </a:spcAft>
                      </a:pPr>
                      <a:r>
                        <a:rPr lang="es-CO" sz="2000" b="0" kern="1800">
                          <a:effectLst/>
                          <a:latin typeface="Arial" panose="020B0604020202020204" pitchFamily="34" charset="0"/>
                          <a:cs typeface="Arial" panose="020B0604020202020204" pitchFamily="34" charset="0"/>
                        </a:rPr>
                        <a:t>Contribución financiera</a:t>
                      </a:r>
                      <a:endParaRPr lang="es-ES" sz="2000" b="0">
                        <a:effectLst/>
                        <a:latin typeface="Arial" panose="020B0604020202020204" pitchFamily="34" charset="0"/>
                        <a:ea typeface="Calibri" panose="020F0502020204030204" pitchFamily="34" charset="0"/>
                        <a:cs typeface="Arial" panose="020B0604020202020204" pitchFamily="34" charset="0"/>
                      </a:endParaRPr>
                    </a:p>
                  </a:txBody>
                  <a:tcPr marL="129962" marR="129962" marT="0" marB="0"/>
                </a:tc>
                <a:tc>
                  <a:txBody>
                    <a:bodyPr/>
                    <a:lstStyle/>
                    <a:p>
                      <a:pPr algn="just">
                        <a:lnSpc>
                          <a:spcPct val="150000"/>
                        </a:lnSpc>
                        <a:spcAft>
                          <a:spcPts val="0"/>
                        </a:spcAft>
                      </a:pPr>
                      <a:r>
                        <a:rPr lang="es-CO" sz="2000" b="0" kern="1800" dirty="0">
                          <a:effectLst/>
                          <a:latin typeface="Arial" panose="020B0604020202020204" pitchFamily="34" charset="0"/>
                          <a:cs typeface="Arial" panose="020B0604020202020204" pitchFamily="34" charset="0"/>
                        </a:rPr>
                        <a:t>-4,82%</a:t>
                      </a:r>
                      <a:endParaRPr lang="es-ES" sz="2000" b="0" dirty="0">
                        <a:effectLst/>
                        <a:latin typeface="Arial" panose="020B0604020202020204" pitchFamily="34" charset="0"/>
                        <a:ea typeface="Calibri" panose="020F0502020204030204" pitchFamily="34" charset="0"/>
                        <a:cs typeface="Arial" panose="020B0604020202020204" pitchFamily="34" charset="0"/>
                      </a:endParaRPr>
                    </a:p>
                  </a:txBody>
                  <a:tcPr marL="129962" marR="129962" marT="0" marB="0"/>
                </a:tc>
                <a:extLst>
                  <a:ext uri="{0D108BD9-81ED-4DB2-BD59-A6C34878D82A}">
                    <a16:rowId xmlns:a16="http://schemas.microsoft.com/office/drawing/2014/main" val="3907808567"/>
                  </a:ext>
                </a:extLst>
              </a:tr>
            </a:tbl>
          </a:graphicData>
        </a:graphic>
      </p:graphicFrame>
      <p:sp>
        <p:nvSpPr>
          <p:cNvPr id="7" name="CuadroTexto 6">
            <a:extLst>
              <a:ext uri="{FF2B5EF4-FFF2-40B4-BE49-F238E27FC236}">
                <a16:creationId xmlns:a16="http://schemas.microsoft.com/office/drawing/2014/main" id="{2B503B9D-AD76-4351-A71A-0CF94FB7B178}"/>
              </a:ext>
            </a:extLst>
          </p:cNvPr>
          <p:cNvSpPr txBox="1"/>
          <p:nvPr/>
        </p:nvSpPr>
        <p:spPr>
          <a:xfrm>
            <a:off x="5777794" y="5998975"/>
            <a:ext cx="2024913" cy="276999"/>
          </a:xfrm>
          <a:prstGeom prst="rect">
            <a:avLst/>
          </a:prstGeom>
          <a:noFill/>
        </p:spPr>
        <p:txBody>
          <a:bodyPr wrap="none" rtlCol="0">
            <a:spAutoFit/>
          </a:bodyPr>
          <a:lstStyle/>
          <a:p>
            <a:r>
              <a:rPr lang="es-ES" sz="1200" dirty="0">
                <a:latin typeface="Arial" panose="020B0604020202020204" pitchFamily="34" charset="0"/>
                <a:cs typeface="Arial" panose="020B0604020202020204" pitchFamily="34" charset="0"/>
              </a:rPr>
              <a:t>Fuente: Elaboración propia</a:t>
            </a:r>
          </a:p>
        </p:txBody>
      </p:sp>
    </p:spTree>
    <p:extLst>
      <p:ext uri="{BB962C8B-B14F-4D97-AF65-F5344CB8AC3E}">
        <p14:creationId xmlns:p14="http://schemas.microsoft.com/office/powerpoint/2010/main" val="18849878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8BB434"/>
      </a:accent1>
      <a:accent2>
        <a:srgbClr val="33A583"/>
      </a:accent2>
      <a:accent3>
        <a:srgbClr val="3594B4"/>
      </a:accent3>
      <a:accent4>
        <a:srgbClr val="6063B4"/>
      </a:accent4>
      <a:accent5>
        <a:srgbClr val="D35731"/>
      </a:accent5>
      <a:accent6>
        <a:srgbClr val="EBAC4B"/>
      </a:accent6>
      <a:hlink>
        <a:srgbClr val="65AD30"/>
      </a:hlink>
      <a:folHlink>
        <a:srgbClr val="8ED25B"/>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1A9F9826-882C-40B9-8F38-5A3B8CFD196D}"/>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TM03457496[[fn=Parallax]]</Template>
  <TotalTime>159</TotalTime>
  <Words>772</Words>
  <Application>Microsoft Office PowerPoint</Application>
  <PresentationFormat>Panorámica</PresentationFormat>
  <Paragraphs>118</Paragraphs>
  <Slides>15</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15</vt:i4>
      </vt:variant>
    </vt:vector>
  </HeadingPairs>
  <TitlesOfParts>
    <vt:vector size="20" baseType="lpstr">
      <vt:lpstr>Arial</vt:lpstr>
      <vt:lpstr>Calibri</vt:lpstr>
      <vt:lpstr>Corbel</vt:lpstr>
      <vt:lpstr>Symbol</vt:lpstr>
      <vt:lpstr>Parallax</vt:lpstr>
      <vt:lpstr>ANÁLISIS FINANCIERO INTEGRAL A LA EMPRESA LABS TRANSPORTE DE CARGA S. A. S. </vt:lpstr>
      <vt:lpstr>Presentación de PowerPoint</vt:lpstr>
      <vt:lpstr>Presentación de PowerPoint</vt:lpstr>
      <vt:lpstr>Análisis financiero histórico</vt:lpstr>
      <vt:lpstr>Análisis financiero histórico</vt:lpstr>
      <vt:lpstr>Análisis financiero histórico</vt:lpstr>
      <vt:lpstr>Análisis financiero histórico</vt:lpstr>
      <vt:lpstr>Análisis financiero histórico</vt:lpstr>
      <vt:lpstr>Análisis financiero histórico</vt:lpstr>
      <vt:lpstr>Análisis financiero histórico</vt:lpstr>
      <vt:lpstr>Análisis financiero histórico</vt:lpstr>
      <vt:lpstr>Simulación financiera</vt:lpstr>
      <vt:lpstr>Proyección financiera</vt:lpstr>
      <vt:lpstr>Estrategias de administración financiera </vt:lpstr>
      <vt:lpstr>Conclusiones y recomendaciones   ¡Gracias por la atención prestada!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ANÁLISIS FINANCIERO INTEGRAL A LA EMPRESA LABS TRANSPORTE DE CARGA S. A. S.</dc:title>
  <dc:creator>Aleja</dc:creator>
  <cp:lastModifiedBy>Emilse Vera Hincapie</cp:lastModifiedBy>
  <cp:revision>73</cp:revision>
  <dcterms:created xsi:type="dcterms:W3CDTF">2018-05-26T14:24:42Z</dcterms:created>
  <dcterms:modified xsi:type="dcterms:W3CDTF">2018-11-07T21:31:08Z</dcterms:modified>
</cp:coreProperties>
</file>