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2" r:id="rId5"/>
    <p:sldId id="263" r:id="rId6"/>
    <p:sldId id="264" r:id="rId7"/>
    <p:sldId id="265" r:id="rId8"/>
    <p:sldId id="266" r:id="rId9"/>
    <p:sldId id="267" r:id="rId10"/>
    <p:sldId id="269" r:id="rId11"/>
    <p:sldId id="270" r:id="rId12"/>
    <p:sldId id="273" r:id="rId13"/>
    <p:sldId id="274" r:id="rId14"/>
    <p:sldId id="271"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6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MAF\CUARTO%20SEMESTRE\TRABAJO%20DE%20GRADO\archivos%20finales\ESTADOS%20FINANCIEROS%20EMPAQUES%20DEL%20CAUCA%20HISTORICO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MAF\CUARTO%20SEMESTRE\TRABAJO%20DE%20GRADO\archivos%20finales\ESTADOS%20FINANCIEROS%20EMPAQUES%20DEL%20CAUCA%20HISTORICO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MAF\CUARTO%20SEMESTRE\TRABAJO%20DE%20GRADO\archivos%20finales\VALORACION%20EMPAQUES%20DEL%20CAUC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MAF\CUARTO%20SEMESTRE\TRABAJO%20DE%20GRADO\archivos%20finales\VALORACION%20EMPAQUES%20DEL%20CAUCA..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E:\MAF\CUARTO%20SEMESTRE\TRABAJO%20DE%20GRADO\archivos%20finales\ESTADOS%20FINANCIEROS%20EMPAQUES%20DEL%20CAUCA%20HISTORICO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MAF\CUARTO%20SEMESTRE\TRABAJO%20DE%20GRADO\archivos%20finales\ESTADOS%20FINANCIEROS%20EMPAQUES%20DEL%20CAUCA%20HISTORICO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MAF\CUARTO%20SEMESTRE\TRABAJO%20DE%20GRADO\archivos%20finales\ESTADOS%20FINANCIEROS%20EMPAQUES%20DEL%20CAUCA%20HISTORICO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MAESTRIA\TRABAJO%20DE%20GRADO\ESTADOS%20FINANCIEROS%20EMPAQUES%20DEL%20CAUCA%20SA%20(6).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MAESTRIA\TRABAJO%20DE%20GRADO\VALORACION%20EMPAQUES%20DEL%20CAUCA%20SA%20-FINAL-.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MAF\CUARTO%20SEMESTRE\TRABAJO%20DE%20GRADO\archivos%20finales\ESTADOS%20FINANCIEROS%20EMPAQUES%20DEL%20CAUCA%20HISTORICO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MAF\CUARTO%20SEMESTRE\ESTADOS%20FINANCIEROS%20EMPAQUES%20DEL%20CAUCA%20SA%20(7)%20-%20copi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MAESTRIA\TRABAJO%20DE%20GRADO\ESTADOS%20FINANCIEROS%20EMPAQUES%20DEL%20CAUCA%20SA%20(7)%20-%20copi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GRAFICAS!$A$217</c:f>
              <c:strCache>
                <c:ptCount val="1"/>
                <c:pt idx="0">
                  <c:v>RAZÓN DE LIQUIDEZ</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numRef>
              <c:f>GRAFICAS!$B$216:$F$216</c:f>
              <c:numCache>
                <c:formatCode>General</c:formatCode>
                <c:ptCount val="5"/>
                <c:pt idx="0">
                  <c:v>2012</c:v>
                </c:pt>
                <c:pt idx="1">
                  <c:v>2013</c:v>
                </c:pt>
                <c:pt idx="2">
                  <c:v>2014</c:v>
                </c:pt>
                <c:pt idx="3">
                  <c:v>2015</c:v>
                </c:pt>
                <c:pt idx="4">
                  <c:v>2016</c:v>
                </c:pt>
              </c:numCache>
            </c:numRef>
          </c:cat>
          <c:val>
            <c:numRef>
              <c:f>GRAFICAS!$B$217:$F$217</c:f>
              <c:numCache>
                <c:formatCode>_-* #,##0.00_-;\-* #,##0.00_-;_-* "-"_-;_-@_-</c:formatCode>
                <c:ptCount val="5"/>
                <c:pt idx="0">
                  <c:v>1.2210328317470527</c:v>
                </c:pt>
                <c:pt idx="1">
                  <c:v>0.9639647075079314</c:v>
                </c:pt>
                <c:pt idx="2">
                  <c:v>0.5984311635817634</c:v>
                </c:pt>
                <c:pt idx="3">
                  <c:v>0.9586667907373333</c:v>
                </c:pt>
                <c:pt idx="4">
                  <c:v>1.7697252438236151</c:v>
                </c:pt>
              </c:numCache>
            </c:numRef>
          </c:val>
          <c:smooth val="0"/>
          <c:extLst>
            <c:ext xmlns:c16="http://schemas.microsoft.com/office/drawing/2014/chart" uri="{C3380CC4-5D6E-409C-BE32-E72D297353CC}">
              <c16:uniqueId val="{00000001-FA6B-4DA6-A0C4-90F77BFB44FD}"/>
            </c:ext>
          </c:extLst>
        </c:ser>
        <c:ser>
          <c:idx val="1"/>
          <c:order val="1"/>
          <c:tx>
            <c:strRef>
              <c:f>GRAFICAS!$A$218</c:f>
              <c:strCache>
                <c:ptCount val="1"/>
                <c:pt idx="0">
                  <c:v>RAZÓN DE LIQUIDEZ INMEDIATA </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GRAFICAS!$B$216:$F$216</c:f>
              <c:numCache>
                <c:formatCode>General</c:formatCode>
                <c:ptCount val="5"/>
                <c:pt idx="0">
                  <c:v>2012</c:v>
                </c:pt>
                <c:pt idx="1">
                  <c:v>2013</c:v>
                </c:pt>
                <c:pt idx="2">
                  <c:v>2014</c:v>
                </c:pt>
                <c:pt idx="3">
                  <c:v>2015</c:v>
                </c:pt>
                <c:pt idx="4">
                  <c:v>2016</c:v>
                </c:pt>
              </c:numCache>
            </c:numRef>
          </c:cat>
          <c:val>
            <c:numRef>
              <c:f>GRAFICAS!$B$218:$F$218</c:f>
              <c:numCache>
                <c:formatCode>_-* #,##0.00_-;\-* #,##0.00_-;_-* "-"_-;_-@_-</c:formatCode>
                <c:ptCount val="5"/>
                <c:pt idx="0">
                  <c:v>0.48768830475470043</c:v>
                </c:pt>
                <c:pt idx="1">
                  <c:v>0.59445712796355699</c:v>
                </c:pt>
                <c:pt idx="2">
                  <c:v>0.34760402732065532</c:v>
                </c:pt>
                <c:pt idx="3">
                  <c:v>0.57771939465745381</c:v>
                </c:pt>
                <c:pt idx="4">
                  <c:v>1.3457442765531828</c:v>
                </c:pt>
              </c:numCache>
            </c:numRef>
          </c:val>
          <c:smooth val="0"/>
          <c:extLst>
            <c:ext xmlns:c16="http://schemas.microsoft.com/office/drawing/2014/chart" uri="{C3380CC4-5D6E-409C-BE32-E72D297353CC}">
              <c16:uniqueId val="{00000002-FA6B-4DA6-A0C4-90F77BFB44FD}"/>
            </c:ext>
          </c:extLst>
        </c:ser>
        <c:dLbls>
          <c:dLblPos val="t"/>
          <c:showLegendKey val="0"/>
          <c:showVal val="1"/>
          <c:showCatName val="0"/>
          <c:showSerName val="0"/>
          <c:showPercent val="0"/>
          <c:showBubbleSize val="0"/>
        </c:dLbls>
        <c:marker val="1"/>
        <c:smooth val="0"/>
        <c:axId val="836184800"/>
        <c:axId val="836191032"/>
      </c:lineChart>
      <c:catAx>
        <c:axId val="836184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836191032"/>
        <c:crosses val="autoZero"/>
        <c:auto val="1"/>
        <c:lblAlgn val="ctr"/>
        <c:lblOffset val="100"/>
        <c:noMultiLvlLbl val="0"/>
      </c:catAx>
      <c:valAx>
        <c:axId val="836191032"/>
        <c:scaling>
          <c:orientation val="minMax"/>
        </c:scaling>
        <c:delete val="0"/>
        <c:axPos val="l"/>
        <c:numFmt formatCode="_-* #,##0.00_-;\-* #,##0.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836184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s-CO"/>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797203166505594"/>
          <c:y val="7.407407407407407E-2"/>
          <c:w val="0.82910375639664757"/>
          <c:h val="0.72888196267133276"/>
        </c:manualLayout>
      </c:layout>
      <c:bar3DChart>
        <c:barDir val="col"/>
        <c:grouping val="clustered"/>
        <c:varyColors val="0"/>
        <c:ser>
          <c:idx val="0"/>
          <c:order val="0"/>
          <c:tx>
            <c:strRef>
              <c:f>GRAFICAS!$A$51</c:f>
              <c:strCache>
                <c:ptCount val="1"/>
                <c:pt idx="0">
                  <c:v>ROIC</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GRAFICAS!$B$50:$C$50</c:f>
              <c:strCache>
                <c:ptCount val="2"/>
                <c:pt idx="0">
                  <c:v>Periodo Histórico</c:v>
                </c:pt>
                <c:pt idx="1">
                  <c:v>Periodo Proyectado</c:v>
                </c:pt>
              </c:strCache>
            </c:strRef>
          </c:cat>
          <c:val>
            <c:numRef>
              <c:f>GRAFICAS!$B$51:$C$51</c:f>
              <c:numCache>
                <c:formatCode>0.0%</c:formatCode>
                <c:ptCount val="2"/>
                <c:pt idx="0">
                  <c:v>2.6116415632775006E-3</c:v>
                </c:pt>
                <c:pt idx="1">
                  <c:v>0.24073625804222951</c:v>
                </c:pt>
              </c:numCache>
            </c:numRef>
          </c:val>
          <c:extLst>
            <c:ext xmlns:c16="http://schemas.microsoft.com/office/drawing/2014/chart" uri="{C3380CC4-5D6E-409C-BE32-E72D297353CC}">
              <c16:uniqueId val="{00000000-5AA8-4107-AD02-EA482E660E29}"/>
            </c:ext>
          </c:extLst>
        </c:ser>
        <c:ser>
          <c:idx val="1"/>
          <c:order val="1"/>
          <c:tx>
            <c:strRef>
              <c:f>GRAFICAS!$A$52</c:f>
              <c:strCache>
                <c:ptCount val="1"/>
                <c:pt idx="0">
                  <c:v>WACC</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GRAFICAS!$B$50:$C$50</c:f>
              <c:strCache>
                <c:ptCount val="2"/>
                <c:pt idx="0">
                  <c:v>Periodo Histórico</c:v>
                </c:pt>
                <c:pt idx="1">
                  <c:v>Periodo Proyectado</c:v>
                </c:pt>
              </c:strCache>
            </c:strRef>
          </c:cat>
          <c:val>
            <c:numRef>
              <c:f>GRAFICAS!$B$52:$C$52</c:f>
              <c:numCache>
                <c:formatCode>0.0%</c:formatCode>
                <c:ptCount val="2"/>
                <c:pt idx="0">
                  <c:v>9.521085885770908E-2</c:v>
                </c:pt>
                <c:pt idx="1">
                  <c:v>0.12665626726209633</c:v>
                </c:pt>
              </c:numCache>
            </c:numRef>
          </c:val>
          <c:extLst>
            <c:ext xmlns:c16="http://schemas.microsoft.com/office/drawing/2014/chart" uri="{C3380CC4-5D6E-409C-BE32-E72D297353CC}">
              <c16:uniqueId val="{00000001-5AA8-4107-AD02-EA482E660E29}"/>
            </c:ext>
          </c:extLst>
        </c:ser>
        <c:dLbls>
          <c:showLegendKey val="0"/>
          <c:showVal val="1"/>
          <c:showCatName val="0"/>
          <c:showSerName val="0"/>
          <c:showPercent val="0"/>
          <c:showBubbleSize val="0"/>
        </c:dLbls>
        <c:gapWidth val="150"/>
        <c:shape val="box"/>
        <c:axId val="631335664"/>
        <c:axId val="631336320"/>
        <c:axId val="0"/>
      </c:bar3DChart>
      <c:catAx>
        <c:axId val="6313356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631336320"/>
        <c:crosses val="autoZero"/>
        <c:auto val="1"/>
        <c:lblAlgn val="ctr"/>
        <c:lblOffset val="100"/>
        <c:noMultiLvlLbl val="0"/>
      </c:catAx>
      <c:valAx>
        <c:axId val="631336320"/>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631335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s-CO"/>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valoracion!$F$349</c:f>
              <c:strCache>
                <c:ptCount val="1"/>
                <c:pt idx="0">
                  <c:v>Vr. Acción</c:v>
                </c:pt>
              </c:strCache>
            </c:strRef>
          </c:tx>
          <c:spPr>
            <a:solidFill>
              <a:schemeClr val="accent1"/>
            </a:solidFill>
            <a:ln>
              <a:noFill/>
            </a:ln>
            <a:effectLst/>
          </c:spPr>
          <c:invertIfNegative val="0"/>
          <c:dLbls>
            <c:dLbl>
              <c:idx val="0"/>
              <c:layout>
                <c:manualLayout>
                  <c:x val="-4.7449584816132862E-3"/>
                  <c:y val="-0.3404255319148936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366-4F26-9C61-65E7BEE99398}"/>
                </c:ext>
              </c:extLst>
            </c:dLbl>
            <c:dLbl>
              <c:idx val="1"/>
              <c:layout>
                <c:manualLayout>
                  <c:x val="-4.7449584816132862E-3"/>
                  <c:y val="-0.2212765957446808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366-4F26-9C61-65E7BEE99398}"/>
                </c:ext>
              </c:extLst>
            </c:dLbl>
            <c:dLbl>
              <c:idx val="2"/>
              <c:layout>
                <c:manualLayout>
                  <c:x val="-9.4899169632266592E-3"/>
                  <c:y val="-0.1588652482269504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366-4F26-9C61-65E7BEE99398}"/>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mn-cs"/>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valoracion!$D$350:$D$352</c:f>
              <c:strCache>
                <c:ptCount val="3"/>
                <c:pt idx="0">
                  <c:v>Optimista</c:v>
                </c:pt>
                <c:pt idx="1">
                  <c:v>Moderado</c:v>
                </c:pt>
                <c:pt idx="2">
                  <c:v>Pesimista</c:v>
                </c:pt>
              </c:strCache>
            </c:strRef>
          </c:cat>
          <c:val>
            <c:numRef>
              <c:f>valoracion!$F$350:$F$352</c:f>
              <c:numCache>
                <c:formatCode>_(* #,##0_);_(* \(#,##0\);_(* "-"_);_(@_)</c:formatCode>
                <c:ptCount val="3"/>
                <c:pt idx="0">
                  <c:v>5136.6831707272677</c:v>
                </c:pt>
                <c:pt idx="1">
                  <c:v>4920.3933883915297</c:v>
                </c:pt>
                <c:pt idx="2">
                  <c:v>4780.7253009309761</c:v>
                </c:pt>
              </c:numCache>
            </c:numRef>
          </c:val>
          <c:extLst>
            <c:ext xmlns:c16="http://schemas.microsoft.com/office/drawing/2014/chart" uri="{C3380CC4-5D6E-409C-BE32-E72D297353CC}">
              <c16:uniqueId val="{00000003-7366-4F26-9C61-65E7BEE99398}"/>
            </c:ext>
          </c:extLst>
        </c:ser>
        <c:dLbls>
          <c:dLblPos val="ctr"/>
          <c:showLegendKey val="0"/>
          <c:showVal val="1"/>
          <c:showCatName val="0"/>
          <c:showSerName val="0"/>
          <c:showPercent val="0"/>
          <c:showBubbleSize val="0"/>
        </c:dLbls>
        <c:gapWidth val="150"/>
        <c:overlap val="100"/>
        <c:axId val="636145496"/>
        <c:axId val="636147136"/>
      </c:barChart>
      <c:catAx>
        <c:axId val="636145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crossAx val="636147136"/>
        <c:crosses val="autoZero"/>
        <c:auto val="1"/>
        <c:lblAlgn val="ctr"/>
        <c:lblOffset val="100"/>
        <c:noMultiLvlLbl val="0"/>
      </c:catAx>
      <c:valAx>
        <c:axId val="636147136"/>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crossAx val="636145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baseline="0">
          <a:latin typeface="Times New Roman" panose="02020603050405020304" pitchFamily="18" charset="0"/>
        </a:defRPr>
      </a:pPr>
      <a:endParaRPr lang="es-CO"/>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valoracion!$E$349</c:f>
              <c:strCache>
                <c:ptCount val="1"/>
                <c:pt idx="0">
                  <c:v>Vr. Empresa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valoracion!$D$350:$D$352</c:f>
              <c:strCache>
                <c:ptCount val="3"/>
                <c:pt idx="0">
                  <c:v>Optimista</c:v>
                </c:pt>
                <c:pt idx="1">
                  <c:v>Moderado</c:v>
                </c:pt>
                <c:pt idx="2">
                  <c:v>Pesimista</c:v>
                </c:pt>
              </c:strCache>
            </c:strRef>
          </c:cat>
          <c:val>
            <c:numRef>
              <c:f>valoracion!$E$350:$E$352</c:f>
              <c:numCache>
                <c:formatCode>_(* #,##0_);_(* \(#,##0\);_(* "-"_);_(@_)</c:formatCode>
                <c:ptCount val="3"/>
                <c:pt idx="0">
                  <c:v>27656143615.304634</c:v>
                </c:pt>
                <c:pt idx="1">
                  <c:v>26491629261.589249</c:v>
                </c:pt>
                <c:pt idx="2">
                  <c:v>25739649714.301521</c:v>
                </c:pt>
              </c:numCache>
            </c:numRef>
          </c:val>
          <c:extLst>
            <c:ext xmlns:c16="http://schemas.microsoft.com/office/drawing/2014/chart" uri="{C3380CC4-5D6E-409C-BE32-E72D297353CC}">
              <c16:uniqueId val="{00000000-994D-45DC-BE98-7CEA7C0EDB58}"/>
            </c:ext>
          </c:extLst>
        </c:ser>
        <c:dLbls>
          <c:showLegendKey val="0"/>
          <c:showVal val="1"/>
          <c:showCatName val="0"/>
          <c:showSerName val="0"/>
          <c:showPercent val="0"/>
          <c:showBubbleSize val="0"/>
        </c:dLbls>
        <c:gapWidth val="150"/>
        <c:axId val="520296528"/>
        <c:axId val="520294560"/>
      </c:barChart>
      <c:catAx>
        <c:axId val="52029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crossAx val="520294560"/>
        <c:crosses val="autoZero"/>
        <c:auto val="1"/>
        <c:lblAlgn val="ctr"/>
        <c:lblOffset val="100"/>
        <c:noMultiLvlLbl val="0"/>
      </c:catAx>
      <c:valAx>
        <c:axId val="520294560"/>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crossAx val="520296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GRAFICAS!$A$237</c:f>
              <c:strCache>
                <c:ptCount val="1"/>
                <c:pt idx="0">
                  <c:v>ROTACIÓN DEL INVENTARIO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GRAFICAS!$B$236:$F$236</c:f>
              <c:numCache>
                <c:formatCode>General</c:formatCode>
                <c:ptCount val="5"/>
                <c:pt idx="0">
                  <c:v>2012</c:v>
                </c:pt>
                <c:pt idx="1">
                  <c:v>2013</c:v>
                </c:pt>
                <c:pt idx="2">
                  <c:v>2014</c:v>
                </c:pt>
                <c:pt idx="3">
                  <c:v>2015</c:v>
                </c:pt>
                <c:pt idx="4">
                  <c:v>2016</c:v>
                </c:pt>
              </c:numCache>
            </c:numRef>
          </c:cat>
          <c:val>
            <c:numRef>
              <c:f>GRAFICAS!$B$237:$F$237</c:f>
              <c:numCache>
                <c:formatCode>_-* #,##0.00_-;\-* #,##0.00_-;_-* "-"_-;_-@_-</c:formatCode>
                <c:ptCount val="5"/>
                <c:pt idx="0">
                  <c:v>3.945029501541605</c:v>
                </c:pt>
                <c:pt idx="1">
                  <c:v>6.0269233005213705</c:v>
                </c:pt>
                <c:pt idx="2">
                  <c:v>7.2234110798942028</c:v>
                </c:pt>
                <c:pt idx="3">
                  <c:v>11.151627868595012</c:v>
                </c:pt>
                <c:pt idx="4">
                  <c:v>15.580691749133424</c:v>
                </c:pt>
              </c:numCache>
            </c:numRef>
          </c:val>
          <c:smooth val="0"/>
          <c:extLst>
            <c:ext xmlns:c16="http://schemas.microsoft.com/office/drawing/2014/chart" uri="{C3380CC4-5D6E-409C-BE32-E72D297353CC}">
              <c16:uniqueId val="{00000000-D5B4-4422-8584-02B01864C78A}"/>
            </c:ext>
          </c:extLst>
        </c:ser>
        <c:dLbls>
          <c:dLblPos val="t"/>
          <c:showLegendKey val="0"/>
          <c:showVal val="1"/>
          <c:showCatName val="0"/>
          <c:showSerName val="0"/>
          <c:showPercent val="0"/>
          <c:showBubbleSize val="0"/>
        </c:dLbls>
        <c:marker val="1"/>
        <c:smooth val="0"/>
        <c:axId val="840205080"/>
        <c:axId val="840197864"/>
      </c:lineChart>
      <c:catAx>
        <c:axId val="840205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840197864"/>
        <c:crosses val="autoZero"/>
        <c:auto val="1"/>
        <c:lblAlgn val="ctr"/>
        <c:lblOffset val="100"/>
        <c:noMultiLvlLbl val="0"/>
      </c:catAx>
      <c:valAx>
        <c:axId val="840197864"/>
        <c:scaling>
          <c:orientation val="minMax"/>
        </c:scaling>
        <c:delete val="0"/>
        <c:axPos val="l"/>
        <c:numFmt formatCode="_-* #,##0.00_-;\-* #,##0.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840205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GRAFICAS!$A$254</c:f>
              <c:strCache>
                <c:ptCount val="1"/>
                <c:pt idx="0">
                  <c:v>DSO (días)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numRef>
              <c:f>GRAFICAS!$B$253:$F$253</c:f>
              <c:numCache>
                <c:formatCode>General</c:formatCode>
                <c:ptCount val="5"/>
                <c:pt idx="0">
                  <c:v>2012</c:v>
                </c:pt>
                <c:pt idx="1">
                  <c:v>2013</c:v>
                </c:pt>
                <c:pt idx="2">
                  <c:v>2014</c:v>
                </c:pt>
                <c:pt idx="3">
                  <c:v>2015</c:v>
                </c:pt>
                <c:pt idx="4">
                  <c:v>2016</c:v>
                </c:pt>
              </c:numCache>
            </c:numRef>
          </c:cat>
          <c:val>
            <c:numRef>
              <c:f>GRAFICAS!$B$254:$F$254</c:f>
              <c:numCache>
                <c:formatCode>_-* #,##0.00_-;\-* #,##0.00_-;_-* "-"_-;_-@_-</c:formatCode>
                <c:ptCount val="5"/>
                <c:pt idx="0">
                  <c:v>29.173027619087357</c:v>
                </c:pt>
                <c:pt idx="1">
                  <c:v>42.007540565341984</c:v>
                </c:pt>
                <c:pt idx="2">
                  <c:v>18.737454368077483</c:v>
                </c:pt>
                <c:pt idx="3">
                  <c:v>8.8045755692982866</c:v>
                </c:pt>
                <c:pt idx="4">
                  <c:v>16.797133526487901</c:v>
                </c:pt>
              </c:numCache>
            </c:numRef>
          </c:val>
          <c:smooth val="0"/>
          <c:extLst>
            <c:ext xmlns:c16="http://schemas.microsoft.com/office/drawing/2014/chart" uri="{C3380CC4-5D6E-409C-BE32-E72D297353CC}">
              <c16:uniqueId val="{00000001-4378-47F9-82EB-5428FB21A76F}"/>
            </c:ext>
          </c:extLst>
        </c:ser>
        <c:dLbls>
          <c:showLegendKey val="0"/>
          <c:showVal val="0"/>
          <c:showCatName val="0"/>
          <c:showSerName val="0"/>
          <c:showPercent val="0"/>
          <c:showBubbleSize val="0"/>
        </c:dLbls>
        <c:marker val="1"/>
        <c:smooth val="0"/>
        <c:axId val="859782592"/>
        <c:axId val="859776688"/>
      </c:lineChart>
      <c:catAx>
        <c:axId val="85978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859776688"/>
        <c:crosses val="autoZero"/>
        <c:auto val="1"/>
        <c:lblAlgn val="ctr"/>
        <c:lblOffset val="100"/>
        <c:noMultiLvlLbl val="0"/>
      </c:catAx>
      <c:valAx>
        <c:axId val="859776688"/>
        <c:scaling>
          <c:orientation val="minMax"/>
        </c:scaling>
        <c:delete val="0"/>
        <c:axPos val="l"/>
        <c:numFmt formatCode="_-* #,##0.00_-;\-* #,##0.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85978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GRAFICAS!$A$264</c:f>
              <c:strCache>
                <c:ptCount val="1"/>
                <c:pt idx="0">
                  <c:v>ROTACIÓN DEL ACTIVO  FIJO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numRef>
              <c:f>GRAFICAS!$B$263:$F$263</c:f>
              <c:numCache>
                <c:formatCode>General</c:formatCode>
                <c:ptCount val="5"/>
                <c:pt idx="0">
                  <c:v>2012</c:v>
                </c:pt>
                <c:pt idx="1">
                  <c:v>2013</c:v>
                </c:pt>
                <c:pt idx="2">
                  <c:v>2014</c:v>
                </c:pt>
                <c:pt idx="3">
                  <c:v>2015</c:v>
                </c:pt>
                <c:pt idx="4">
                  <c:v>2016</c:v>
                </c:pt>
              </c:numCache>
            </c:numRef>
          </c:cat>
          <c:val>
            <c:numRef>
              <c:f>GRAFICAS!$B$264:$F$264</c:f>
              <c:numCache>
                <c:formatCode>_-* #,##0.00_-;\-* #,##0.00_-;_-* "-"_-;_-@_-</c:formatCode>
                <c:ptCount val="5"/>
                <c:pt idx="0">
                  <c:v>0.61256785855073459</c:v>
                </c:pt>
                <c:pt idx="1">
                  <c:v>0.48995214210749971</c:v>
                </c:pt>
                <c:pt idx="2">
                  <c:v>0.41250531588904915</c:v>
                </c:pt>
                <c:pt idx="3">
                  <c:v>0.50834229238767581</c:v>
                </c:pt>
                <c:pt idx="4">
                  <c:v>0.61964662949335103</c:v>
                </c:pt>
              </c:numCache>
            </c:numRef>
          </c:val>
          <c:smooth val="0"/>
          <c:extLst>
            <c:ext xmlns:c16="http://schemas.microsoft.com/office/drawing/2014/chart" uri="{C3380CC4-5D6E-409C-BE32-E72D297353CC}">
              <c16:uniqueId val="{00000001-B998-4AE7-B2D3-EC723144E77F}"/>
            </c:ext>
          </c:extLst>
        </c:ser>
        <c:dLbls>
          <c:dLblPos val="t"/>
          <c:showLegendKey val="0"/>
          <c:showVal val="1"/>
          <c:showCatName val="0"/>
          <c:showSerName val="0"/>
          <c:showPercent val="0"/>
          <c:showBubbleSize val="0"/>
        </c:dLbls>
        <c:marker val="1"/>
        <c:smooth val="0"/>
        <c:axId val="859578248"/>
        <c:axId val="859579888"/>
      </c:lineChart>
      <c:catAx>
        <c:axId val="859578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859579888"/>
        <c:crosses val="autoZero"/>
        <c:auto val="1"/>
        <c:lblAlgn val="ctr"/>
        <c:lblOffset val="100"/>
        <c:noMultiLvlLbl val="0"/>
      </c:catAx>
      <c:valAx>
        <c:axId val="859579888"/>
        <c:scaling>
          <c:orientation val="minMax"/>
        </c:scaling>
        <c:delete val="0"/>
        <c:axPos val="l"/>
        <c:numFmt formatCode="_-* #,##0.00_-;\-* #,##0.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crossAx val="859578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s-CO"/>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00374691839479"/>
          <c:y val="8.2844709006328815E-2"/>
          <c:w val="0.87208584989594073"/>
          <c:h val="0.75773249900086237"/>
        </c:manualLayout>
      </c:layout>
      <c:lineChart>
        <c:grouping val="standard"/>
        <c:varyColors val="0"/>
        <c:ser>
          <c:idx val="0"/>
          <c:order val="0"/>
          <c:tx>
            <c:strRef>
              <c:f>'[ESTADOS FINANCIEROS EMPAQUES DEL CAUCA SA (6).xlsx]Estados Financieros'!$B$181</c:f>
              <c:strCache>
                <c:ptCount val="1"/>
                <c:pt idx="0">
                  <c:v>MARGEN BRUTO</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mn-cs"/>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'[ESTADOS FINANCIEROS EMPAQUES DEL CAUCA SA (6).xlsx]Estados Financieros'!$C$180:$G$180</c:f>
              <c:numCache>
                <c:formatCode>General</c:formatCode>
                <c:ptCount val="5"/>
                <c:pt idx="0">
                  <c:v>2012</c:v>
                </c:pt>
                <c:pt idx="1">
                  <c:v>2013</c:v>
                </c:pt>
                <c:pt idx="2">
                  <c:v>2014</c:v>
                </c:pt>
                <c:pt idx="3">
                  <c:v>2015</c:v>
                </c:pt>
                <c:pt idx="4">
                  <c:v>2016</c:v>
                </c:pt>
              </c:numCache>
            </c:numRef>
          </c:cat>
          <c:val>
            <c:numRef>
              <c:f>'[ESTADOS FINANCIEROS EMPAQUES DEL CAUCA SA (6).xlsx]Estados Financieros'!$C$181:$G$181</c:f>
              <c:numCache>
                <c:formatCode>0.0%</c:formatCode>
                <c:ptCount val="5"/>
                <c:pt idx="0">
                  <c:v>4.1807772774496967E-2</c:v>
                </c:pt>
                <c:pt idx="1">
                  <c:v>4.4512835605030568E-2</c:v>
                </c:pt>
                <c:pt idx="2">
                  <c:v>0.11101870894819109</c:v>
                </c:pt>
                <c:pt idx="3">
                  <c:v>0.15332596824140113</c:v>
                </c:pt>
                <c:pt idx="4">
                  <c:v>0.20528296276634103</c:v>
                </c:pt>
              </c:numCache>
            </c:numRef>
          </c:val>
          <c:smooth val="0"/>
          <c:extLst>
            <c:ext xmlns:c16="http://schemas.microsoft.com/office/drawing/2014/chart" uri="{C3380CC4-5D6E-409C-BE32-E72D297353CC}">
              <c16:uniqueId val="{00000000-404F-4E68-BDFC-745E9FC8BC45}"/>
            </c:ext>
          </c:extLst>
        </c:ser>
        <c:ser>
          <c:idx val="1"/>
          <c:order val="1"/>
          <c:tx>
            <c:strRef>
              <c:f>'[ESTADOS FINANCIEROS EMPAQUES DEL CAUCA SA (6).xlsx]Estados Financieros'!$B$182</c:f>
              <c:strCache>
                <c:ptCount val="1"/>
                <c:pt idx="0">
                  <c:v>MARGEN OPERACIONAL</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mn-cs"/>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'[ESTADOS FINANCIEROS EMPAQUES DEL CAUCA SA (6).xlsx]Estados Financieros'!$C$180:$G$180</c:f>
              <c:numCache>
                <c:formatCode>General</c:formatCode>
                <c:ptCount val="5"/>
                <c:pt idx="0">
                  <c:v>2012</c:v>
                </c:pt>
                <c:pt idx="1">
                  <c:v>2013</c:v>
                </c:pt>
                <c:pt idx="2">
                  <c:v>2014</c:v>
                </c:pt>
                <c:pt idx="3">
                  <c:v>2015</c:v>
                </c:pt>
                <c:pt idx="4">
                  <c:v>2016</c:v>
                </c:pt>
              </c:numCache>
            </c:numRef>
          </c:cat>
          <c:val>
            <c:numRef>
              <c:f>'[ESTADOS FINANCIEROS EMPAQUES DEL CAUCA SA (6).xlsx]Estados Financieros'!$C$182:$G$182</c:f>
              <c:numCache>
                <c:formatCode>0.0%</c:formatCode>
                <c:ptCount val="5"/>
                <c:pt idx="0">
                  <c:v>-8.9948077611213706E-2</c:v>
                </c:pt>
                <c:pt idx="1">
                  <c:v>-8.1360238771150006E-2</c:v>
                </c:pt>
                <c:pt idx="2">
                  <c:v>-2.6044660700199552E-2</c:v>
                </c:pt>
                <c:pt idx="3">
                  <c:v>1.5794119799859296E-2</c:v>
                </c:pt>
                <c:pt idx="4">
                  <c:v>8.5676529510671937E-2</c:v>
                </c:pt>
              </c:numCache>
            </c:numRef>
          </c:val>
          <c:smooth val="0"/>
          <c:extLst>
            <c:ext xmlns:c16="http://schemas.microsoft.com/office/drawing/2014/chart" uri="{C3380CC4-5D6E-409C-BE32-E72D297353CC}">
              <c16:uniqueId val="{00000001-404F-4E68-BDFC-745E9FC8BC45}"/>
            </c:ext>
          </c:extLst>
        </c:ser>
        <c:ser>
          <c:idx val="2"/>
          <c:order val="2"/>
          <c:tx>
            <c:strRef>
              <c:f>'[ESTADOS FINANCIEROS EMPAQUES DEL CAUCA SA (6).xlsx]Estados Financieros'!$B$183</c:f>
              <c:strCache>
                <c:ptCount val="1"/>
                <c:pt idx="0">
                  <c:v>MARGEN NETO</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mn-cs"/>
                  </a:defRPr>
                </a:pPr>
                <a:endParaRPr lang="es-CO"/>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'[ESTADOS FINANCIEROS EMPAQUES DEL CAUCA SA (6).xlsx]Estados Financieros'!$C$180:$G$180</c:f>
              <c:numCache>
                <c:formatCode>General</c:formatCode>
                <c:ptCount val="5"/>
                <c:pt idx="0">
                  <c:v>2012</c:v>
                </c:pt>
                <c:pt idx="1">
                  <c:v>2013</c:v>
                </c:pt>
                <c:pt idx="2">
                  <c:v>2014</c:v>
                </c:pt>
                <c:pt idx="3">
                  <c:v>2015</c:v>
                </c:pt>
                <c:pt idx="4">
                  <c:v>2016</c:v>
                </c:pt>
              </c:numCache>
            </c:numRef>
          </c:cat>
          <c:val>
            <c:numRef>
              <c:f>'[ESTADOS FINANCIEROS EMPAQUES DEL CAUCA SA (6).xlsx]Estados Financieros'!$C$183:$G$183</c:f>
              <c:numCache>
                <c:formatCode>0.0%</c:formatCode>
                <c:ptCount val="5"/>
                <c:pt idx="0">
                  <c:v>-9.0051251015884015E-2</c:v>
                </c:pt>
                <c:pt idx="1">
                  <c:v>-8.4309292359868893E-2</c:v>
                </c:pt>
                <c:pt idx="2">
                  <c:v>-0.11183299653165703</c:v>
                </c:pt>
                <c:pt idx="3">
                  <c:v>-3.0120258963937038E-2</c:v>
                </c:pt>
                <c:pt idx="4">
                  <c:v>4.6813414774073171E-2</c:v>
                </c:pt>
              </c:numCache>
            </c:numRef>
          </c:val>
          <c:smooth val="0"/>
          <c:extLst>
            <c:ext xmlns:c16="http://schemas.microsoft.com/office/drawing/2014/chart" uri="{C3380CC4-5D6E-409C-BE32-E72D297353CC}">
              <c16:uniqueId val="{00000002-404F-4E68-BDFC-745E9FC8BC45}"/>
            </c:ext>
          </c:extLst>
        </c:ser>
        <c:dLbls>
          <c:dLblPos val="t"/>
          <c:showLegendKey val="0"/>
          <c:showVal val="1"/>
          <c:showCatName val="0"/>
          <c:showSerName val="0"/>
          <c:showPercent val="0"/>
          <c:showBubbleSize val="0"/>
        </c:dLbls>
        <c:marker val="1"/>
        <c:smooth val="0"/>
        <c:axId val="96902144"/>
        <c:axId val="65726144"/>
      </c:lineChart>
      <c:catAx>
        <c:axId val="96902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crossAx val="65726144"/>
        <c:crosses val="autoZero"/>
        <c:auto val="1"/>
        <c:lblAlgn val="ctr"/>
        <c:lblOffset val="100"/>
        <c:noMultiLvlLbl val="0"/>
      </c:catAx>
      <c:valAx>
        <c:axId val="65726144"/>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crossAx val="96902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s-CO"/>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'[VALORACION EMPAQUES DEL CAUCA SA -FINAL-.xlsx]indicadores'!$B$81</c:f>
              <c:strCache>
                <c:ptCount val="1"/>
                <c:pt idx="0">
                  <c:v>PATRIMONIO</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'[VALORACION EMPAQUES DEL CAUCA SA -FINAL-.xlsx]indicadores'!$C$80:$G$80</c:f>
              <c:numCache>
                <c:formatCode>General</c:formatCode>
                <c:ptCount val="5"/>
                <c:pt idx="0">
                  <c:v>2012</c:v>
                </c:pt>
                <c:pt idx="1">
                  <c:v>2013</c:v>
                </c:pt>
                <c:pt idx="2">
                  <c:v>2014</c:v>
                </c:pt>
                <c:pt idx="3">
                  <c:v>2015</c:v>
                </c:pt>
                <c:pt idx="4">
                  <c:v>2016</c:v>
                </c:pt>
              </c:numCache>
            </c:numRef>
          </c:cat>
          <c:val>
            <c:numRef>
              <c:f>'[VALORACION EMPAQUES DEL CAUCA SA -FINAL-.xlsx]indicadores'!$C$81:$G$81</c:f>
              <c:numCache>
                <c:formatCode>0.0%</c:formatCode>
                <c:ptCount val="5"/>
                <c:pt idx="0">
                  <c:v>0.83796333544562995</c:v>
                </c:pt>
                <c:pt idx="1">
                  <c:v>0.82823705972209727</c:v>
                </c:pt>
                <c:pt idx="2">
                  <c:v>0.79989066467700154</c:v>
                </c:pt>
                <c:pt idx="3">
                  <c:v>0.78901232132711985</c:v>
                </c:pt>
                <c:pt idx="4">
                  <c:v>0.79106778203353878</c:v>
                </c:pt>
              </c:numCache>
            </c:numRef>
          </c:val>
          <c:extLst>
            <c:ext xmlns:c16="http://schemas.microsoft.com/office/drawing/2014/chart" uri="{C3380CC4-5D6E-409C-BE32-E72D297353CC}">
              <c16:uniqueId val="{00000000-B19C-40AC-80A9-C08D776BF1B7}"/>
            </c:ext>
          </c:extLst>
        </c:ser>
        <c:ser>
          <c:idx val="1"/>
          <c:order val="1"/>
          <c:tx>
            <c:strRef>
              <c:f>'[VALORACION EMPAQUES DEL CAUCA SA -FINAL-.xlsx]indicadores'!$B$82</c:f>
              <c:strCache>
                <c:ptCount val="1"/>
                <c:pt idx="0">
                  <c:v>PASIVOS</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'[VALORACION EMPAQUES DEL CAUCA SA -FINAL-.xlsx]indicadores'!$C$80:$G$80</c:f>
              <c:numCache>
                <c:formatCode>General</c:formatCode>
                <c:ptCount val="5"/>
                <c:pt idx="0">
                  <c:v>2012</c:v>
                </c:pt>
                <c:pt idx="1">
                  <c:v>2013</c:v>
                </c:pt>
                <c:pt idx="2">
                  <c:v>2014</c:v>
                </c:pt>
                <c:pt idx="3">
                  <c:v>2015</c:v>
                </c:pt>
                <c:pt idx="4">
                  <c:v>2016</c:v>
                </c:pt>
              </c:numCache>
            </c:numRef>
          </c:cat>
          <c:val>
            <c:numRef>
              <c:f>'[VALORACION EMPAQUES DEL CAUCA SA -FINAL-.xlsx]indicadores'!$C$82:$G$82</c:f>
              <c:numCache>
                <c:formatCode>0.0%</c:formatCode>
                <c:ptCount val="5"/>
                <c:pt idx="0">
                  <c:v>0.16203666455437007</c:v>
                </c:pt>
                <c:pt idx="1">
                  <c:v>0.17176294027790268</c:v>
                </c:pt>
                <c:pt idx="2">
                  <c:v>0.20010933532299846</c:v>
                </c:pt>
                <c:pt idx="3">
                  <c:v>0.21098767867288018</c:v>
                </c:pt>
                <c:pt idx="4">
                  <c:v>0.20893221796646119</c:v>
                </c:pt>
              </c:numCache>
            </c:numRef>
          </c:val>
          <c:extLst>
            <c:ext xmlns:c16="http://schemas.microsoft.com/office/drawing/2014/chart" uri="{C3380CC4-5D6E-409C-BE32-E72D297353CC}">
              <c16:uniqueId val="{00000001-B19C-40AC-80A9-C08D776BF1B7}"/>
            </c:ext>
          </c:extLst>
        </c:ser>
        <c:dLbls>
          <c:showLegendKey val="0"/>
          <c:showVal val="1"/>
          <c:showCatName val="0"/>
          <c:showSerName val="0"/>
          <c:showPercent val="0"/>
          <c:showBubbleSize val="0"/>
        </c:dLbls>
        <c:gapWidth val="150"/>
        <c:shape val="box"/>
        <c:axId val="982048800"/>
        <c:axId val="982047968"/>
        <c:axId val="0"/>
      </c:bar3DChart>
      <c:catAx>
        <c:axId val="9820488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crossAx val="982047968"/>
        <c:crosses val="autoZero"/>
        <c:auto val="1"/>
        <c:lblAlgn val="ctr"/>
        <c:lblOffset val="100"/>
        <c:noMultiLvlLbl val="0"/>
      </c:catAx>
      <c:valAx>
        <c:axId val="9820479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crossAx val="982048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chart>
  <c:spPr>
    <a:solidFill>
      <a:schemeClr val="bg1"/>
    </a:solidFill>
    <a:ln w="9525" cap="flat" cmpd="sng" algn="ctr">
      <a:noFill/>
      <a:round/>
    </a:ln>
    <a:effectLst/>
  </c:spPr>
  <c:txPr>
    <a:bodyPr/>
    <a:lstStyle/>
    <a:p>
      <a:pPr>
        <a:defRPr/>
      </a:pPr>
      <a:endParaRPr lang="es-CO"/>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'Estados Financieros'!$B$260</c:f>
              <c:strCache>
                <c:ptCount val="1"/>
                <c:pt idx="0">
                  <c:v>%E</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'Estados Financieros'!$C$259:$L$259</c:f>
              <c:numCache>
                <c:formatCode>General</c:formatCode>
                <c:ptCount val="10"/>
                <c:pt idx="0">
                  <c:v>2018</c:v>
                </c:pt>
                <c:pt idx="1">
                  <c:v>2019</c:v>
                </c:pt>
                <c:pt idx="2">
                  <c:v>2020</c:v>
                </c:pt>
                <c:pt idx="3">
                  <c:v>2021</c:v>
                </c:pt>
                <c:pt idx="4">
                  <c:v>2022</c:v>
                </c:pt>
                <c:pt idx="5">
                  <c:v>2023</c:v>
                </c:pt>
                <c:pt idx="6">
                  <c:v>2024</c:v>
                </c:pt>
                <c:pt idx="7">
                  <c:v>2025</c:v>
                </c:pt>
                <c:pt idx="8">
                  <c:v>2026</c:v>
                </c:pt>
                <c:pt idx="9">
                  <c:v>2027</c:v>
                </c:pt>
              </c:numCache>
            </c:numRef>
          </c:cat>
          <c:val>
            <c:numRef>
              <c:f>'Estados Financieros'!$C$260:$L$260</c:f>
              <c:numCache>
                <c:formatCode>0.0%</c:formatCode>
                <c:ptCount val="10"/>
                <c:pt idx="0">
                  <c:v>0.64044694861903828</c:v>
                </c:pt>
                <c:pt idx="1">
                  <c:v>0.65526404160073382</c:v>
                </c:pt>
                <c:pt idx="2">
                  <c:v>0.65788359365220228</c:v>
                </c:pt>
                <c:pt idx="3">
                  <c:v>0.66757332436846539</c:v>
                </c:pt>
                <c:pt idx="4">
                  <c:v>0.68166759581361869</c:v>
                </c:pt>
                <c:pt idx="5">
                  <c:v>0.6922450569812717</c:v>
                </c:pt>
                <c:pt idx="6">
                  <c:v>0.70113591474387815</c:v>
                </c:pt>
                <c:pt idx="7">
                  <c:v>0.70797046452492918</c:v>
                </c:pt>
                <c:pt idx="8">
                  <c:v>0.71265488136597066</c:v>
                </c:pt>
                <c:pt idx="9">
                  <c:v>0.71515509060367588</c:v>
                </c:pt>
              </c:numCache>
            </c:numRef>
          </c:val>
          <c:extLst>
            <c:ext xmlns:c16="http://schemas.microsoft.com/office/drawing/2014/chart" uri="{C3380CC4-5D6E-409C-BE32-E72D297353CC}">
              <c16:uniqueId val="{00000000-1872-4874-BE96-4463CD2E129B}"/>
            </c:ext>
          </c:extLst>
        </c:ser>
        <c:ser>
          <c:idx val="1"/>
          <c:order val="1"/>
          <c:tx>
            <c:strRef>
              <c:f>'Estados Financieros'!$B$261</c:f>
              <c:strCache>
                <c:ptCount val="1"/>
                <c:pt idx="0">
                  <c:v>%D</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mn-cs"/>
                  </a:defRPr>
                </a:pPr>
                <a:endParaRPr lang="es-CO"/>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'Estados Financieros'!$C$259:$L$259</c:f>
              <c:numCache>
                <c:formatCode>General</c:formatCode>
                <c:ptCount val="10"/>
                <c:pt idx="0">
                  <c:v>2018</c:v>
                </c:pt>
                <c:pt idx="1">
                  <c:v>2019</c:v>
                </c:pt>
                <c:pt idx="2">
                  <c:v>2020</c:v>
                </c:pt>
                <c:pt idx="3">
                  <c:v>2021</c:v>
                </c:pt>
                <c:pt idx="4">
                  <c:v>2022</c:v>
                </c:pt>
                <c:pt idx="5">
                  <c:v>2023</c:v>
                </c:pt>
                <c:pt idx="6">
                  <c:v>2024</c:v>
                </c:pt>
                <c:pt idx="7">
                  <c:v>2025</c:v>
                </c:pt>
                <c:pt idx="8">
                  <c:v>2026</c:v>
                </c:pt>
                <c:pt idx="9">
                  <c:v>2027</c:v>
                </c:pt>
              </c:numCache>
            </c:numRef>
          </c:cat>
          <c:val>
            <c:numRef>
              <c:f>'Estados Financieros'!$C$261:$L$261</c:f>
              <c:numCache>
                <c:formatCode>0.0%</c:formatCode>
                <c:ptCount val="10"/>
                <c:pt idx="0">
                  <c:v>0.35955305138096166</c:v>
                </c:pt>
                <c:pt idx="1">
                  <c:v>0.34473595839926613</c:v>
                </c:pt>
                <c:pt idx="2">
                  <c:v>0.34211640634779772</c:v>
                </c:pt>
                <c:pt idx="3">
                  <c:v>0.33242667563153466</c:v>
                </c:pt>
                <c:pt idx="4">
                  <c:v>0.31833240418638137</c:v>
                </c:pt>
                <c:pt idx="5">
                  <c:v>0.30775494301872824</c:v>
                </c:pt>
                <c:pt idx="6">
                  <c:v>0.29886408525612185</c:v>
                </c:pt>
                <c:pt idx="7">
                  <c:v>0.29202953547507077</c:v>
                </c:pt>
                <c:pt idx="8">
                  <c:v>0.28734511863402934</c:v>
                </c:pt>
                <c:pt idx="9">
                  <c:v>0.28484490939632418</c:v>
                </c:pt>
              </c:numCache>
            </c:numRef>
          </c:val>
          <c:extLst>
            <c:ext xmlns:c16="http://schemas.microsoft.com/office/drawing/2014/chart" uri="{C3380CC4-5D6E-409C-BE32-E72D297353CC}">
              <c16:uniqueId val="{00000001-1872-4874-BE96-4463CD2E129B}"/>
            </c:ext>
          </c:extLst>
        </c:ser>
        <c:dLbls>
          <c:showLegendKey val="0"/>
          <c:showVal val="1"/>
          <c:showCatName val="0"/>
          <c:showSerName val="0"/>
          <c:showPercent val="0"/>
          <c:showBubbleSize val="0"/>
        </c:dLbls>
        <c:gapWidth val="150"/>
        <c:shape val="box"/>
        <c:axId val="520247000"/>
        <c:axId val="520250608"/>
        <c:axId val="0"/>
      </c:bar3DChart>
      <c:catAx>
        <c:axId val="520247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crossAx val="520250608"/>
        <c:crosses val="autoZero"/>
        <c:auto val="1"/>
        <c:lblAlgn val="ctr"/>
        <c:lblOffset val="100"/>
        <c:noMultiLvlLbl val="0"/>
      </c:catAx>
      <c:valAx>
        <c:axId val="5202506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crossAx val="520247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s-CO"/>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'Estados Financieros'!$B$270</c:f>
              <c:strCache>
                <c:ptCount val="1"/>
                <c:pt idx="0">
                  <c:v>EVA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mn-cs"/>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'Estados Financieros'!$C$269:$G$269</c:f>
              <c:numCache>
                <c:formatCode>General</c:formatCode>
                <c:ptCount val="5"/>
                <c:pt idx="0">
                  <c:v>2012</c:v>
                </c:pt>
                <c:pt idx="1">
                  <c:v>2013</c:v>
                </c:pt>
                <c:pt idx="2">
                  <c:v>2014</c:v>
                </c:pt>
                <c:pt idx="3">
                  <c:v>2015</c:v>
                </c:pt>
                <c:pt idx="4">
                  <c:v>2016</c:v>
                </c:pt>
              </c:numCache>
            </c:numRef>
          </c:cat>
          <c:val>
            <c:numRef>
              <c:f>'Estados Financieros'!$C$270:$G$270</c:f>
              <c:numCache>
                <c:formatCode>_(* #,##0_);_(* \(#,##0\);_(* "-"_);_(@_)</c:formatCode>
                <c:ptCount val="5"/>
                <c:pt idx="0">
                  <c:v>-3646793072.5289478</c:v>
                </c:pt>
                <c:pt idx="1">
                  <c:v>-3096686437.4300241</c:v>
                </c:pt>
                <c:pt idx="2">
                  <c:v>-2349139481.3968487</c:v>
                </c:pt>
                <c:pt idx="3">
                  <c:v>-2089949983.7123587</c:v>
                </c:pt>
                <c:pt idx="4">
                  <c:v>-1195144640.2303896</c:v>
                </c:pt>
              </c:numCache>
            </c:numRef>
          </c:val>
          <c:smooth val="0"/>
          <c:extLst>
            <c:ext xmlns:c16="http://schemas.microsoft.com/office/drawing/2014/chart" uri="{C3380CC4-5D6E-409C-BE32-E72D297353CC}">
              <c16:uniqueId val="{00000000-90A2-417B-9CF0-212FAAF874FE}"/>
            </c:ext>
          </c:extLst>
        </c:ser>
        <c:dLbls>
          <c:dLblPos val="t"/>
          <c:showLegendKey val="0"/>
          <c:showVal val="1"/>
          <c:showCatName val="0"/>
          <c:showSerName val="0"/>
          <c:showPercent val="0"/>
          <c:showBubbleSize val="0"/>
        </c:dLbls>
        <c:marker val="1"/>
        <c:smooth val="0"/>
        <c:axId val="914670864"/>
        <c:axId val="914671848"/>
      </c:lineChart>
      <c:catAx>
        <c:axId val="914670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crossAx val="914671848"/>
        <c:crosses val="autoZero"/>
        <c:auto val="1"/>
        <c:lblAlgn val="ctr"/>
        <c:lblOffset val="100"/>
        <c:noMultiLvlLbl val="0"/>
      </c:catAx>
      <c:valAx>
        <c:axId val="914671848"/>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crossAx val="91467086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s-CO"/>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'[ESTADOS FINANCIEROS EMPAQUES DEL CAUCA SA (7) - copia.xlsx]Hoja1'!$A$26</c:f>
              <c:strCache>
                <c:ptCount val="1"/>
                <c:pt idx="0">
                  <c:v>PRODUCTIVIDAD DE KTNO</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mn-cs"/>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'[ESTADOS FINANCIEROS EMPAQUES DEL CAUCA SA (7) - copia.xlsx]Hoja1'!$B$25:$F$25</c:f>
              <c:numCache>
                <c:formatCode>General</c:formatCode>
                <c:ptCount val="5"/>
                <c:pt idx="0">
                  <c:v>2012</c:v>
                </c:pt>
                <c:pt idx="1">
                  <c:v>2013</c:v>
                </c:pt>
                <c:pt idx="2">
                  <c:v>2014</c:v>
                </c:pt>
                <c:pt idx="3">
                  <c:v>2015</c:v>
                </c:pt>
                <c:pt idx="4">
                  <c:v>2016</c:v>
                </c:pt>
              </c:numCache>
            </c:numRef>
          </c:xVal>
          <c:yVal>
            <c:numRef>
              <c:f>'[ESTADOS FINANCIEROS EMPAQUES DEL CAUCA SA (7) - copia.xlsx]Hoja1'!$B$26:$F$26</c:f>
              <c:numCache>
                <c:formatCode>0.00%</c:formatCode>
                <c:ptCount val="5"/>
                <c:pt idx="0">
                  <c:v>0.2319303365770892</c:v>
                </c:pt>
                <c:pt idx="1">
                  <c:v>0.24228788712245461</c:v>
                </c:pt>
                <c:pt idx="2">
                  <c:v>0.15291747451662133</c:v>
                </c:pt>
                <c:pt idx="3">
                  <c:v>8.413706489316633E-2</c:v>
                </c:pt>
                <c:pt idx="4">
                  <c:v>8.8267120214192529E-2</c:v>
                </c:pt>
              </c:numCache>
            </c:numRef>
          </c:yVal>
          <c:smooth val="1"/>
          <c:extLst>
            <c:ext xmlns:c16="http://schemas.microsoft.com/office/drawing/2014/chart" uri="{C3380CC4-5D6E-409C-BE32-E72D297353CC}">
              <c16:uniqueId val="{00000000-F483-4BE0-BCA3-B91A50CDCD45}"/>
            </c:ext>
          </c:extLst>
        </c:ser>
        <c:dLbls>
          <c:dLblPos val="t"/>
          <c:showLegendKey val="0"/>
          <c:showVal val="1"/>
          <c:showCatName val="0"/>
          <c:showSerName val="0"/>
          <c:showPercent val="0"/>
          <c:showBubbleSize val="0"/>
        </c:dLbls>
        <c:axId val="1033715296"/>
        <c:axId val="1033716128"/>
      </c:scatterChart>
      <c:valAx>
        <c:axId val="1033715296"/>
        <c:scaling>
          <c:orientation val="minMax"/>
          <c:min val="2011"/>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crossAx val="1033716128"/>
        <c:crosses val="autoZero"/>
        <c:crossBetween val="midCat"/>
      </c:valAx>
      <c:valAx>
        <c:axId val="1033716128"/>
        <c:scaling>
          <c:orientation val="minMax"/>
        </c:scaling>
        <c:delete val="0"/>
        <c:axPos val="l"/>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mn-cs"/>
              </a:defRPr>
            </a:pPr>
            <a:endParaRPr lang="es-CO"/>
          </a:p>
        </c:txPr>
        <c:crossAx val="1033715296"/>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baseline="0">
          <a:latin typeface="Times New Roman" panose="02020603050405020304" pitchFamily="18" charset="0"/>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55E3028-729A-4CE6-971B-127BACDBBF17}" type="datetimeFigureOut">
              <a:rPr lang="es-CO" smtClean="0"/>
              <a:t>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3E1D2B-E4ED-4A74-91E8-CBA37860290E}" type="slidenum">
              <a:rPr lang="es-CO" smtClean="0"/>
              <a:t>‹Nº›</a:t>
            </a:fld>
            <a:endParaRPr lang="es-CO"/>
          </a:p>
        </p:txBody>
      </p:sp>
    </p:spTree>
    <p:extLst>
      <p:ext uri="{BB962C8B-B14F-4D97-AF65-F5344CB8AC3E}">
        <p14:creationId xmlns:p14="http://schemas.microsoft.com/office/powerpoint/2010/main" val="3072365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55E3028-729A-4CE6-971B-127BACDBBF17}" type="datetimeFigureOut">
              <a:rPr lang="es-CO" smtClean="0"/>
              <a:t>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3E1D2B-E4ED-4A74-91E8-CBA37860290E}" type="slidenum">
              <a:rPr lang="es-CO" smtClean="0"/>
              <a:t>‹Nº›</a:t>
            </a:fld>
            <a:endParaRPr lang="es-CO"/>
          </a:p>
        </p:txBody>
      </p:sp>
    </p:spTree>
    <p:extLst>
      <p:ext uri="{BB962C8B-B14F-4D97-AF65-F5344CB8AC3E}">
        <p14:creationId xmlns:p14="http://schemas.microsoft.com/office/powerpoint/2010/main" val="428511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55E3028-729A-4CE6-971B-127BACDBBF17}" type="datetimeFigureOut">
              <a:rPr lang="es-CO" smtClean="0"/>
              <a:t>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3E1D2B-E4ED-4A74-91E8-CBA37860290E}"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9386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55E3028-729A-4CE6-971B-127BACDBBF17}" type="datetimeFigureOut">
              <a:rPr lang="es-CO" smtClean="0"/>
              <a:t>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3E1D2B-E4ED-4A74-91E8-CBA37860290E}" type="slidenum">
              <a:rPr lang="es-CO" smtClean="0"/>
              <a:t>‹Nº›</a:t>
            </a:fld>
            <a:endParaRPr lang="es-CO"/>
          </a:p>
        </p:txBody>
      </p:sp>
    </p:spTree>
    <p:extLst>
      <p:ext uri="{BB962C8B-B14F-4D97-AF65-F5344CB8AC3E}">
        <p14:creationId xmlns:p14="http://schemas.microsoft.com/office/powerpoint/2010/main" val="2581658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55E3028-729A-4CE6-971B-127BACDBBF17}" type="datetimeFigureOut">
              <a:rPr lang="es-CO" smtClean="0"/>
              <a:t>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3E1D2B-E4ED-4A74-91E8-CBA37860290E}"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7627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55E3028-729A-4CE6-971B-127BACDBBF17}" type="datetimeFigureOut">
              <a:rPr lang="es-CO" smtClean="0"/>
              <a:t>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3E1D2B-E4ED-4A74-91E8-CBA37860290E}" type="slidenum">
              <a:rPr lang="es-CO" smtClean="0"/>
              <a:t>‹Nº›</a:t>
            </a:fld>
            <a:endParaRPr lang="es-CO"/>
          </a:p>
        </p:txBody>
      </p:sp>
    </p:spTree>
    <p:extLst>
      <p:ext uri="{BB962C8B-B14F-4D97-AF65-F5344CB8AC3E}">
        <p14:creationId xmlns:p14="http://schemas.microsoft.com/office/powerpoint/2010/main" val="1434059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5E3028-729A-4CE6-971B-127BACDBBF17}" type="datetimeFigureOut">
              <a:rPr lang="es-CO" smtClean="0"/>
              <a:t>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3E1D2B-E4ED-4A74-91E8-CBA37860290E}" type="slidenum">
              <a:rPr lang="es-CO" smtClean="0"/>
              <a:t>‹Nº›</a:t>
            </a:fld>
            <a:endParaRPr lang="es-CO"/>
          </a:p>
        </p:txBody>
      </p:sp>
    </p:spTree>
    <p:extLst>
      <p:ext uri="{BB962C8B-B14F-4D97-AF65-F5344CB8AC3E}">
        <p14:creationId xmlns:p14="http://schemas.microsoft.com/office/powerpoint/2010/main" val="2149590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5E3028-729A-4CE6-971B-127BACDBBF17}" type="datetimeFigureOut">
              <a:rPr lang="es-CO" smtClean="0"/>
              <a:t>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3E1D2B-E4ED-4A74-91E8-CBA37860290E}" type="slidenum">
              <a:rPr lang="es-CO" smtClean="0"/>
              <a:t>‹Nº›</a:t>
            </a:fld>
            <a:endParaRPr lang="es-CO"/>
          </a:p>
        </p:txBody>
      </p:sp>
    </p:spTree>
    <p:extLst>
      <p:ext uri="{BB962C8B-B14F-4D97-AF65-F5344CB8AC3E}">
        <p14:creationId xmlns:p14="http://schemas.microsoft.com/office/powerpoint/2010/main" val="891734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55E3028-729A-4CE6-971B-127BACDBBF17}" type="datetimeFigureOut">
              <a:rPr lang="es-CO" smtClean="0"/>
              <a:t>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3E1D2B-E4ED-4A74-91E8-CBA37860290E}" type="slidenum">
              <a:rPr lang="es-CO" smtClean="0"/>
              <a:t>‹Nº›</a:t>
            </a:fld>
            <a:endParaRPr lang="es-CO"/>
          </a:p>
        </p:txBody>
      </p:sp>
    </p:spTree>
    <p:extLst>
      <p:ext uri="{BB962C8B-B14F-4D97-AF65-F5344CB8AC3E}">
        <p14:creationId xmlns:p14="http://schemas.microsoft.com/office/powerpoint/2010/main" val="4183123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755E3028-729A-4CE6-971B-127BACDBBF17}" type="datetimeFigureOut">
              <a:rPr lang="es-CO" smtClean="0"/>
              <a:t>8/11/2018</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C3E1D2B-E4ED-4A74-91E8-CBA37860290E}" type="slidenum">
              <a:rPr lang="es-CO" smtClean="0"/>
              <a:t>‹Nº›</a:t>
            </a:fld>
            <a:endParaRPr lang="es-CO"/>
          </a:p>
        </p:txBody>
      </p:sp>
    </p:spTree>
    <p:extLst>
      <p:ext uri="{BB962C8B-B14F-4D97-AF65-F5344CB8AC3E}">
        <p14:creationId xmlns:p14="http://schemas.microsoft.com/office/powerpoint/2010/main" val="1496533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55E3028-729A-4CE6-971B-127BACDBBF17}" type="datetimeFigureOut">
              <a:rPr lang="es-CO" smtClean="0"/>
              <a:t>8/11/2018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C3E1D2B-E4ED-4A74-91E8-CBA37860290E}" type="slidenum">
              <a:rPr lang="es-CO" smtClean="0"/>
              <a:t>‹Nº›</a:t>
            </a:fld>
            <a:endParaRPr lang="es-CO"/>
          </a:p>
        </p:txBody>
      </p:sp>
    </p:spTree>
    <p:extLst>
      <p:ext uri="{BB962C8B-B14F-4D97-AF65-F5344CB8AC3E}">
        <p14:creationId xmlns:p14="http://schemas.microsoft.com/office/powerpoint/2010/main" val="403571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55E3028-729A-4CE6-971B-127BACDBBF17}" type="datetimeFigureOut">
              <a:rPr lang="es-CO" smtClean="0"/>
              <a:t>8/11/2018</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1C3E1D2B-E4ED-4A74-91E8-CBA37860290E}" type="slidenum">
              <a:rPr lang="es-CO" smtClean="0"/>
              <a:t>‹Nº›</a:t>
            </a:fld>
            <a:endParaRPr lang="es-CO"/>
          </a:p>
        </p:txBody>
      </p:sp>
    </p:spTree>
    <p:extLst>
      <p:ext uri="{BB962C8B-B14F-4D97-AF65-F5344CB8AC3E}">
        <p14:creationId xmlns:p14="http://schemas.microsoft.com/office/powerpoint/2010/main" val="421029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55E3028-729A-4CE6-971B-127BACDBBF17}" type="datetimeFigureOut">
              <a:rPr lang="es-CO" smtClean="0"/>
              <a:t>8/11/2018</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C3E1D2B-E4ED-4A74-91E8-CBA37860290E}" type="slidenum">
              <a:rPr lang="es-CO" smtClean="0"/>
              <a:t>‹Nº›</a:t>
            </a:fld>
            <a:endParaRPr lang="es-CO"/>
          </a:p>
        </p:txBody>
      </p:sp>
    </p:spTree>
    <p:extLst>
      <p:ext uri="{BB962C8B-B14F-4D97-AF65-F5344CB8AC3E}">
        <p14:creationId xmlns:p14="http://schemas.microsoft.com/office/powerpoint/2010/main" val="159590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5E3028-729A-4CE6-971B-127BACDBBF17}" type="datetimeFigureOut">
              <a:rPr lang="es-CO" smtClean="0"/>
              <a:t>8/11/2018</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1C3E1D2B-E4ED-4A74-91E8-CBA37860290E}" type="slidenum">
              <a:rPr lang="es-CO" smtClean="0"/>
              <a:t>‹Nº›</a:t>
            </a:fld>
            <a:endParaRPr lang="es-CO"/>
          </a:p>
        </p:txBody>
      </p:sp>
    </p:spTree>
    <p:extLst>
      <p:ext uri="{BB962C8B-B14F-4D97-AF65-F5344CB8AC3E}">
        <p14:creationId xmlns:p14="http://schemas.microsoft.com/office/powerpoint/2010/main" val="212433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55E3028-729A-4CE6-971B-127BACDBBF17}" type="datetimeFigureOut">
              <a:rPr lang="es-CO" smtClean="0"/>
              <a:t>8/11/2018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C3E1D2B-E4ED-4A74-91E8-CBA37860290E}" type="slidenum">
              <a:rPr lang="es-CO" smtClean="0"/>
              <a:t>‹Nº›</a:t>
            </a:fld>
            <a:endParaRPr lang="es-CO"/>
          </a:p>
        </p:txBody>
      </p:sp>
    </p:spTree>
    <p:extLst>
      <p:ext uri="{BB962C8B-B14F-4D97-AF65-F5344CB8AC3E}">
        <p14:creationId xmlns:p14="http://schemas.microsoft.com/office/powerpoint/2010/main" val="2435607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55E3028-729A-4CE6-971B-127BACDBBF17}" type="datetimeFigureOut">
              <a:rPr lang="es-CO" smtClean="0"/>
              <a:t>8/11/2018</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C3E1D2B-E4ED-4A74-91E8-CBA37860290E}" type="slidenum">
              <a:rPr lang="es-CO" smtClean="0"/>
              <a:t>‹Nº›</a:t>
            </a:fld>
            <a:endParaRPr lang="es-CO"/>
          </a:p>
        </p:txBody>
      </p:sp>
    </p:spTree>
    <p:extLst>
      <p:ext uri="{BB962C8B-B14F-4D97-AF65-F5344CB8AC3E}">
        <p14:creationId xmlns:p14="http://schemas.microsoft.com/office/powerpoint/2010/main" val="1838978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5E3028-729A-4CE6-971B-127BACDBBF17}" type="datetimeFigureOut">
              <a:rPr lang="es-CO" smtClean="0"/>
              <a:t>8/11/2018</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C3E1D2B-E4ED-4A74-91E8-CBA37860290E}" type="slidenum">
              <a:rPr lang="es-CO" smtClean="0"/>
              <a:t>‹Nº›</a:t>
            </a:fld>
            <a:endParaRPr lang="es-CO"/>
          </a:p>
        </p:txBody>
      </p:sp>
    </p:spTree>
    <p:extLst>
      <p:ext uri="{BB962C8B-B14F-4D97-AF65-F5344CB8AC3E}">
        <p14:creationId xmlns:p14="http://schemas.microsoft.com/office/powerpoint/2010/main" val="3618721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hart" Target="../charts/chart7.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hart" Target="../charts/chart9.xml"/><Relationship Id="rId4" Type="http://schemas.openxmlformats.org/officeDocument/2006/relationships/chart" Target="../charts/chart8.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F6448A-20DE-4F07-8F7B-4EE8575470E6}"/>
              </a:ext>
            </a:extLst>
          </p:cNvPr>
          <p:cNvPicPr>
            <a:picLocks noChangeAspect="1"/>
          </p:cNvPicPr>
          <p:nvPr/>
        </p:nvPicPr>
        <p:blipFill>
          <a:blip r:embed="rId2"/>
          <a:stretch>
            <a:fillRect/>
          </a:stretch>
        </p:blipFill>
        <p:spPr>
          <a:xfrm>
            <a:off x="467553" y="5175771"/>
            <a:ext cx="2447925" cy="1495425"/>
          </a:xfrm>
          <a:prstGeom prst="rect">
            <a:avLst/>
          </a:prstGeom>
        </p:spPr>
      </p:pic>
      <p:pic>
        <p:nvPicPr>
          <p:cNvPr id="5" name="Imagen 4" descr="1">
            <a:extLst>
              <a:ext uri="{FF2B5EF4-FFF2-40B4-BE49-F238E27FC236}">
                <a16:creationId xmlns:a16="http://schemas.microsoft.com/office/drawing/2014/main" id="{69C99D71-AA11-400F-9BE3-B15FF07281C8}"/>
              </a:ext>
            </a:extLst>
          </p:cNvPr>
          <p:cNvPicPr/>
          <p:nvPr/>
        </p:nvPicPr>
        <p:blipFill>
          <a:blip r:embed="rId3"/>
          <a:srcRect/>
          <a:stretch>
            <a:fillRect/>
          </a:stretch>
        </p:blipFill>
        <p:spPr bwMode="auto">
          <a:xfrm>
            <a:off x="5087797" y="247756"/>
            <a:ext cx="1121669" cy="1007621"/>
          </a:xfrm>
          <a:prstGeom prst="rect">
            <a:avLst/>
          </a:prstGeom>
          <a:noFill/>
          <a:ln w="9525">
            <a:noFill/>
            <a:miter lim="800000"/>
            <a:headEnd/>
            <a:tailEnd/>
          </a:ln>
        </p:spPr>
      </p:pic>
      <p:sp>
        <p:nvSpPr>
          <p:cNvPr id="6" name="CuadroTexto 5">
            <a:extLst>
              <a:ext uri="{FF2B5EF4-FFF2-40B4-BE49-F238E27FC236}">
                <a16:creationId xmlns:a16="http://schemas.microsoft.com/office/drawing/2014/main" id="{0A41247F-A47C-4E37-BB2D-01D83587240D}"/>
              </a:ext>
            </a:extLst>
          </p:cNvPr>
          <p:cNvSpPr txBox="1"/>
          <p:nvPr/>
        </p:nvSpPr>
        <p:spPr>
          <a:xfrm>
            <a:off x="1832005" y="1415243"/>
            <a:ext cx="7633252" cy="707886"/>
          </a:xfrm>
          <a:prstGeom prst="rect">
            <a:avLst/>
          </a:prstGeom>
          <a:noFill/>
        </p:spPr>
        <p:txBody>
          <a:bodyPr wrap="square" rtlCol="0">
            <a:spAutoFit/>
          </a:bodyPr>
          <a:lstStyle/>
          <a:p>
            <a:pPr algn="ctr"/>
            <a:r>
              <a:rPr lang="es-CO" sz="2000" b="1" dirty="0">
                <a:latin typeface="Arial" panose="020B0604020202020204" pitchFamily="34" charset="0"/>
                <a:cs typeface="Arial" panose="020B0604020202020204" pitchFamily="34" charset="0"/>
              </a:rPr>
              <a:t>VALORACION POR FLUJO DE CAJA LIBRE Y EVA DE LA EMPRESA EMPAQUES DEL CAUCA S.A</a:t>
            </a:r>
          </a:p>
        </p:txBody>
      </p:sp>
      <p:sp>
        <p:nvSpPr>
          <p:cNvPr id="7" name="CuadroTexto 6">
            <a:extLst>
              <a:ext uri="{FF2B5EF4-FFF2-40B4-BE49-F238E27FC236}">
                <a16:creationId xmlns:a16="http://schemas.microsoft.com/office/drawing/2014/main" id="{84E4C2AA-B869-4D54-A504-D621BAC3D44D}"/>
              </a:ext>
            </a:extLst>
          </p:cNvPr>
          <p:cNvSpPr txBox="1"/>
          <p:nvPr/>
        </p:nvSpPr>
        <p:spPr>
          <a:xfrm>
            <a:off x="1832005" y="2880781"/>
            <a:ext cx="7633252" cy="707886"/>
          </a:xfrm>
          <a:prstGeom prst="rect">
            <a:avLst/>
          </a:prstGeom>
          <a:noFill/>
        </p:spPr>
        <p:txBody>
          <a:bodyPr wrap="square" rtlCol="0">
            <a:spAutoFit/>
          </a:bodyPr>
          <a:lstStyle/>
          <a:p>
            <a:pPr algn="ctr"/>
            <a:r>
              <a:rPr lang="es-CO" sz="2000" dirty="0">
                <a:latin typeface="Arial" panose="020B0604020202020204" pitchFamily="34" charset="0"/>
                <a:cs typeface="Arial" panose="020B0604020202020204" pitchFamily="34" charset="0"/>
              </a:rPr>
              <a:t>Oscar Jair Rivera Gordillo</a:t>
            </a:r>
          </a:p>
          <a:p>
            <a:pPr algn="ctr"/>
            <a:r>
              <a:rPr lang="es-CO" sz="2000" dirty="0">
                <a:latin typeface="Arial" panose="020B0604020202020204" pitchFamily="34" charset="0"/>
                <a:cs typeface="Arial" panose="020B0604020202020204" pitchFamily="34" charset="0"/>
              </a:rPr>
              <a:t>Edit Yohana Diaz Muñoz</a:t>
            </a:r>
          </a:p>
        </p:txBody>
      </p:sp>
      <p:sp>
        <p:nvSpPr>
          <p:cNvPr id="8" name="CuadroTexto 7">
            <a:extLst>
              <a:ext uri="{FF2B5EF4-FFF2-40B4-BE49-F238E27FC236}">
                <a16:creationId xmlns:a16="http://schemas.microsoft.com/office/drawing/2014/main" id="{69D79D9D-63BD-4575-8358-7CCAFC74B681}"/>
              </a:ext>
            </a:extLst>
          </p:cNvPr>
          <p:cNvSpPr txBox="1"/>
          <p:nvPr/>
        </p:nvSpPr>
        <p:spPr>
          <a:xfrm>
            <a:off x="1929020" y="4155910"/>
            <a:ext cx="7633252" cy="400110"/>
          </a:xfrm>
          <a:prstGeom prst="rect">
            <a:avLst/>
          </a:prstGeom>
          <a:noFill/>
        </p:spPr>
        <p:txBody>
          <a:bodyPr wrap="square" rtlCol="0">
            <a:spAutoFit/>
          </a:bodyPr>
          <a:lstStyle/>
          <a:p>
            <a:pPr algn="ctr"/>
            <a:r>
              <a:rPr lang="es-CO" sz="2000" dirty="0" err="1">
                <a:latin typeface="Arial" panose="020B0604020202020204" pitchFamily="34" charset="0"/>
                <a:cs typeface="Arial" panose="020B0604020202020204" pitchFamily="34" charset="0"/>
              </a:rPr>
              <a:t>Msc</a:t>
            </a:r>
            <a:r>
              <a:rPr lang="es-CO" sz="2000" dirty="0">
                <a:latin typeface="Arial" panose="020B0604020202020204" pitchFamily="34" charset="0"/>
                <a:cs typeface="Arial" panose="020B0604020202020204" pitchFamily="34" charset="0"/>
              </a:rPr>
              <a:t>. Armando Lenin Tamara </a:t>
            </a:r>
            <a:r>
              <a:rPr lang="es-CO" sz="2000" dirty="0" err="1">
                <a:latin typeface="Arial" panose="020B0604020202020204" pitchFamily="34" charset="0"/>
                <a:cs typeface="Arial" panose="020B0604020202020204" pitchFamily="34" charset="0"/>
              </a:rPr>
              <a:t>Ayús</a:t>
            </a:r>
            <a:endParaRPr lang="es-CO" sz="2000"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5A6A0932-1BD7-4D52-9732-F51FCBF20D92}"/>
              </a:ext>
            </a:extLst>
          </p:cNvPr>
          <p:cNvSpPr txBox="1"/>
          <p:nvPr/>
        </p:nvSpPr>
        <p:spPr>
          <a:xfrm>
            <a:off x="2084318" y="4975716"/>
            <a:ext cx="7633252" cy="400110"/>
          </a:xfrm>
          <a:prstGeom prst="rect">
            <a:avLst/>
          </a:prstGeom>
          <a:noFill/>
        </p:spPr>
        <p:txBody>
          <a:bodyPr wrap="square" rtlCol="0">
            <a:spAutoFit/>
          </a:bodyPr>
          <a:lstStyle/>
          <a:p>
            <a:pPr algn="ctr"/>
            <a:r>
              <a:rPr lang="es-CO" sz="2000" dirty="0">
                <a:latin typeface="Arial" panose="020B0604020202020204" pitchFamily="34" charset="0"/>
                <a:cs typeface="Arial" panose="020B0604020202020204" pitchFamily="34" charset="0"/>
              </a:rPr>
              <a:t>Maestría en administración Financiera</a:t>
            </a:r>
          </a:p>
        </p:txBody>
      </p:sp>
    </p:spTree>
    <p:extLst>
      <p:ext uri="{BB962C8B-B14F-4D97-AF65-F5344CB8AC3E}">
        <p14:creationId xmlns:p14="http://schemas.microsoft.com/office/powerpoint/2010/main" val="298996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F6448A-20DE-4F07-8F7B-4EE8575470E6}"/>
              </a:ext>
            </a:extLst>
          </p:cNvPr>
          <p:cNvPicPr>
            <a:picLocks noChangeAspect="1"/>
          </p:cNvPicPr>
          <p:nvPr/>
        </p:nvPicPr>
        <p:blipFill>
          <a:blip r:embed="rId2"/>
          <a:stretch>
            <a:fillRect/>
          </a:stretch>
        </p:blipFill>
        <p:spPr>
          <a:xfrm>
            <a:off x="172279" y="5628722"/>
            <a:ext cx="2120348" cy="1229278"/>
          </a:xfrm>
          <a:prstGeom prst="rect">
            <a:avLst/>
          </a:prstGeom>
        </p:spPr>
      </p:pic>
      <p:pic>
        <p:nvPicPr>
          <p:cNvPr id="5" name="Imagen 4" descr="1">
            <a:extLst>
              <a:ext uri="{FF2B5EF4-FFF2-40B4-BE49-F238E27FC236}">
                <a16:creationId xmlns:a16="http://schemas.microsoft.com/office/drawing/2014/main" id="{69C99D71-AA11-400F-9BE3-B15FF07281C8}"/>
              </a:ext>
            </a:extLst>
          </p:cNvPr>
          <p:cNvPicPr/>
          <p:nvPr/>
        </p:nvPicPr>
        <p:blipFill>
          <a:blip r:embed="rId3"/>
          <a:srcRect/>
          <a:stretch>
            <a:fillRect/>
          </a:stretch>
        </p:blipFill>
        <p:spPr bwMode="auto">
          <a:xfrm>
            <a:off x="5087797" y="238082"/>
            <a:ext cx="1121669" cy="1007621"/>
          </a:xfrm>
          <a:prstGeom prst="rect">
            <a:avLst/>
          </a:prstGeom>
          <a:noFill/>
          <a:ln w="9525">
            <a:noFill/>
            <a:miter lim="800000"/>
            <a:headEnd/>
            <a:tailEnd/>
          </a:ln>
        </p:spPr>
      </p:pic>
      <p:sp>
        <p:nvSpPr>
          <p:cNvPr id="2" name="CuadroTexto 1">
            <a:extLst>
              <a:ext uri="{FF2B5EF4-FFF2-40B4-BE49-F238E27FC236}">
                <a16:creationId xmlns:a16="http://schemas.microsoft.com/office/drawing/2014/main" id="{4905A0A5-486A-4491-AF62-13A33E42A1AF}"/>
              </a:ext>
            </a:extLst>
          </p:cNvPr>
          <p:cNvSpPr txBox="1"/>
          <p:nvPr/>
        </p:nvSpPr>
        <p:spPr>
          <a:xfrm>
            <a:off x="844718" y="1439696"/>
            <a:ext cx="9369286" cy="461665"/>
          </a:xfrm>
          <a:prstGeom prst="rect">
            <a:avLst/>
          </a:prstGeom>
          <a:noFill/>
        </p:spPr>
        <p:txBody>
          <a:bodyPr wrap="square" rtlCol="0">
            <a:spAutoFit/>
          </a:bodyPr>
          <a:lstStyle/>
          <a:p>
            <a:pPr algn="ctr"/>
            <a:r>
              <a:rPr lang="es-CO" sz="2400" b="1" dirty="0">
                <a:latin typeface="Arial" panose="020B0604020202020204" pitchFamily="34" charset="0"/>
                <a:cs typeface="Arial" panose="020B0604020202020204" pitchFamily="34" charset="0"/>
              </a:rPr>
              <a:t>Resultados obtenidos</a:t>
            </a:r>
          </a:p>
        </p:txBody>
      </p:sp>
      <p:sp>
        <p:nvSpPr>
          <p:cNvPr id="8" name="Rectángulo 7">
            <a:extLst>
              <a:ext uri="{FF2B5EF4-FFF2-40B4-BE49-F238E27FC236}">
                <a16:creationId xmlns:a16="http://schemas.microsoft.com/office/drawing/2014/main" id="{043D184E-C52F-48B5-BAAE-4A753C2F2D5F}"/>
              </a:ext>
            </a:extLst>
          </p:cNvPr>
          <p:cNvSpPr/>
          <p:nvPr/>
        </p:nvSpPr>
        <p:spPr>
          <a:xfrm>
            <a:off x="4250806" y="2024845"/>
            <a:ext cx="2557110" cy="369332"/>
          </a:xfrm>
          <a:prstGeom prst="rect">
            <a:avLst/>
          </a:prstGeom>
        </p:spPr>
        <p:txBody>
          <a:bodyPr wrap="none">
            <a:spAutoFit/>
          </a:bodyPr>
          <a:lstStyle/>
          <a:p>
            <a:r>
              <a:rPr lang="es-CO" b="1" kern="1800" dirty="0">
                <a:latin typeface="Arial" panose="020B0604020202020204" pitchFamily="34" charset="0"/>
                <a:cs typeface="Arial" panose="020B0604020202020204" pitchFamily="34" charset="0"/>
              </a:rPr>
              <a:t>Estructura Financiera</a:t>
            </a:r>
            <a:endParaRPr lang="es-CO" b="1" dirty="0">
              <a:latin typeface="Arial" panose="020B0604020202020204" pitchFamily="34" charset="0"/>
              <a:cs typeface="Arial" panose="020B0604020202020204" pitchFamily="34" charset="0"/>
            </a:endParaRPr>
          </a:p>
        </p:txBody>
      </p:sp>
      <p:graphicFrame>
        <p:nvGraphicFramePr>
          <p:cNvPr id="7" name="Gráfico 6">
            <a:extLst>
              <a:ext uri="{FF2B5EF4-FFF2-40B4-BE49-F238E27FC236}">
                <a16:creationId xmlns:a16="http://schemas.microsoft.com/office/drawing/2014/main" id="{46F48DFD-DF03-48A0-96A6-6F9A26D80297}"/>
              </a:ext>
            </a:extLst>
          </p:cNvPr>
          <p:cNvGraphicFramePr/>
          <p:nvPr>
            <p:extLst>
              <p:ext uri="{D42A27DB-BD31-4B8C-83A1-F6EECF244321}">
                <p14:modId xmlns:p14="http://schemas.microsoft.com/office/powerpoint/2010/main" val="3728083112"/>
              </p:ext>
            </p:extLst>
          </p:nvPr>
        </p:nvGraphicFramePr>
        <p:xfrm>
          <a:off x="385448" y="3172154"/>
          <a:ext cx="4080536" cy="22869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Gráfico 9">
            <a:extLst>
              <a:ext uri="{FF2B5EF4-FFF2-40B4-BE49-F238E27FC236}">
                <a16:creationId xmlns:a16="http://schemas.microsoft.com/office/drawing/2014/main" id="{6315AB3A-C2E4-41E5-8336-7DDF72EF771E}"/>
              </a:ext>
            </a:extLst>
          </p:cNvPr>
          <p:cNvGraphicFramePr/>
          <p:nvPr>
            <p:extLst>
              <p:ext uri="{D42A27DB-BD31-4B8C-83A1-F6EECF244321}">
                <p14:modId xmlns:p14="http://schemas.microsoft.com/office/powerpoint/2010/main" val="2804823603"/>
              </p:ext>
            </p:extLst>
          </p:nvPr>
        </p:nvGraphicFramePr>
        <p:xfrm>
          <a:off x="4678019" y="3172154"/>
          <a:ext cx="5239470" cy="2503193"/>
        </p:xfrm>
        <a:graphic>
          <a:graphicData uri="http://schemas.openxmlformats.org/drawingml/2006/chart">
            <c:chart xmlns:c="http://schemas.openxmlformats.org/drawingml/2006/chart" xmlns:r="http://schemas.openxmlformats.org/officeDocument/2006/relationships" r:id="rId5"/>
          </a:graphicData>
        </a:graphic>
      </p:graphicFrame>
      <p:sp>
        <p:nvSpPr>
          <p:cNvPr id="12" name="Rectángulo 11">
            <a:extLst>
              <a:ext uri="{FF2B5EF4-FFF2-40B4-BE49-F238E27FC236}">
                <a16:creationId xmlns:a16="http://schemas.microsoft.com/office/drawing/2014/main" id="{2D6CFB88-0018-4879-9DDA-3231FACC90EF}"/>
              </a:ext>
            </a:extLst>
          </p:cNvPr>
          <p:cNvSpPr/>
          <p:nvPr/>
        </p:nvSpPr>
        <p:spPr>
          <a:xfrm>
            <a:off x="1416283" y="2717996"/>
            <a:ext cx="2108269" cy="369332"/>
          </a:xfrm>
          <a:prstGeom prst="rect">
            <a:avLst/>
          </a:prstGeom>
        </p:spPr>
        <p:txBody>
          <a:bodyPr wrap="square">
            <a:spAutoFit/>
          </a:bodyPr>
          <a:lstStyle/>
          <a:p>
            <a:r>
              <a:rPr lang="es-CO" b="1" kern="1800" dirty="0">
                <a:latin typeface="Arial" panose="020B0604020202020204" pitchFamily="34" charset="0"/>
                <a:cs typeface="Arial" panose="020B0604020202020204" pitchFamily="34" charset="0"/>
              </a:rPr>
              <a:t>Periodo Histórico</a:t>
            </a:r>
            <a:endParaRPr lang="es-CO" b="1" dirty="0">
              <a:latin typeface="Arial" panose="020B0604020202020204" pitchFamily="34" charset="0"/>
              <a:cs typeface="Arial" panose="020B0604020202020204" pitchFamily="34" charset="0"/>
            </a:endParaRPr>
          </a:p>
        </p:txBody>
      </p:sp>
      <p:sp>
        <p:nvSpPr>
          <p:cNvPr id="14" name="Rectángulo 13">
            <a:extLst>
              <a:ext uri="{FF2B5EF4-FFF2-40B4-BE49-F238E27FC236}">
                <a16:creationId xmlns:a16="http://schemas.microsoft.com/office/drawing/2014/main" id="{EB44E44E-416E-4CA0-B866-B29C691F3D6E}"/>
              </a:ext>
            </a:extLst>
          </p:cNvPr>
          <p:cNvSpPr/>
          <p:nvPr/>
        </p:nvSpPr>
        <p:spPr>
          <a:xfrm>
            <a:off x="6243619" y="2692565"/>
            <a:ext cx="2423831" cy="369332"/>
          </a:xfrm>
          <a:prstGeom prst="rect">
            <a:avLst/>
          </a:prstGeom>
        </p:spPr>
        <p:txBody>
          <a:bodyPr wrap="square">
            <a:spAutoFit/>
          </a:bodyPr>
          <a:lstStyle/>
          <a:p>
            <a:r>
              <a:rPr lang="es-CO" b="1" kern="1800" dirty="0">
                <a:latin typeface="Arial" panose="020B0604020202020204" pitchFamily="34" charset="0"/>
                <a:cs typeface="Arial" panose="020B0604020202020204" pitchFamily="34" charset="0"/>
              </a:rPr>
              <a:t>Periodo Proyectado</a:t>
            </a:r>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210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F6448A-20DE-4F07-8F7B-4EE8575470E6}"/>
              </a:ext>
            </a:extLst>
          </p:cNvPr>
          <p:cNvPicPr>
            <a:picLocks noChangeAspect="1"/>
          </p:cNvPicPr>
          <p:nvPr/>
        </p:nvPicPr>
        <p:blipFill>
          <a:blip r:embed="rId2"/>
          <a:stretch>
            <a:fillRect/>
          </a:stretch>
        </p:blipFill>
        <p:spPr>
          <a:xfrm>
            <a:off x="172279" y="5628722"/>
            <a:ext cx="2120348" cy="1229278"/>
          </a:xfrm>
          <a:prstGeom prst="rect">
            <a:avLst/>
          </a:prstGeom>
        </p:spPr>
      </p:pic>
      <p:pic>
        <p:nvPicPr>
          <p:cNvPr id="5" name="Imagen 4" descr="1">
            <a:extLst>
              <a:ext uri="{FF2B5EF4-FFF2-40B4-BE49-F238E27FC236}">
                <a16:creationId xmlns:a16="http://schemas.microsoft.com/office/drawing/2014/main" id="{69C99D71-AA11-400F-9BE3-B15FF07281C8}"/>
              </a:ext>
            </a:extLst>
          </p:cNvPr>
          <p:cNvPicPr/>
          <p:nvPr/>
        </p:nvPicPr>
        <p:blipFill>
          <a:blip r:embed="rId3"/>
          <a:srcRect/>
          <a:stretch>
            <a:fillRect/>
          </a:stretch>
        </p:blipFill>
        <p:spPr bwMode="auto">
          <a:xfrm>
            <a:off x="5087797" y="238082"/>
            <a:ext cx="1121669" cy="1007621"/>
          </a:xfrm>
          <a:prstGeom prst="rect">
            <a:avLst/>
          </a:prstGeom>
          <a:noFill/>
          <a:ln w="9525">
            <a:noFill/>
            <a:miter lim="800000"/>
            <a:headEnd/>
            <a:tailEnd/>
          </a:ln>
        </p:spPr>
      </p:pic>
      <p:sp>
        <p:nvSpPr>
          <p:cNvPr id="2" name="CuadroTexto 1">
            <a:extLst>
              <a:ext uri="{FF2B5EF4-FFF2-40B4-BE49-F238E27FC236}">
                <a16:creationId xmlns:a16="http://schemas.microsoft.com/office/drawing/2014/main" id="{4905A0A5-486A-4491-AF62-13A33E42A1AF}"/>
              </a:ext>
            </a:extLst>
          </p:cNvPr>
          <p:cNvSpPr txBox="1"/>
          <p:nvPr/>
        </p:nvSpPr>
        <p:spPr>
          <a:xfrm>
            <a:off x="844718" y="1439696"/>
            <a:ext cx="9369286" cy="461665"/>
          </a:xfrm>
          <a:prstGeom prst="rect">
            <a:avLst/>
          </a:prstGeom>
          <a:noFill/>
        </p:spPr>
        <p:txBody>
          <a:bodyPr wrap="square" rtlCol="0">
            <a:spAutoFit/>
          </a:bodyPr>
          <a:lstStyle/>
          <a:p>
            <a:pPr algn="ctr"/>
            <a:r>
              <a:rPr lang="es-CO" sz="2400" b="1" dirty="0">
                <a:latin typeface="Arial" panose="020B0604020202020204" pitchFamily="34" charset="0"/>
                <a:cs typeface="Arial" panose="020B0604020202020204" pitchFamily="34" charset="0"/>
              </a:rPr>
              <a:t>Resultados obtenidos</a:t>
            </a:r>
          </a:p>
        </p:txBody>
      </p:sp>
      <p:sp>
        <p:nvSpPr>
          <p:cNvPr id="8" name="Rectángulo 7">
            <a:extLst>
              <a:ext uri="{FF2B5EF4-FFF2-40B4-BE49-F238E27FC236}">
                <a16:creationId xmlns:a16="http://schemas.microsoft.com/office/drawing/2014/main" id="{043D184E-C52F-48B5-BAAE-4A753C2F2D5F}"/>
              </a:ext>
            </a:extLst>
          </p:cNvPr>
          <p:cNvSpPr/>
          <p:nvPr/>
        </p:nvSpPr>
        <p:spPr>
          <a:xfrm>
            <a:off x="2731069" y="2229729"/>
            <a:ext cx="642035" cy="369332"/>
          </a:xfrm>
          <a:prstGeom prst="rect">
            <a:avLst/>
          </a:prstGeom>
        </p:spPr>
        <p:txBody>
          <a:bodyPr wrap="none">
            <a:spAutoFit/>
          </a:bodyPr>
          <a:lstStyle/>
          <a:p>
            <a:pPr algn="ctr"/>
            <a:r>
              <a:rPr lang="es-CO" b="1" kern="1800" dirty="0">
                <a:latin typeface="Arial" panose="020B0604020202020204" pitchFamily="34" charset="0"/>
                <a:cs typeface="Arial" panose="020B0604020202020204" pitchFamily="34" charset="0"/>
              </a:rPr>
              <a:t>EVA</a:t>
            </a:r>
            <a:endParaRPr lang="es-CO" b="1" dirty="0">
              <a:latin typeface="Arial" panose="020B0604020202020204" pitchFamily="34" charset="0"/>
              <a:cs typeface="Arial" panose="020B0604020202020204" pitchFamily="34" charset="0"/>
            </a:endParaRPr>
          </a:p>
        </p:txBody>
      </p:sp>
      <p:graphicFrame>
        <p:nvGraphicFramePr>
          <p:cNvPr id="11" name="Gráfico 10">
            <a:extLst>
              <a:ext uri="{FF2B5EF4-FFF2-40B4-BE49-F238E27FC236}">
                <a16:creationId xmlns:a16="http://schemas.microsoft.com/office/drawing/2014/main" id="{D1BEBE9E-D35D-4954-8965-6A99C0A51780}"/>
              </a:ext>
            </a:extLst>
          </p:cNvPr>
          <p:cNvGraphicFramePr/>
          <p:nvPr>
            <p:extLst>
              <p:ext uri="{D42A27DB-BD31-4B8C-83A1-F6EECF244321}">
                <p14:modId xmlns:p14="http://schemas.microsoft.com/office/powerpoint/2010/main" val="2009861914"/>
              </p:ext>
            </p:extLst>
          </p:nvPr>
        </p:nvGraphicFramePr>
        <p:xfrm>
          <a:off x="705663" y="2672258"/>
          <a:ext cx="4692848" cy="25083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Gráfico 12">
            <a:extLst>
              <a:ext uri="{FF2B5EF4-FFF2-40B4-BE49-F238E27FC236}">
                <a16:creationId xmlns:a16="http://schemas.microsoft.com/office/drawing/2014/main" id="{5A5D85C0-7D23-4DF7-BBF6-4216712DCB4C}"/>
              </a:ext>
            </a:extLst>
          </p:cNvPr>
          <p:cNvGraphicFramePr/>
          <p:nvPr>
            <p:extLst>
              <p:ext uri="{D42A27DB-BD31-4B8C-83A1-F6EECF244321}">
                <p14:modId xmlns:p14="http://schemas.microsoft.com/office/powerpoint/2010/main" val="2027380756"/>
              </p:ext>
            </p:extLst>
          </p:nvPr>
        </p:nvGraphicFramePr>
        <p:xfrm>
          <a:off x="5968391" y="2875721"/>
          <a:ext cx="4076757" cy="2358888"/>
        </p:xfrm>
        <a:graphic>
          <a:graphicData uri="http://schemas.openxmlformats.org/drawingml/2006/chart">
            <c:chart xmlns:c="http://schemas.openxmlformats.org/drawingml/2006/chart" xmlns:r="http://schemas.openxmlformats.org/officeDocument/2006/relationships" r:id="rId5"/>
          </a:graphicData>
        </a:graphic>
      </p:graphicFrame>
      <p:sp>
        <p:nvSpPr>
          <p:cNvPr id="15" name="Rectángulo 14">
            <a:extLst>
              <a:ext uri="{FF2B5EF4-FFF2-40B4-BE49-F238E27FC236}">
                <a16:creationId xmlns:a16="http://schemas.microsoft.com/office/drawing/2014/main" id="{BC636D22-66DB-44E4-B09D-52DE01AD8EBC}"/>
              </a:ext>
            </a:extLst>
          </p:cNvPr>
          <p:cNvSpPr/>
          <p:nvPr/>
        </p:nvSpPr>
        <p:spPr>
          <a:xfrm>
            <a:off x="6137247" y="2302926"/>
            <a:ext cx="4076757" cy="369332"/>
          </a:xfrm>
          <a:prstGeom prst="rect">
            <a:avLst/>
          </a:prstGeom>
        </p:spPr>
        <p:txBody>
          <a:bodyPr wrap="none">
            <a:spAutoFit/>
          </a:bodyPr>
          <a:lstStyle/>
          <a:p>
            <a:pPr algn="ctr"/>
            <a:r>
              <a:rPr lang="es-CO" b="1" dirty="0"/>
              <a:t>Productividad del capital de trabajo</a:t>
            </a:r>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7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F6448A-20DE-4F07-8F7B-4EE8575470E6}"/>
              </a:ext>
            </a:extLst>
          </p:cNvPr>
          <p:cNvPicPr>
            <a:picLocks noChangeAspect="1"/>
          </p:cNvPicPr>
          <p:nvPr/>
        </p:nvPicPr>
        <p:blipFill>
          <a:blip r:embed="rId2"/>
          <a:stretch>
            <a:fillRect/>
          </a:stretch>
        </p:blipFill>
        <p:spPr>
          <a:xfrm>
            <a:off x="172279" y="5628722"/>
            <a:ext cx="2120348" cy="1229278"/>
          </a:xfrm>
          <a:prstGeom prst="rect">
            <a:avLst/>
          </a:prstGeom>
        </p:spPr>
      </p:pic>
      <p:pic>
        <p:nvPicPr>
          <p:cNvPr id="5" name="Imagen 4" descr="1">
            <a:extLst>
              <a:ext uri="{FF2B5EF4-FFF2-40B4-BE49-F238E27FC236}">
                <a16:creationId xmlns:a16="http://schemas.microsoft.com/office/drawing/2014/main" id="{69C99D71-AA11-400F-9BE3-B15FF07281C8}"/>
              </a:ext>
            </a:extLst>
          </p:cNvPr>
          <p:cNvPicPr/>
          <p:nvPr/>
        </p:nvPicPr>
        <p:blipFill>
          <a:blip r:embed="rId3"/>
          <a:srcRect/>
          <a:stretch>
            <a:fillRect/>
          </a:stretch>
        </p:blipFill>
        <p:spPr bwMode="auto">
          <a:xfrm>
            <a:off x="5087797" y="238082"/>
            <a:ext cx="1121669" cy="1007621"/>
          </a:xfrm>
          <a:prstGeom prst="rect">
            <a:avLst/>
          </a:prstGeom>
          <a:noFill/>
          <a:ln w="9525">
            <a:noFill/>
            <a:miter lim="800000"/>
            <a:headEnd/>
            <a:tailEnd/>
          </a:ln>
        </p:spPr>
      </p:pic>
      <p:sp>
        <p:nvSpPr>
          <p:cNvPr id="2" name="CuadroTexto 1">
            <a:extLst>
              <a:ext uri="{FF2B5EF4-FFF2-40B4-BE49-F238E27FC236}">
                <a16:creationId xmlns:a16="http://schemas.microsoft.com/office/drawing/2014/main" id="{4905A0A5-486A-4491-AF62-13A33E42A1AF}"/>
              </a:ext>
            </a:extLst>
          </p:cNvPr>
          <p:cNvSpPr txBox="1"/>
          <p:nvPr/>
        </p:nvSpPr>
        <p:spPr>
          <a:xfrm>
            <a:off x="844718" y="1439696"/>
            <a:ext cx="9369286" cy="461665"/>
          </a:xfrm>
          <a:prstGeom prst="rect">
            <a:avLst/>
          </a:prstGeom>
          <a:noFill/>
        </p:spPr>
        <p:txBody>
          <a:bodyPr wrap="square" rtlCol="0">
            <a:spAutoFit/>
          </a:bodyPr>
          <a:lstStyle/>
          <a:p>
            <a:pPr algn="ctr"/>
            <a:r>
              <a:rPr lang="es-CO" sz="2400" b="1" dirty="0">
                <a:latin typeface="Arial" panose="020B0604020202020204" pitchFamily="34" charset="0"/>
                <a:cs typeface="Arial" panose="020B0604020202020204" pitchFamily="34" charset="0"/>
              </a:rPr>
              <a:t>Resultados obtenidos</a:t>
            </a:r>
          </a:p>
        </p:txBody>
      </p:sp>
      <p:graphicFrame>
        <p:nvGraphicFramePr>
          <p:cNvPr id="8" name="Tabla 7">
            <a:extLst>
              <a:ext uri="{FF2B5EF4-FFF2-40B4-BE49-F238E27FC236}">
                <a16:creationId xmlns:a16="http://schemas.microsoft.com/office/drawing/2014/main" id="{70ECAADE-820E-4A0D-B616-F7182E954282}"/>
              </a:ext>
            </a:extLst>
          </p:cNvPr>
          <p:cNvGraphicFramePr>
            <a:graphicFrameLocks noGrp="1"/>
          </p:cNvGraphicFramePr>
          <p:nvPr>
            <p:extLst>
              <p:ext uri="{D42A27DB-BD31-4B8C-83A1-F6EECF244321}">
                <p14:modId xmlns:p14="http://schemas.microsoft.com/office/powerpoint/2010/main" val="2268879132"/>
              </p:ext>
            </p:extLst>
          </p:nvPr>
        </p:nvGraphicFramePr>
        <p:xfrm>
          <a:off x="558595" y="2570922"/>
          <a:ext cx="9155244" cy="2847382"/>
        </p:xfrm>
        <a:graphic>
          <a:graphicData uri="http://schemas.openxmlformats.org/drawingml/2006/table">
            <a:tbl>
              <a:tblPr firstRow="1" firstCol="1" bandRow="1">
                <a:tableStyleId>{21E4AEA4-8DFA-4A89-87EB-49C32662AFE0}</a:tableStyleId>
              </a:tblPr>
              <a:tblGrid>
                <a:gridCol w="762937">
                  <a:extLst>
                    <a:ext uri="{9D8B030D-6E8A-4147-A177-3AD203B41FA5}">
                      <a16:colId xmlns:a16="http://schemas.microsoft.com/office/drawing/2014/main" val="3769558202"/>
                    </a:ext>
                  </a:extLst>
                </a:gridCol>
                <a:gridCol w="762937">
                  <a:extLst>
                    <a:ext uri="{9D8B030D-6E8A-4147-A177-3AD203B41FA5}">
                      <a16:colId xmlns:a16="http://schemas.microsoft.com/office/drawing/2014/main" val="2554802890"/>
                    </a:ext>
                  </a:extLst>
                </a:gridCol>
                <a:gridCol w="762937">
                  <a:extLst>
                    <a:ext uri="{9D8B030D-6E8A-4147-A177-3AD203B41FA5}">
                      <a16:colId xmlns:a16="http://schemas.microsoft.com/office/drawing/2014/main" val="669305279"/>
                    </a:ext>
                  </a:extLst>
                </a:gridCol>
                <a:gridCol w="762937">
                  <a:extLst>
                    <a:ext uri="{9D8B030D-6E8A-4147-A177-3AD203B41FA5}">
                      <a16:colId xmlns:a16="http://schemas.microsoft.com/office/drawing/2014/main" val="738411529"/>
                    </a:ext>
                  </a:extLst>
                </a:gridCol>
                <a:gridCol w="762937">
                  <a:extLst>
                    <a:ext uri="{9D8B030D-6E8A-4147-A177-3AD203B41FA5}">
                      <a16:colId xmlns:a16="http://schemas.microsoft.com/office/drawing/2014/main" val="77655091"/>
                    </a:ext>
                  </a:extLst>
                </a:gridCol>
                <a:gridCol w="762937">
                  <a:extLst>
                    <a:ext uri="{9D8B030D-6E8A-4147-A177-3AD203B41FA5}">
                      <a16:colId xmlns:a16="http://schemas.microsoft.com/office/drawing/2014/main" val="1808956485"/>
                    </a:ext>
                  </a:extLst>
                </a:gridCol>
                <a:gridCol w="762937">
                  <a:extLst>
                    <a:ext uri="{9D8B030D-6E8A-4147-A177-3AD203B41FA5}">
                      <a16:colId xmlns:a16="http://schemas.microsoft.com/office/drawing/2014/main" val="998180264"/>
                    </a:ext>
                  </a:extLst>
                </a:gridCol>
                <a:gridCol w="762937">
                  <a:extLst>
                    <a:ext uri="{9D8B030D-6E8A-4147-A177-3AD203B41FA5}">
                      <a16:colId xmlns:a16="http://schemas.microsoft.com/office/drawing/2014/main" val="3872605634"/>
                    </a:ext>
                  </a:extLst>
                </a:gridCol>
                <a:gridCol w="762937">
                  <a:extLst>
                    <a:ext uri="{9D8B030D-6E8A-4147-A177-3AD203B41FA5}">
                      <a16:colId xmlns:a16="http://schemas.microsoft.com/office/drawing/2014/main" val="1077618667"/>
                    </a:ext>
                  </a:extLst>
                </a:gridCol>
                <a:gridCol w="762937">
                  <a:extLst>
                    <a:ext uri="{9D8B030D-6E8A-4147-A177-3AD203B41FA5}">
                      <a16:colId xmlns:a16="http://schemas.microsoft.com/office/drawing/2014/main" val="3495439827"/>
                    </a:ext>
                  </a:extLst>
                </a:gridCol>
                <a:gridCol w="762937">
                  <a:extLst>
                    <a:ext uri="{9D8B030D-6E8A-4147-A177-3AD203B41FA5}">
                      <a16:colId xmlns:a16="http://schemas.microsoft.com/office/drawing/2014/main" val="2646520246"/>
                    </a:ext>
                  </a:extLst>
                </a:gridCol>
                <a:gridCol w="762937">
                  <a:extLst>
                    <a:ext uri="{9D8B030D-6E8A-4147-A177-3AD203B41FA5}">
                      <a16:colId xmlns:a16="http://schemas.microsoft.com/office/drawing/2014/main" val="3315450735"/>
                    </a:ext>
                  </a:extLst>
                </a:gridCol>
              </a:tblGrid>
              <a:tr h="461027">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Detalle</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2017</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2018</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2019</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2020</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2021</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2022</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2023</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2024</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2025</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2026</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2027</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extLst>
                  <a:ext uri="{0D108BD9-81ED-4DB2-BD59-A6C34878D82A}">
                    <a16:rowId xmlns:a16="http://schemas.microsoft.com/office/drawing/2014/main" val="4153186543"/>
                  </a:ext>
                </a:extLst>
              </a:tr>
              <a:tr h="477271">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NOPLAT</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860.976</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935.737</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1.052.525</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1.159.556</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1.249.999</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1.357.415</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1.486.983</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1.631.482</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1.781.007</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1.940.660</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extLst>
                  <a:ext uri="{0D108BD9-81ED-4DB2-BD59-A6C34878D82A}">
                    <a16:rowId xmlns:a16="http://schemas.microsoft.com/office/drawing/2014/main" val="2125290887"/>
                  </a:ext>
                </a:extLst>
              </a:tr>
              <a:tr h="477271">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Inversión Neta</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16.699</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-9.876</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-27.596</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-33.768</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-7.631</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-12.548</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-18.477</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-20.232</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-18.725</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-15.655</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extLst>
                  <a:ext uri="{0D108BD9-81ED-4DB2-BD59-A6C34878D82A}">
                    <a16:rowId xmlns:a16="http://schemas.microsoft.com/office/drawing/2014/main" val="4177217564"/>
                  </a:ext>
                </a:extLst>
              </a:tr>
              <a:tr h="477271">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FCL</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877.676</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925.861</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1.024.929</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1.125.788</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1.242.368</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1.344.867</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1.468.506</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1.611.251</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1.762.282</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1.925.005</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extLst>
                  <a:ext uri="{0D108BD9-81ED-4DB2-BD59-A6C34878D82A}">
                    <a16:rowId xmlns:a16="http://schemas.microsoft.com/office/drawing/2014/main" val="1306411886"/>
                  </a:ext>
                </a:extLst>
              </a:tr>
              <a:tr h="477271">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Valor Terminal</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14.917.968</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extLst>
                  <a:ext uri="{0D108BD9-81ED-4DB2-BD59-A6C34878D82A}">
                    <a16:rowId xmlns:a16="http://schemas.microsoft.com/office/drawing/2014/main" val="929639465"/>
                  </a:ext>
                </a:extLst>
              </a:tr>
              <a:tr h="477271">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VOE</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11.506.807</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11.964.675</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12.078.162</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12.493.124</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a:effectLst/>
                          <a:latin typeface="Arial" panose="020B0604020202020204" pitchFamily="34" charset="0"/>
                          <a:cs typeface="Arial" panose="020B0604020202020204" pitchFamily="34" charset="0"/>
                        </a:rPr>
                        <a:t>13.126.639</a:t>
                      </a:r>
                      <a:endParaRPr lang="es-CO" sz="105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13.596.587</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14.032.884</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14.409.247</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14.697.503</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14.876.322</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50" dirty="0">
                          <a:effectLst/>
                          <a:latin typeface="Arial" panose="020B0604020202020204" pitchFamily="34" charset="0"/>
                          <a:cs typeface="Arial" panose="020B0604020202020204" pitchFamily="34" charset="0"/>
                        </a:rPr>
                        <a:t>14.917.968</a:t>
                      </a:r>
                      <a:endParaRPr lang="es-CO" sz="105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extLst>
                  <a:ext uri="{0D108BD9-81ED-4DB2-BD59-A6C34878D82A}">
                    <a16:rowId xmlns:a16="http://schemas.microsoft.com/office/drawing/2014/main" val="2682366756"/>
                  </a:ext>
                </a:extLst>
              </a:tr>
            </a:tbl>
          </a:graphicData>
        </a:graphic>
      </p:graphicFrame>
      <p:sp>
        <p:nvSpPr>
          <p:cNvPr id="10" name="CuadroTexto 9">
            <a:extLst>
              <a:ext uri="{FF2B5EF4-FFF2-40B4-BE49-F238E27FC236}">
                <a16:creationId xmlns:a16="http://schemas.microsoft.com/office/drawing/2014/main" id="{17EA8D44-C2E3-485A-B938-4CE1DC2938B8}"/>
              </a:ext>
            </a:extLst>
          </p:cNvPr>
          <p:cNvSpPr txBox="1"/>
          <p:nvPr/>
        </p:nvSpPr>
        <p:spPr>
          <a:xfrm>
            <a:off x="844718" y="2001078"/>
            <a:ext cx="5039247" cy="369332"/>
          </a:xfrm>
          <a:prstGeom prst="rect">
            <a:avLst/>
          </a:prstGeom>
          <a:noFill/>
        </p:spPr>
        <p:txBody>
          <a:bodyPr wrap="square" rtlCol="0">
            <a:spAutoFit/>
          </a:bodyPr>
          <a:lstStyle/>
          <a:p>
            <a:r>
              <a:rPr lang="es-CO" dirty="0"/>
              <a:t>Valoración por Flujo de Caja</a:t>
            </a:r>
          </a:p>
        </p:txBody>
      </p:sp>
    </p:spTree>
    <p:extLst>
      <p:ext uri="{BB962C8B-B14F-4D97-AF65-F5344CB8AC3E}">
        <p14:creationId xmlns:p14="http://schemas.microsoft.com/office/powerpoint/2010/main" val="65304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F6448A-20DE-4F07-8F7B-4EE8575470E6}"/>
              </a:ext>
            </a:extLst>
          </p:cNvPr>
          <p:cNvPicPr>
            <a:picLocks noChangeAspect="1"/>
          </p:cNvPicPr>
          <p:nvPr/>
        </p:nvPicPr>
        <p:blipFill>
          <a:blip r:embed="rId2"/>
          <a:stretch>
            <a:fillRect/>
          </a:stretch>
        </p:blipFill>
        <p:spPr>
          <a:xfrm>
            <a:off x="172279" y="5628722"/>
            <a:ext cx="2120348" cy="1229278"/>
          </a:xfrm>
          <a:prstGeom prst="rect">
            <a:avLst/>
          </a:prstGeom>
        </p:spPr>
      </p:pic>
      <p:pic>
        <p:nvPicPr>
          <p:cNvPr id="5" name="Imagen 4" descr="1">
            <a:extLst>
              <a:ext uri="{FF2B5EF4-FFF2-40B4-BE49-F238E27FC236}">
                <a16:creationId xmlns:a16="http://schemas.microsoft.com/office/drawing/2014/main" id="{69C99D71-AA11-400F-9BE3-B15FF07281C8}"/>
              </a:ext>
            </a:extLst>
          </p:cNvPr>
          <p:cNvPicPr/>
          <p:nvPr/>
        </p:nvPicPr>
        <p:blipFill>
          <a:blip r:embed="rId3"/>
          <a:srcRect/>
          <a:stretch>
            <a:fillRect/>
          </a:stretch>
        </p:blipFill>
        <p:spPr bwMode="auto">
          <a:xfrm>
            <a:off x="5087797" y="238082"/>
            <a:ext cx="1121669" cy="1007621"/>
          </a:xfrm>
          <a:prstGeom prst="rect">
            <a:avLst/>
          </a:prstGeom>
          <a:noFill/>
          <a:ln w="9525">
            <a:noFill/>
            <a:miter lim="800000"/>
            <a:headEnd/>
            <a:tailEnd/>
          </a:ln>
        </p:spPr>
      </p:pic>
      <p:sp>
        <p:nvSpPr>
          <p:cNvPr id="2" name="CuadroTexto 1">
            <a:extLst>
              <a:ext uri="{FF2B5EF4-FFF2-40B4-BE49-F238E27FC236}">
                <a16:creationId xmlns:a16="http://schemas.microsoft.com/office/drawing/2014/main" id="{4905A0A5-486A-4491-AF62-13A33E42A1AF}"/>
              </a:ext>
            </a:extLst>
          </p:cNvPr>
          <p:cNvSpPr txBox="1"/>
          <p:nvPr/>
        </p:nvSpPr>
        <p:spPr>
          <a:xfrm>
            <a:off x="844718" y="1439696"/>
            <a:ext cx="9369286" cy="461665"/>
          </a:xfrm>
          <a:prstGeom prst="rect">
            <a:avLst/>
          </a:prstGeom>
          <a:noFill/>
        </p:spPr>
        <p:txBody>
          <a:bodyPr wrap="square" rtlCol="0">
            <a:spAutoFit/>
          </a:bodyPr>
          <a:lstStyle/>
          <a:p>
            <a:pPr algn="ctr"/>
            <a:r>
              <a:rPr lang="es-CO" sz="2400" b="1" dirty="0">
                <a:latin typeface="Arial" panose="020B0604020202020204" pitchFamily="34" charset="0"/>
                <a:cs typeface="Arial" panose="020B0604020202020204" pitchFamily="34" charset="0"/>
              </a:rPr>
              <a:t>Resultados obtenidos</a:t>
            </a:r>
          </a:p>
        </p:txBody>
      </p:sp>
      <p:sp>
        <p:nvSpPr>
          <p:cNvPr id="10" name="CuadroTexto 9">
            <a:extLst>
              <a:ext uri="{FF2B5EF4-FFF2-40B4-BE49-F238E27FC236}">
                <a16:creationId xmlns:a16="http://schemas.microsoft.com/office/drawing/2014/main" id="{17EA8D44-C2E3-485A-B938-4CE1DC2938B8}"/>
              </a:ext>
            </a:extLst>
          </p:cNvPr>
          <p:cNvSpPr txBox="1"/>
          <p:nvPr/>
        </p:nvSpPr>
        <p:spPr>
          <a:xfrm>
            <a:off x="844718" y="2001078"/>
            <a:ext cx="5039247" cy="369332"/>
          </a:xfrm>
          <a:prstGeom prst="rect">
            <a:avLst/>
          </a:prstGeom>
          <a:noFill/>
        </p:spPr>
        <p:txBody>
          <a:bodyPr wrap="square" rtlCol="0">
            <a:spAutoFit/>
          </a:bodyPr>
          <a:lstStyle/>
          <a:p>
            <a:r>
              <a:rPr lang="es-CO" dirty="0"/>
              <a:t>Valoración por EVA</a:t>
            </a:r>
          </a:p>
        </p:txBody>
      </p:sp>
      <p:graphicFrame>
        <p:nvGraphicFramePr>
          <p:cNvPr id="3" name="Tabla 2">
            <a:extLst>
              <a:ext uri="{FF2B5EF4-FFF2-40B4-BE49-F238E27FC236}">
                <a16:creationId xmlns:a16="http://schemas.microsoft.com/office/drawing/2014/main" id="{00B1D26D-9401-4139-B122-0A4BE17C067D}"/>
              </a:ext>
            </a:extLst>
          </p:cNvPr>
          <p:cNvGraphicFramePr>
            <a:graphicFrameLocks noGrp="1"/>
          </p:cNvGraphicFramePr>
          <p:nvPr>
            <p:extLst>
              <p:ext uri="{D42A27DB-BD31-4B8C-83A1-F6EECF244321}">
                <p14:modId xmlns:p14="http://schemas.microsoft.com/office/powerpoint/2010/main" val="228988655"/>
              </p:ext>
            </p:extLst>
          </p:nvPr>
        </p:nvGraphicFramePr>
        <p:xfrm>
          <a:off x="555553" y="2597426"/>
          <a:ext cx="9369288" cy="2562247"/>
        </p:xfrm>
        <a:graphic>
          <a:graphicData uri="http://schemas.openxmlformats.org/drawingml/2006/table">
            <a:tbl>
              <a:tblPr firstRow="1" firstCol="1" bandRow="1">
                <a:tableStyleId>{21E4AEA4-8DFA-4A89-87EB-49C32662AFE0}</a:tableStyleId>
              </a:tblPr>
              <a:tblGrid>
                <a:gridCol w="780774">
                  <a:extLst>
                    <a:ext uri="{9D8B030D-6E8A-4147-A177-3AD203B41FA5}">
                      <a16:colId xmlns:a16="http://schemas.microsoft.com/office/drawing/2014/main" val="461263990"/>
                    </a:ext>
                  </a:extLst>
                </a:gridCol>
                <a:gridCol w="780774">
                  <a:extLst>
                    <a:ext uri="{9D8B030D-6E8A-4147-A177-3AD203B41FA5}">
                      <a16:colId xmlns:a16="http://schemas.microsoft.com/office/drawing/2014/main" val="2079477591"/>
                    </a:ext>
                  </a:extLst>
                </a:gridCol>
                <a:gridCol w="780774">
                  <a:extLst>
                    <a:ext uri="{9D8B030D-6E8A-4147-A177-3AD203B41FA5}">
                      <a16:colId xmlns:a16="http://schemas.microsoft.com/office/drawing/2014/main" val="2348405515"/>
                    </a:ext>
                  </a:extLst>
                </a:gridCol>
                <a:gridCol w="780774">
                  <a:extLst>
                    <a:ext uri="{9D8B030D-6E8A-4147-A177-3AD203B41FA5}">
                      <a16:colId xmlns:a16="http://schemas.microsoft.com/office/drawing/2014/main" val="320168344"/>
                    </a:ext>
                  </a:extLst>
                </a:gridCol>
                <a:gridCol w="780774">
                  <a:extLst>
                    <a:ext uri="{9D8B030D-6E8A-4147-A177-3AD203B41FA5}">
                      <a16:colId xmlns:a16="http://schemas.microsoft.com/office/drawing/2014/main" val="3775400016"/>
                    </a:ext>
                  </a:extLst>
                </a:gridCol>
                <a:gridCol w="780774">
                  <a:extLst>
                    <a:ext uri="{9D8B030D-6E8A-4147-A177-3AD203B41FA5}">
                      <a16:colId xmlns:a16="http://schemas.microsoft.com/office/drawing/2014/main" val="3840502329"/>
                    </a:ext>
                  </a:extLst>
                </a:gridCol>
                <a:gridCol w="780774">
                  <a:extLst>
                    <a:ext uri="{9D8B030D-6E8A-4147-A177-3AD203B41FA5}">
                      <a16:colId xmlns:a16="http://schemas.microsoft.com/office/drawing/2014/main" val="4236593278"/>
                    </a:ext>
                  </a:extLst>
                </a:gridCol>
                <a:gridCol w="780774">
                  <a:extLst>
                    <a:ext uri="{9D8B030D-6E8A-4147-A177-3AD203B41FA5}">
                      <a16:colId xmlns:a16="http://schemas.microsoft.com/office/drawing/2014/main" val="2425103406"/>
                    </a:ext>
                  </a:extLst>
                </a:gridCol>
                <a:gridCol w="780774">
                  <a:extLst>
                    <a:ext uri="{9D8B030D-6E8A-4147-A177-3AD203B41FA5}">
                      <a16:colId xmlns:a16="http://schemas.microsoft.com/office/drawing/2014/main" val="2404833200"/>
                    </a:ext>
                  </a:extLst>
                </a:gridCol>
                <a:gridCol w="780774">
                  <a:extLst>
                    <a:ext uri="{9D8B030D-6E8A-4147-A177-3AD203B41FA5}">
                      <a16:colId xmlns:a16="http://schemas.microsoft.com/office/drawing/2014/main" val="3009684989"/>
                    </a:ext>
                  </a:extLst>
                </a:gridCol>
                <a:gridCol w="780774">
                  <a:extLst>
                    <a:ext uri="{9D8B030D-6E8A-4147-A177-3AD203B41FA5}">
                      <a16:colId xmlns:a16="http://schemas.microsoft.com/office/drawing/2014/main" val="3785005912"/>
                    </a:ext>
                  </a:extLst>
                </a:gridCol>
                <a:gridCol w="780774">
                  <a:extLst>
                    <a:ext uri="{9D8B030D-6E8A-4147-A177-3AD203B41FA5}">
                      <a16:colId xmlns:a16="http://schemas.microsoft.com/office/drawing/2014/main" val="2546876754"/>
                    </a:ext>
                  </a:extLst>
                </a:gridCol>
              </a:tblGrid>
              <a:tr h="409721">
                <a:tc>
                  <a:txBody>
                    <a:bodyPr/>
                    <a:lstStyle/>
                    <a:p>
                      <a:pPr algn="ctr">
                        <a:lnSpc>
                          <a:spcPct val="107000"/>
                        </a:lnSpc>
                        <a:spcAft>
                          <a:spcPts val="0"/>
                        </a:spcAft>
                      </a:pPr>
                      <a:r>
                        <a:rPr lang="es-CO" sz="1000" dirty="0">
                          <a:effectLst/>
                          <a:latin typeface="Arial" panose="020B0604020202020204" pitchFamily="34" charset="0"/>
                          <a:cs typeface="Arial" panose="020B0604020202020204" pitchFamily="34" charset="0"/>
                        </a:rPr>
                        <a:t>Detalle</a:t>
                      </a:r>
                      <a:endParaRPr lang="es-CO" sz="100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2017</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2018</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2019</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2020</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2021</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2022</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2023</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2024</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2025</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2026</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2027</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extLst>
                  <a:ext uri="{0D108BD9-81ED-4DB2-BD59-A6C34878D82A}">
                    <a16:rowId xmlns:a16="http://schemas.microsoft.com/office/drawing/2014/main" val="739017620"/>
                  </a:ext>
                </a:extLst>
              </a:tr>
              <a:tr h="409721">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EVA</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199.123</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442.371</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374.506</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354.596</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49.927</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602.535</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727.791</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867.703</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1.012.989</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1.169.247</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extLst>
                  <a:ext uri="{0D108BD9-81ED-4DB2-BD59-A6C34878D82A}">
                    <a16:rowId xmlns:a16="http://schemas.microsoft.com/office/drawing/2014/main" val="3184263778"/>
                  </a:ext>
                </a:extLst>
              </a:tr>
              <a:tr h="409721">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EVA Terminal</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dirty="0">
                          <a:effectLst/>
                          <a:latin typeface="Arial" panose="020B0604020202020204" pitchFamily="34" charset="0"/>
                          <a:cs typeface="Arial" panose="020B0604020202020204" pitchFamily="34" charset="0"/>
                        </a:rPr>
                        <a:t>-</a:t>
                      </a:r>
                      <a:endParaRPr lang="es-CO" sz="100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9.064.395</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extLst>
                  <a:ext uri="{0D108BD9-81ED-4DB2-BD59-A6C34878D82A}">
                    <a16:rowId xmlns:a16="http://schemas.microsoft.com/office/drawing/2014/main" val="2600699202"/>
                  </a:ext>
                </a:extLst>
              </a:tr>
              <a:tr h="409721">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MVA</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5.807.517</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dirty="0">
                          <a:effectLst/>
                          <a:latin typeface="Arial" panose="020B0604020202020204" pitchFamily="34" charset="0"/>
                          <a:cs typeface="Arial" panose="020B0604020202020204" pitchFamily="34" charset="0"/>
                        </a:rPr>
                        <a:t>6.282.817</a:t>
                      </a:r>
                      <a:endParaRPr lang="es-CO" sz="100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6.385.995</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6.772.152</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7.370.420</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7.832.403</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8.255.602</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8.612.678</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8.879.817</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9.039.090</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9.064.395</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extLst>
                  <a:ext uri="{0D108BD9-81ED-4DB2-BD59-A6C34878D82A}">
                    <a16:rowId xmlns:a16="http://schemas.microsoft.com/office/drawing/2014/main" val="3398710368"/>
                  </a:ext>
                </a:extLst>
              </a:tr>
              <a:tr h="513642">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Capital Invertido Neto</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5.460.118</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5.443.418</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5.453.295</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5.480.890</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5.514.658</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5.522.289</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5.534.837</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5.553.314</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5.573.546</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5.592.271</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5.607.927</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extLst>
                  <a:ext uri="{0D108BD9-81ED-4DB2-BD59-A6C34878D82A}">
                    <a16:rowId xmlns:a16="http://schemas.microsoft.com/office/drawing/2014/main" val="3336098545"/>
                  </a:ext>
                </a:extLst>
              </a:tr>
              <a:tr h="409721">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VOE</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11.506.807</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11.964.675</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12.078.162</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12.493.124</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13.126.639</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13.596.587</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14.032.884</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14.409.247</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14.697.503</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a:effectLst/>
                          <a:latin typeface="Arial" panose="020B0604020202020204" pitchFamily="34" charset="0"/>
                          <a:cs typeface="Arial" panose="020B0604020202020204" pitchFamily="34" charset="0"/>
                        </a:rPr>
                        <a:t>14.876.322</a:t>
                      </a:r>
                      <a:endParaRPr lang="es-CO" sz="100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tc>
                  <a:txBody>
                    <a:bodyPr/>
                    <a:lstStyle/>
                    <a:p>
                      <a:pPr algn="ctr">
                        <a:lnSpc>
                          <a:spcPct val="107000"/>
                        </a:lnSpc>
                        <a:spcAft>
                          <a:spcPts val="0"/>
                        </a:spcAft>
                      </a:pPr>
                      <a:r>
                        <a:rPr lang="es-CO" sz="1000" dirty="0">
                          <a:effectLst/>
                          <a:latin typeface="Arial" panose="020B0604020202020204" pitchFamily="34" charset="0"/>
                          <a:cs typeface="Arial" panose="020B0604020202020204" pitchFamily="34" charset="0"/>
                        </a:rPr>
                        <a:t>14.917.968</a:t>
                      </a:r>
                      <a:endParaRPr lang="es-CO" sz="1000" dirty="0">
                        <a:effectLst/>
                        <a:latin typeface="Arial" panose="020B0604020202020204" pitchFamily="34" charset="0"/>
                        <a:ea typeface="Calibri" panose="020F0502020204030204" pitchFamily="34" charset="0"/>
                        <a:cs typeface="Arial" panose="020B0604020202020204" pitchFamily="34" charset="0"/>
                      </a:endParaRPr>
                    </a:p>
                  </a:txBody>
                  <a:tcPr marL="41788" marR="41788" marT="0" marB="0" anchor="ctr"/>
                </a:tc>
                <a:extLst>
                  <a:ext uri="{0D108BD9-81ED-4DB2-BD59-A6C34878D82A}">
                    <a16:rowId xmlns:a16="http://schemas.microsoft.com/office/drawing/2014/main" val="1257057429"/>
                  </a:ext>
                </a:extLst>
              </a:tr>
            </a:tbl>
          </a:graphicData>
        </a:graphic>
      </p:graphicFrame>
    </p:spTree>
    <p:extLst>
      <p:ext uri="{BB962C8B-B14F-4D97-AF65-F5344CB8AC3E}">
        <p14:creationId xmlns:p14="http://schemas.microsoft.com/office/powerpoint/2010/main" val="3942669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F6448A-20DE-4F07-8F7B-4EE8575470E6}"/>
              </a:ext>
            </a:extLst>
          </p:cNvPr>
          <p:cNvPicPr>
            <a:picLocks noChangeAspect="1"/>
          </p:cNvPicPr>
          <p:nvPr/>
        </p:nvPicPr>
        <p:blipFill>
          <a:blip r:embed="rId2"/>
          <a:stretch>
            <a:fillRect/>
          </a:stretch>
        </p:blipFill>
        <p:spPr>
          <a:xfrm>
            <a:off x="172279" y="5628722"/>
            <a:ext cx="2120348" cy="1229278"/>
          </a:xfrm>
          <a:prstGeom prst="rect">
            <a:avLst/>
          </a:prstGeom>
        </p:spPr>
      </p:pic>
      <p:pic>
        <p:nvPicPr>
          <p:cNvPr id="5" name="Imagen 4" descr="1">
            <a:extLst>
              <a:ext uri="{FF2B5EF4-FFF2-40B4-BE49-F238E27FC236}">
                <a16:creationId xmlns:a16="http://schemas.microsoft.com/office/drawing/2014/main" id="{69C99D71-AA11-400F-9BE3-B15FF07281C8}"/>
              </a:ext>
            </a:extLst>
          </p:cNvPr>
          <p:cNvPicPr/>
          <p:nvPr/>
        </p:nvPicPr>
        <p:blipFill>
          <a:blip r:embed="rId3"/>
          <a:srcRect/>
          <a:stretch>
            <a:fillRect/>
          </a:stretch>
        </p:blipFill>
        <p:spPr bwMode="auto">
          <a:xfrm>
            <a:off x="5087797" y="238082"/>
            <a:ext cx="1121669" cy="1007621"/>
          </a:xfrm>
          <a:prstGeom prst="rect">
            <a:avLst/>
          </a:prstGeom>
          <a:noFill/>
          <a:ln w="9525">
            <a:noFill/>
            <a:miter lim="800000"/>
            <a:headEnd/>
            <a:tailEnd/>
          </a:ln>
        </p:spPr>
      </p:pic>
      <p:sp>
        <p:nvSpPr>
          <p:cNvPr id="2" name="CuadroTexto 1">
            <a:extLst>
              <a:ext uri="{FF2B5EF4-FFF2-40B4-BE49-F238E27FC236}">
                <a16:creationId xmlns:a16="http://schemas.microsoft.com/office/drawing/2014/main" id="{4905A0A5-486A-4491-AF62-13A33E42A1AF}"/>
              </a:ext>
            </a:extLst>
          </p:cNvPr>
          <p:cNvSpPr txBox="1"/>
          <p:nvPr/>
        </p:nvSpPr>
        <p:spPr>
          <a:xfrm>
            <a:off x="844718" y="1324305"/>
            <a:ext cx="9369286" cy="461665"/>
          </a:xfrm>
          <a:prstGeom prst="rect">
            <a:avLst/>
          </a:prstGeom>
          <a:noFill/>
        </p:spPr>
        <p:txBody>
          <a:bodyPr wrap="square" rtlCol="0">
            <a:spAutoFit/>
          </a:bodyPr>
          <a:lstStyle/>
          <a:p>
            <a:pPr algn="ctr"/>
            <a:r>
              <a:rPr lang="es-CO" sz="2400" b="1" dirty="0">
                <a:latin typeface="Arial" panose="020B0604020202020204" pitchFamily="34" charset="0"/>
                <a:cs typeface="Arial" panose="020B0604020202020204" pitchFamily="34" charset="0"/>
              </a:rPr>
              <a:t>Resultados obtenidos</a:t>
            </a:r>
          </a:p>
        </p:txBody>
      </p:sp>
      <p:graphicFrame>
        <p:nvGraphicFramePr>
          <p:cNvPr id="9" name="Gráfico 8">
            <a:extLst>
              <a:ext uri="{FF2B5EF4-FFF2-40B4-BE49-F238E27FC236}">
                <a16:creationId xmlns:a16="http://schemas.microsoft.com/office/drawing/2014/main" id="{00000000-0008-0000-0200-000005000000}"/>
              </a:ext>
            </a:extLst>
          </p:cNvPr>
          <p:cNvGraphicFramePr/>
          <p:nvPr>
            <p:extLst>
              <p:ext uri="{D42A27DB-BD31-4B8C-83A1-F6EECF244321}">
                <p14:modId xmlns:p14="http://schemas.microsoft.com/office/powerpoint/2010/main" val="1494903365"/>
              </p:ext>
            </p:extLst>
          </p:nvPr>
        </p:nvGraphicFramePr>
        <p:xfrm>
          <a:off x="3804868" y="4619625"/>
          <a:ext cx="3448986" cy="22383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Gráfico 11">
            <a:extLst>
              <a:ext uri="{FF2B5EF4-FFF2-40B4-BE49-F238E27FC236}">
                <a16:creationId xmlns:a16="http://schemas.microsoft.com/office/drawing/2014/main" id="{08D48077-312F-4612-A3A8-0631D194AC5B}"/>
              </a:ext>
            </a:extLst>
          </p:cNvPr>
          <p:cNvGraphicFramePr/>
          <p:nvPr>
            <p:extLst>
              <p:ext uri="{D42A27DB-BD31-4B8C-83A1-F6EECF244321}">
                <p14:modId xmlns:p14="http://schemas.microsoft.com/office/powerpoint/2010/main" val="4026498546"/>
              </p:ext>
            </p:extLst>
          </p:nvPr>
        </p:nvGraphicFramePr>
        <p:xfrm>
          <a:off x="1566962" y="2309811"/>
          <a:ext cx="2676525" cy="22383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Gráfico 13">
            <a:extLst>
              <a:ext uri="{FF2B5EF4-FFF2-40B4-BE49-F238E27FC236}">
                <a16:creationId xmlns:a16="http://schemas.microsoft.com/office/drawing/2014/main" id="{30D199C3-7622-4D68-9DED-DC22FCD87CB3}"/>
              </a:ext>
            </a:extLst>
          </p:cNvPr>
          <p:cNvGraphicFramePr/>
          <p:nvPr>
            <p:extLst>
              <p:ext uri="{D42A27DB-BD31-4B8C-83A1-F6EECF244321}">
                <p14:modId xmlns:p14="http://schemas.microsoft.com/office/powerpoint/2010/main" val="1823566449"/>
              </p:ext>
            </p:extLst>
          </p:nvPr>
        </p:nvGraphicFramePr>
        <p:xfrm>
          <a:off x="5087797" y="2345530"/>
          <a:ext cx="4057650" cy="2238375"/>
        </p:xfrm>
        <a:graphic>
          <a:graphicData uri="http://schemas.openxmlformats.org/drawingml/2006/chart">
            <c:chart xmlns:c="http://schemas.openxmlformats.org/drawingml/2006/chart" xmlns:r="http://schemas.openxmlformats.org/officeDocument/2006/relationships" r:id="rId6"/>
          </a:graphicData>
        </a:graphic>
      </p:graphicFrame>
      <p:sp>
        <p:nvSpPr>
          <p:cNvPr id="16" name="CuadroTexto 15">
            <a:extLst>
              <a:ext uri="{FF2B5EF4-FFF2-40B4-BE49-F238E27FC236}">
                <a16:creationId xmlns:a16="http://schemas.microsoft.com/office/drawing/2014/main" id="{72764348-B719-4062-A0D8-7F0CB82D3821}"/>
              </a:ext>
            </a:extLst>
          </p:cNvPr>
          <p:cNvSpPr txBox="1"/>
          <p:nvPr/>
        </p:nvSpPr>
        <p:spPr>
          <a:xfrm>
            <a:off x="963988" y="1765016"/>
            <a:ext cx="9369286" cy="338554"/>
          </a:xfrm>
          <a:prstGeom prst="rect">
            <a:avLst/>
          </a:prstGeom>
          <a:noFill/>
        </p:spPr>
        <p:txBody>
          <a:bodyPr wrap="square" rtlCol="0">
            <a:spAutoFit/>
          </a:bodyPr>
          <a:lstStyle/>
          <a:p>
            <a:pPr algn="ctr"/>
            <a:r>
              <a:rPr lang="es-CO" sz="1600" dirty="0">
                <a:latin typeface="Arial" panose="020B0604020202020204" pitchFamily="34" charset="0"/>
                <a:cs typeface="Arial" panose="020B0604020202020204" pitchFamily="34" charset="0"/>
              </a:rPr>
              <a:t>Análisis de sensibilidad</a:t>
            </a:r>
          </a:p>
        </p:txBody>
      </p:sp>
    </p:spTree>
    <p:extLst>
      <p:ext uri="{BB962C8B-B14F-4D97-AF65-F5344CB8AC3E}">
        <p14:creationId xmlns:p14="http://schemas.microsoft.com/office/powerpoint/2010/main" val="2371547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834D37F-D6FB-4906-BD9D-4C2605D78F25}"/>
              </a:ext>
            </a:extLst>
          </p:cNvPr>
          <p:cNvSpPr/>
          <p:nvPr/>
        </p:nvSpPr>
        <p:spPr>
          <a:xfrm>
            <a:off x="530087" y="1555137"/>
            <a:ext cx="9564647" cy="1934312"/>
          </a:xfrm>
          <a:prstGeom prst="rect">
            <a:avLst/>
          </a:prstGeom>
        </p:spPr>
        <p:txBody>
          <a:bodyPr wrap="square">
            <a:spAutoFit/>
          </a:bodyPr>
          <a:lstStyle/>
          <a:p>
            <a:pPr algn="just">
              <a:lnSpc>
                <a:spcPct val="150000"/>
              </a:lnSpc>
              <a:spcAft>
                <a:spcPts val="1200"/>
              </a:spcAft>
            </a:pPr>
            <a:r>
              <a:rPr lang="es-CO" sz="1600" dirty="0">
                <a:latin typeface="Arial" panose="020B0604020202020204" pitchFamily="34" charset="0"/>
                <a:cs typeface="Arial" panose="020B0604020202020204" pitchFamily="34" charset="0"/>
              </a:rPr>
              <a:t>Empaques del Cauca, en los últimos cinco años, ha demostrado que la implementación de políticas de gestión de activos y reducción de costos le permitió superar la crisis económica presentada en los años 2012 a 2015; adicionalmente, se debe tener en cuenta que el desarrollo del sector </a:t>
            </a:r>
            <a:r>
              <a:rPr lang="es-CO" sz="1600" dirty="0" err="1">
                <a:latin typeface="Arial" panose="020B0604020202020204" pitchFamily="34" charset="0"/>
                <a:cs typeface="Arial" panose="020B0604020202020204" pitchFamily="34" charset="0"/>
              </a:rPr>
              <a:t>fiquero</a:t>
            </a:r>
            <a:r>
              <a:rPr lang="es-CO" sz="1600" dirty="0">
                <a:latin typeface="Arial" panose="020B0604020202020204" pitchFamily="34" charset="0"/>
                <a:cs typeface="Arial" panose="020B0604020202020204" pitchFamily="34" charset="0"/>
              </a:rPr>
              <a:t> ha tenido gran auge de acuerdo con las políticas ambientales que favorecen la producción y venta de empaques amigables con el medio ambiente.</a:t>
            </a:r>
            <a:endParaRPr lang="es-CO" dirty="0"/>
          </a:p>
        </p:txBody>
      </p:sp>
      <p:pic>
        <p:nvPicPr>
          <p:cNvPr id="5" name="Imagen 4" descr="1">
            <a:extLst>
              <a:ext uri="{FF2B5EF4-FFF2-40B4-BE49-F238E27FC236}">
                <a16:creationId xmlns:a16="http://schemas.microsoft.com/office/drawing/2014/main" id="{605A6C7C-495F-4A5A-A29D-5F1C21FB1285}"/>
              </a:ext>
            </a:extLst>
          </p:cNvPr>
          <p:cNvPicPr/>
          <p:nvPr/>
        </p:nvPicPr>
        <p:blipFill>
          <a:blip r:embed="rId2"/>
          <a:srcRect/>
          <a:stretch>
            <a:fillRect/>
          </a:stretch>
        </p:blipFill>
        <p:spPr bwMode="auto">
          <a:xfrm>
            <a:off x="5087797" y="238082"/>
            <a:ext cx="1121669" cy="855389"/>
          </a:xfrm>
          <a:prstGeom prst="rect">
            <a:avLst/>
          </a:prstGeom>
          <a:noFill/>
          <a:ln w="9525">
            <a:noFill/>
            <a:miter lim="800000"/>
            <a:headEnd/>
            <a:tailEnd/>
          </a:ln>
        </p:spPr>
      </p:pic>
      <p:pic>
        <p:nvPicPr>
          <p:cNvPr id="6" name="Imagen 5">
            <a:extLst>
              <a:ext uri="{FF2B5EF4-FFF2-40B4-BE49-F238E27FC236}">
                <a16:creationId xmlns:a16="http://schemas.microsoft.com/office/drawing/2014/main" id="{52E5EE8B-77D2-440D-88FF-FC7735B54C53}"/>
              </a:ext>
            </a:extLst>
          </p:cNvPr>
          <p:cNvPicPr>
            <a:picLocks noChangeAspect="1"/>
          </p:cNvPicPr>
          <p:nvPr/>
        </p:nvPicPr>
        <p:blipFill>
          <a:blip r:embed="rId3"/>
          <a:stretch>
            <a:fillRect/>
          </a:stretch>
        </p:blipFill>
        <p:spPr>
          <a:xfrm>
            <a:off x="0" y="5877339"/>
            <a:ext cx="1630017" cy="980661"/>
          </a:xfrm>
          <a:prstGeom prst="rect">
            <a:avLst/>
          </a:prstGeom>
        </p:spPr>
      </p:pic>
      <p:sp>
        <p:nvSpPr>
          <p:cNvPr id="7" name="CuadroTexto 6">
            <a:extLst>
              <a:ext uri="{FF2B5EF4-FFF2-40B4-BE49-F238E27FC236}">
                <a16:creationId xmlns:a16="http://schemas.microsoft.com/office/drawing/2014/main" id="{C673EC94-D18E-49EF-9940-186B35A93888}"/>
              </a:ext>
            </a:extLst>
          </p:cNvPr>
          <p:cNvSpPr txBox="1"/>
          <p:nvPr/>
        </p:nvSpPr>
        <p:spPr>
          <a:xfrm>
            <a:off x="963988" y="1093472"/>
            <a:ext cx="9369286" cy="461665"/>
          </a:xfrm>
          <a:prstGeom prst="rect">
            <a:avLst/>
          </a:prstGeom>
          <a:noFill/>
        </p:spPr>
        <p:txBody>
          <a:bodyPr wrap="square" rtlCol="0">
            <a:spAutoFit/>
          </a:bodyPr>
          <a:lstStyle/>
          <a:p>
            <a:pPr algn="ctr"/>
            <a:r>
              <a:rPr lang="es-CO" sz="2400" b="1" dirty="0">
                <a:latin typeface="Arial" panose="020B0604020202020204" pitchFamily="34" charset="0"/>
                <a:cs typeface="Arial" panose="020B0604020202020204" pitchFamily="34" charset="0"/>
              </a:rPr>
              <a:t>Conclusiones</a:t>
            </a:r>
          </a:p>
        </p:txBody>
      </p:sp>
      <p:graphicFrame>
        <p:nvGraphicFramePr>
          <p:cNvPr id="8" name="Tabla 7">
            <a:extLst>
              <a:ext uri="{FF2B5EF4-FFF2-40B4-BE49-F238E27FC236}">
                <a16:creationId xmlns:a16="http://schemas.microsoft.com/office/drawing/2014/main" id="{623B9694-9249-4C7B-9D1A-7E332E9F0534}"/>
              </a:ext>
            </a:extLst>
          </p:cNvPr>
          <p:cNvGraphicFramePr>
            <a:graphicFrameLocks noGrp="1"/>
          </p:cNvGraphicFramePr>
          <p:nvPr>
            <p:extLst>
              <p:ext uri="{D42A27DB-BD31-4B8C-83A1-F6EECF244321}">
                <p14:modId xmlns:p14="http://schemas.microsoft.com/office/powerpoint/2010/main" val="1651429006"/>
              </p:ext>
            </p:extLst>
          </p:nvPr>
        </p:nvGraphicFramePr>
        <p:xfrm>
          <a:off x="2570922" y="3644337"/>
          <a:ext cx="5837432" cy="2975581"/>
        </p:xfrm>
        <a:graphic>
          <a:graphicData uri="http://schemas.openxmlformats.org/drawingml/2006/table">
            <a:tbl>
              <a:tblPr firstRow="1" firstCol="1" bandRow="1">
                <a:tableStyleId>{21E4AEA4-8DFA-4A89-87EB-49C32662AFE0}</a:tableStyleId>
              </a:tblPr>
              <a:tblGrid>
                <a:gridCol w="2090822">
                  <a:extLst>
                    <a:ext uri="{9D8B030D-6E8A-4147-A177-3AD203B41FA5}">
                      <a16:colId xmlns:a16="http://schemas.microsoft.com/office/drawing/2014/main" val="2301975909"/>
                    </a:ext>
                  </a:extLst>
                </a:gridCol>
                <a:gridCol w="1061351">
                  <a:extLst>
                    <a:ext uri="{9D8B030D-6E8A-4147-A177-3AD203B41FA5}">
                      <a16:colId xmlns:a16="http://schemas.microsoft.com/office/drawing/2014/main" val="2330138591"/>
                    </a:ext>
                  </a:extLst>
                </a:gridCol>
                <a:gridCol w="988292">
                  <a:extLst>
                    <a:ext uri="{9D8B030D-6E8A-4147-A177-3AD203B41FA5}">
                      <a16:colId xmlns:a16="http://schemas.microsoft.com/office/drawing/2014/main" val="979521509"/>
                    </a:ext>
                  </a:extLst>
                </a:gridCol>
                <a:gridCol w="903278">
                  <a:extLst>
                    <a:ext uri="{9D8B030D-6E8A-4147-A177-3AD203B41FA5}">
                      <a16:colId xmlns:a16="http://schemas.microsoft.com/office/drawing/2014/main" val="4043057624"/>
                    </a:ext>
                  </a:extLst>
                </a:gridCol>
                <a:gridCol w="793689">
                  <a:extLst>
                    <a:ext uri="{9D8B030D-6E8A-4147-A177-3AD203B41FA5}">
                      <a16:colId xmlns:a16="http://schemas.microsoft.com/office/drawing/2014/main" val="2410859955"/>
                    </a:ext>
                  </a:extLst>
                </a:gridCol>
              </a:tblGrid>
              <a:tr h="227961">
                <a:tc rowSpan="2">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Detalle</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ctr"/>
                </a:tc>
                <a:tc gridSpan="2">
                  <a:txBody>
                    <a:bodyPr/>
                    <a:lstStyle/>
                    <a:p>
                      <a:pPr algn="ctr">
                        <a:lnSpc>
                          <a:spcPct val="107000"/>
                        </a:lnSpc>
                        <a:spcAft>
                          <a:spcPts val="0"/>
                        </a:spcAft>
                      </a:pPr>
                      <a:r>
                        <a:rPr lang="es-CO" sz="800" kern="0" dirty="0">
                          <a:effectLst/>
                          <a:latin typeface="Arial" panose="020B0604020202020204" pitchFamily="34" charset="0"/>
                          <a:cs typeface="Arial" panose="020B0604020202020204" pitchFamily="34" charset="0"/>
                        </a:rPr>
                        <a:t>Compañía de Empaques S. A.</a:t>
                      </a:r>
                      <a:endParaRPr lang="es-CO" sz="1200" kern="1800" dirty="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hMerge="1">
                  <a:txBody>
                    <a:bodyPr/>
                    <a:lstStyle/>
                    <a:p>
                      <a:endParaRPr lang="es-CO"/>
                    </a:p>
                  </a:txBody>
                  <a:tcPr/>
                </a:tc>
                <a:tc gridSpan="2">
                  <a:txBody>
                    <a:bodyPr/>
                    <a:lstStyle/>
                    <a:p>
                      <a:pPr algn="ctr">
                        <a:lnSpc>
                          <a:spcPct val="107000"/>
                        </a:lnSpc>
                        <a:spcAft>
                          <a:spcPts val="0"/>
                        </a:spcAft>
                      </a:pPr>
                      <a:r>
                        <a:rPr lang="es-CO" sz="800" kern="0" dirty="0">
                          <a:effectLst/>
                          <a:latin typeface="Arial" panose="020B0604020202020204" pitchFamily="34" charset="0"/>
                          <a:cs typeface="Arial" panose="020B0604020202020204" pitchFamily="34" charset="0"/>
                        </a:rPr>
                        <a:t>Empaques del Cauca S. A.</a:t>
                      </a:r>
                      <a:endParaRPr lang="es-CO" sz="1200" kern="1800" dirty="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hMerge="1">
                  <a:txBody>
                    <a:bodyPr/>
                    <a:lstStyle/>
                    <a:p>
                      <a:endParaRPr lang="es-CO"/>
                    </a:p>
                  </a:txBody>
                  <a:tcPr/>
                </a:tc>
                <a:extLst>
                  <a:ext uri="{0D108BD9-81ED-4DB2-BD59-A6C34878D82A}">
                    <a16:rowId xmlns:a16="http://schemas.microsoft.com/office/drawing/2014/main" val="2628221330"/>
                  </a:ext>
                </a:extLst>
              </a:tr>
              <a:tr h="227961">
                <a:tc vMerge="1">
                  <a:txBody>
                    <a:bodyPr/>
                    <a:lstStyle/>
                    <a:p>
                      <a:endParaRPr lang="es-CO"/>
                    </a:p>
                  </a:txBody>
                  <a:tcPr/>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2016</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2015</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dirty="0">
                          <a:effectLst/>
                          <a:latin typeface="Arial" panose="020B0604020202020204" pitchFamily="34" charset="0"/>
                          <a:cs typeface="Arial" panose="020B0604020202020204" pitchFamily="34" charset="0"/>
                        </a:rPr>
                        <a:t>2016</a:t>
                      </a:r>
                      <a:endParaRPr lang="es-CO" sz="1200" kern="1800" dirty="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dirty="0">
                          <a:effectLst/>
                          <a:latin typeface="Arial" panose="020B0604020202020204" pitchFamily="34" charset="0"/>
                          <a:cs typeface="Arial" panose="020B0604020202020204" pitchFamily="34" charset="0"/>
                        </a:rPr>
                        <a:t>2015</a:t>
                      </a:r>
                      <a:endParaRPr lang="es-CO" sz="1200" kern="1800" dirty="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extLst>
                  <a:ext uri="{0D108BD9-81ED-4DB2-BD59-A6C34878D82A}">
                    <a16:rowId xmlns:a16="http://schemas.microsoft.com/office/drawing/2014/main" val="4273864420"/>
                  </a:ext>
                </a:extLst>
              </a:tr>
              <a:tr h="227961">
                <a:tc>
                  <a:txBody>
                    <a:bodyPr/>
                    <a:lstStyle/>
                    <a:p>
                      <a:pPr>
                        <a:lnSpc>
                          <a:spcPct val="107000"/>
                        </a:lnSpc>
                        <a:spcAft>
                          <a:spcPts val="0"/>
                        </a:spcAft>
                      </a:pPr>
                      <a:r>
                        <a:rPr lang="es-CO" sz="800" kern="0">
                          <a:effectLst/>
                          <a:latin typeface="Arial" panose="020B0604020202020204" pitchFamily="34" charset="0"/>
                          <a:cs typeface="Arial" panose="020B0604020202020204" pitchFamily="34" charset="0"/>
                        </a:rPr>
                        <a:t>Ventas</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194.812.993</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174.604.884</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14.046.410</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11.512.036</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extLst>
                  <a:ext uri="{0D108BD9-81ED-4DB2-BD59-A6C34878D82A}">
                    <a16:rowId xmlns:a16="http://schemas.microsoft.com/office/drawing/2014/main" val="84661457"/>
                  </a:ext>
                </a:extLst>
              </a:tr>
              <a:tr h="227961">
                <a:tc>
                  <a:txBody>
                    <a:bodyPr/>
                    <a:lstStyle/>
                    <a:p>
                      <a:pPr>
                        <a:lnSpc>
                          <a:spcPct val="107000"/>
                        </a:lnSpc>
                        <a:spcAft>
                          <a:spcPts val="0"/>
                        </a:spcAft>
                      </a:pPr>
                      <a:r>
                        <a:rPr lang="es-CO" sz="800" kern="0">
                          <a:effectLst/>
                          <a:latin typeface="Arial" panose="020B0604020202020204" pitchFamily="34" charset="0"/>
                          <a:cs typeface="Arial" panose="020B0604020202020204" pitchFamily="34" charset="0"/>
                        </a:rPr>
                        <a:t>Margen Bruto</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26,29 %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24,81 %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20,53 %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15,33 %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extLst>
                  <a:ext uri="{0D108BD9-81ED-4DB2-BD59-A6C34878D82A}">
                    <a16:rowId xmlns:a16="http://schemas.microsoft.com/office/drawing/2014/main" val="2668253498"/>
                  </a:ext>
                </a:extLst>
              </a:tr>
              <a:tr h="227961">
                <a:tc>
                  <a:txBody>
                    <a:bodyPr/>
                    <a:lstStyle/>
                    <a:p>
                      <a:pPr>
                        <a:lnSpc>
                          <a:spcPct val="107000"/>
                        </a:lnSpc>
                        <a:spcAft>
                          <a:spcPts val="0"/>
                        </a:spcAft>
                      </a:pPr>
                      <a:r>
                        <a:rPr lang="es-CO" sz="800" kern="0">
                          <a:effectLst/>
                          <a:latin typeface="Arial" panose="020B0604020202020204" pitchFamily="34" charset="0"/>
                          <a:cs typeface="Arial" panose="020B0604020202020204" pitchFamily="34" charset="0"/>
                        </a:rPr>
                        <a:t>Margen Operacional</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13,76 %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12,79 %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8,57 %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1,58 %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extLst>
                  <a:ext uri="{0D108BD9-81ED-4DB2-BD59-A6C34878D82A}">
                    <a16:rowId xmlns:a16="http://schemas.microsoft.com/office/drawing/2014/main" val="2493271682"/>
                  </a:ext>
                </a:extLst>
              </a:tr>
              <a:tr h="227961">
                <a:tc>
                  <a:txBody>
                    <a:bodyPr/>
                    <a:lstStyle/>
                    <a:p>
                      <a:pPr>
                        <a:lnSpc>
                          <a:spcPct val="107000"/>
                        </a:lnSpc>
                        <a:spcAft>
                          <a:spcPts val="0"/>
                        </a:spcAft>
                      </a:pPr>
                      <a:r>
                        <a:rPr lang="es-CO" sz="800" kern="0">
                          <a:effectLst/>
                          <a:latin typeface="Arial" panose="020B0604020202020204" pitchFamily="34" charset="0"/>
                          <a:cs typeface="Arial" panose="020B0604020202020204" pitchFamily="34" charset="0"/>
                        </a:rPr>
                        <a:t>Margen Neto</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8,92 %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9,31 %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4,68 %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-3,01 %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extLst>
                  <a:ext uri="{0D108BD9-81ED-4DB2-BD59-A6C34878D82A}">
                    <a16:rowId xmlns:a16="http://schemas.microsoft.com/office/drawing/2014/main" val="2894633113"/>
                  </a:ext>
                </a:extLst>
              </a:tr>
              <a:tr h="227961">
                <a:tc>
                  <a:txBody>
                    <a:bodyPr/>
                    <a:lstStyle/>
                    <a:p>
                      <a:pPr>
                        <a:lnSpc>
                          <a:spcPct val="107000"/>
                        </a:lnSpc>
                        <a:spcAft>
                          <a:spcPts val="0"/>
                        </a:spcAft>
                      </a:pPr>
                      <a:r>
                        <a:rPr lang="es-CO" sz="800" kern="0">
                          <a:effectLst/>
                          <a:latin typeface="Arial" panose="020B0604020202020204" pitchFamily="34" charset="0"/>
                          <a:cs typeface="Arial" panose="020B0604020202020204" pitchFamily="34" charset="0"/>
                        </a:rPr>
                        <a:t>Roe</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8,34 %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8,30 %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3,27 %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-1,70 %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extLst>
                  <a:ext uri="{0D108BD9-81ED-4DB2-BD59-A6C34878D82A}">
                    <a16:rowId xmlns:a16="http://schemas.microsoft.com/office/drawing/2014/main" val="3307120379"/>
                  </a:ext>
                </a:extLst>
              </a:tr>
              <a:tr h="227961">
                <a:tc>
                  <a:txBody>
                    <a:bodyPr/>
                    <a:lstStyle/>
                    <a:p>
                      <a:pPr>
                        <a:lnSpc>
                          <a:spcPct val="107000"/>
                        </a:lnSpc>
                        <a:spcAft>
                          <a:spcPts val="0"/>
                        </a:spcAft>
                      </a:pPr>
                      <a:r>
                        <a:rPr lang="es-CO" sz="800" kern="0">
                          <a:effectLst/>
                          <a:latin typeface="Arial" panose="020B0604020202020204" pitchFamily="34" charset="0"/>
                          <a:cs typeface="Arial" panose="020B0604020202020204" pitchFamily="34" charset="0"/>
                        </a:rPr>
                        <a:t>Roa</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4,87 %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4,99 %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2,58 %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-1,36 %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extLst>
                  <a:ext uri="{0D108BD9-81ED-4DB2-BD59-A6C34878D82A}">
                    <a16:rowId xmlns:a16="http://schemas.microsoft.com/office/drawing/2014/main" val="3005491204"/>
                  </a:ext>
                </a:extLst>
              </a:tr>
              <a:tr h="227961">
                <a:tc>
                  <a:txBody>
                    <a:bodyPr/>
                    <a:lstStyle/>
                    <a:p>
                      <a:pPr>
                        <a:lnSpc>
                          <a:spcPct val="107000"/>
                        </a:lnSpc>
                        <a:spcAft>
                          <a:spcPts val="0"/>
                        </a:spcAft>
                      </a:pPr>
                      <a:r>
                        <a:rPr lang="es-CO" sz="800" kern="0">
                          <a:effectLst/>
                          <a:latin typeface="Arial" panose="020B0604020202020204" pitchFamily="34" charset="0"/>
                          <a:cs typeface="Arial" panose="020B0604020202020204" pitchFamily="34" charset="0"/>
                        </a:rPr>
                        <a:t>Nivel de Endeudamiento</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0,416</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0,399</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20,89 %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21,10 %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extLst>
                  <a:ext uri="{0D108BD9-81ED-4DB2-BD59-A6C34878D82A}">
                    <a16:rowId xmlns:a16="http://schemas.microsoft.com/office/drawing/2014/main" val="3461625052"/>
                  </a:ext>
                </a:extLst>
              </a:tr>
              <a:tr h="227961">
                <a:tc>
                  <a:txBody>
                    <a:bodyPr/>
                    <a:lstStyle/>
                    <a:p>
                      <a:pPr>
                        <a:lnSpc>
                          <a:spcPct val="107000"/>
                        </a:lnSpc>
                        <a:spcAft>
                          <a:spcPts val="0"/>
                        </a:spcAft>
                      </a:pPr>
                      <a:r>
                        <a:rPr lang="es-CO" sz="800" kern="0">
                          <a:effectLst/>
                          <a:latin typeface="Arial" panose="020B0604020202020204" pitchFamily="34" charset="0"/>
                          <a:cs typeface="Arial" panose="020B0604020202020204" pitchFamily="34" charset="0"/>
                        </a:rPr>
                        <a:t>Razón de Liquidez (veces)</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1,02</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1,02</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1,77</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0,96</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extLst>
                  <a:ext uri="{0D108BD9-81ED-4DB2-BD59-A6C34878D82A}">
                    <a16:rowId xmlns:a16="http://schemas.microsoft.com/office/drawing/2014/main" val="84582261"/>
                  </a:ext>
                </a:extLst>
              </a:tr>
              <a:tr h="227961">
                <a:tc>
                  <a:txBody>
                    <a:bodyPr/>
                    <a:lstStyle/>
                    <a:p>
                      <a:pPr>
                        <a:lnSpc>
                          <a:spcPct val="107000"/>
                        </a:lnSpc>
                        <a:spcAft>
                          <a:spcPts val="0"/>
                        </a:spcAft>
                      </a:pPr>
                      <a:r>
                        <a:rPr lang="es-CO" sz="800" kern="0">
                          <a:effectLst/>
                          <a:latin typeface="Arial" panose="020B0604020202020204" pitchFamily="34" charset="0"/>
                          <a:cs typeface="Arial" panose="020B0604020202020204" pitchFamily="34" charset="0"/>
                        </a:rPr>
                        <a:t>Razón de Liquidez Inmediata (veces)</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0,53</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0,54</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1,35</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0,58</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extLst>
                  <a:ext uri="{0D108BD9-81ED-4DB2-BD59-A6C34878D82A}">
                    <a16:rowId xmlns:a16="http://schemas.microsoft.com/office/drawing/2014/main" val="841066651"/>
                  </a:ext>
                </a:extLst>
              </a:tr>
              <a:tr h="227961">
                <a:tc>
                  <a:txBody>
                    <a:bodyPr/>
                    <a:lstStyle/>
                    <a:p>
                      <a:pPr>
                        <a:lnSpc>
                          <a:spcPct val="107000"/>
                        </a:lnSpc>
                        <a:spcAft>
                          <a:spcPts val="0"/>
                        </a:spcAft>
                      </a:pPr>
                      <a:r>
                        <a:rPr lang="es-CO" sz="800" kern="0">
                          <a:effectLst/>
                          <a:latin typeface="Arial" panose="020B0604020202020204" pitchFamily="34" charset="0"/>
                          <a:cs typeface="Arial" panose="020B0604020202020204" pitchFamily="34" charset="0"/>
                        </a:rPr>
                        <a:t>EBITDA</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32.782.000</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26.237.000</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1.237.065</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205.261</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extLst>
                  <a:ext uri="{0D108BD9-81ED-4DB2-BD59-A6C34878D82A}">
                    <a16:rowId xmlns:a16="http://schemas.microsoft.com/office/drawing/2014/main" val="4000326571"/>
                  </a:ext>
                </a:extLst>
              </a:tr>
              <a:tr h="240049">
                <a:tc>
                  <a:txBody>
                    <a:bodyPr/>
                    <a:lstStyle/>
                    <a:p>
                      <a:pPr>
                        <a:lnSpc>
                          <a:spcPct val="107000"/>
                        </a:lnSpc>
                        <a:spcAft>
                          <a:spcPts val="0"/>
                        </a:spcAft>
                      </a:pPr>
                      <a:r>
                        <a:rPr lang="es-CO" sz="800" kern="0">
                          <a:effectLst/>
                          <a:latin typeface="Arial" panose="020B0604020202020204" pitchFamily="34" charset="0"/>
                          <a:cs typeface="Arial" panose="020B0604020202020204" pitchFamily="34" charset="0"/>
                        </a:rPr>
                        <a:t>Margen E</a:t>
                      </a:r>
                      <a:r>
                        <a:rPr lang="es-CO" sz="800" kern="0" cap="all">
                          <a:effectLst/>
                          <a:latin typeface="Arial" panose="020B0604020202020204" pitchFamily="34" charset="0"/>
                          <a:cs typeface="Arial" panose="020B0604020202020204" pitchFamily="34" charset="0"/>
                        </a:rPr>
                        <a:t>bitda</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16,83 %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15,03 %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a:effectLst/>
                          <a:latin typeface="Arial" panose="020B0604020202020204" pitchFamily="34" charset="0"/>
                          <a:cs typeface="Arial" panose="020B0604020202020204" pitchFamily="34" charset="0"/>
                        </a:rPr>
                        <a:t>8,81 %</a:t>
                      </a:r>
                      <a:endParaRPr lang="es-CO" sz="1200" kern="180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tc>
                  <a:txBody>
                    <a:bodyPr/>
                    <a:lstStyle/>
                    <a:p>
                      <a:pPr algn="ctr">
                        <a:lnSpc>
                          <a:spcPct val="107000"/>
                        </a:lnSpc>
                        <a:spcAft>
                          <a:spcPts val="0"/>
                        </a:spcAft>
                      </a:pPr>
                      <a:r>
                        <a:rPr lang="es-CO" sz="800" kern="0" dirty="0">
                          <a:effectLst/>
                          <a:latin typeface="Arial" panose="020B0604020202020204" pitchFamily="34" charset="0"/>
                          <a:cs typeface="Arial" panose="020B0604020202020204" pitchFamily="34" charset="0"/>
                        </a:rPr>
                        <a:t>1,78 %</a:t>
                      </a:r>
                      <a:endParaRPr lang="es-CO" sz="1200" kern="1800" dirty="0">
                        <a:effectLst/>
                        <a:latin typeface="Arial" panose="020B0604020202020204" pitchFamily="34" charset="0"/>
                        <a:ea typeface="Times New Roman" panose="02020603050405020304" pitchFamily="18" charset="0"/>
                        <a:cs typeface="Arial" panose="020B0604020202020204" pitchFamily="34" charset="0"/>
                      </a:endParaRPr>
                    </a:p>
                  </a:txBody>
                  <a:tcPr marL="44450" marR="44450" marT="0" marB="0" anchor="b"/>
                </a:tc>
                <a:extLst>
                  <a:ext uri="{0D108BD9-81ED-4DB2-BD59-A6C34878D82A}">
                    <a16:rowId xmlns:a16="http://schemas.microsoft.com/office/drawing/2014/main" val="568577071"/>
                  </a:ext>
                </a:extLst>
              </a:tr>
            </a:tbl>
          </a:graphicData>
        </a:graphic>
      </p:graphicFrame>
    </p:spTree>
    <p:extLst>
      <p:ext uri="{BB962C8B-B14F-4D97-AF65-F5344CB8AC3E}">
        <p14:creationId xmlns:p14="http://schemas.microsoft.com/office/powerpoint/2010/main" val="774040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E88367E1-08B1-43A6-B318-21F97E6957FA}"/>
              </a:ext>
            </a:extLst>
          </p:cNvPr>
          <p:cNvSpPr/>
          <p:nvPr/>
        </p:nvSpPr>
        <p:spPr>
          <a:xfrm>
            <a:off x="4144314" y="2967335"/>
            <a:ext cx="2920992" cy="923330"/>
          </a:xfrm>
          <a:prstGeom prst="rect">
            <a:avLst/>
          </a:prstGeom>
          <a:noFill/>
        </p:spPr>
        <p:txBody>
          <a:bodyPr wrap="none" lIns="91440" tIns="45720" rIns="91440" bIns="45720">
            <a:spAutoFit/>
          </a:bodyPr>
          <a:lstStyle/>
          <a:p>
            <a:pPr algn="ctr"/>
            <a:r>
              <a:rPr lang="es-ES" sz="5400" b="1" dirty="0">
                <a:ln w="22225">
                  <a:solidFill>
                    <a:schemeClr val="accent2"/>
                  </a:solidFill>
                  <a:prstDash val="solid"/>
                </a:ln>
                <a:solidFill>
                  <a:schemeClr val="accent1">
                    <a:lumMod val="75000"/>
                  </a:schemeClr>
                </a:solidFill>
                <a:effectLst>
                  <a:glow rad="101600">
                    <a:schemeClr val="accent1">
                      <a:satMod val="175000"/>
                      <a:alpha val="40000"/>
                    </a:schemeClr>
                  </a:glow>
                </a:effectLst>
              </a:rPr>
              <a:t>GRACIAS</a:t>
            </a:r>
          </a:p>
        </p:txBody>
      </p:sp>
      <p:pic>
        <p:nvPicPr>
          <p:cNvPr id="7" name="Imagen 6" descr="1">
            <a:extLst>
              <a:ext uri="{FF2B5EF4-FFF2-40B4-BE49-F238E27FC236}">
                <a16:creationId xmlns:a16="http://schemas.microsoft.com/office/drawing/2014/main" id="{8A313F63-F572-466D-9296-59906533A60C}"/>
              </a:ext>
            </a:extLst>
          </p:cNvPr>
          <p:cNvPicPr/>
          <p:nvPr/>
        </p:nvPicPr>
        <p:blipFill>
          <a:blip r:embed="rId2"/>
          <a:srcRect/>
          <a:stretch>
            <a:fillRect/>
          </a:stretch>
        </p:blipFill>
        <p:spPr bwMode="auto">
          <a:xfrm>
            <a:off x="6930887" y="277838"/>
            <a:ext cx="2198143" cy="1802753"/>
          </a:xfrm>
          <a:prstGeom prst="rect">
            <a:avLst/>
          </a:prstGeom>
          <a:noFill/>
          <a:ln w="9525">
            <a:noFill/>
            <a:miter lim="800000"/>
            <a:headEnd/>
            <a:tailEnd/>
          </a:ln>
        </p:spPr>
      </p:pic>
      <p:pic>
        <p:nvPicPr>
          <p:cNvPr id="8" name="Imagen 7">
            <a:extLst>
              <a:ext uri="{FF2B5EF4-FFF2-40B4-BE49-F238E27FC236}">
                <a16:creationId xmlns:a16="http://schemas.microsoft.com/office/drawing/2014/main" id="{8A1C55A8-713D-47C6-9F2D-DFDA5763294F}"/>
              </a:ext>
            </a:extLst>
          </p:cNvPr>
          <p:cNvPicPr>
            <a:picLocks noChangeAspect="1"/>
          </p:cNvPicPr>
          <p:nvPr/>
        </p:nvPicPr>
        <p:blipFill>
          <a:blip r:embed="rId3"/>
          <a:stretch>
            <a:fillRect/>
          </a:stretch>
        </p:blipFill>
        <p:spPr>
          <a:xfrm>
            <a:off x="566227" y="4890052"/>
            <a:ext cx="3193773" cy="1967948"/>
          </a:xfrm>
          <a:prstGeom prst="rect">
            <a:avLst/>
          </a:prstGeom>
        </p:spPr>
      </p:pic>
    </p:spTree>
    <p:extLst>
      <p:ext uri="{BB962C8B-B14F-4D97-AF65-F5344CB8AC3E}">
        <p14:creationId xmlns:p14="http://schemas.microsoft.com/office/powerpoint/2010/main" val="1888347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F6448A-20DE-4F07-8F7B-4EE8575470E6}"/>
              </a:ext>
            </a:extLst>
          </p:cNvPr>
          <p:cNvPicPr>
            <a:picLocks noChangeAspect="1"/>
          </p:cNvPicPr>
          <p:nvPr/>
        </p:nvPicPr>
        <p:blipFill>
          <a:blip r:embed="rId2"/>
          <a:stretch>
            <a:fillRect/>
          </a:stretch>
        </p:blipFill>
        <p:spPr>
          <a:xfrm>
            <a:off x="0" y="5362575"/>
            <a:ext cx="2447925" cy="1495425"/>
          </a:xfrm>
          <a:prstGeom prst="rect">
            <a:avLst/>
          </a:prstGeom>
        </p:spPr>
      </p:pic>
      <p:pic>
        <p:nvPicPr>
          <p:cNvPr id="5" name="Imagen 4" descr="1">
            <a:extLst>
              <a:ext uri="{FF2B5EF4-FFF2-40B4-BE49-F238E27FC236}">
                <a16:creationId xmlns:a16="http://schemas.microsoft.com/office/drawing/2014/main" id="{69C99D71-AA11-400F-9BE3-B15FF07281C8}"/>
              </a:ext>
            </a:extLst>
          </p:cNvPr>
          <p:cNvPicPr/>
          <p:nvPr/>
        </p:nvPicPr>
        <p:blipFill>
          <a:blip r:embed="rId3"/>
          <a:srcRect/>
          <a:stretch>
            <a:fillRect/>
          </a:stretch>
        </p:blipFill>
        <p:spPr bwMode="auto">
          <a:xfrm>
            <a:off x="5087797" y="238082"/>
            <a:ext cx="1121669" cy="1007621"/>
          </a:xfrm>
          <a:prstGeom prst="rect">
            <a:avLst/>
          </a:prstGeom>
          <a:noFill/>
          <a:ln w="9525">
            <a:noFill/>
            <a:miter lim="800000"/>
            <a:headEnd/>
            <a:tailEnd/>
          </a:ln>
        </p:spPr>
      </p:pic>
      <p:sp>
        <p:nvSpPr>
          <p:cNvPr id="6" name="CuadroTexto 5">
            <a:extLst>
              <a:ext uri="{FF2B5EF4-FFF2-40B4-BE49-F238E27FC236}">
                <a16:creationId xmlns:a16="http://schemas.microsoft.com/office/drawing/2014/main" id="{0A41247F-A47C-4E37-BB2D-01D83587240D}"/>
              </a:ext>
            </a:extLst>
          </p:cNvPr>
          <p:cNvSpPr txBox="1"/>
          <p:nvPr/>
        </p:nvSpPr>
        <p:spPr>
          <a:xfrm>
            <a:off x="1832005" y="2125538"/>
            <a:ext cx="7633252" cy="1477328"/>
          </a:xfrm>
          <a:prstGeom prst="rect">
            <a:avLst/>
          </a:prstGeom>
          <a:noFill/>
        </p:spPr>
        <p:txBody>
          <a:bodyPr wrap="square" rtlCol="0">
            <a:spAutoFit/>
          </a:bodyPr>
          <a:lstStyle/>
          <a:p>
            <a:pPr algn="just"/>
            <a:r>
              <a:rPr lang="es-CO" dirty="0">
                <a:latin typeface="Arial" panose="020B0604020202020204" pitchFamily="34" charset="0"/>
                <a:cs typeface="Arial" panose="020B0604020202020204" pitchFamily="34" charset="0"/>
              </a:rPr>
              <a:t>La empresa Empaques del Cauca S. A. inicia en 1967. Actualmente, es una de las empresas más importantes del departamento del Cauca, por lo cual es de vital importancia analizar la situación financiera y el desempeño de los últimos cinco años, con el fin de estimar la generación de valor para un periodo proyectado de diez años</a:t>
            </a:r>
            <a:endParaRPr lang="es-CO" sz="2000" b="1" dirty="0">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4905A0A5-486A-4491-AF62-13A33E42A1AF}"/>
              </a:ext>
            </a:extLst>
          </p:cNvPr>
          <p:cNvSpPr txBox="1"/>
          <p:nvPr/>
        </p:nvSpPr>
        <p:spPr>
          <a:xfrm>
            <a:off x="1832006" y="1443048"/>
            <a:ext cx="5213386" cy="400110"/>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Problema estudiado</a:t>
            </a:r>
          </a:p>
        </p:txBody>
      </p:sp>
    </p:spTree>
    <p:extLst>
      <p:ext uri="{BB962C8B-B14F-4D97-AF65-F5344CB8AC3E}">
        <p14:creationId xmlns:p14="http://schemas.microsoft.com/office/powerpoint/2010/main" val="129049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F6448A-20DE-4F07-8F7B-4EE8575470E6}"/>
              </a:ext>
            </a:extLst>
          </p:cNvPr>
          <p:cNvPicPr>
            <a:picLocks noChangeAspect="1"/>
          </p:cNvPicPr>
          <p:nvPr/>
        </p:nvPicPr>
        <p:blipFill>
          <a:blip r:embed="rId2"/>
          <a:stretch>
            <a:fillRect/>
          </a:stretch>
        </p:blipFill>
        <p:spPr>
          <a:xfrm>
            <a:off x="0" y="5362575"/>
            <a:ext cx="2447925" cy="1495425"/>
          </a:xfrm>
          <a:prstGeom prst="rect">
            <a:avLst/>
          </a:prstGeom>
        </p:spPr>
      </p:pic>
      <p:pic>
        <p:nvPicPr>
          <p:cNvPr id="5" name="Imagen 4" descr="1">
            <a:extLst>
              <a:ext uri="{FF2B5EF4-FFF2-40B4-BE49-F238E27FC236}">
                <a16:creationId xmlns:a16="http://schemas.microsoft.com/office/drawing/2014/main" id="{69C99D71-AA11-400F-9BE3-B15FF07281C8}"/>
              </a:ext>
            </a:extLst>
          </p:cNvPr>
          <p:cNvPicPr/>
          <p:nvPr/>
        </p:nvPicPr>
        <p:blipFill>
          <a:blip r:embed="rId3"/>
          <a:srcRect/>
          <a:stretch>
            <a:fillRect/>
          </a:stretch>
        </p:blipFill>
        <p:spPr bwMode="auto">
          <a:xfrm>
            <a:off x="5087797" y="238082"/>
            <a:ext cx="1121669" cy="1007621"/>
          </a:xfrm>
          <a:prstGeom prst="rect">
            <a:avLst/>
          </a:prstGeom>
          <a:noFill/>
          <a:ln w="9525">
            <a:noFill/>
            <a:miter lim="800000"/>
            <a:headEnd/>
            <a:tailEnd/>
          </a:ln>
        </p:spPr>
      </p:pic>
      <p:sp>
        <p:nvSpPr>
          <p:cNvPr id="6" name="CuadroTexto 5">
            <a:extLst>
              <a:ext uri="{FF2B5EF4-FFF2-40B4-BE49-F238E27FC236}">
                <a16:creationId xmlns:a16="http://schemas.microsoft.com/office/drawing/2014/main" id="{0A41247F-A47C-4E37-BB2D-01D83587240D}"/>
              </a:ext>
            </a:extLst>
          </p:cNvPr>
          <p:cNvSpPr txBox="1"/>
          <p:nvPr/>
        </p:nvSpPr>
        <p:spPr>
          <a:xfrm>
            <a:off x="1832005" y="2125169"/>
            <a:ext cx="7633252" cy="1785104"/>
          </a:xfrm>
          <a:prstGeom prst="rect">
            <a:avLst/>
          </a:prstGeom>
          <a:noFill/>
        </p:spPr>
        <p:txBody>
          <a:bodyPr wrap="square" rtlCol="0">
            <a:spAutoFit/>
          </a:bodyPr>
          <a:lstStyle/>
          <a:p>
            <a:pPr algn="just"/>
            <a:r>
              <a:rPr lang="es-CO" dirty="0">
                <a:latin typeface="Arial" panose="020B0604020202020204" pitchFamily="34" charset="0"/>
                <a:cs typeface="Arial" panose="020B0604020202020204" pitchFamily="34" charset="0"/>
              </a:rPr>
              <a:t>Como consecuencia de la apertura económica y el desarrollo económico mundial es muy importante, para una compañía que quiera vender sus acciones, determinar, con un alto grado de exactitud, el valor que representa y que este no sea subestimado o sobreestimado; además, que sirva como referencia para fijar el precio de la transacción.</a:t>
            </a:r>
          </a:p>
          <a:p>
            <a:pPr algn="just"/>
            <a:endParaRPr lang="es-CO" sz="2000" b="1" dirty="0">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4905A0A5-486A-4491-AF62-13A33E42A1AF}"/>
              </a:ext>
            </a:extLst>
          </p:cNvPr>
          <p:cNvSpPr txBox="1"/>
          <p:nvPr/>
        </p:nvSpPr>
        <p:spPr>
          <a:xfrm>
            <a:off x="1832005" y="1566159"/>
            <a:ext cx="5213386" cy="400110"/>
          </a:xfrm>
          <a:prstGeom prst="rect">
            <a:avLst/>
          </a:prstGeom>
          <a:noFill/>
        </p:spPr>
        <p:txBody>
          <a:bodyPr wrap="square" rtlCol="0">
            <a:spAutoFit/>
          </a:bodyPr>
          <a:lstStyle/>
          <a:p>
            <a:r>
              <a:rPr lang="es-CO" sz="2000" b="1" dirty="0">
                <a:latin typeface="Arial" panose="020B0604020202020204" pitchFamily="34" charset="0"/>
                <a:cs typeface="Arial" panose="020B0604020202020204" pitchFamily="34" charset="0"/>
              </a:rPr>
              <a:t>Justificación</a:t>
            </a:r>
          </a:p>
        </p:txBody>
      </p:sp>
      <p:sp>
        <p:nvSpPr>
          <p:cNvPr id="7" name="CuadroTexto 6">
            <a:extLst>
              <a:ext uri="{FF2B5EF4-FFF2-40B4-BE49-F238E27FC236}">
                <a16:creationId xmlns:a16="http://schemas.microsoft.com/office/drawing/2014/main" id="{111668CA-84D9-4256-AA5A-4361937F6567}"/>
              </a:ext>
            </a:extLst>
          </p:cNvPr>
          <p:cNvSpPr txBox="1"/>
          <p:nvPr/>
        </p:nvSpPr>
        <p:spPr>
          <a:xfrm>
            <a:off x="1832005" y="3765996"/>
            <a:ext cx="7633252" cy="2092881"/>
          </a:xfrm>
          <a:prstGeom prst="rect">
            <a:avLst/>
          </a:prstGeom>
          <a:noFill/>
        </p:spPr>
        <p:txBody>
          <a:bodyPr wrap="square" rtlCol="0">
            <a:spAutoFit/>
          </a:bodyPr>
          <a:lstStyle/>
          <a:p>
            <a:pPr algn="just"/>
            <a:r>
              <a:rPr lang="es-CO" dirty="0">
                <a:latin typeface="Arial" panose="020B0604020202020204" pitchFamily="34" charset="0"/>
                <a:cs typeface="Arial" panose="020B0604020202020204" pitchFamily="34" charset="0"/>
              </a:rPr>
              <a:t>La valoración de empresas puede ser utilizada para diversos fines como:</a:t>
            </a:r>
          </a:p>
          <a:p>
            <a:pPr algn="just"/>
            <a:endParaRPr lang="es-CO" sz="2000" b="1"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s-CO" dirty="0">
                <a:latin typeface="Arial" panose="020B0604020202020204" pitchFamily="34" charset="0"/>
                <a:cs typeface="Arial" panose="020B0604020202020204" pitchFamily="34" charset="0"/>
              </a:rPr>
              <a:t>Decisiones estratégicas</a:t>
            </a:r>
          </a:p>
          <a:p>
            <a:pPr marL="342900" indent="-342900" algn="just">
              <a:buFont typeface="Arial" panose="020B0604020202020204" pitchFamily="34" charset="0"/>
              <a:buChar char="•"/>
            </a:pPr>
            <a:r>
              <a:rPr lang="es-CO" dirty="0">
                <a:latin typeface="Arial" panose="020B0604020202020204" pitchFamily="34" charset="0"/>
                <a:cs typeface="Arial" panose="020B0604020202020204" pitchFamily="34" charset="0"/>
              </a:rPr>
              <a:t>Evaluación de proyectos</a:t>
            </a:r>
          </a:p>
          <a:p>
            <a:pPr marL="342900" indent="-342900" algn="just">
              <a:buFont typeface="Arial" panose="020B0604020202020204" pitchFamily="34" charset="0"/>
              <a:buChar char="•"/>
            </a:pPr>
            <a:r>
              <a:rPr lang="es-CO" dirty="0">
                <a:latin typeface="Arial" panose="020B0604020202020204" pitchFamily="34" charset="0"/>
                <a:cs typeface="Arial" panose="020B0604020202020204" pitchFamily="34" charset="0"/>
              </a:rPr>
              <a:t>Aplicación de sistemas de compensación a los empleados de la empresa</a:t>
            </a:r>
          </a:p>
          <a:p>
            <a:pPr marL="342900" indent="-342900" algn="just">
              <a:buFont typeface="Arial" panose="020B0604020202020204" pitchFamily="34" charset="0"/>
              <a:buChar char="•"/>
            </a:pPr>
            <a:endParaRPr lang="es-CO"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057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F6448A-20DE-4F07-8F7B-4EE8575470E6}"/>
              </a:ext>
            </a:extLst>
          </p:cNvPr>
          <p:cNvPicPr>
            <a:picLocks noChangeAspect="1"/>
          </p:cNvPicPr>
          <p:nvPr/>
        </p:nvPicPr>
        <p:blipFill>
          <a:blip r:embed="rId2"/>
          <a:stretch>
            <a:fillRect/>
          </a:stretch>
        </p:blipFill>
        <p:spPr>
          <a:xfrm>
            <a:off x="0" y="5362575"/>
            <a:ext cx="2447925" cy="1495425"/>
          </a:xfrm>
          <a:prstGeom prst="rect">
            <a:avLst/>
          </a:prstGeom>
        </p:spPr>
      </p:pic>
      <p:pic>
        <p:nvPicPr>
          <p:cNvPr id="5" name="Imagen 4" descr="1">
            <a:extLst>
              <a:ext uri="{FF2B5EF4-FFF2-40B4-BE49-F238E27FC236}">
                <a16:creationId xmlns:a16="http://schemas.microsoft.com/office/drawing/2014/main" id="{69C99D71-AA11-400F-9BE3-B15FF07281C8}"/>
              </a:ext>
            </a:extLst>
          </p:cNvPr>
          <p:cNvPicPr/>
          <p:nvPr/>
        </p:nvPicPr>
        <p:blipFill>
          <a:blip r:embed="rId3"/>
          <a:srcRect/>
          <a:stretch>
            <a:fillRect/>
          </a:stretch>
        </p:blipFill>
        <p:spPr bwMode="auto">
          <a:xfrm>
            <a:off x="5087797" y="238082"/>
            <a:ext cx="1121669" cy="1007621"/>
          </a:xfrm>
          <a:prstGeom prst="rect">
            <a:avLst/>
          </a:prstGeom>
          <a:noFill/>
          <a:ln w="9525">
            <a:noFill/>
            <a:miter lim="800000"/>
            <a:headEnd/>
            <a:tailEnd/>
          </a:ln>
        </p:spPr>
      </p:pic>
      <p:sp>
        <p:nvSpPr>
          <p:cNvPr id="2" name="CuadroTexto 1">
            <a:extLst>
              <a:ext uri="{FF2B5EF4-FFF2-40B4-BE49-F238E27FC236}">
                <a16:creationId xmlns:a16="http://schemas.microsoft.com/office/drawing/2014/main" id="{4905A0A5-486A-4491-AF62-13A33E42A1AF}"/>
              </a:ext>
            </a:extLst>
          </p:cNvPr>
          <p:cNvSpPr txBox="1"/>
          <p:nvPr/>
        </p:nvSpPr>
        <p:spPr>
          <a:xfrm>
            <a:off x="821635" y="1638479"/>
            <a:ext cx="9369286" cy="3724096"/>
          </a:xfrm>
          <a:prstGeom prst="rect">
            <a:avLst/>
          </a:prstGeom>
          <a:noFill/>
        </p:spPr>
        <p:txBody>
          <a:bodyPr wrap="square" rtlCol="0">
            <a:spAutoFit/>
          </a:bodyPr>
          <a:lstStyle/>
          <a:p>
            <a:r>
              <a:rPr lang="es-CO" b="1" dirty="0">
                <a:latin typeface="Arial" panose="020B0604020202020204" pitchFamily="34" charset="0"/>
                <a:cs typeface="Arial" panose="020B0604020202020204" pitchFamily="34" charset="0"/>
              </a:rPr>
              <a:t>Objetivo General</a:t>
            </a:r>
          </a:p>
          <a:p>
            <a:endParaRPr lang="es-CO" b="1" dirty="0">
              <a:latin typeface="Arial" panose="020B0604020202020204" pitchFamily="34" charset="0"/>
              <a:cs typeface="Arial" panose="020B0604020202020204" pitchFamily="34" charset="0"/>
            </a:endParaRPr>
          </a:p>
          <a:p>
            <a:r>
              <a:rPr lang="es-CO" dirty="0">
                <a:latin typeface="Arial" panose="020B0604020202020204" pitchFamily="34" charset="0"/>
                <a:cs typeface="Arial" panose="020B0604020202020204" pitchFamily="34" charset="0"/>
              </a:rPr>
              <a:t>Valorar financieramente la organización Empaques del Cauca a través de la metodología de flujo de caja descontado y valoración por EVA. </a:t>
            </a:r>
          </a:p>
          <a:p>
            <a:endParaRPr lang="es-CO" dirty="0">
              <a:latin typeface="Arial" panose="020B0604020202020204" pitchFamily="34" charset="0"/>
              <a:cs typeface="Arial" panose="020B0604020202020204" pitchFamily="34" charset="0"/>
            </a:endParaRPr>
          </a:p>
          <a:p>
            <a:r>
              <a:rPr lang="es-CO" b="1" dirty="0">
                <a:latin typeface="Arial" panose="020B0604020202020204" pitchFamily="34" charset="0"/>
                <a:cs typeface="Arial" panose="020B0604020202020204" pitchFamily="34" charset="0"/>
              </a:rPr>
              <a:t>Objetivos Específicos</a:t>
            </a:r>
          </a:p>
          <a:p>
            <a:endParaRPr lang="es-CO" b="1" dirty="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s-CO" dirty="0">
                <a:latin typeface="Arial" panose="020B0604020202020204" pitchFamily="34" charset="0"/>
                <a:cs typeface="Arial" panose="020B0604020202020204" pitchFamily="34" charset="0"/>
              </a:rPr>
              <a:t>Análisis de la situación financiera actual de la empresa.</a:t>
            </a:r>
          </a:p>
          <a:p>
            <a:pPr marL="285750" lvl="0" indent="-285750">
              <a:buFont typeface="Arial" panose="020B0604020202020204" pitchFamily="34" charset="0"/>
              <a:buChar char="•"/>
            </a:pPr>
            <a:r>
              <a:rPr lang="es-CO" dirty="0">
                <a:latin typeface="Arial" panose="020B0604020202020204" pitchFamily="34" charset="0"/>
                <a:cs typeface="Arial" panose="020B0604020202020204" pitchFamily="34" charset="0"/>
              </a:rPr>
              <a:t>Análisis del sector y principales competidores.</a:t>
            </a:r>
          </a:p>
          <a:p>
            <a:pPr marL="285750" lvl="0" indent="-285750">
              <a:buFont typeface="Arial" panose="020B0604020202020204" pitchFamily="34" charset="0"/>
              <a:buChar char="•"/>
            </a:pPr>
            <a:r>
              <a:rPr lang="es-CO" dirty="0">
                <a:latin typeface="Arial" panose="020B0604020202020204" pitchFamily="34" charset="0"/>
                <a:cs typeface="Arial" panose="020B0604020202020204" pitchFamily="34" charset="0"/>
              </a:rPr>
              <a:t>Determinar el impacto de los indicadores financieros de la empresa.</a:t>
            </a:r>
          </a:p>
          <a:p>
            <a:pPr marL="285750" lvl="0" indent="-285750">
              <a:buFont typeface="Arial" panose="020B0604020202020204" pitchFamily="34" charset="0"/>
              <a:buChar char="•"/>
            </a:pPr>
            <a:r>
              <a:rPr lang="es-CO" dirty="0">
                <a:latin typeface="Arial" panose="020B0604020202020204" pitchFamily="34" charset="0"/>
                <a:cs typeface="Arial" panose="020B0604020202020204" pitchFamily="34" charset="0"/>
              </a:rPr>
              <a:t>Estimar el valor actual de la empresa.</a:t>
            </a:r>
          </a:p>
          <a:p>
            <a:pPr marL="285750" lvl="0" indent="-285750">
              <a:buFont typeface="Arial" panose="020B0604020202020204" pitchFamily="34" charset="0"/>
              <a:buChar char="•"/>
            </a:pPr>
            <a:r>
              <a:rPr lang="es-CO" dirty="0">
                <a:latin typeface="Arial" panose="020B0604020202020204" pitchFamily="34" charset="0"/>
                <a:cs typeface="Arial" panose="020B0604020202020204" pitchFamily="34" charset="0"/>
              </a:rPr>
              <a:t>Desarrollar estrategias que permitan la generación de valor.</a:t>
            </a:r>
          </a:p>
          <a:p>
            <a:endParaRPr lang="es-CO"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12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F6448A-20DE-4F07-8F7B-4EE8575470E6}"/>
              </a:ext>
            </a:extLst>
          </p:cNvPr>
          <p:cNvPicPr>
            <a:picLocks noChangeAspect="1"/>
          </p:cNvPicPr>
          <p:nvPr/>
        </p:nvPicPr>
        <p:blipFill>
          <a:blip r:embed="rId2"/>
          <a:stretch>
            <a:fillRect/>
          </a:stretch>
        </p:blipFill>
        <p:spPr>
          <a:xfrm>
            <a:off x="0" y="5362575"/>
            <a:ext cx="2447925" cy="1495425"/>
          </a:xfrm>
          <a:prstGeom prst="rect">
            <a:avLst/>
          </a:prstGeom>
        </p:spPr>
      </p:pic>
      <p:pic>
        <p:nvPicPr>
          <p:cNvPr id="5" name="Imagen 4" descr="1">
            <a:extLst>
              <a:ext uri="{FF2B5EF4-FFF2-40B4-BE49-F238E27FC236}">
                <a16:creationId xmlns:a16="http://schemas.microsoft.com/office/drawing/2014/main" id="{69C99D71-AA11-400F-9BE3-B15FF07281C8}"/>
              </a:ext>
            </a:extLst>
          </p:cNvPr>
          <p:cNvPicPr/>
          <p:nvPr/>
        </p:nvPicPr>
        <p:blipFill>
          <a:blip r:embed="rId3"/>
          <a:srcRect/>
          <a:stretch>
            <a:fillRect/>
          </a:stretch>
        </p:blipFill>
        <p:spPr bwMode="auto">
          <a:xfrm>
            <a:off x="5087797" y="238082"/>
            <a:ext cx="1121669" cy="1007621"/>
          </a:xfrm>
          <a:prstGeom prst="rect">
            <a:avLst/>
          </a:prstGeom>
          <a:noFill/>
          <a:ln w="9525">
            <a:noFill/>
            <a:miter lim="800000"/>
            <a:headEnd/>
            <a:tailEnd/>
          </a:ln>
        </p:spPr>
      </p:pic>
      <p:sp>
        <p:nvSpPr>
          <p:cNvPr id="2" name="CuadroTexto 1">
            <a:extLst>
              <a:ext uri="{FF2B5EF4-FFF2-40B4-BE49-F238E27FC236}">
                <a16:creationId xmlns:a16="http://schemas.microsoft.com/office/drawing/2014/main" id="{4905A0A5-486A-4491-AF62-13A33E42A1AF}"/>
              </a:ext>
            </a:extLst>
          </p:cNvPr>
          <p:cNvSpPr txBox="1"/>
          <p:nvPr/>
        </p:nvSpPr>
        <p:spPr>
          <a:xfrm>
            <a:off x="857970" y="1664983"/>
            <a:ext cx="9369286" cy="2339102"/>
          </a:xfrm>
          <a:prstGeom prst="rect">
            <a:avLst/>
          </a:prstGeom>
          <a:noFill/>
        </p:spPr>
        <p:txBody>
          <a:bodyPr wrap="square" rtlCol="0">
            <a:spAutoFit/>
          </a:bodyPr>
          <a:lstStyle/>
          <a:p>
            <a:r>
              <a:rPr lang="es-CO" b="1" dirty="0">
                <a:latin typeface="Arial" panose="020B0604020202020204" pitchFamily="34" charset="0"/>
                <a:cs typeface="Arial" panose="020B0604020202020204" pitchFamily="34" charset="0"/>
              </a:rPr>
              <a:t>Metodología</a:t>
            </a:r>
          </a:p>
          <a:p>
            <a:endParaRPr lang="es-CO"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Diagnostico financiero de los principales indicadores.</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Proyección de cifras del estado de situación financiera y estado de resultados</a:t>
            </a:r>
          </a:p>
          <a:p>
            <a:pPr marL="285750" indent="-285750">
              <a:buFont typeface="Arial" panose="020B0604020202020204" pitchFamily="34" charset="0"/>
              <a:buChar char="•"/>
            </a:pPr>
            <a:r>
              <a:rPr lang="es-CO" dirty="0">
                <a:latin typeface="Arial" panose="020B0604020202020204" pitchFamily="34" charset="0"/>
                <a:cs typeface="Arial" panose="020B0604020202020204" pitchFamily="34" charset="0"/>
              </a:rPr>
              <a:t>Valoración por flujo de caja libre y EVA</a:t>
            </a:r>
          </a:p>
          <a:p>
            <a:r>
              <a:rPr lang="es-CO" dirty="0">
                <a:latin typeface="Arial" panose="020B0604020202020204" pitchFamily="34" charset="0"/>
                <a:cs typeface="Arial" panose="020B0604020202020204" pitchFamily="34" charset="0"/>
              </a:rPr>
              <a:t>  </a:t>
            </a:r>
          </a:p>
          <a:p>
            <a:endParaRPr lang="es-CO" b="1" dirty="0">
              <a:latin typeface="Arial" panose="020B0604020202020204" pitchFamily="34" charset="0"/>
              <a:cs typeface="Arial" panose="020B0604020202020204" pitchFamily="34" charset="0"/>
            </a:endParaRPr>
          </a:p>
          <a:p>
            <a:endParaRPr lang="es-CO"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56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F6448A-20DE-4F07-8F7B-4EE8575470E6}"/>
              </a:ext>
            </a:extLst>
          </p:cNvPr>
          <p:cNvPicPr>
            <a:picLocks noChangeAspect="1"/>
          </p:cNvPicPr>
          <p:nvPr/>
        </p:nvPicPr>
        <p:blipFill>
          <a:blip r:embed="rId2"/>
          <a:stretch>
            <a:fillRect/>
          </a:stretch>
        </p:blipFill>
        <p:spPr>
          <a:xfrm>
            <a:off x="172279" y="5628722"/>
            <a:ext cx="2120348" cy="1229278"/>
          </a:xfrm>
          <a:prstGeom prst="rect">
            <a:avLst/>
          </a:prstGeom>
        </p:spPr>
      </p:pic>
      <p:pic>
        <p:nvPicPr>
          <p:cNvPr id="5" name="Imagen 4" descr="1">
            <a:extLst>
              <a:ext uri="{FF2B5EF4-FFF2-40B4-BE49-F238E27FC236}">
                <a16:creationId xmlns:a16="http://schemas.microsoft.com/office/drawing/2014/main" id="{69C99D71-AA11-400F-9BE3-B15FF07281C8}"/>
              </a:ext>
            </a:extLst>
          </p:cNvPr>
          <p:cNvPicPr/>
          <p:nvPr/>
        </p:nvPicPr>
        <p:blipFill>
          <a:blip r:embed="rId3"/>
          <a:srcRect/>
          <a:stretch>
            <a:fillRect/>
          </a:stretch>
        </p:blipFill>
        <p:spPr bwMode="auto">
          <a:xfrm>
            <a:off x="5087797" y="238082"/>
            <a:ext cx="1121669" cy="1007621"/>
          </a:xfrm>
          <a:prstGeom prst="rect">
            <a:avLst/>
          </a:prstGeom>
          <a:noFill/>
          <a:ln w="9525">
            <a:noFill/>
            <a:miter lim="800000"/>
            <a:headEnd/>
            <a:tailEnd/>
          </a:ln>
        </p:spPr>
      </p:pic>
      <p:sp>
        <p:nvSpPr>
          <p:cNvPr id="2" name="CuadroTexto 1">
            <a:extLst>
              <a:ext uri="{FF2B5EF4-FFF2-40B4-BE49-F238E27FC236}">
                <a16:creationId xmlns:a16="http://schemas.microsoft.com/office/drawing/2014/main" id="{4905A0A5-486A-4491-AF62-13A33E42A1AF}"/>
              </a:ext>
            </a:extLst>
          </p:cNvPr>
          <p:cNvSpPr txBox="1"/>
          <p:nvPr/>
        </p:nvSpPr>
        <p:spPr>
          <a:xfrm>
            <a:off x="844718" y="1439696"/>
            <a:ext cx="9369286" cy="461665"/>
          </a:xfrm>
          <a:prstGeom prst="rect">
            <a:avLst/>
          </a:prstGeom>
          <a:noFill/>
        </p:spPr>
        <p:txBody>
          <a:bodyPr wrap="square" rtlCol="0">
            <a:spAutoFit/>
          </a:bodyPr>
          <a:lstStyle/>
          <a:p>
            <a:pPr algn="ctr"/>
            <a:r>
              <a:rPr lang="es-CO" sz="2400" b="1" dirty="0">
                <a:latin typeface="Arial" panose="020B0604020202020204" pitchFamily="34" charset="0"/>
                <a:cs typeface="Arial" panose="020B0604020202020204" pitchFamily="34" charset="0"/>
              </a:rPr>
              <a:t>Resultados obtenidos</a:t>
            </a:r>
          </a:p>
        </p:txBody>
      </p:sp>
      <p:sp>
        <p:nvSpPr>
          <p:cNvPr id="3" name="Rectángulo 2">
            <a:extLst>
              <a:ext uri="{FF2B5EF4-FFF2-40B4-BE49-F238E27FC236}">
                <a16:creationId xmlns:a16="http://schemas.microsoft.com/office/drawing/2014/main" id="{C59287FA-EA1F-461B-A4B9-F6DC4318196D}"/>
              </a:ext>
            </a:extLst>
          </p:cNvPr>
          <p:cNvSpPr/>
          <p:nvPr/>
        </p:nvSpPr>
        <p:spPr>
          <a:xfrm>
            <a:off x="1096510" y="2111779"/>
            <a:ext cx="3005951" cy="369332"/>
          </a:xfrm>
          <a:prstGeom prst="rect">
            <a:avLst/>
          </a:prstGeom>
        </p:spPr>
        <p:txBody>
          <a:bodyPr wrap="none">
            <a:spAutoFit/>
          </a:bodyPr>
          <a:lstStyle/>
          <a:p>
            <a:r>
              <a:rPr lang="es-CO" b="1" kern="1800" dirty="0">
                <a:latin typeface="Arial" panose="020B0604020202020204" pitchFamily="34" charset="0"/>
                <a:ea typeface="Times New Roman" panose="02020603050405020304" pitchFamily="18" charset="0"/>
                <a:cs typeface="Arial" panose="020B0604020202020204" pitchFamily="34" charset="0"/>
              </a:rPr>
              <a:t>Análisis razón de liquidez</a:t>
            </a:r>
            <a:endParaRPr lang="es-CO" b="1" dirty="0">
              <a:latin typeface="Arial" panose="020B0604020202020204" pitchFamily="34" charset="0"/>
              <a:cs typeface="Arial" panose="020B0604020202020204" pitchFamily="34" charset="0"/>
            </a:endParaRPr>
          </a:p>
        </p:txBody>
      </p:sp>
      <p:graphicFrame>
        <p:nvGraphicFramePr>
          <p:cNvPr id="6" name="Gráfico 5">
            <a:extLst>
              <a:ext uri="{FF2B5EF4-FFF2-40B4-BE49-F238E27FC236}">
                <a16:creationId xmlns:a16="http://schemas.microsoft.com/office/drawing/2014/main" id="{B3167282-53B0-4DBF-9D52-D7D8299E6D34}"/>
              </a:ext>
            </a:extLst>
          </p:cNvPr>
          <p:cNvGraphicFramePr/>
          <p:nvPr>
            <p:extLst>
              <p:ext uri="{D42A27DB-BD31-4B8C-83A1-F6EECF244321}">
                <p14:modId xmlns:p14="http://schemas.microsoft.com/office/powerpoint/2010/main" val="2509451175"/>
              </p:ext>
            </p:extLst>
          </p:nvPr>
        </p:nvGraphicFramePr>
        <p:xfrm>
          <a:off x="473660" y="2675104"/>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Gráfico 6">
            <a:extLst>
              <a:ext uri="{FF2B5EF4-FFF2-40B4-BE49-F238E27FC236}">
                <a16:creationId xmlns:a16="http://schemas.microsoft.com/office/drawing/2014/main" id="{819E46E4-1C94-4FE3-9360-5C55C738C03F}"/>
              </a:ext>
            </a:extLst>
          </p:cNvPr>
          <p:cNvGraphicFramePr/>
          <p:nvPr>
            <p:extLst>
              <p:ext uri="{D42A27DB-BD31-4B8C-83A1-F6EECF244321}">
                <p14:modId xmlns:p14="http://schemas.microsoft.com/office/powerpoint/2010/main" val="2970283802"/>
              </p:ext>
            </p:extLst>
          </p:nvPr>
        </p:nvGraphicFramePr>
        <p:xfrm>
          <a:off x="5294247" y="2605904"/>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ángulo 7">
            <a:extLst>
              <a:ext uri="{FF2B5EF4-FFF2-40B4-BE49-F238E27FC236}">
                <a16:creationId xmlns:a16="http://schemas.microsoft.com/office/drawing/2014/main" id="{043D184E-C52F-48B5-BAAE-4A753C2F2D5F}"/>
              </a:ext>
            </a:extLst>
          </p:cNvPr>
          <p:cNvSpPr/>
          <p:nvPr/>
        </p:nvSpPr>
        <p:spPr>
          <a:xfrm>
            <a:off x="6179863" y="2095354"/>
            <a:ext cx="2800767" cy="369332"/>
          </a:xfrm>
          <a:prstGeom prst="rect">
            <a:avLst/>
          </a:prstGeom>
        </p:spPr>
        <p:txBody>
          <a:bodyPr wrap="none">
            <a:spAutoFit/>
          </a:bodyPr>
          <a:lstStyle/>
          <a:p>
            <a:r>
              <a:rPr lang="es-CO" b="1" kern="1800" dirty="0">
                <a:latin typeface="Arial" panose="020B0604020202020204" pitchFamily="34" charset="0"/>
                <a:cs typeface="Arial" panose="020B0604020202020204" pitchFamily="34" charset="0"/>
              </a:rPr>
              <a:t>Rotación de inventarios</a:t>
            </a:r>
            <a:endParaRPr lang="es-CO"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499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F6448A-20DE-4F07-8F7B-4EE8575470E6}"/>
              </a:ext>
            </a:extLst>
          </p:cNvPr>
          <p:cNvPicPr>
            <a:picLocks noChangeAspect="1"/>
          </p:cNvPicPr>
          <p:nvPr/>
        </p:nvPicPr>
        <p:blipFill>
          <a:blip r:embed="rId2"/>
          <a:stretch>
            <a:fillRect/>
          </a:stretch>
        </p:blipFill>
        <p:spPr>
          <a:xfrm>
            <a:off x="172279" y="5628722"/>
            <a:ext cx="2120348" cy="1229278"/>
          </a:xfrm>
          <a:prstGeom prst="rect">
            <a:avLst/>
          </a:prstGeom>
        </p:spPr>
      </p:pic>
      <p:pic>
        <p:nvPicPr>
          <p:cNvPr id="5" name="Imagen 4" descr="1">
            <a:extLst>
              <a:ext uri="{FF2B5EF4-FFF2-40B4-BE49-F238E27FC236}">
                <a16:creationId xmlns:a16="http://schemas.microsoft.com/office/drawing/2014/main" id="{69C99D71-AA11-400F-9BE3-B15FF07281C8}"/>
              </a:ext>
            </a:extLst>
          </p:cNvPr>
          <p:cNvPicPr/>
          <p:nvPr/>
        </p:nvPicPr>
        <p:blipFill>
          <a:blip r:embed="rId3"/>
          <a:srcRect/>
          <a:stretch>
            <a:fillRect/>
          </a:stretch>
        </p:blipFill>
        <p:spPr bwMode="auto">
          <a:xfrm>
            <a:off x="5087797" y="238082"/>
            <a:ext cx="1121669" cy="1007621"/>
          </a:xfrm>
          <a:prstGeom prst="rect">
            <a:avLst/>
          </a:prstGeom>
          <a:noFill/>
          <a:ln w="9525">
            <a:noFill/>
            <a:miter lim="800000"/>
            <a:headEnd/>
            <a:tailEnd/>
          </a:ln>
        </p:spPr>
      </p:pic>
      <p:sp>
        <p:nvSpPr>
          <p:cNvPr id="2" name="CuadroTexto 1">
            <a:extLst>
              <a:ext uri="{FF2B5EF4-FFF2-40B4-BE49-F238E27FC236}">
                <a16:creationId xmlns:a16="http://schemas.microsoft.com/office/drawing/2014/main" id="{4905A0A5-486A-4491-AF62-13A33E42A1AF}"/>
              </a:ext>
            </a:extLst>
          </p:cNvPr>
          <p:cNvSpPr txBox="1"/>
          <p:nvPr/>
        </p:nvSpPr>
        <p:spPr>
          <a:xfrm>
            <a:off x="844718" y="1439696"/>
            <a:ext cx="9369286" cy="461665"/>
          </a:xfrm>
          <a:prstGeom prst="rect">
            <a:avLst/>
          </a:prstGeom>
          <a:noFill/>
        </p:spPr>
        <p:txBody>
          <a:bodyPr wrap="square" rtlCol="0">
            <a:spAutoFit/>
          </a:bodyPr>
          <a:lstStyle/>
          <a:p>
            <a:pPr algn="ctr"/>
            <a:r>
              <a:rPr lang="es-CO" sz="2400" b="1" dirty="0">
                <a:latin typeface="Arial" panose="020B0604020202020204" pitchFamily="34" charset="0"/>
                <a:cs typeface="Arial" panose="020B0604020202020204" pitchFamily="34" charset="0"/>
              </a:rPr>
              <a:t>Resultados obtenidos</a:t>
            </a:r>
          </a:p>
        </p:txBody>
      </p:sp>
      <p:sp>
        <p:nvSpPr>
          <p:cNvPr id="3" name="Rectángulo 2">
            <a:extLst>
              <a:ext uri="{FF2B5EF4-FFF2-40B4-BE49-F238E27FC236}">
                <a16:creationId xmlns:a16="http://schemas.microsoft.com/office/drawing/2014/main" id="{C59287FA-EA1F-461B-A4B9-F6DC4318196D}"/>
              </a:ext>
            </a:extLst>
          </p:cNvPr>
          <p:cNvSpPr/>
          <p:nvPr/>
        </p:nvSpPr>
        <p:spPr>
          <a:xfrm>
            <a:off x="1096510" y="2111779"/>
            <a:ext cx="3121752" cy="369332"/>
          </a:xfrm>
          <a:prstGeom prst="rect">
            <a:avLst/>
          </a:prstGeom>
        </p:spPr>
        <p:txBody>
          <a:bodyPr wrap="none">
            <a:spAutoFit/>
          </a:bodyPr>
          <a:lstStyle/>
          <a:p>
            <a:pPr algn="ctr"/>
            <a:r>
              <a:rPr lang="es-CO" b="1" dirty="0"/>
              <a:t>Periodo promedio de cobro</a:t>
            </a:r>
          </a:p>
        </p:txBody>
      </p:sp>
      <p:sp>
        <p:nvSpPr>
          <p:cNvPr id="8" name="Rectángulo 7">
            <a:extLst>
              <a:ext uri="{FF2B5EF4-FFF2-40B4-BE49-F238E27FC236}">
                <a16:creationId xmlns:a16="http://schemas.microsoft.com/office/drawing/2014/main" id="{043D184E-C52F-48B5-BAAE-4A753C2F2D5F}"/>
              </a:ext>
            </a:extLst>
          </p:cNvPr>
          <p:cNvSpPr/>
          <p:nvPr/>
        </p:nvSpPr>
        <p:spPr>
          <a:xfrm>
            <a:off x="6179863" y="2095354"/>
            <a:ext cx="2710999" cy="369332"/>
          </a:xfrm>
          <a:prstGeom prst="rect">
            <a:avLst/>
          </a:prstGeom>
        </p:spPr>
        <p:txBody>
          <a:bodyPr wrap="none">
            <a:spAutoFit/>
          </a:bodyPr>
          <a:lstStyle/>
          <a:p>
            <a:r>
              <a:rPr lang="es-CO" b="1" kern="1800" dirty="0">
                <a:latin typeface="Arial" panose="020B0604020202020204" pitchFamily="34" charset="0"/>
                <a:cs typeface="Arial" panose="020B0604020202020204" pitchFamily="34" charset="0"/>
              </a:rPr>
              <a:t>Rotación del activo fijo</a:t>
            </a:r>
            <a:endParaRPr lang="es-CO" b="1" dirty="0">
              <a:latin typeface="Arial" panose="020B0604020202020204" pitchFamily="34" charset="0"/>
              <a:cs typeface="Arial" panose="020B0604020202020204" pitchFamily="34" charset="0"/>
            </a:endParaRPr>
          </a:p>
        </p:txBody>
      </p:sp>
      <p:graphicFrame>
        <p:nvGraphicFramePr>
          <p:cNvPr id="9" name="Gráfico 8">
            <a:extLst>
              <a:ext uri="{FF2B5EF4-FFF2-40B4-BE49-F238E27FC236}">
                <a16:creationId xmlns:a16="http://schemas.microsoft.com/office/drawing/2014/main" id="{DF3C8DFF-9CB9-4900-A59B-4FC457C4D95E}"/>
              </a:ext>
            </a:extLst>
          </p:cNvPr>
          <p:cNvGraphicFramePr/>
          <p:nvPr>
            <p:extLst>
              <p:ext uri="{D42A27DB-BD31-4B8C-83A1-F6EECF244321}">
                <p14:modId xmlns:p14="http://schemas.microsoft.com/office/powerpoint/2010/main" val="2171858372"/>
              </p:ext>
            </p:extLst>
          </p:nvPr>
        </p:nvGraphicFramePr>
        <p:xfrm>
          <a:off x="508998" y="2972017"/>
          <a:ext cx="4572000" cy="198462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Gráfico 9">
            <a:extLst>
              <a:ext uri="{FF2B5EF4-FFF2-40B4-BE49-F238E27FC236}">
                <a16:creationId xmlns:a16="http://schemas.microsoft.com/office/drawing/2014/main" id="{46F4B5E7-1F26-4F80-B8AA-C94CBA9567AC}"/>
              </a:ext>
            </a:extLst>
          </p:cNvPr>
          <p:cNvGraphicFramePr/>
          <p:nvPr>
            <p:extLst>
              <p:ext uri="{D42A27DB-BD31-4B8C-83A1-F6EECF244321}">
                <p14:modId xmlns:p14="http://schemas.microsoft.com/office/powerpoint/2010/main" val="4263522426"/>
              </p:ext>
            </p:extLst>
          </p:nvPr>
        </p:nvGraphicFramePr>
        <p:xfrm>
          <a:off x="5631956" y="2812510"/>
          <a:ext cx="3962618" cy="205136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51757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F6448A-20DE-4F07-8F7B-4EE8575470E6}"/>
              </a:ext>
            </a:extLst>
          </p:cNvPr>
          <p:cNvPicPr>
            <a:picLocks noChangeAspect="1"/>
          </p:cNvPicPr>
          <p:nvPr/>
        </p:nvPicPr>
        <p:blipFill>
          <a:blip r:embed="rId2"/>
          <a:stretch>
            <a:fillRect/>
          </a:stretch>
        </p:blipFill>
        <p:spPr>
          <a:xfrm>
            <a:off x="172279" y="5628722"/>
            <a:ext cx="2120348" cy="1229278"/>
          </a:xfrm>
          <a:prstGeom prst="rect">
            <a:avLst/>
          </a:prstGeom>
        </p:spPr>
      </p:pic>
      <p:pic>
        <p:nvPicPr>
          <p:cNvPr id="5" name="Imagen 4" descr="1">
            <a:extLst>
              <a:ext uri="{FF2B5EF4-FFF2-40B4-BE49-F238E27FC236}">
                <a16:creationId xmlns:a16="http://schemas.microsoft.com/office/drawing/2014/main" id="{69C99D71-AA11-400F-9BE3-B15FF07281C8}"/>
              </a:ext>
            </a:extLst>
          </p:cNvPr>
          <p:cNvPicPr/>
          <p:nvPr/>
        </p:nvPicPr>
        <p:blipFill>
          <a:blip r:embed="rId3"/>
          <a:srcRect/>
          <a:stretch>
            <a:fillRect/>
          </a:stretch>
        </p:blipFill>
        <p:spPr bwMode="auto">
          <a:xfrm>
            <a:off x="5087797" y="238082"/>
            <a:ext cx="1121669" cy="1007621"/>
          </a:xfrm>
          <a:prstGeom prst="rect">
            <a:avLst/>
          </a:prstGeom>
          <a:noFill/>
          <a:ln w="9525">
            <a:noFill/>
            <a:miter lim="800000"/>
            <a:headEnd/>
            <a:tailEnd/>
          </a:ln>
        </p:spPr>
      </p:pic>
      <p:sp>
        <p:nvSpPr>
          <p:cNvPr id="2" name="CuadroTexto 1">
            <a:extLst>
              <a:ext uri="{FF2B5EF4-FFF2-40B4-BE49-F238E27FC236}">
                <a16:creationId xmlns:a16="http://schemas.microsoft.com/office/drawing/2014/main" id="{4905A0A5-486A-4491-AF62-13A33E42A1AF}"/>
              </a:ext>
            </a:extLst>
          </p:cNvPr>
          <p:cNvSpPr txBox="1"/>
          <p:nvPr/>
        </p:nvSpPr>
        <p:spPr>
          <a:xfrm>
            <a:off x="844718" y="1439696"/>
            <a:ext cx="9369286" cy="461665"/>
          </a:xfrm>
          <a:prstGeom prst="rect">
            <a:avLst/>
          </a:prstGeom>
          <a:noFill/>
        </p:spPr>
        <p:txBody>
          <a:bodyPr wrap="square" rtlCol="0">
            <a:spAutoFit/>
          </a:bodyPr>
          <a:lstStyle/>
          <a:p>
            <a:pPr algn="ctr"/>
            <a:r>
              <a:rPr lang="es-CO" sz="2400" b="1" dirty="0">
                <a:latin typeface="Arial" panose="020B0604020202020204" pitchFamily="34" charset="0"/>
                <a:cs typeface="Arial" panose="020B0604020202020204" pitchFamily="34" charset="0"/>
              </a:rPr>
              <a:t>Resultados obtenidos</a:t>
            </a:r>
          </a:p>
        </p:txBody>
      </p:sp>
      <p:sp>
        <p:nvSpPr>
          <p:cNvPr id="3" name="Rectángulo 2">
            <a:extLst>
              <a:ext uri="{FF2B5EF4-FFF2-40B4-BE49-F238E27FC236}">
                <a16:creationId xmlns:a16="http://schemas.microsoft.com/office/drawing/2014/main" id="{C59287FA-EA1F-461B-A4B9-F6DC4318196D}"/>
              </a:ext>
            </a:extLst>
          </p:cNvPr>
          <p:cNvSpPr/>
          <p:nvPr/>
        </p:nvSpPr>
        <p:spPr>
          <a:xfrm>
            <a:off x="4146935" y="2095354"/>
            <a:ext cx="2757486" cy="369332"/>
          </a:xfrm>
          <a:prstGeom prst="rect">
            <a:avLst/>
          </a:prstGeom>
        </p:spPr>
        <p:txBody>
          <a:bodyPr wrap="none">
            <a:spAutoFit/>
          </a:bodyPr>
          <a:lstStyle/>
          <a:p>
            <a:pPr algn="ctr"/>
            <a:r>
              <a:rPr lang="es-CO" b="1" dirty="0"/>
              <a:t>Análisis de Rentabilidad</a:t>
            </a:r>
          </a:p>
        </p:txBody>
      </p:sp>
      <p:graphicFrame>
        <p:nvGraphicFramePr>
          <p:cNvPr id="11" name="Gráfico 10">
            <a:extLst>
              <a:ext uri="{FF2B5EF4-FFF2-40B4-BE49-F238E27FC236}">
                <a16:creationId xmlns:a16="http://schemas.microsoft.com/office/drawing/2014/main" id="{BD59F947-1A39-4DE5-8396-9C0E091FD405}"/>
              </a:ext>
            </a:extLst>
          </p:cNvPr>
          <p:cNvGraphicFramePr/>
          <p:nvPr>
            <p:extLst>
              <p:ext uri="{D42A27DB-BD31-4B8C-83A1-F6EECF244321}">
                <p14:modId xmlns:p14="http://schemas.microsoft.com/office/powerpoint/2010/main" val="972551510"/>
              </p:ext>
            </p:extLst>
          </p:nvPr>
        </p:nvGraphicFramePr>
        <p:xfrm>
          <a:off x="2974248" y="2703445"/>
          <a:ext cx="5102860" cy="246484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4107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4F6448A-20DE-4F07-8F7B-4EE8575470E6}"/>
              </a:ext>
            </a:extLst>
          </p:cNvPr>
          <p:cNvPicPr>
            <a:picLocks noChangeAspect="1"/>
          </p:cNvPicPr>
          <p:nvPr/>
        </p:nvPicPr>
        <p:blipFill>
          <a:blip r:embed="rId2"/>
          <a:stretch>
            <a:fillRect/>
          </a:stretch>
        </p:blipFill>
        <p:spPr>
          <a:xfrm>
            <a:off x="172279" y="5628722"/>
            <a:ext cx="2120348" cy="1229278"/>
          </a:xfrm>
          <a:prstGeom prst="rect">
            <a:avLst/>
          </a:prstGeom>
        </p:spPr>
      </p:pic>
      <p:pic>
        <p:nvPicPr>
          <p:cNvPr id="5" name="Imagen 4" descr="1">
            <a:extLst>
              <a:ext uri="{FF2B5EF4-FFF2-40B4-BE49-F238E27FC236}">
                <a16:creationId xmlns:a16="http://schemas.microsoft.com/office/drawing/2014/main" id="{69C99D71-AA11-400F-9BE3-B15FF07281C8}"/>
              </a:ext>
            </a:extLst>
          </p:cNvPr>
          <p:cNvPicPr/>
          <p:nvPr/>
        </p:nvPicPr>
        <p:blipFill>
          <a:blip r:embed="rId3"/>
          <a:srcRect/>
          <a:stretch>
            <a:fillRect/>
          </a:stretch>
        </p:blipFill>
        <p:spPr bwMode="auto">
          <a:xfrm>
            <a:off x="5087797" y="238082"/>
            <a:ext cx="1121669" cy="1007621"/>
          </a:xfrm>
          <a:prstGeom prst="rect">
            <a:avLst/>
          </a:prstGeom>
          <a:noFill/>
          <a:ln w="9525">
            <a:noFill/>
            <a:miter lim="800000"/>
            <a:headEnd/>
            <a:tailEnd/>
          </a:ln>
        </p:spPr>
      </p:pic>
      <p:sp>
        <p:nvSpPr>
          <p:cNvPr id="2" name="CuadroTexto 1">
            <a:extLst>
              <a:ext uri="{FF2B5EF4-FFF2-40B4-BE49-F238E27FC236}">
                <a16:creationId xmlns:a16="http://schemas.microsoft.com/office/drawing/2014/main" id="{4905A0A5-486A-4491-AF62-13A33E42A1AF}"/>
              </a:ext>
            </a:extLst>
          </p:cNvPr>
          <p:cNvSpPr txBox="1"/>
          <p:nvPr/>
        </p:nvSpPr>
        <p:spPr>
          <a:xfrm>
            <a:off x="844718" y="1439696"/>
            <a:ext cx="9369286" cy="461665"/>
          </a:xfrm>
          <a:prstGeom prst="rect">
            <a:avLst/>
          </a:prstGeom>
          <a:noFill/>
        </p:spPr>
        <p:txBody>
          <a:bodyPr wrap="square" rtlCol="0">
            <a:spAutoFit/>
          </a:bodyPr>
          <a:lstStyle/>
          <a:p>
            <a:pPr algn="ctr"/>
            <a:r>
              <a:rPr lang="es-CO" sz="2400" b="1" dirty="0">
                <a:latin typeface="Arial" panose="020B0604020202020204" pitchFamily="34" charset="0"/>
                <a:cs typeface="Arial" panose="020B0604020202020204" pitchFamily="34" charset="0"/>
              </a:rPr>
              <a:t>Resultados obtenidos</a:t>
            </a:r>
          </a:p>
        </p:txBody>
      </p:sp>
      <p:sp>
        <p:nvSpPr>
          <p:cNvPr id="8" name="Rectángulo 7">
            <a:extLst>
              <a:ext uri="{FF2B5EF4-FFF2-40B4-BE49-F238E27FC236}">
                <a16:creationId xmlns:a16="http://schemas.microsoft.com/office/drawing/2014/main" id="{043D184E-C52F-48B5-BAAE-4A753C2F2D5F}"/>
              </a:ext>
            </a:extLst>
          </p:cNvPr>
          <p:cNvSpPr/>
          <p:nvPr/>
        </p:nvSpPr>
        <p:spPr>
          <a:xfrm>
            <a:off x="3673725" y="2064918"/>
            <a:ext cx="3711272" cy="369332"/>
          </a:xfrm>
          <a:prstGeom prst="rect">
            <a:avLst/>
          </a:prstGeom>
        </p:spPr>
        <p:txBody>
          <a:bodyPr wrap="none">
            <a:spAutoFit/>
          </a:bodyPr>
          <a:lstStyle/>
          <a:p>
            <a:r>
              <a:rPr lang="es-CO" b="1" kern="1800" dirty="0">
                <a:latin typeface="Arial" panose="020B0604020202020204" pitchFamily="34" charset="0"/>
                <a:cs typeface="Arial" panose="020B0604020202020204" pitchFamily="34" charset="0"/>
              </a:rPr>
              <a:t>Ciclo de Conversión de Efectivo</a:t>
            </a:r>
            <a:endParaRPr lang="es-CO" b="1" dirty="0">
              <a:latin typeface="Arial" panose="020B0604020202020204" pitchFamily="34" charset="0"/>
              <a:cs typeface="Arial" panose="020B0604020202020204" pitchFamily="34" charset="0"/>
            </a:endParaRPr>
          </a:p>
        </p:txBody>
      </p:sp>
      <p:pic>
        <p:nvPicPr>
          <p:cNvPr id="11" name="Imagen 10">
            <a:extLst>
              <a:ext uri="{FF2B5EF4-FFF2-40B4-BE49-F238E27FC236}">
                <a16:creationId xmlns:a16="http://schemas.microsoft.com/office/drawing/2014/main" id="{312EFD44-ABA9-4BC2-8935-689DEF122891}"/>
              </a:ext>
            </a:extLst>
          </p:cNvPr>
          <p:cNvPicPr/>
          <p:nvPr/>
        </p:nvPicPr>
        <p:blipFill rotWithShape="1">
          <a:blip r:embed="rId4">
            <a:extLst>
              <a:ext uri="{28A0092B-C50C-407E-A947-70E740481C1C}">
                <a14:useLocalDpi xmlns:a14="http://schemas.microsoft.com/office/drawing/2010/main" val="0"/>
              </a:ext>
            </a:extLst>
          </a:blip>
          <a:srcRect t="17752"/>
          <a:stretch/>
        </p:blipFill>
        <p:spPr bwMode="auto">
          <a:xfrm>
            <a:off x="1767759" y="2434250"/>
            <a:ext cx="7523204" cy="389464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4009311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141</TotalTime>
  <Words>707</Words>
  <Application>Microsoft Office PowerPoint</Application>
  <PresentationFormat>Panorámica</PresentationFormat>
  <Paragraphs>263</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Times New Roman</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CONTABILIDAD</dc:creator>
  <cp:lastModifiedBy>Emilse Vera Hincapie</cp:lastModifiedBy>
  <cp:revision>14</cp:revision>
  <dcterms:created xsi:type="dcterms:W3CDTF">2018-06-04T13:54:45Z</dcterms:created>
  <dcterms:modified xsi:type="dcterms:W3CDTF">2018-11-08T15:57:38Z</dcterms:modified>
</cp:coreProperties>
</file>