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1"/>
  </p:notesMasterIdLst>
  <p:sldIdLst>
    <p:sldId id="256" r:id="rId2"/>
    <p:sldId id="257" r:id="rId3"/>
    <p:sldId id="258" r:id="rId4"/>
    <p:sldId id="259" r:id="rId5"/>
    <p:sldId id="260" r:id="rId6"/>
    <p:sldId id="261" r:id="rId7"/>
    <p:sldId id="263" r:id="rId8"/>
    <p:sldId id="272" r:id="rId9"/>
    <p:sldId id="275" r:id="rId10"/>
    <p:sldId id="276" r:id="rId11"/>
    <p:sldId id="277" r:id="rId12"/>
    <p:sldId id="278" r:id="rId13"/>
    <p:sldId id="279" r:id="rId14"/>
    <p:sldId id="283" r:id="rId15"/>
    <p:sldId id="280" r:id="rId16"/>
    <p:sldId id="281" r:id="rId17"/>
    <p:sldId id="282" r:id="rId18"/>
    <p:sldId id="284" r:id="rId19"/>
    <p:sldId id="285" r:id="rId20"/>
    <p:sldId id="286" r:id="rId21"/>
    <p:sldId id="287" r:id="rId22"/>
    <p:sldId id="273" r:id="rId23"/>
    <p:sldId id="274" r:id="rId24"/>
    <p:sldId id="288" r:id="rId25"/>
    <p:sldId id="381" r:id="rId26"/>
    <p:sldId id="382" r:id="rId27"/>
    <p:sldId id="383" r:id="rId28"/>
    <p:sldId id="384" r:id="rId29"/>
    <p:sldId id="385" r:id="rId30"/>
    <p:sldId id="386" r:id="rId31"/>
    <p:sldId id="387" r:id="rId32"/>
    <p:sldId id="3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4" r:id="rId96"/>
    <p:sldId id="355" r:id="rId97"/>
    <p:sldId id="353"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1544" autoAdjust="0"/>
    <p:restoredTop sz="94660"/>
  </p:normalViewPr>
  <p:slideViewPr>
    <p:cSldViewPr>
      <p:cViewPr>
        <p:scale>
          <a:sx n="110" d="100"/>
          <a:sy n="110" d="100"/>
        </p:scale>
        <p:origin x="-179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B6A7AC-CDB9-4742-A875-BF67F1DFC00F}" type="doc">
      <dgm:prSet loTypeId="urn:microsoft.com/office/officeart/2005/8/layout/hList1" loCatId="list" qsTypeId="urn:microsoft.com/office/officeart/2005/8/quickstyle/simple5" qsCatId="simple" csTypeId="urn:microsoft.com/office/officeart/2005/8/colors/accent1_1" csCatId="accent1" phldr="1"/>
      <dgm:spPr/>
      <dgm:t>
        <a:bodyPr/>
        <a:lstStyle/>
        <a:p>
          <a:endParaRPr lang="es-CO"/>
        </a:p>
      </dgm:t>
    </dgm:pt>
    <dgm:pt modelId="{48A14C77-B7C3-4A4E-BD4E-BCADB4322001}">
      <dgm:prSet phldrT="[Texto]"/>
      <dgm:spPr/>
      <dgm:t>
        <a:bodyPr/>
        <a:lstStyle/>
        <a:p>
          <a:r>
            <a:rPr lang="es-CO" dirty="0" smtClean="0">
              <a:latin typeface="Agency FB" pitchFamily="34" charset="0"/>
            </a:rPr>
            <a:t>No es maximizar utilidades</a:t>
          </a:r>
          <a:endParaRPr lang="es-CO" dirty="0">
            <a:latin typeface="Agency FB" pitchFamily="34" charset="0"/>
          </a:endParaRPr>
        </a:p>
      </dgm:t>
    </dgm:pt>
    <dgm:pt modelId="{ECF2F29F-1229-44F0-992D-E1F1522EC9B0}" type="parTrans" cxnId="{B9E9A805-AB8D-412D-B890-1FB7E54D2D9B}">
      <dgm:prSet/>
      <dgm:spPr/>
      <dgm:t>
        <a:bodyPr/>
        <a:lstStyle/>
        <a:p>
          <a:endParaRPr lang="es-CO">
            <a:latin typeface="Agency FB" pitchFamily="34" charset="0"/>
          </a:endParaRPr>
        </a:p>
      </dgm:t>
    </dgm:pt>
    <dgm:pt modelId="{82D3858B-FCBB-4371-BF98-C689EC847CC6}" type="sibTrans" cxnId="{B9E9A805-AB8D-412D-B890-1FB7E54D2D9B}">
      <dgm:prSet/>
      <dgm:spPr/>
      <dgm:t>
        <a:bodyPr/>
        <a:lstStyle/>
        <a:p>
          <a:endParaRPr lang="es-CO">
            <a:latin typeface="Agency FB" pitchFamily="34" charset="0"/>
          </a:endParaRPr>
        </a:p>
      </dgm:t>
    </dgm:pt>
    <dgm:pt modelId="{6DAEC9C5-155F-451B-A52F-BA584927C3F1}">
      <dgm:prSet phldrT="[Texto]"/>
      <dgm:spPr/>
      <dgm:t>
        <a:bodyPr/>
        <a:lstStyle/>
        <a:p>
          <a:r>
            <a:rPr lang="es-MX" dirty="0" smtClean="0">
              <a:latin typeface="Agency FB" pitchFamily="34" charset="0"/>
            </a:rPr>
            <a:t>Corto plazo</a:t>
          </a:r>
          <a:endParaRPr lang="es-CO" dirty="0">
            <a:latin typeface="Agency FB" pitchFamily="34" charset="0"/>
          </a:endParaRPr>
        </a:p>
      </dgm:t>
    </dgm:pt>
    <dgm:pt modelId="{11A8AAF4-A51D-4312-B66F-03B9258E4361}" type="parTrans" cxnId="{B534D0E1-5D29-4E2B-BB97-2742470DF8A4}">
      <dgm:prSet/>
      <dgm:spPr/>
      <dgm:t>
        <a:bodyPr/>
        <a:lstStyle/>
        <a:p>
          <a:endParaRPr lang="es-CO">
            <a:latin typeface="Agency FB" pitchFamily="34" charset="0"/>
          </a:endParaRPr>
        </a:p>
      </dgm:t>
    </dgm:pt>
    <dgm:pt modelId="{5B675CC4-4771-45D3-9BA8-E8258E0DE111}" type="sibTrans" cxnId="{B534D0E1-5D29-4E2B-BB97-2742470DF8A4}">
      <dgm:prSet/>
      <dgm:spPr/>
      <dgm:t>
        <a:bodyPr/>
        <a:lstStyle/>
        <a:p>
          <a:endParaRPr lang="es-CO">
            <a:latin typeface="Agency FB" pitchFamily="34" charset="0"/>
          </a:endParaRPr>
        </a:p>
      </dgm:t>
    </dgm:pt>
    <dgm:pt modelId="{A491916C-EBCE-491C-806A-800D95BC5C8E}">
      <dgm:prSet phldrT="[Texto]"/>
      <dgm:spPr/>
      <dgm:t>
        <a:bodyPr/>
        <a:lstStyle/>
        <a:p>
          <a:r>
            <a:rPr lang="es-CO" dirty="0" smtClean="0">
              <a:latin typeface="Agency FB" pitchFamily="34" charset="0"/>
            </a:rPr>
            <a:t>Maximizar el valor de la empresa</a:t>
          </a:r>
          <a:endParaRPr lang="es-CO" dirty="0">
            <a:latin typeface="Agency FB" pitchFamily="34" charset="0"/>
          </a:endParaRPr>
        </a:p>
      </dgm:t>
    </dgm:pt>
    <dgm:pt modelId="{4E0931A7-DCCC-4864-890E-0875DBF2AA35}" type="parTrans" cxnId="{D68CDA38-D63D-4052-A165-6E973BFC6CA3}">
      <dgm:prSet/>
      <dgm:spPr/>
      <dgm:t>
        <a:bodyPr/>
        <a:lstStyle/>
        <a:p>
          <a:endParaRPr lang="es-CO">
            <a:latin typeface="Agency FB" pitchFamily="34" charset="0"/>
          </a:endParaRPr>
        </a:p>
      </dgm:t>
    </dgm:pt>
    <dgm:pt modelId="{8A00CFED-1764-4584-AC59-C8563659BDA4}" type="sibTrans" cxnId="{D68CDA38-D63D-4052-A165-6E973BFC6CA3}">
      <dgm:prSet/>
      <dgm:spPr/>
      <dgm:t>
        <a:bodyPr/>
        <a:lstStyle/>
        <a:p>
          <a:endParaRPr lang="es-CO">
            <a:latin typeface="Agency FB" pitchFamily="34" charset="0"/>
          </a:endParaRPr>
        </a:p>
      </dgm:t>
    </dgm:pt>
    <dgm:pt modelId="{CE8396FB-DF6D-4D44-82D6-58B219CD61BC}">
      <dgm:prSet phldrT="[Texto]"/>
      <dgm:spPr/>
      <dgm:t>
        <a:bodyPr/>
        <a:lstStyle/>
        <a:p>
          <a:r>
            <a:rPr lang="es-MX" dirty="0" smtClean="0">
              <a:latin typeface="Agency FB" pitchFamily="34" charset="0"/>
            </a:rPr>
            <a:t>Largo plazo</a:t>
          </a:r>
          <a:endParaRPr lang="es-CO" dirty="0">
            <a:latin typeface="Agency FB" pitchFamily="34" charset="0"/>
          </a:endParaRPr>
        </a:p>
      </dgm:t>
    </dgm:pt>
    <dgm:pt modelId="{26642163-86AE-43CF-8C27-BF46965CEA76}" type="parTrans" cxnId="{4EDC316D-619F-49FE-801C-3FAD62627028}">
      <dgm:prSet/>
      <dgm:spPr/>
      <dgm:t>
        <a:bodyPr/>
        <a:lstStyle/>
        <a:p>
          <a:endParaRPr lang="es-CO">
            <a:latin typeface="Agency FB" pitchFamily="34" charset="0"/>
          </a:endParaRPr>
        </a:p>
      </dgm:t>
    </dgm:pt>
    <dgm:pt modelId="{319788F3-1E45-40A6-9088-0F7170F3413E}" type="sibTrans" cxnId="{4EDC316D-619F-49FE-801C-3FAD62627028}">
      <dgm:prSet/>
      <dgm:spPr/>
      <dgm:t>
        <a:bodyPr/>
        <a:lstStyle/>
        <a:p>
          <a:endParaRPr lang="es-CO">
            <a:latin typeface="Agency FB" pitchFamily="34" charset="0"/>
          </a:endParaRPr>
        </a:p>
      </dgm:t>
    </dgm:pt>
    <dgm:pt modelId="{DA7F3EFD-2A6B-436B-B802-6DC24CD6D167}">
      <dgm:prSet/>
      <dgm:spPr/>
      <dgm:t>
        <a:bodyPr/>
        <a:lstStyle/>
        <a:p>
          <a:r>
            <a:rPr lang="es-MX" dirty="0" smtClean="0">
              <a:latin typeface="Agency FB" pitchFamily="34" charset="0"/>
            </a:rPr>
            <a:t>Disminuir costos</a:t>
          </a:r>
          <a:endParaRPr lang="es-MX" dirty="0">
            <a:latin typeface="Agency FB" pitchFamily="34" charset="0"/>
          </a:endParaRPr>
        </a:p>
      </dgm:t>
    </dgm:pt>
    <dgm:pt modelId="{84795489-F103-4850-A5FC-407104DD29CA}" type="parTrans" cxnId="{C043D87F-4BC1-4517-ADDE-F970B0F9FA6A}">
      <dgm:prSet/>
      <dgm:spPr/>
      <dgm:t>
        <a:bodyPr/>
        <a:lstStyle/>
        <a:p>
          <a:endParaRPr lang="es-CO">
            <a:latin typeface="Agency FB" pitchFamily="34" charset="0"/>
          </a:endParaRPr>
        </a:p>
      </dgm:t>
    </dgm:pt>
    <dgm:pt modelId="{74D875A6-CAFA-4271-9E1C-13CA40E048C6}" type="sibTrans" cxnId="{C043D87F-4BC1-4517-ADDE-F970B0F9FA6A}">
      <dgm:prSet/>
      <dgm:spPr/>
      <dgm:t>
        <a:bodyPr/>
        <a:lstStyle/>
        <a:p>
          <a:endParaRPr lang="es-CO">
            <a:latin typeface="Agency FB" pitchFamily="34" charset="0"/>
          </a:endParaRPr>
        </a:p>
      </dgm:t>
    </dgm:pt>
    <dgm:pt modelId="{AB94330F-AD2B-44B3-A74F-BC527020819D}">
      <dgm:prSet/>
      <dgm:spPr/>
      <dgm:t>
        <a:bodyPr/>
        <a:lstStyle/>
        <a:p>
          <a:r>
            <a:rPr lang="es-MX" dirty="0" smtClean="0">
              <a:latin typeface="Agency FB" pitchFamily="34" charset="0"/>
            </a:rPr>
            <a:t>Calidad de materia prima</a:t>
          </a:r>
          <a:endParaRPr lang="es-MX" dirty="0">
            <a:latin typeface="Agency FB" pitchFamily="34" charset="0"/>
          </a:endParaRPr>
        </a:p>
      </dgm:t>
    </dgm:pt>
    <dgm:pt modelId="{675CD689-E988-46FA-A95B-290E08944824}" type="parTrans" cxnId="{C6A349F8-AE13-4D7F-B552-4A4419E5C31A}">
      <dgm:prSet/>
      <dgm:spPr/>
      <dgm:t>
        <a:bodyPr/>
        <a:lstStyle/>
        <a:p>
          <a:endParaRPr lang="es-CO">
            <a:latin typeface="Agency FB" pitchFamily="34" charset="0"/>
          </a:endParaRPr>
        </a:p>
      </dgm:t>
    </dgm:pt>
    <dgm:pt modelId="{B5ECA677-958B-4DA1-A1E3-638E6CB39F1C}" type="sibTrans" cxnId="{C6A349F8-AE13-4D7F-B552-4A4419E5C31A}">
      <dgm:prSet/>
      <dgm:spPr/>
      <dgm:t>
        <a:bodyPr/>
        <a:lstStyle/>
        <a:p>
          <a:endParaRPr lang="es-CO">
            <a:latin typeface="Agency FB" pitchFamily="34" charset="0"/>
          </a:endParaRPr>
        </a:p>
      </dgm:t>
    </dgm:pt>
    <dgm:pt modelId="{8E3FBCF1-B1B6-40A2-931D-E5B02EF588F7}">
      <dgm:prSet/>
      <dgm:spPr/>
      <dgm:t>
        <a:bodyPr/>
        <a:lstStyle/>
        <a:p>
          <a:r>
            <a:rPr lang="es-MX" dirty="0" smtClean="0">
              <a:latin typeface="Agency FB" pitchFamily="34" charset="0"/>
            </a:rPr>
            <a:t>Mantenimiento</a:t>
          </a:r>
          <a:endParaRPr lang="es-MX" dirty="0">
            <a:latin typeface="Agency FB" pitchFamily="34" charset="0"/>
          </a:endParaRPr>
        </a:p>
      </dgm:t>
    </dgm:pt>
    <dgm:pt modelId="{F29D8880-C24C-4FD8-BB82-67FB8AAF3CEC}" type="parTrans" cxnId="{26D95C1F-7D8E-4A6F-8ED5-D64A2247F681}">
      <dgm:prSet/>
      <dgm:spPr/>
      <dgm:t>
        <a:bodyPr/>
        <a:lstStyle/>
        <a:p>
          <a:endParaRPr lang="es-CO">
            <a:latin typeface="Agency FB" pitchFamily="34" charset="0"/>
          </a:endParaRPr>
        </a:p>
      </dgm:t>
    </dgm:pt>
    <dgm:pt modelId="{E6705079-25AD-4CB1-9B7E-DA4D898F2B9A}" type="sibTrans" cxnId="{26D95C1F-7D8E-4A6F-8ED5-D64A2247F681}">
      <dgm:prSet/>
      <dgm:spPr/>
      <dgm:t>
        <a:bodyPr/>
        <a:lstStyle/>
        <a:p>
          <a:endParaRPr lang="es-CO">
            <a:latin typeface="Agency FB" pitchFamily="34" charset="0"/>
          </a:endParaRPr>
        </a:p>
      </dgm:t>
    </dgm:pt>
    <dgm:pt modelId="{BCED1520-C96C-4744-94FE-DCA7D78931DA}">
      <dgm:prSet/>
      <dgm:spPr/>
      <dgm:t>
        <a:bodyPr/>
        <a:lstStyle/>
        <a:p>
          <a:r>
            <a:rPr lang="es-MX" dirty="0" smtClean="0">
              <a:latin typeface="Agency FB" pitchFamily="34" charset="0"/>
            </a:rPr>
            <a:t>Servicio posventa</a:t>
          </a:r>
          <a:endParaRPr lang="es-MX" dirty="0">
            <a:latin typeface="Agency FB" pitchFamily="34" charset="0"/>
          </a:endParaRPr>
        </a:p>
      </dgm:t>
    </dgm:pt>
    <dgm:pt modelId="{93D658C3-0DEC-458F-B242-584785E9DB85}" type="parTrans" cxnId="{62F4F1A8-A449-4D92-B282-C61776434954}">
      <dgm:prSet/>
      <dgm:spPr/>
      <dgm:t>
        <a:bodyPr/>
        <a:lstStyle/>
        <a:p>
          <a:endParaRPr lang="es-CO">
            <a:latin typeface="Agency FB" pitchFamily="34" charset="0"/>
          </a:endParaRPr>
        </a:p>
      </dgm:t>
    </dgm:pt>
    <dgm:pt modelId="{66FF204C-34A0-459F-A8EF-814FF4A57018}" type="sibTrans" cxnId="{62F4F1A8-A449-4D92-B282-C61776434954}">
      <dgm:prSet/>
      <dgm:spPr/>
      <dgm:t>
        <a:bodyPr/>
        <a:lstStyle/>
        <a:p>
          <a:endParaRPr lang="es-CO">
            <a:latin typeface="Agency FB" pitchFamily="34" charset="0"/>
          </a:endParaRPr>
        </a:p>
      </dgm:t>
    </dgm:pt>
    <dgm:pt modelId="{A36C7ECA-3C30-4443-BD28-97B064286471}">
      <dgm:prSet/>
      <dgm:spPr/>
      <dgm:t>
        <a:bodyPr/>
        <a:lstStyle/>
        <a:p>
          <a:r>
            <a:rPr lang="es-MX" dirty="0" smtClean="0">
              <a:latin typeface="Agency FB" pitchFamily="34" charset="0"/>
            </a:rPr>
            <a:t>Publicidad</a:t>
          </a:r>
          <a:endParaRPr lang="es-MX" dirty="0">
            <a:latin typeface="Agency FB" pitchFamily="34" charset="0"/>
          </a:endParaRPr>
        </a:p>
      </dgm:t>
    </dgm:pt>
    <dgm:pt modelId="{0955F128-517D-41BA-9634-5BE2C9A6A394}" type="parTrans" cxnId="{80793993-6CC7-47BD-98F6-07EDC2328322}">
      <dgm:prSet/>
      <dgm:spPr/>
      <dgm:t>
        <a:bodyPr/>
        <a:lstStyle/>
        <a:p>
          <a:endParaRPr lang="es-CO">
            <a:latin typeface="Agency FB" pitchFamily="34" charset="0"/>
          </a:endParaRPr>
        </a:p>
      </dgm:t>
    </dgm:pt>
    <dgm:pt modelId="{7572C343-4788-44E8-B087-2DB4B219A717}" type="sibTrans" cxnId="{80793993-6CC7-47BD-98F6-07EDC2328322}">
      <dgm:prSet/>
      <dgm:spPr/>
      <dgm:t>
        <a:bodyPr/>
        <a:lstStyle/>
        <a:p>
          <a:endParaRPr lang="es-CO">
            <a:latin typeface="Agency FB" pitchFamily="34" charset="0"/>
          </a:endParaRPr>
        </a:p>
      </dgm:t>
    </dgm:pt>
    <dgm:pt modelId="{DB6AA854-CF57-45D8-8699-5783E205179C}">
      <dgm:prSet/>
      <dgm:spPr/>
      <dgm:t>
        <a:bodyPr/>
        <a:lstStyle/>
        <a:p>
          <a:r>
            <a:rPr lang="es-MX" dirty="0" smtClean="0">
              <a:latin typeface="Agency FB" pitchFamily="34" charset="0"/>
            </a:rPr>
            <a:t>Mano de obra</a:t>
          </a:r>
          <a:endParaRPr lang="es-MX" dirty="0">
            <a:latin typeface="Agency FB" pitchFamily="34" charset="0"/>
          </a:endParaRPr>
        </a:p>
      </dgm:t>
    </dgm:pt>
    <dgm:pt modelId="{D4177BA7-7B11-4064-8C4B-0C846A2DA03D}" type="parTrans" cxnId="{BE0A791E-C74D-4EC3-837C-F0E0B9C242A2}">
      <dgm:prSet/>
      <dgm:spPr/>
      <dgm:t>
        <a:bodyPr/>
        <a:lstStyle/>
        <a:p>
          <a:endParaRPr lang="es-CO">
            <a:latin typeface="Agency FB" pitchFamily="34" charset="0"/>
          </a:endParaRPr>
        </a:p>
      </dgm:t>
    </dgm:pt>
    <dgm:pt modelId="{65A7006C-71EE-4389-B3A4-8B5E1ADA9526}" type="sibTrans" cxnId="{BE0A791E-C74D-4EC3-837C-F0E0B9C242A2}">
      <dgm:prSet/>
      <dgm:spPr/>
      <dgm:t>
        <a:bodyPr/>
        <a:lstStyle/>
        <a:p>
          <a:endParaRPr lang="es-CO">
            <a:latin typeface="Agency FB" pitchFamily="34" charset="0"/>
          </a:endParaRPr>
        </a:p>
      </dgm:t>
    </dgm:pt>
    <dgm:pt modelId="{2AA272EE-F275-4156-BD81-69880F65071B}">
      <dgm:prSet/>
      <dgm:spPr/>
      <dgm:t>
        <a:bodyPr/>
        <a:lstStyle/>
        <a:p>
          <a:r>
            <a:rPr lang="es-MX" dirty="0" smtClean="0">
              <a:latin typeface="Agency FB" pitchFamily="34" charset="0"/>
            </a:rPr>
            <a:t>Precios de venta</a:t>
          </a:r>
          <a:endParaRPr lang="es-ES" dirty="0">
            <a:latin typeface="Agency FB" pitchFamily="34" charset="0"/>
          </a:endParaRPr>
        </a:p>
      </dgm:t>
    </dgm:pt>
    <dgm:pt modelId="{DFF856EF-87E5-44C4-BDE1-C01ED55455B3}" type="parTrans" cxnId="{8CE4D906-20A0-4B27-AA9B-FCA1DEF5C48A}">
      <dgm:prSet/>
      <dgm:spPr/>
      <dgm:t>
        <a:bodyPr/>
        <a:lstStyle/>
        <a:p>
          <a:endParaRPr lang="es-CO">
            <a:latin typeface="Agency FB" pitchFamily="34" charset="0"/>
          </a:endParaRPr>
        </a:p>
      </dgm:t>
    </dgm:pt>
    <dgm:pt modelId="{465BA80B-0335-4C4B-BE37-36126A1CE2B6}" type="sibTrans" cxnId="{8CE4D906-20A0-4B27-AA9B-FCA1DEF5C48A}">
      <dgm:prSet/>
      <dgm:spPr/>
      <dgm:t>
        <a:bodyPr/>
        <a:lstStyle/>
        <a:p>
          <a:endParaRPr lang="es-CO">
            <a:latin typeface="Agency FB" pitchFamily="34" charset="0"/>
          </a:endParaRPr>
        </a:p>
      </dgm:t>
    </dgm:pt>
    <dgm:pt modelId="{AB26B558-3B69-4337-A483-4164F09DBD91}">
      <dgm:prSet/>
      <dgm:spPr/>
      <dgm:t>
        <a:bodyPr/>
        <a:lstStyle/>
        <a:p>
          <a:r>
            <a:rPr lang="es-MX" dirty="0" smtClean="0">
              <a:latin typeface="Agency FB" pitchFamily="34" charset="0"/>
            </a:rPr>
            <a:t>Generar ingresos</a:t>
          </a:r>
          <a:endParaRPr lang="es-MX" dirty="0">
            <a:latin typeface="Agency FB" pitchFamily="34" charset="0"/>
          </a:endParaRPr>
        </a:p>
      </dgm:t>
    </dgm:pt>
    <dgm:pt modelId="{0952B56C-3472-4D69-AAE1-8463A396E447}" type="parTrans" cxnId="{6676E43E-8801-4C54-B15B-5F53AD4B8116}">
      <dgm:prSet/>
      <dgm:spPr/>
      <dgm:t>
        <a:bodyPr/>
        <a:lstStyle/>
        <a:p>
          <a:endParaRPr lang="es-CO">
            <a:latin typeface="Agency FB" pitchFamily="34" charset="0"/>
          </a:endParaRPr>
        </a:p>
      </dgm:t>
    </dgm:pt>
    <dgm:pt modelId="{8095DA3D-E075-4454-B89D-5ADAC81EE742}" type="sibTrans" cxnId="{6676E43E-8801-4C54-B15B-5F53AD4B8116}">
      <dgm:prSet/>
      <dgm:spPr/>
      <dgm:t>
        <a:bodyPr/>
        <a:lstStyle/>
        <a:p>
          <a:endParaRPr lang="es-CO">
            <a:latin typeface="Agency FB" pitchFamily="34" charset="0"/>
          </a:endParaRPr>
        </a:p>
      </dgm:t>
    </dgm:pt>
    <dgm:pt modelId="{3D7BAA39-EA92-4B19-AE98-392340280F83}">
      <dgm:prSet/>
      <dgm:spPr/>
      <dgm:t>
        <a:bodyPr/>
        <a:lstStyle/>
        <a:p>
          <a:r>
            <a:rPr lang="es-MX" dirty="0" smtClean="0">
              <a:latin typeface="Agency FB" pitchFamily="34" charset="0"/>
            </a:rPr>
            <a:t>Disminución de costos</a:t>
          </a:r>
          <a:endParaRPr lang="es-MX" dirty="0">
            <a:latin typeface="Agency FB" pitchFamily="34" charset="0"/>
          </a:endParaRPr>
        </a:p>
      </dgm:t>
    </dgm:pt>
    <dgm:pt modelId="{1D3F0A55-3160-455C-9810-B37B7F8CB91C}" type="parTrans" cxnId="{A3EFECF5-4936-4CEE-876B-10A661DDB1C9}">
      <dgm:prSet/>
      <dgm:spPr/>
      <dgm:t>
        <a:bodyPr/>
        <a:lstStyle/>
        <a:p>
          <a:endParaRPr lang="es-CO">
            <a:latin typeface="Agency FB" pitchFamily="34" charset="0"/>
          </a:endParaRPr>
        </a:p>
      </dgm:t>
    </dgm:pt>
    <dgm:pt modelId="{AA82D55A-27AD-4A4F-AEA2-09FAF08971E3}" type="sibTrans" cxnId="{A3EFECF5-4936-4CEE-876B-10A661DDB1C9}">
      <dgm:prSet/>
      <dgm:spPr/>
      <dgm:t>
        <a:bodyPr/>
        <a:lstStyle/>
        <a:p>
          <a:endParaRPr lang="es-CO">
            <a:latin typeface="Agency FB" pitchFamily="34" charset="0"/>
          </a:endParaRPr>
        </a:p>
      </dgm:t>
    </dgm:pt>
    <dgm:pt modelId="{20744ABD-9EBF-47FC-AD25-4981F1B0A9AD}">
      <dgm:prSet/>
      <dgm:spPr/>
      <dgm:t>
        <a:bodyPr/>
        <a:lstStyle/>
        <a:p>
          <a:r>
            <a:rPr lang="es-MX" dirty="0" smtClean="0">
              <a:latin typeface="Agency FB" pitchFamily="34" charset="0"/>
            </a:rPr>
            <a:t>Eficiencia en manejo de recursos</a:t>
          </a:r>
          <a:endParaRPr lang="es-MX" dirty="0">
            <a:latin typeface="Agency FB" pitchFamily="34" charset="0"/>
          </a:endParaRPr>
        </a:p>
      </dgm:t>
    </dgm:pt>
    <dgm:pt modelId="{7C8CE400-F999-4AE1-95B9-B046751CDF96}" type="parTrans" cxnId="{61D04020-F98E-414A-A972-B6F1C4A52047}">
      <dgm:prSet/>
      <dgm:spPr/>
      <dgm:t>
        <a:bodyPr/>
        <a:lstStyle/>
        <a:p>
          <a:endParaRPr lang="es-CO">
            <a:latin typeface="Agency FB" pitchFamily="34" charset="0"/>
          </a:endParaRPr>
        </a:p>
      </dgm:t>
    </dgm:pt>
    <dgm:pt modelId="{7EBEAE2B-3C40-4D2C-B6A8-5A4B4715A6A7}" type="sibTrans" cxnId="{61D04020-F98E-414A-A972-B6F1C4A52047}">
      <dgm:prSet/>
      <dgm:spPr/>
      <dgm:t>
        <a:bodyPr/>
        <a:lstStyle/>
        <a:p>
          <a:endParaRPr lang="es-CO">
            <a:latin typeface="Agency FB" pitchFamily="34" charset="0"/>
          </a:endParaRPr>
        </a:p>
      </dgm:t>
    </dgm:pt>
    <dgm:pt modelId="{9F9E67A0-EB8A-460E-9811-FB5F607C86EA}">
      <dgm:prSet/>
      <dgm:spPr/>
      <dgm:t>
        <a:bodyPr/>
        <a:lstStyle/>
        <a:p>
          <a:r>
            <a:rPr lang="es-MX" dirty="0" smtClean="0">
              <a:latin typeface="Agency FB" pitchFamily="34" charset="0"/>
            </a:rPr>
            <a:t>Asegura crecimiento</a:t>
          </a:r>
          <a:endParaRPr lang="es-MX" dirty="0">
            <a:latin typeface="Agency FB" pitchFamily="34" charset="0"/>
          </a:endParaRPr>
        </a:p>
      </dgm:t>
    </dgm:pt>
    <dgm:pt modelId="{F4E62C90-8427-4BF8-B9BB-B976AB4D7200}" type="parTrans" cxnId="{5F488457-F8B7-4FB2-956D-7F0B5B245237}">
      <dgm:prSet/>
      <dgm:spPr/>
      <dgm:t>
        <a:bodyPr/>
        <a:lstStyle/>
        <a:p>
          <a:endParaRPr lang="es-CO">
            <a:latin typeface="Agency FB" pitchFamily="34" charset="0"/>
          </a:endParaRPr>
        </a:p>
      </dgm:t>
    </dgm:pt>
    <dgm:pt modelId="{0A926C04-B763-4C11-BA6D-40A5C634A1C2}" type="sibTrans" cxnId="{5F488457-F8B7-4FB2-956D-7F0B5B245237}">
      <dgm:prSet/>
      <dgm:spPr/>
      <dgm:t>
        <a:bodyPr/>
        <a:lstStyle/>
        <a:p>
          <a:endParaRPr lang="es-CO">
            <a:latin typeface="Agency FB" pitchFamily="34" charset="0"/>
          </a:endParaRPr>
        </a:p>
      </dgm:t>
    </dgm:pt>
    <dgm:pt modelId="{978BF369-9668-48C2-97B1-47DAA4A1F456}">
      <dgm:prSet/>
      <dgm:spPr/>
      <dgm:t>
        <a:bodyPr/>
        <a:lstStyle/>
        <a:p>
          <a:r>
            <a:rPr lang="es-MX" dirty="0" smtClean="0">
              <a:latin typeface="Agency FB" pitchFamily="34" charset="0"/>
            </a:rPr>
            <a:t>Asegura permanencia</a:t>
          </a:r>
          <a:endParaRPr lang="es-MX" dirty="0">
            <a:latin typeface="Agency FB" pitchFamily="34" charset="0"/>
          </a:endParaRPr>
        </a:p>
      </dgm:t>
    </dgm:pt>
    <dgm:pt modelId="{E5437198-586E-41F4-A3DB-191460A42B90}" type="parTrans" cxnId="{6BF5B9A8-8B57-4C17-99F5-1C34914719D2}">
      <dgm:prSet/>
      <dgm:spPr/>
      <dgm:t>
        <a:bodyPr/>
        <a:lstStyle/>
        <a:p>
          <a:endParaRPr lang="es-CO">
            <a:latin typeface="Agency FB" pitchFamily="34" charset="0"/>
          </a:endParaRPr>
        </a:p>
      </dgm:t>
    </dgm:pt>
    <dgm:pt modelId="{CB7D90B6-13F9-4551-B5D6-D29A5DBE1721}" type="sibTrans" cxnId="{6BF5B9A8-8B57-4C17-99F5-1C34914719D2}">
      <dgm:prSet/>
      <dgm:spPr/>
      <dgm:t>
        <a:bodyPr/>
        <a:lstStyle/>
        <a:p>
          <a:endParaRPr lang="es-CO">
            <a:latin typeface="Agency FB" pitchFamily="34" charset="0"/>
          </a:endParaRPr>
        </a:p>
      </dgm:t>
    </dgm:pt>
    <dgm:pt modelId="{18BEB23F-AFBC-4115-9FE5-9C657925FE73}">
      <dgm:prSet/>
      <dgm:spPr/>
      <dgm:t>
        <a:bodyPr/>
        <a:lstStyle/>
        <a:p>
          <a:r>
            <a:rPr lang="es-MX" dirty="0" smtClean="0">
              <a:latin typeface="Agency FB" pitchFamily="34" charset="0"/>
            </a:rPr>
            <a:t>Aumenta la riqueza del propietario</a:t>
          </a:r>
          <a:endParaRPr lang="es-MX" dirty="0">
            <a:latin typeface="Agency FB" pitchFamily="34" charset="0"/>
          </a:endParaRPr>
        </a:p>
      </dgm:t>
    </dgm:pt>
    <dgm:pt modelId="{EEFAC22F-05C6-4568-8941-A1EBE050A1D8}" type="parTrans" cxnId="{C6129E7E-F52D-4772-97BE-D71C73F90905}">
      <dgm:prSet/>
      <dgm:spPr/>
      <dgm:t>
        <a:bodyPr/>
        <a:lstStyle/>
        <a:p>
          <a:endParaRPr lang="es-CO">
            <a:latin typeface="Agency FB" pitchFamily="34" charset="0"/>
          </a:endParaRPr>
        </a:p>
      </dgm:t>
    </dgm:pt>
    <dgm:pt modelId="{B9A0FE6C-A432-4535-819B-83DDAD4C4A15}" type="sibTrans" cxnId="{C6129E7E-F52D-4772-97BE-D71C73F90905}">
      <dgm:prSet/>
      <dgm:spPr/>
      <dgm:t>
        <a:bodyPr/>
        <a:lstStyle/>
        <a:p>
          <a:endParaRPr lang="es-CO">
            <a:latin typeface="Agency FB" pitchFamily="34" charset="0"/>
          </a:endParaRPr>
        </a:p>
      </dgm:t>
    </dgm:pt>
    <dgm:pt modelId="{64452917-A576-4AE6-9213-2941168301E3}">
      <dgm:prSet/>
      <dgm:spPr/>
      <dgm:t>
        <a:bodyPr/>
        <a:lstStyle/>
        <a:p>
          <a:r>
            <a:rPr lang="es-MX" dirty="0" smtClean="0">
              <a:latin typeface="Agency FB" pitchFamily="34" charset="0"/>
            </a:rPr>
            <a:t>Debe ser sostenible</a:t>
          </a:r>
          <a:endParaRPr lang="es-MX" dirty="0">
            <a:latin typeface="Agency FB" pitchFamily="34" charset="0"/>
          </a:endParaRPr>
        </a:p>
      </dgm:t>
    </dgm:pt>
    <dgm:pt modelId="{04E6E6B7-8667-435A-B384-C6BAE2FB5ED6}" type="parTrans" cxnId="{65DA8B9B-98AE-45D4-B262-ED3E93791136}">
      <dgm:prSet/>
      <dgm:spPr/>
      <dgm:t>
        <a:bodyPr/>
        <a:lstStyle/>
        <a:p>
          <a:endParaRPr lang="es-CO">
            <a:latin typeface="Agency FB" pitchFamily="34" charset="0"/>
          </a:endParaRPr>
        </a:p>
      </dgm:t>
    </dgm:pt>
    <dgm:pt modelId="{B91C7441-E5DE-4158-8316-BAAD606F2E33}" type="sibTrans" cxnId="{65DA8B9B-98AE-45D4-B262-ED3E93791136}">
      <dgm:prSet/>
      <dgm:spPr/>
      <dgm:t>
        <a:bodyPr/>
        <a:lstStyle/>
        <a:p>
          <a:endParaRPr lang="es-CO">
            <a:latin typeface="Agency FB" pitchFamily="34" charset="0"/>
          </a:endParaRPr>
        </a:p>
      </dgm:t>
    </dgm:pt>
    <dgm:pt modelId="{960BEC45-399E-4DA2-850A-530A9C49CCB8}">
      <dgm:prSet/>
      <dgm:spPr/>
      <dgm:t>
        <a:bodyPr/>
        <a:lstStyle/>
        <a:p>
          <a:r>
            <a:rPr lang="es-MX" dirty="0" smtClean="0">
              <a:latin typeface="Agency FB" pitchFamily="34" charset="0"/>
            </a:rPr>
            <a:t>Decisiones estratégicas</a:t>
          </a:r>
          <a:endParaRPr lang="es-ES" dirty="0">
            <a:latin typeface="Agency FB" pitchFamily="34" charset="0"/>
          </a:endParaRPr>
        </a:p>
      </dgm:t>
    </dgm:pt>
    <dgm:pt modelId="{DEE885B5-39E7-48D4-9BB9-500F06C43A4F}" type="parTrans" cxnId="{BC4E3DE6-2FFD-40A6-8B6E-71EF562363B0}">
      <dgm:prSet/>
      <dgm:spPr/>
      <dgm:t>
        <a:bodyPr/>
        <a:lstStyle/>
        <a:p>
          <a:endParaRPr lang="es-CO">
            <a:latin typeface="Agency FB" pitchFamily="34" charset="0"/>
          </a:endParaRPr>
        </a:p>
      </dgm:t>
    </dgm:pt>
    <dgm:pt modelId="{E69402D2-3886-432D-86E0-1288C7955716}" type="sibTrans" cxnId="{BC4E3DE6-2FFD-40A6-8B6E-71EF562363B0}">
      <dgm:prSet/>
      <dgm:spPr/>
      <dgm:t>
        <a:bodyPr/>
        <a:lstStyle/>
        <a:p>
          <a:endParaRPr lang="es-CO">
            <a:latin typeface="Agency FB" pitchFamily="34" charset="0"/>
          </a:endParaRPr>
        </a:p>
      </dgm:t>
    </dgm:pt>
    <dgm:pt modelId="{002979E6-5E5B-4773-B6EA-C7883B13ED22}" type="pres">
      <dgm:prSet presAssocID="{C4B6A7AC-CDB9-4742-A875-BF67F1DFC00F}" presName="Name0" presStyleCnt="0">
        <dgm:presLayoutVars>
          <dgm:dir/>
          <dgm:animLvl val="lvl"/>
          <dgm:resizeHandles val="exact"/>
        </dgm:presLayoutVars>
      </dgm:prSet>
      <dgm:spPr/>
      <dgm:t>
        <a:bodyPr/>
        <a:lstStyle/>
        <a:p>
          <a:endParaRPr lang="es-CO"/>
        </a:p>
      </dgm:t>
    </dgm:pt>
    <dgm:pt modelId="{B33C63E9-B6A2-4D63-9433-B40CE2EC32D3}" type="pres">
      <dgm:prSet presAssocID="{48A14C77-B7C3-4A4E-BD4E-BCADB4322001}" presName="composite" presStyleCnt="0"/>
      <dgm:spPr/>
    </dgm:pt>
    <dgm:pt modelId="{24E4430D-95A8-4CBE-9322-3E341D494B7E}" type="pres">
      <dgm:prSet presAssocID="{48A14C77-B7C3-4A4E-BD4E-BCADB4322001}" presName="parTx" presStyleLbl="alignNode1" presStyleIdx="0" presStyleCnt="2">
        <dgm:presLayoutVars>
          <dgm:chMax val="0"/>
          <dgm:chPref val="0"/>
          <dgm:bulletEnabled val="1"/>
        </dgm:presLayoutVars>
      </dgm:prSet>
      <dgm:spPr/>
      <dgm:t>
        <a:bodyPr/>
        <a:lstStyle/>
        <a:p>
          <a:endParaRPr lang="es-CO"/>
        </a:p>
      </dgm:t>
    </dgm:pt>
    <dgm:pt modelId="{841C67EA-375C-4A2E-A251-98B41409F2C8}" type="pres">
      <dgm:prSet presAssocID="{48A14C77-B7C3-4A4E-BD4E-BCADB4322001}" presName="desTx" presStyleLbl="alignAccFollowNode1" presStyleIdx="0" presStyleCnt="2">
        <dgm:presLayoutVars>
          <dgm:bulletEnabled val="1"/>
        </dgm:presLayoutVars>
      </dgm:prSet>
      <dgm:spPr/>
      <dgm:t>
        <a:bodyPr/>
        <a:lstStyle/>
        <a:p>
          <a:endParaRPr lang="es-CO"/>
        </a:p>
      </dgm:t>
    </dgm:pt>
    <dgm:pt modelId="{0DF2C8C6-E6A8-492D-96E8-02932D4CD107}" type="pres">
      <dgm:prSet presAssocID="{82D3858B-FCBB-4371-BF98-C689EC847CC6}" presName="space" presStyleCnt="0"/>
      <dgm:spPr/>
    </dgm:pt>
    <dgm:pt modelId="{4DC8B5CF-1A7B-4849-AD5C-FBBF9AFA4374}" type="pres">
      <dgm:prSet presAssocID="{A491916C-EBCE-491C-806A-800D95BC5C8E}" presName="composite" presStyleCnt="0"/>
      <dgm:spPr/>
    </dgm:pt>
    <dgm:pt modelId="{F77C5D02-8350-40F5-8E91-D3A643B56D0C}" type="pres">
      <dgm:prSet presAssocID="{A491916C-EBCE-491C-806A-800D95BC5C8E}" presName="parTx" presStyleLbl="alignNode1" presStyleIdx="1" presStyleCnt="2" custLinFactNeighborX="-5186">
        <dgm:presLayoutVars>
          <dgm:chMax val="0"/>
          <dgm:chPref val="0"/>
          <dgm:bulletEnabled val="1"/>
        </dgm:presLayoutVars>
      </dgm:prSet>
      <dgm:spPr/>
      <dgm:t>
        <a:bodyPr/>
        <a:lstStyle/>
        <a:p>
          <a:endParaRPr lang="es-CO"/>
        </a:p>
      </dgm:t>
    </dgm:pt>
    <dgm:pt modelId="{2845D9C3-E20C-4477-B4AA-DF996303D115}" type="pres">
      <dgm:prSet presAssocID="{A491916C-EBCE-491C-806A-800D95BC5C8E}" presName="desTx" presStyleLbl="alignAccFollowNode1" presStyleIdx="1" presStyleCnt="2" custLinFactNeighborX="-5186">
        <dgm:presLayoutVars>
          <dgm:bulletEnabled val="1"/>
        </dgm:presLayoutVars>
      </dgm:prSet>
      <dgm:spPr/>
      <dgm:t>
        <a:bodyPr/>
        <a:lstStyle/>
        <a:p>
          <a:endParaRPr lang="es-CO"/>
        </a:p>
      </dgm:t>
    </dgm:pt>
  </dgm:ptLst>
  <dgm:cxnLst>
    <dgm:cxn modelId="{AE04CC0A-5341-4214-A8CB-14E5E695F3FB}" type="presOf" srcId="{A491916C-EBCE-491C-806A-800D95BC5C8E}" destId="{F77C5D02-8350-40F5-8E91-D3A643B56D0C}" srcOrd="0" destOrd="0" presId="urn:microsoft.com/office/officeart/2005/8/layout/hList1"/>
    <dgm:cxn modelId="{BC4E3DE6-2FFD-40A6-8B6E-71EF562363B0}" srcId="{A491916C-EBCE-491C-806A-800D95BC5C8E}" destId="{960BEC45-399E-4DA2-850A-530A9C49CCB8}" srcOrd="8" destOrd="0" parTransId="{DEE885B5-39E7-48D4-9BB9-500F06C43A4F}" sibTransId="{E69402D2-3886-432D-86E0-1288C7955716}"/>
    <dgm:cxn modelId="{65DA8B9B-98AE-45D4-B262-ED3E93791136}" srcId="{A491916C-EBCE-491C-806A-800D95BC5C8E}" destId="{64452917-A576-4AE6-9213-2941168301E3}" srcOrd="7" destOrd="0" parTransId="{04E6E6B7-8667-435A-B384-C6BAE2FB5ED6}" sibTransId="{B91C7441-E5DE-4158-8316-BAAD606F2E33}"/>
    <dgm:cxn modelId="{5E3B6A2D-092E-4C78-BC1F-CAA478D75D90}" type="presOf" srcId="{2AA272EE-F275-4156-BD81-69880F65071B}" destId="{841C67EA-375C-4A2E-A251-98B41409F2C8}" srcOrd="0" destOrd="7" presId="urn:microsoft.com/office/officeart/2005/8/layout/hList1"/>
    <dgm:cxn modelId="{69F3170A-05A5-4548-BD91-20C1409ADC0A}" type="presOf" srcId="{AB26B558-3B69-4337-A483-4164F09DBD91}" destId="{2845D9C3-E20C-4477-B4AA-DF996303D115}" srcOrd="0" destOrd="1" presId="urn:microsoft.com/office/officeart/2005/8/layout/hList1"/>
    <dgm:cxn modelId="{6BF5B9A8-8B57-4C17-99F5-1C34914719D2}" srcId="{A491916C-EBCE-491C-806A-800D95BC5C8E}" destId="{978BF369-9668-48C2-97B1-47DAA4A1F456}" srcOrd="5" destOrd="0" parTransId="{E5437198-586E-41F4-A3DB-191460A42B90}" sibTransId="{CB7D90B6-13F9-4551-B5D6-D29A5DBE1721}"/>
    <dgm:cxn modelId="{F448DDD3-061F-4608-A578-73AA73E33D9A}" type="presOf" srcId="{48A14C77-B7C3-4A4E-BD4E-BCADB4322001}" destId="{24E4430D-95A8-4CBE-9322-3E341D494B7E}" srcOrd="0" destOrd="0" presId="urn:microsoft.com/office/officeart/2005/8/layout/hList1"/>
    <dgm:cxn modelId="{27A975ED-E9C9-4FED-9AAF-8A97476ACA47}" type="presOf" srcId="{6DAEC9C5-155F-451B-A52F-BA584927C3F1}" destId="{841C67EA-375C-4A2E-A251-98B41409F2C8}" srcOrd="0" destOrd="0" presId="urn:microsoft.com/office/officeart/2005/8/layout/hList1"/>
    <dgm:cxn modelId="{B534D0E1-5D29-4E2B-BB97-2742470DF8A4}" srcId="{48A14C77-B7C3-4A4E-BD4E-BCADB4322001}" destId="{6DAEC9C5-155F-451B-A52F-BA584927C3F1}" srcOrd="0" destOrd="0" parTransId="{11A8AAF4-A51D-4312-B66F-03B9258E4361}" sibTransId="{5B675CC4-4771-45D3-9BA8-E8258E0DE111}"/>
    <dgm:cxn modelId="{4EDC316D-619F-49FE-801C-3FAD62627028}" srcId="{A491916C-EBCE-491C-806A-800D95BC5C8E}" destId="{CE8396FB-DF6D-4D44-82D6-58B219CD61BC}" srcOrd="0" destOrd="0" parTransId="{26642163-86AE-43CF-8C27-BF46965CEA76}" sibTransId="{319788F3-1E45-40A6-9088-0F7170F3413E}"/>
    <dgm:cxn modelId="{61D04020-F98E-414A-A972-B6F1C4A52047}" srcId="{A491916C-EBCE-491C-806A-800D95BC5C8E}" destId="{20744ABD-9EBF-47FC-AD25-4981F1B0A9AD}" srcOrd="3" destOrd="0" parTransId="{7C8CE400-F999-4AE1-95B9-B046751CDF96}" sibTransId="{7EBEAE2B-3C40-4D2C-B6A8-5A4B4715A6A7}"/>
    <dgm:cxn modelId="{B76E9E66-BF9D-4CA7-B70F-DA626A9C2A36}" type="presOf" srcId="{960BEC45-399E-4DA2-850A-530A9C49CCB8}" destId="{2845D9C3-E20C-4477-B4AA-DF996303D115}" srcOrd="0" destOrd="8" presId="urn:microsoft.com/office/officeart/2005/8/layout/hList1"/>
    <dgm:cxn modelId="{6676E43E-8801-4C54-B15B-5F53AD4B8116}" srcId="{A491916C-EBCE-491C-806A-800D95BC5C8E}" destId="{AB26B558-3B69-4337-A483-4164F09DBD91}" srcOrd="1" destOrd="0" parTransId="{0952B56C-3472-4D69-AAE1-8463A396E447}" sibTransId="{8095DA3D-E075-4454-B89D-5ADAC81EE742}"/>
    <dgm:cxn modelId="{80793993-6CC7-47BD-98F6-07EDC2328322}" srcId="{48A14C77-B7C3-4A4E-BD4E-BCADB4322001}" destId="{A36C7ECA-3C30-4443-BD28-97B064286471}" srcOrd="5" destOrd="0" parTransId="{0955F128-517D-41BA-9634-5BE2C9A6A394}" sibTransId="{7572C343-4788-44E8-B087-2DB4B219A717}"/>
    <dgm:cxn modelId="{C043D87F-4BC1-4517-ADDE-F970B0F9FA6A}" srcId="{48A14C77-B7C3-4A4E-BD4E-BCADB4322001}" destId="{DA7F3EFD-2A6B-436B-B802-6DC24CD6D167}" srcOrd="1" destOrd="0" parTransId="{84795489-F103-4850-A5FC-407104DD29CA}" sibTransId="{74D875A6-CAFA-4271-9E1C-13CA40E048C6}"/>
    <dgm:cxn modelId="{BE0A791E-C74D-4EC3-837C-F0E0B9C242A2}" srcId="{48A14C77-B7C3-4A4E-BD4E-BCADB4322001}" destId="{DB6AA854-CF57-45D8-8699-5783E205179C}" srcOrd="6" destOrd="0" parTransId="{D4177BA7-7B11-4064-8C4B-0C846A2DA03D}" sibTransId="{65A7006C-71EE-4389-B3A4-8B5E1ADA9526}"/>
    <dgm:cxn modelId="{C6A349F8-AE13-4D7F-B552-4A4419E5C31A}" srcId="{48A14C77-B7C3-4A4E-BD4E-BCADB4322001}" destId="{AB94330F-AD2B-44B3-A74F-BC527020819D}" srcOrd="2" destOrd="0" parTransId="{675CD689-E988-46FA-A95B-290E08944824}" sibTransId="{B5ECA677-958B-4DA1-A1E3-638E6CB39F1C}"/>
    <dgm:cxn modelId="{26D95C1F-7D8E-4A6F-8ED5-D64A2247F681}" srcId="{48A14C77-B7C3-4A4E-BD4E-BCADB4322001}" destId="{8E3FBCF1-B1B6-40A2-931D-E5B02EF588F7}" srcOrd="3" destOrd="0" parTransId="{F29D8880-C24C-4FD8-BB82-67FB8AAF3CEC}" sibTransId="{E6705079-25AD-4CB1-9B7E-DA4D898F2B9A}"/>
    <dgm:cxn modelId="{A579AD38-A33C-474C-A31C-EB3FF48AE003}" type="presOf" srcId="{CE8396FB-DF6D-4D44-82D6-58B219CD61BC}" destId="{2845D9C3-E20C-4477-B4AA-DF996303D115}" srcOrd="0" destOrd="0" presId="urn:microsoft.com/office/officeart/2005/8/layout/hList1"/>
    <dgm:cxn modelId="{6EA80BCB-5A7A-4D88-A78E-B4DA9D93A0A6}" type="presOf" srcId="{3D7BAA39-EA92-4B19-AE98-392340280F83}" destId="{2845D9C3-E20C-4477-B4AA-DF996303D115}" srcOrd="0" destOrd="2" presId="urn:microsoft.com/office/officeart/2005/8/layout/hList1"/>
    <dgm:cxn modelId="{8CE4D906-20A0-4B27-AA9B-FCA1DEF5C48A}" srcId="{48A14C77-B7C3-4A4E-BD4E-BCADB4322001}" destId="{2AA272EE-F275-4156-BD81-69880F65071B}" srcOrd="7" destOrd="0" parTransId="{DFF856EF-87E5-44C4-BDE1-C01ED55455B3}" sibTransId="{465BA80B-0335-4C4B-BE37-36126A1CE2B6}"/>
    <dgm:cxn modelId="{EEC68F98-6BDA-463B-98E8-F02754B592E1}" type="presOf" srcId="{64452917-A576-4AE6-9213-2941168301E3}" destId="{2845D9C3-E20C-4477-B4AA-DF996303D115}" srcOrd="0" destOrd="7" presId="urn:microsoft.com/office/officeart/2005/8/layout/hList1"/>
    <dgm:cxn modelId="{D68CDA38-D63D-4052-A165-6E973BFC6CA3}" srcId="{C4B6A7AC-CDB9-4742-A875-BF67F1DFC00F}" destId="{A491916C-EBCE-491C-806A-800D95BC5C8E}" srcOrd="1" destOrd="0" parTransId="{4E0931A7-DCCC-4864-890E-0875DBF2AA35}" sibTransId="{8A00CFED-1764-4584-AC59-C8563659BDA4}"/>
    <dgm:cxn modelId="{8BCB449F-C9BE-4CF3-B127-E2D60C49ED50}" type="presOf" srcId="{DA7F3EFD-2A6B-436B-B802-6DC24CD6D167}" destId="{841C67EA-375C-4A2E-A251-98B41409F2C8}" srcOrd="0" destOrd="1" presId="urn:microsoft.com/office/officeart/2005/8/layout/hList1"/>
    <dgm:cxn modelId="{A3EFECF5-4936-4CEE-876B-10A661DDB1C9}" srcId="{A491916C-EBCE-491C-806A-800D95BC5C8E}" destId="{3D7BAA39-EA92-4B19-AE98-392340280F83}" srcOrd="2" destOrd="0" parTransId="{1D3F0A55-3160-455C-9810-B37B7F8CB91C}" sibTransId="{AA82D55A-27AD-4A4F-AEA2-09FAF08971E3}"/>
    <dgm:cxn modelId="{9B6D0182-CD1A-45C6-AE11-17C5C6B29143}" type="presOf" srcId="{9F9E67A0-EB8A-460E-9811-FB5F607C86EA}" destId="{2845D9C3-E20C-4477-B4AA-DF996303D115}" srcOrd="0" destOrd="4" presId="urn:microsoft.com/office/officeart/2005/8/layout/hList1"/>
    <dgm:cxn modelId="{62F4F1A8-A449-4D92-B282-C61776434954}" srcId="{48A14C77-B7C3-4A4E-BD4E-BCADB4322001}" destId="{BCED1520-C96C-4744-94FE-DCA7D78931DA}" srcOrd="4" destOrd="0" parTransId="{93D658C3-0DEC-458F-B242-584785E9DB85}" sibTransId="{66FF204C-34A0-459F-A8EF-814FF4A57018}"/>
    <dgm:cxn modelId="{F1ABE808-61EF-4ED9-9D11-E7CDF7F5CCAD}" type="presOf" srcId="{AB94330F-AD2B-44B3-A74F-BC527020819D}" destId="{841C67EA-375C-4A2E-A251-98B41409F2C8}" srcOrd="0" destOrd="2" presId="urn:microsoft.com/office/officeart/2005/8/layout/hList1"/>
    <dgm:cxn modelId="{B9E9A805-AB8D-412D-B890-1FB7E54D2D9B}" srcId="{C4B6A7AC-CDB9-4742-A875-BF67F1DFC00F}" destId="{48A14C77-B7C3-4A4E-BD4E-BCADB4322001}" srcOrd="0" destOrd="0" parTransId="{ECF2F29F-1229-44F0-992D-E1F1522EC9B0}" sibTransId="{82D3858B-FCBB-4371-BF98-C689EC847CC6}"/>
    <dgm:cxn modelId="{3D9B9FDE-9B76-4FC6-B58D-23C33B653F70}" type="presOf" srcId="{DB6AA854-CF57-45D8-8699-5783E205179C}" destId="{841C67EA-375C-4A2E-A251-98B41409F2C8}" srcOrd="0" destOrd="6" presId="urn:microsoft.com/office/officeart/2005/8/layout/hList1"/>
    <dgm:cxn modelId="{5F488457-F8B7-4FB2-956D-7F0B5B245237}" srcId="{A491916C-EBCE-491C-806A-800D95BC5C8E}" destId="{9F9E67A0-EB8A-460E-9811-FB5F607C86EA}" srcOrd="4" destOrd="0" parTransId="{F4E62C90-8427-4BF8-B9BB-B976AB4D7200}" sibTransId="{0A926C04-B763-4C11-BA6D-40A5C634A1C2}"/>
    <dgm:cxn modelId="{726001D9-A48F-4407-A0E9-1F57DB8C0E22}" type="presOf" srcId="{18BEB23F-AFBC-4115-9FE5-9C657925FE73}" destId="{2845D9C3-E20C-4477-B4AA-DF996303D115}" srcOrd="0" destOrd="6" presId="urn:microsoft.com/office/officeart/2005/8/layout/hList1"/>
    <dgm:cxn modelId="{2C041A8F-1656-40C4-9081-941015186B60}" type="presOf" srcId="{BCED1520-C96C-4744-94FE-DCA7D78931DA}" destId="{841C67EA-375C-4A2E-A251-98B41409F2C8}" srcOrd="0" destOrd="4" presId="urn:microsoft.com/office/officeart/2005/8/layout/hList1"/>
    <dgm:cxn modelId="{E398EB33-146E-4089-9BC0-ADFCCC42B36A}" type="presOf" srcId="{C4B6A7AC-CDB9-4742-A875-BF67F1DFC00F}" destId="{002979E6-5E5B-4773-B6EA-C7883B13ED22}" srcOrd="0" destOrd="0" presId="urn:microsoft.com/office/officeart/2005/8/layout/hList1"/>
    <dgm:cxn modelId="{DF43E59D-0350-4011-A035-26C1E233ED7E}" type="presOf" srcId="{978BF369-9668-48C2-97B1-47DAA4A1F456}" destId="{2845D9C3-E20C-4477-B4AA-DF996303D115}" srcOrd="0" destOrd="5" presId="urn:microsoft.com/office/officeart/2005/8/layout/hList1"/>
    <dgm:cxn modelId="{5B141B1B-CDBF-4E98-958C-A53DAA37F5EF}" type="presOf" srcId="{20744ABD-9EBF-47FC-AD25-4981F1B0A9AD}" destId="{2845D9C3-E20C-4477-B4AA-DF996303D115}" srcOrd="0" destOrd="3" presId="urn:microsoft.com/office/officeart/2005/8/layout/hList1"/>
    <dgm:cxn modelId="{1D76AC4D-6CEF-43A2-BE3B-B70CDC3A3E30}" type="presOf" srcId="{A36C7ECA-3C30-4443-BD28-97B064286471}" destId="{841C67EA-375C-4A2E-A251-98B41409F2C8}" srcOrd="0" destOrd="5" presId="urn:microsoft.com/office/officeart/2005/8/layout/hList1"/>
    <dgm:cxn modelId="{41285079-E690-46B0-8879-5F7B24B62374}" type="presOf" srcId="{8E3FBCF1-B1B6-40A2-931D-E5B02EF588F7}" destId="{841C67EA-375C-4A2E-A251-98B41409F2C8}" srcOrd="0" destOrd="3" presId="urn:microsoft.com/office/officeart/2005/8/layout/hList1"/>
    <dgm:cxn modelId="{C6129E7E-F52D-4772-97BE-D71C73F90905}" srcId="{A491916C-EBCE-491C-806A-800D95BC5C8E}" destId="{18BEB23F-AFBC-4115-9FE5-9C657925FE73}" srcOrd="6" destOrd="0" parTransId="{EEFAC22F-05C6-4568-8941-A1EBE050A1D8}" sibTransId="{B9A0FE6C-A432-4535-819B-83DDAD4C4A15}"/>
    <dgm:cxn modelId="{DCE4FCFB-D0CF-47F5-A8BC-368075FD2FF3}" type="presParOf" srcId="{002979E6-5E5B-4773-B6EA-C7883B13ED22}" destId="{B33C63E9-B6A2-4D63-9433-B40CE2EC32D3}" srcOrd="0" destOrd="0" presId="urn:microsoft.com/office/officeart/2005/8/layout/hList1"/>
    <dgm:cxn modelId="{37934FCE-C737-4B5E-876B-5B3116C9AEFC}" type="presParOf" srcId="{B33C63E9-B6A2-4D63-9433-B40CE2EC32D3}" destId="{24E4430D-95A8-4CBE-9322-3E341D494B7E}" srcOrd="0" destOrd="0" presId="urn:microsoft.com/office/officeart/2005/8/layout/hList1"/>
    <dgm:cxn modelId="{FED88EDA-9ABB-413E-B139-EFFC7EA4AD8F}" type="presParOf" srcId="{B33C63E9-B6A2-4D63-9433-B40CE2EC32D3}" destId="{841C67EA-375C-4A2E-A251-98B41409F2C8}" srcOrd="1" destOrd="0" presId="urn:microsoft.com/office/officeart/2005/8/layout/hList1"/>
    <dgm:cxn modelId="{049C189E-E7F8-4ADA-8C6E-560BC69439FC}" type="presParOf" srcId="{002979E6-5E5B-4773-B6EA-C7883B13ED22}" destId="{0DF2C8C6-E6A8-492D-96E8-02932D4CD107}" srcOrd="1" destOrd="0" presId="urn:microsoft.com/office/officeart/2005/8/layout/hList1"/>
    <dgm:cxn modelId="{D2132B0F-50A9-4EA7-A58F-D33A5D981069}" type="presParOf" srcId="{002979E6-5E5B-4773-B6EA-C7883B13ED22}" destId="{4DC8B5CF-1A7B-4849-AD5C-FBBF9AFA4374}" srcOrd="2" destOrd="0" presId="urn:microsoft.com/office/officeart/2005/8/layout/hList1"/>
    <dgm:cxn modelId="{E78597D7-C21D-4E61-918A-62BF9C4F58CA}" type="presParOf" srcId="{4DC8B5CF-1A7B-4849-AD5C-FBBF9AFA4374}" destId="{F77C5D02-8350-40F5-8E91-D3A643B56D0C}" srcOrd="0" destOrd="0" presId="urn:microsoft.com/office/officeart/2005/8/layout/hList1"/>
    <dgm:cxn modelId="{48AB7697-F241-473F-8174-D3617705BDEA}" type="presParOf" srcId="{4DC8B5CF-1A7B-4849-AD5C-FBBF9AFA4374}" destId="{2845D9C3-E20C-4477-B4AA-DF996303D11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14F7C9F-FADD-4C72-B023-527EDDEC83DE}" type="doc">
      <dgm:prSet loTypeId="urn:microsoft.com/office/officeart/2005/8/layout/process4" loCatId="process" qsTypeId="urn:microsoft.com/office/officeart/2005/8/quickstyle/simple3" qsCatId="simple" csTypeId="urn:microsoft.com/office/officeart/2005/8/colors/accent1_4" csCatId="accent1" phldr="1"/>
      <dgm:spPr/>
      <dgm:t>
        <a:bodyPr/>
        <a:lstStyle/>
        <a:p>
          <a:endParaRPr lang="es-CO"/>
        </a:p>
      </dgm:t>
    </dgm:pt>
    <dgm:pt modelId="{F2A2B1D1-9582-4D92-BAFE-5D768F8365B0}">
      <dgm:prSet phldrT="[Texto]"/>
      <dgm:spPr/>
      <dgm:t>
        <a:bodyPr/>
        <a:lstStyle/>
        <a:p>
          <a:r>
            <a:rPr lang="es-CO" dirty="0" smtClean="0">
              <a:latin typeface="Agency FB" pitchFamily="34" charset="0"/>
            </a:rPr>
            <a:t>Entorno económico internacional</a:t>
          </a:r>
          <a:endParaRPr lang="es-CO" dirty="0">
            <a:latin typeface="Agency FB" pitchFamily="34" charset="0"/>
          </a:endParaRPr>
        </a:p>
      </dgm:t>
    </dgm:pt>
    <dgm:pt modelId="{A4AB5343-2D1E-4D88-B73C-0826EEF7B2DF}" type="parTrans" cxnId="{BE929786-ACFB-4AD0-97A0-9B96298E716B}">
      <dgm:prSet/>
      <dgm:spPr/>
      <dgm:t>
        <a:bodyPr/>
        <a:lstStyle/>
        <a:p>
          <a:endParaRPr lang="es-CO">
            <a:latin typeface="Agency FB" pitchFamily="34" charset="0"/>
          </a:endParaRPr>
        </a:p>
      </dgm:t>
    </dgm:pt>
    <dgm:pt modelId="{2590888E-9F6E-40ED-BEF1-24E8787074D9}" type="sibTrans" cxnId="{BE929786-ACFB-4AD0-97A0-9B96298E716B}">
      <dgm:prSet/>
      <dgm:spPr/>
      <dgm:t>
        <a:bodyPr/>
        <a:lstStyle/>
        <a:p>
          <a:endParaRPr lang="es-CO">
            <a:latin typeface="Agency FB" pitchFamily="34" charset="0"/>
          </a:endParaRPr>
        </a:p>
      </dgm:t>
    </dgm:pt>
    <dgm:pt modelId="{C0705CC0-E8CB-4478-90E3-93542FEA6C5D}">
      <dgm:prSet phldrT="[Texto]"/>
      <dgm:spPr/>
      <dgm:t>
        <a:bodyPr/>
        <a:lstStyle/>
        <a:p>
          <a:r>
            <a:rPr lang="es-CO" dirty="0" smtClean="0">
              <a:latin typeface="Agency FB" pitchFamily="34" charset="0"/>
            </a:rPr>
            <a:t>Entorno económico nacional</a:t>
          </a:r>
        </a:p>
      </dgm:t>
    </dgm:pt>
    <dgm:pt modelId="{4EE1332B-0910-45A8-8980-F9124CE61A59}" type="parTrans" cxnId="{54781416-902C-4EB9-A801-BE0440255888}">
      <dgm:prSet/>
      <dgm:spPr/>
      <dgm:t>
        <a:bodyPr/>
        <a:lstStyle/>
        <a:p>
          <a:endParaRPr lang="es-CO">
            <a:latin typeface="Agency FB" pitchFamily="34" charset="0"/>
          </a:endParaRPr>
        </a:p>
      </dgm:t>
    </dgm:pt>
    <dgm:pt modelId="{E07478D5-0D92-49C1-B93D-9343143E89BF}" type="sibTrans" cxnId="{54781416-902C-4EB9-A801-BE0440255888}">
      <dgm:prSet/>
      <dgm:spPr/>
      <dgm:t>
        <a:bodyPr/>
        <a:lstStyle/>
        <a:p>
          <a:endParaRPr lang="es-CO">
            <a:latin typeface="Agency FB" pitchFamily="34" charset="0"/>
          </a:endParaRPr>
        </a:p>
      </dgm:t>
    </dgm:pt>
    <dgm:pt modelId="{391A4DCE-2C8A-4536-8E20-F5EF1AFBAAB1}">
      <dgm:prSet phldrT="[Texto]"/>
      <dgm:spPr/>
      <dgm:t>
        <a:bodyPr/>
        <a:lstStyle/>
        <a:p>
          <a:r>
            <a:rPr lang="es-CO" dirty="0" smtClean="0">
              <a:latin typeface="Agency FB" pitchFamily="34" charset="0"/>
            </a:rPr>
            <a:t>Situación sectorial (especifico y complementario)</a:t>
          </a:r>
          <a:endParaRPr lang="es-CO" dirty="0">
            <a:latin typeface="Agency FB" pitchFamily="34" charset="0"/>
          </a:endParaRPr>
        </a:p>
      </dgm:t>
    </dgm:pt>
    <dgm:pt modelId="{B27C2908-930E-4060-8D33-66354CE9CA3F}" type="parTrans" cxnId="{1D3FF14B-85EB-4312-B546-71E48F25B1B5}">
      <dgm:prSet/>
      <dgm:spPr/>
      <dgm:t>
        <a:bodyPr/>
        <a:lstStyle/>
        <a:p>
          <a:endParaRPr lang="es-CO">
            <a:latin typeface="Agency FB" pitchFamily="34" charset="0"/>
          </a:endParaRPr>
        </a:p>
      </dgm:t>
    </dgm:pt>
    <dgm:pt modelId="{49582BCD-20DC-4BA0-BA29-7B4DF3203784}" type="sibTrans" cxnId="{1D3FF14B-85EB-4312-B546-71E48F25B1B5}">
      <dgm:prSet/>
      <dgm:spPr/>
      <dgm:t>
        <a:bodyPr/>
        <a:lstStyle/>
        <a:p>
          <a:endParaRPr lang="es-CO">
            <a:latin typeface="Agency FB" pitchFamily="34" charset="0"/>
          </a:endParaRPr>
        </a:p>
      </dgm:t>
    </dgm:pt>
    <dgm:pt modelId="{F2524534-426A-4EFF-962F-8CDB59280687}">
      <dgm:prSet phldrT="[Texto]"/>
      <dgm:spPr/>
      <dgm:t>
        <a:bodyPr/>
        <a:lstStyle/>
        <a:p>
          <a:r>
            <a:rPr lang="es-CO" dirty="0" smtClean="0">
              <a:latin typeface="Agency FB" pitchFamily="34" charset="0"/>
            </a:rPr>
            <a:t>Estudio de tecnología (propia y de competidores)</a:t>
          </a:r>
          <a:endParaRPr lang="es-CO" dirty="0">
            <a:latin typeface="Agency FB" pitchFamily="34" charset="0"/>
          </a:endParaRPr>
        </a:p>
      </dgm:t>
    </dgm:pt>
    <dgm:pt modelId="{B1C49FE9-0988-4198-B3C2-7037DD731676}" type="parTrans" cxnId="{EF1D1C7E-9363-48A8-B809-A5651CC1C468}">
      <dgm:prSet/>
      <dgm:spPr/>
      <dgm:t>
        <a:bodyPr/>
        <a:lstStyle/>
        <a:p>
          <a:endParaRPr lang="es-CO">
            <a:latin typeface="Agency FB" pitchFamily="34" charset="0"/>
          </a:endParaRPr>
        </a:p>
      </dgm:t>
    </dgm:pt>
    <dgm:pt modelId="{269C5485-B93F-4560-AF1A-7E61EBB09B16}" type="sibTrans" cxnId="{EF1D1C7E-9363-48A8-B809-A5651CC1C468}">
      <dgm:prSet/>
      <dgm:spPr/>
      <dgm:t>
        <a:bodyPr/>
        <a:lstStyle/>
        <a:p>
          <a:endParaRPr lang="es-CO">
            <a:latin typeface="Agency FB" pitchFamily="34" charset="0"/>
          </a:endParaRPr>
        </a:p>
      </dgm:t>
    </dgm:pt>
    <dgm:pt modelId="{7FDD0162-AA05-4FF0-9B41-08C4B4FBB373}">
      <dgm:prSet phldrT="[Texto]"/>
      <dgm:spPr/>
      <dgm:t>
        <a:bodyPr/>
        <a:lstStyle/>
        <a:p>
          <a:r>
            <a:rPr lang="es-CO" dirty="0" smtClean="0">
              <a:latin typeface="Agency FB" pitchFamily="34" charset="0"/>
            </a:rPr>
            <a:t>Estudio endógeno V/S competencia</a:t>
          </a:r>
          <a:endParaRPr lang="es-CO" dirty="0">
            <a:latin typeface="Agency FB" pitchFamily="34" charset="0"/>
          </a:endParaRPr>
        </a:p>
      </dgm:t>
    </dgm:pt>
    <dgm:pt modelId="{A4FB48FC-AD05-46E9-8E6A-3420513292F5}" type="parTrans" cxnId="{6E1686F9-4E9D-44EA-928F-B432167D6DF6}">
      <dgm:prSet/>
      <dgm:spPr/>
      <dgm:t>
        <a:bodyPr/>
        <a:lstStyle/>
        <a:p>
          <a:endParaRPr lang="es-CO">
            <a:latin typeface="Agency FB" pitchFamily="34" charset="0"/>
          </a:endParaRPr>
        </a:p>
      </dgm:t>
    </dgm:pt>
    <dgm:pt modelId="{8D298635-DAD9-4B4E-9FCD-F94EFB66DF44}" type="sibTrans" cxnId="{6E1686F9-4E9D-44EA-928F-B432167D6DF6}">
      <dgm:prSet/>
      <dgm:spPr/>
      <dgm:t>
        <a:bodyPr/>
        <a:lstStyle/>
        <a:p>
          <a:endParaRPr lang="es-CO">
            <a:latin typeface="Agency FB" pitchFamily="34" charset="0"/>
          </a:endParaRPr>
        </a:p>
      </dgm:t>
    </dgm:pt>
    <dgm:pt modelId="{9C377C3A-00FF-4F0D-A93E-91089123CF4F}">
      <dgm:prSet/>
      <dgm:spPr/>
      <dgm:t>
        <a:bodyPr/>
        <a:lstStyle/>
        <a:p>
          <a:r>
            <a:rPr lang="es-CO" dirty="0" smtClean="0">
              <a:latin typeface="Agency FB" pitchFamily="34" charset="0"/>
            </a:rPr>
            <a:t>Lo siempre olvidado:</a:t>
          </a:r>
          <a:endParaRPr lang="es-CO" dirty="0">
            <a:latin typeface="Agency FB" pitchFamily="34" charset="0"/>
          </a:endParaRPr>
        </a:p>
      </dgm:t>
    </dgm:pt>
    <dgm:pt modelId="{4A4F4C6E-3443-427E-BD16-82BE1781B15B}" type="parTrans" cxnId="{FB353C94-4ECC-4097-ACBC-95C3006121D8}">
      <dgm:prSet/>
      <dgm:spPr/>
      <dgm:t>
        <a:bodyPr/>
        <a:lstStyle/>
        <a:p>
          <a:endParaRPr lang="es-CO">
            <a:latin typeface="Agency FB" pitchFamily="34" charset="0"/>
          </a:endParaRPr>
        </a:p>
      </dgm:t>
    </dgm:pt>
    <dgm:pt modelId="{D6581546-848E-4655-B106-7A5E004DB100}" type="sibTrans" cxnId="{FB353C94-4ECC-4097-ACBC-95C3006121D8}">
      <dgm:prSet/>
      <dgm:spPr/>
      <dgm:t>
        <a:bodyPr/>
        <a:lstStyle/>
        <a:p>
          <a:endParaRPr lang="es-CO">
            <a:latin typeface="Agency FB" pitchFamily="34" charset="0"/>
          </a:endParaRPr>
        </a:p>
      </dgm:t>
    </dgm:pt>
    <dgm:pt modelId="{B3202363-7405-4FA0-A203-141D0BF2F660}" type="pres">
      <dgm:prSet presAssocID="{914F7C9F-FADD-4C72-B023-527EDDEC83DE}" presName="Name0" presStyleCnt="0">
        <dgm:presLayoutVars>
          <dgm:dir/>
          <dgm:animLvl val="lvl"/>
          <dgm:resizeHandles val="exact"/>
        </dgm:presLayoutVars>
      </dgm:prSet>
      <dgm:spPr/>
      <dgm:t>
        <a:bodyPr/>
        <a:lstStyle/>
        <a:p>
          <a:endParaRPr lang="es-CO"/>
        </a:p>
      </dgm:t>
    </dgm:pt>
    <dgm:pt modelId="{0692DA5D-62DF-44F8-A4CD-6712BDF30D8F}" type="pres">
      <dgm:prSet presAssocID="{9C377C3A-00FF-4F0D-A93E-91089123CF4F}" presName="boxAndChildren" presStyleCnt="0"/>
      <dgm:spPr/>
      <dgm:t>
        <a:bodyPr/>
        <a:lstStyle/>
        <a:p>
          <a:endParaRPr lang="es-CO"/>
        </a:p>
      </dgm:t>
    </dgm:pt>
    <dgm:pt modelId="{5F678BBE-5D5C-4223-A5B9-1056408BCC28}" type="pres">
      <dgm:prSet presAssocID="{9C377C3A-00FF-4F0D-A93E-91089123CF4F}" presName="parentTextBox" presStyleLbl="node1" presStyleIdx="0" presStyleCnt="6"/>
      <dgm:spPr/>
      <dgm:t>
        <a:bodyPr/>
        <a:lstStyle/>
        <a:p>
          <a:endParaRPr lang="es-CO"/>
        </a:p>
      </dgm:t>
    </dgm:pt>
    <dgm:pt modelId="{EFE5B6B5-909F-4568-82DA-789F4C8CE6C1}" type="pres">
      <dgm:prSet presAssocID="{8D298635-DAD9-4B4E-9FCD-F94EFB66DF44}" presName="sp" presStyleCnt="0"/>
      <dgm:spPr/>
      <dgm:t>
        <a:bodyPr/>
        <a:lstStyle/>
        <a:p>
          <a:endParaRPr lang="es-CO"/>
        </a:p>
      </dgm:t>
    </dgm:pt>
    <dgm:pt modelId="{3F0EDD4D-5F1D-4F28-BE5E-AF00175DF04D}" type="pres">
      <dgm:prSet presAssocID="{7FDD0162-AA05-4FF0-9B41-08C4B4FBB373}" presName="arrowAndChildren" presStyleCnt="0"/>
      <dgm:spPr/>
      <dgm:t>
        <a:bodyPr/>
        <a:lstStyle/>
        <a:p>
          <a:endParaRPr lang="es-CO"/>
        </a:p>
      </dgm:t>
    </dgm:pt>
    <dgm:pt modelId="{E11059FE-191D-4E52-981C-46E714253712}" type="pres">
      <dgm:prSet presAssocID="{7FDD0162-AA05-4FF0-9B41-08C4B4FBB373}" presName="parentTextArrow" presStyleLbl="node1" presStyleIdx="1" presStyleCnt="6"/>
      <dgm:spPr/>
      <dgm:t>
        <a:bodyPr/>
        <a:lstStyle/>
        <a:p>
          <a:endParaRPr lang="es-CO"/>
        </a:p>
      </dgm:t>
    </dgm:pt>
    <dgm:pt modelId="{5EFB1A06-6A2D-44CA-8DBB-25178254FCE4}" type="pres">
      <dgm:prSet presAssocID="{269C5485-B93F-4560-AF1A-7E61EBB09B16}" presName="sp" presStyleCnt="0"/>
      <dgm:spPr/>
      <dgm:t>
        <a:bodyPr/>
        <a:lstStyle/>
        <a:p>
          <a:endParaRPr lang="es-CO"/>
        </a:p>
      </dgm:t>
    </dgm:pt>
    <dgm:pt modelId="{0C21F656-C924-41EE-8E1C-2DD9EF6B424E}" type="pres">
      <dgm:prSet presAssocID="{F2524534-426A-4EFF-962F-8CDB59280687}" presName="arrowAndChildren" presStyleCnt="0"/>
      <dgm:spPr/>
      <dgm:t>
        <a:bodyPr/>
        <a:lstStyle/>
        <a:p>
          <a:endParaRPr lang="es-CO"/>
        </a:p>
      </dgm:t>
    </dgm:pt>
    <dgm:pt modelId="{68A2928F-F480-488F-8D27-868C3E66B042}" type="pres">
      <dgm:prSet presAssocID="{F2524534-426A-4EFF-962F-8CDB59280687}" presName="parentTextArrow" presStyleLbl="node1" presStyleIdx="2" presStyleCnt="6"/>
      <dgm:spPr/>
      <dgm:t>
        <a:bodyPr/>
        <a:lstStyle/>
        <a:p>
          <a:endParaRPr lang="es-CO"/>
        </a:p>
      </dgm:t>
    </dgm:pt>
    <dgm:pt modelId="{4406D81E-9AAF-4919-A7C4-A9E414C7D79F}" type="pres">
      <dgm:prSet presAssocID="{49582BCD-20DC-4BA0-BA29-7B4DF3203784}" presName="sp" presStyleCnt="0"/>
      <dgm:spPr/>
      <dgm:t>
        <a:bodyPr/>
        <a:lstStyle/>
        <a:p>
          <a:endParaRPr lang="es-CO"/>
        </a:p>
      </dgm:t>
    </dgm:pt>
    <dgm:pt modelId="{B6FB0374-5125-46EE-96D8-2B51AA68337E}" type="pres">
      <dgm:prSet presAssocID="{391A4DCE-2C8A-4536-8E20-F5EF1AFBAAB1}" presName="arrowAndChildren" presStyleCnt="0"/>
      <dgm:spPr/>
      <dgm:t>
        <a:bodyPr/>
        <a:lstStyle/>
        <a:p>
          <a:endParaRPr lang="es-CO"/>
        </a:p>
      </dgm:t>
    </dgm:pt>
    <dgm:pt modelId="{BB9F041A-007B-4C05-A976-23C845A24C81}" type="pres">
      <dgm:prSet presAssocID="{391A4DCE-2C8A-4536-8E20-F5EF1AFBAAB1}" presName="parentTextArrow" presStyleLbl="node1" presStyleIdx="3" presStyleCnt="6"/>
      <dgm:spPr/>
      <dgm:t>
        <a:bodyPr/>
        <a:lstStyle/>
        <a:p>
          <a:endParaRPr lang="es-CO"/>
        </a:p>
      </dgm:t>
    </dgm:pt>
    <dgm:pt modelId="{A86E259D-35B3-4BCB-8C32-81414EB0BE83}" type="pres">
      <dgm:prSet presAssocID="{E07478D5-0D92-49C1-B93D-9343143E89BF}" presName="sp" presStyleCnt="0"/>
      <dgm:spPr/>
      <dgm:t>
        <a:bodyPr/>
        <a:lstStyle/>
        <a:p>
          <a:endParaRPr lang="es-CO"/>
        </a:p>
      </dgm:t>
    </dgm:pt>
    <dgm:pt modelId="{87756372-72ED-4679-AF6C-5DCF2819DDCC}" type="pres">
      <dgm:prSet presAssocID="{C0705CC0-E8CB-4478-90E3-93542FEA6C5D}" presName="arrowAndChildren" presStyleCnt="0"/>
      <dgm:spPr/>
      <dgm:t>
        <a:bodyPr/>
        <a:lstStyle/>
        <a:p>
          <a:endParaRPr lang="es-CO"/>
        </a:p>
      </dgm:t>
    </dgm:pt>
    <dgm:pt modelId="{1B2D9D58-50EC-42FF-9C92-15084F1F4992}" type="pres">
      <dgm:prSet presAssocID="{C0705CC0-E8CB-4478-90E3-93542FEA6C5D}" presName="parentTextArrow" presStyleLbl="node1" presStyleIdx="4" presStyleCnt="6"/>
      <dgm:spPr/>
      <dgm:t>
        <a:bodyPr/>
        <a:lstStyle/>
        <a:p>
          <a:endParaRPr lang="es-CO"/>
        </a:p>
      </dgm:t>
    </dgm:pt>
    <dgm:pt modelId="{AFA35C83-DBE2-4AFE-982C-25B63C352BD5}" type="pres">
      <dgm:prSet presAssocID="{2590888E-9F6E-40ED-BEF1-24E8787074D9}" presName="sp" presStyleCnt="0"/>
      <dgm:spPr/>
      <dgm:t>
        <a:bodyPr/>
        <a:lstStyle/>
        <a:p>
          <a:endParaRPr lang="es-CO"/>
        </a:p>
      </dgm:t>
    </dgm:pt>
    <dgm:pt modelId="{22A0147A-0648-4DBC-AF8C-1BD94687FCF6}" type="pres">
      <dgm:prSet presAssocID="{F2A2B1D1-9582-4D92-BAFE-5D768F8365B0}" presName="arrowAndChildren" presStyleCnt="0"/>
      <dgm:spPr/>
      <dgm:t>
        <a:bodyPr/>
        <a:lstStyle/>
        <a:p>
          <a:endParaRPr lang="es-CO"/>
        </a:p>
      </dgm:t>
    </dgm:pt>
    <dgm:pt modelId="{9A37DB17-FE5A-4E58-A8F8-696A9A23FEF5}" type="pres">
      <dgm:prSet presAssocID="{F2A2B1D1-9582-4D92-BAFE-5D768F8365B0}" presName="parentTextArrow" presStyleLbl="node1" presStyleIdx="5" presStyleCnt="6"/>
      <dgm:spPr/>
      <dgm:t>
        <a:bodyPr/>
        <a:lstStyle/>
        <a:p>
          <a:endParaRPr lang="es-CO"/>
        </a:p>
      </dgm:t>
    </dgm:pt>
  </dgm:ptLst>
  <dgm:cxnLst>
    <dgm:cxn modelId="{54781416-902C-4EB9-A801-BE0440255888}" srcId="{914F7C9F-FADD-4C72-B023-527EDDEC83DE}" destId="{C0705CC0-E8CB-4478-90E3-93542FEA6C5D}" srcOrd="1" destOrd="0" parTransId="{4EE1332B-0910-45A8-8980-F9124CE61A59}" sibTransId="{E07478D5-0D92-49C1-B93D-9343143E89BF}"/>
    <dgm:cxn modelId="{97D65BEA-BE75-425D-B78E-037AF630856F}" type="presOf" srcId="{F2524534-426A-4EFF-962F-8CDB59280687}" destId="{68A2928F-F480-488F-8D27-868C3E66B042}" srcOrd="0" destOrd="0" presId="urn:microsoft.com/office/officeart/2005/8/layout/process4"/>
    <dgm:cxn modelId="{0EB09A96-762C-42AA-AB58-EF48C771323B}" type="presOf" srcId="{7FDD0162-AA05-4FF0-9B41-08C4B4FBB373}" destId="{E11059FE-191D-4E52-981C-46E714253712}" srcOrd="0" destOrd="0" presId="urn:microsoft.com/office/officeart/2005/8/layout/process4"/>
    <dgm:cxn modelId="{FB353C94-4ECC-4097-ACBC-95C3006121D8}" srcId="{914F7C9F-FADD-4C72-B023-527EDDEC83DE}" destId="{9C377C3A-00FF-4F0D-A93E-91089123CF4F}" srcOrd="5" destOrd="0" parTransId="{4A4F4C6E-3443-427E-BD16-82BE1781B15B}" sibTransId="{D6581546-848E-4655-B106-7A5E004DB100}"/>
    <dgm:cxn modelId="{5893C26C-EE50-4708-B944-41767A4011A5}" type="presOf" srcId="{9C377C3A-00FF-4F0D-A93E-91089123CF4F}" destId="{5F678BBE-5D5C-4223-A5B9-1056408BCC28}" srcOrd="0" destOrd="0" presId="urn:microsoft.com/office/officeart/2005/8/layout/process4"/>
    <dgm:cxn modelId="{0CC54A00-7B78-456D-8945-382643CBB3B9}" type="presOf" srcId="{914F7C9F-FADD-4C72-B023-527EDDEC83DE}" destId="{B3202363-7405-4FA0-A203-141D0BF2F660}" srcOrd="0" destOrd="0" presId="urn:microsoft.com/office/officeart/2005/8/layout/process4"/>
    <dgm:cxn modelId="{6E1686F9-4E9D-44EA-928F-B432167D6DF6}" srcId="{914F7C9F-FADD-4C72-B023-527EDDEC83DE}" destId="{7FDD0162-AA05-4FF0-9B41-08C4B4FBB373}" srcOrd="4" destOrd="0" parTransId="{A4FB48FC-AD05-46E9-8E6A-3420513292F5}" sibTransId="{8D298635-DAD9-4B4E-9FCD-F94EFB66DF44}"/>
    <dgm:cxn modelId="{EF1D1C7E-9363-48A8-B809-A5651CC1C468}" srcId="{914F7C9F-FADD-4C72-B023-527EDDEC83DE}" destId="{F2524534-426A-4EFF-962F-8CDB59280687}" srcOrd="3" destOrd="0" parTransId="{B1C49FE9-0988-4198-B3C2-7037DD731676}" sibTransId="{269C5485-B93F-4560-AF1A-7E61EBB09B16}"/>
    <dgm:cxn modelId="{BE929786-ACFB-4AD0-97A0-9B96298E716B}" srcId="{914F7C9F-FADD-4C72-B023-527EDDEC83DE}" destId="{F2A2B1D1-9582-4D92-BAFE-5D768F8365B0}" srcOrd="0" destOrd="0" parTransId="{A4AB5343-2D1E-4D88-B73C-0826EEF7B2DF}" sibTransId="{2590888E-9F6E-40ED-BEF1-24E8787074D9}"/>
    <dgm:cxn modelId="{02540F49-E17F-4C51-B2C8-A63DE4B4E4EA}" type="presOf" srcId="{391A4DCE-2C8A-4536-8E20-F5EF1AFBAAB1}" destId="{BB9F041A-007B-4C05-A976-23C845A24C81}" srcOrd="0" destOrd="0" presId="urn:microsoft.com/office/officeart/2005/8/layout/process4"/>
    <dgm:cxn modelId="{1D3FF14B-85EB-4312-B546-71E48F25B1B5}" srcId="{914F7C9F-FADD-4C72-B023-527EDDEC83DE}" destId="{391A4DCE-2C8A-4536-8E20-F5EF1AFBAAB1}" srcOrd="2" destOrd="0" parTransId="{B27C2908-930E-4060-8D33-66354CE9CA3F}" sibTransId="{49582BCD-20DC-4BA0-BA29-7B4DF3203784}"/>
    <dgm:cxn modelId="{614A35A0-F68C-452E-87A1-07BC4EFEEFC6}" type="presOf" srcId="{F2A2B1D1-9582-4D92-BAFE-5D768F8365B0}" destId="{9A37DB17-FE5A-4E58-A8F8-696A9A23FEF5}" srcOrd="0" destOrd="0" presId="urn:microsoft.com/office/officeart/2005/8/layout/process4"/>
    <dgm:cxn modelId="{B2656180-7D81-4F7D-BB49-5A193275F39E}" type="presOf" srcId="{C0705CC0-E8CB-4478-90E3-93542FEA6C5D}" destId="{1B2D9D58-50EC-42FF-9C92-15084F1F4992}" srcOrd="0" destOrd="0" presId="urn:microsoft.com/office/officeart/2005/8/layout/process4"/>
    <dgm:cxn modelId="{851A2FD9-955B-45A2-8723-ADAB33726AED}" type="presParOf" srcId="{B3202363-7405-4FA0-A203-141D0BF2F660}" destId="{0692DA5D-62DF-44F8-A4CD-6712BDF30D8F}" srcOrd="0" destOrd="0" presId="urn:microsoft.com/office/officeart/2005/8/layout/process4"/>
    <dgm:cxn modelId="{83A80974-8BB7-41DA-A0D7-B6A2DBB82399}" type="presParOf" srcId="{0692DA5D-62DF-44F8-A4CD-6712BDF30D8F}" destId="{5F678BBE-5D5C-4223-A5B9-1056408BCC28}" srcOrd="0" destOrd="0" presId="urn:microsoft.com/office/officeart/2005/8/layout/process4"/>
    <dgm:cxn modelId="{1D627C62-B970-4623-94BB-080CABBADA0F}" type="presParOf" srcId="{B3202363-7405-4FA0-A203-141D0BF2F660}" destId="{EFE5B6B5-909F-4568-82DA-789F4C8CE6C1}" srcOrd="1" destOrd="0" presId="urn:microsoft.com/office/officeart/2005/8/layout/process4"/>
    <dgm:cxn modelId="{579273F0-6AF1-488A-9EB3-993D218BCB2F}" type="presParOf" srcId="{B3202363-7405-4FA0-A203-141D0BF2F660}" destId="{3F0EDD4D-5F1D-4F28-BE5E-AF00175DF04D}" srcOrd="2" destOrd="0" presId="urn:microsoft.com/office/officeart/2005/8/layout/process4"/>
    <dgm:cxn modelId="{1C0C2CB8-BF6C-453E-A303-3E0E9F9EC4A7}" type="presParOf" srcId="{3F0EDD4D-5F1D-4F28-BE5E-AF00175DF04D}" destId="{E11059FE-191D-4E52-981C-46E714253712}" srcOrd="0" destOrd="0" presId="urn:microsoft.com/office/officeart/2005/8/layout/process4"/>
    <dgm:cxn modelId="{7A884375-2603-4F0F-A28E-7349C3A4A660}" type="presParOf" srcId="{B3202363-7405-4FA0-A203-141D0BF2F660}" destId="{5EFB1A06-6A2D-44CA-8DBB-25178254FCE4}" srcOrd="3" destOrd="0" presId="urn:microsoft.com/office/officeart/2005/8/layout/process4"/>
    <dgm:cxn modelId="{17539943-798A-412C-A072-9F406EBF610A}" type="presParOf" srcId="{B3202363-7405-4FA0-A203-141D0BF2F660}" destId="{0C21F656-C924-41EE-8E1C-2DD9EF6B424E}" srcOrd="4" destOrd="0" presId="urn:microsoft.com/office/officeart/2005/8/layout/process4"/>
    <dgm:cxn modelId="{FF91E629-BEAF-4396-B7B5-B077F961954A}" type="presParOf" srcId="{0C21F656-C924-41EE-8E1C-2DD9EF6B424E}" destId="{68A2928F-F480-488F-8D27-868C3E66B042}" srcOrd="0" destOrd="0" presId="urn:microsoft.com/office/officeart/2005/8/layout/process4"/>
    <dgm:cxn modelId="{E66EEBAA-D420-4ED6-8578-A8F1E42C830C}" type="presParOf" srcId="{B3202363-7405-4FA0-A203-141D0BF2F660}" destId="{4406D81E-9AAF-4919-A7C4-A9E414C7D79F}" srcOrd="5" destOrd="0" presId="urn:microsoft.com/office/officeart/2005/8/layout/process4"/>
    <dgm:cxn modelId="{F9DCE518-B3F4-4509-8B41-0B985E32C000}" type="presParOf" srcId="{B3202363-7405-4FA0-A203-141D0BF2F660}" destId="{B6FB0374-5125-46EE-96D8-2B51AA68337E}" srcOrd="6" destOrd="0" presId="urn:microsoft.com/office/officeart/2005/8/layout/process4"/>
    <dgm:cxn modelId="{76C60A02-93C1-4AC4-BFC2-C151218FA7A1}" type="presParOf" srcId="{B6FB0374-5125-46EE-96D8-2B51AA68337E}" destId="{BB9F041A-007B-4C05-A976-23C845A24C81}" srcOrd="0" destOrd="0" presId="urn:microsoft.com/office/officeart/2005/8/layout/process4"/>
    <dgm:cxn modelId="{D40E6E0A-9EC3-49DD-B2C3-736DDA1DC4FF}" type="presParOf" srcId="{B3202363-7405-4FA0-A203-141D0BF2F660}" destId="{A86E259D-35B3-4BCB-8C32-81414EB0BE83}" srcOrd="7" destOrd="0" presId="urn:microsoft.com/office/officeart/2005/8/layout/process4"/>
    <dgm:cxn modelId="{CC5DB303-0021-4DA4-95AA-0947E1311F7F}" type="presParOf" srcId="{B3202363-7405-4FA0-A203-141D0BF2F660}" destId="{87756372-72ED-4679-AF6C-5DCF2819DDCC}" srcOrd="8" destOrd="0" presId="urn:microsoft.com/office/officeart/2005/8/layout/process4"/>
    <dgm:cxn modelId="{716C174F-0C10-48C7-9AEE-86F1650A417C}" type="presParOf" srcId="{87756372-72ED-4679-AF6C-5DCF2819DDCC}" destId="{1B2D9D58-50EC-42FF-9C92-15084F1F4992}" srcOrd="0" destOrd="0" presId="urn:microsoft.com/office/officeart/2005/8/layout/process4"/>
    <dgm:cxn modelId="{B7E6990A-9A48-4C05-8458-B1DF088E1A0A}" type="presParOf" srcId="{B3202363-7405-4FA0-A203-141D0BF2F660}" destId="{AFA35C83-DBE2-4AFE-982C-25B63C352BD5}" srcOrd="9" destOrd="0" presId="urn:microsoft.com/office/officeart/2005/8/layout/process4"/>
    <dgm:cxn modelId="{BECDD4A7-91EB-494E-ACF3-C666A2AAE720}" type="presParOf" srcId="{B3202363-7405-4FA0-A203-141D0BF2F660}" destId="{22A0147A-0648-4DBC-AF8C-1BD94687FCF6}" srcOrd="10" destOrd="0" presId="urn:microsoft.com/office/officeart/2005/8/layout/process4"/>
    <dgm:cxn modelId="{8434EC54-E65A-433A-926C-776214F26D4F}" type="presParOf" srcId="{22A0147A-0648-4DBC-AF8C-1BD94687FCF6}" destId="{9A37DB17-FE5A-4E58-A8F8-696A9A23FEF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5D4CDC-F885-4399-A710-CB996232C3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s-CO"/>
        </a:p>
      </dgm:t>
    </dgm:pt>
    <dgm:pt modelId="{9F510041-4256-4C95-9550-C9B77076F231}">
      <dgm:prSet phldrT="[Texto]"/>
      <dgm:spPr/>
      <dgm:t>
        <a:bodyPr/>
        <a:lstStyle/>
        <a:p>
          <a:r>
            <a:rPr lang="es-MX" dirty="0" smtClean="0">
              <a:latin typeface="Agency FB" pitchFamily="34" charset="0"/>
            </a:rPr>
            <a:t>Función principal del departamento financiero, alcanzarlo es tarea de toda la empresa en cada área.</a:t>
          </a:r>
          <a:endParaRPr lang="es-CO" dirty="0">
            <a:latin typeface="Agency FB" pitchFamily="34" charset="0"/>
          </a:endParaRPr>
        </a:p>
      </dgm:t>
    </dgm:pt>
    <dgm:pt modelId="{23417485-DE6F-489D-B71F-6E77D29F5E15}" type="parTrans" cxnId="{38892C9F-ADE5-4CF5-BEB9-0A694BE0A335}">
      <dgm:prSet/>
      <dgm:spPr/>
      <dgm:t>
        <a:bodyPr/>
        <a:lstStyle/>
        <a:p>
          <a:endParaRPr lang="es-CO">
            <a:latin typeface="Agency FB" pitchFamily="34" charset="0"/>
          </a:endParaRPr>
        </a:p>
      </dgm:t>
    </dgm:pt>
    <dgm:pt modelId="{D1FA6847-42D7-47F0-A0D5-C7F4A56A2931}" type="sibTrans" cxnId="{38892C9F-ADE5-4CF5-BEB9-0A694BE0A335}">
      <dgm:prSet/>
      <dgm:spPr/>
      <dgm:t>
        <a:bodyPr/>
        <a:lstStyle/>
        <a:p>
          <a:endParaRPr lang="es-CO">
            <a:latin typeface="Agency FB" pitchFamily="34" charset="0"/>
          </a:endParaRPr>
        </a:p>
      </dgm:t>
    </dgm:pt>
    <dgm:pt modelId="{C01E52BB-23B0-4B9B-9619-62DFF7C70F11}">
      <dgm:prSet phldrT="[Texto]"/>
      <dgm:spPr/>
      <dgm:t>
        <a:bodyPr/>
        <a:lstStyle/>
        <a:p>
          <a:r>
            <a:rPr lang="es-MX" dirty="0" smtClean="0">
              <a:latin typeface="Agency FB" pitchFamily="34" charset="0"/>
            </a:rPr>
            <a:t>Verificando que la empresa vale más a medida que el tiempo pasa, cada año por ejemplo, cada vez que se preparen los estados financieros o cada vez que los cambios del entorno hagan que cambie el </a:t>
          </a:r>
          <a:r>
            <a:rPr lang="es-MX" dirty="0" err="1" smtClean="0">
              <a:latin typeface="Agency FB" pitchFamily="34" charset="0"/>
            </a:rPr>
            <a:t>CK</a:t>
          </a:r>
          <a:r>
            <a:rPr lang="es-MX" dirty="0" smtClean="0">
              <a:latin typeface="Agency FB" pitchFamily="34" charset="0"/>
            </a:rPr>
            <a:t>.</a:t>
          </a:r>
          <a:endParaRPr lang="es-CO" dirty="0">
            <a:latin typeface="Agency FB" pitchFamily="34" charset="0"/>
          </a:endParaRPr>
        </a:p>
      </dgm:t>
    </dgm:pt>
    <dgm:pt modelId="{4B86460F-E11B-44DE-BA2E-6ACC3286E3D6}" type="parTrans" cxnId="{F0D657D6-90FE-4FD7-82AC-D23157B38311}">
      <dgm:prSet/>
      <dgm:spPr/>
      <dgm:t>
        <a:bodyPr/>
        <a:lstStyle/>
        <a:p>
          <a:endParaRPr lang="es-CO">
            <a:latin typeface="Agency FB" pitchFamily="34" charset="0"/>
          </a:endParaRPr>
        </a:p>
      </dgm:t>
    </dgm:pt>
    <dgm:pt modelId="{22FEE79A-0468-4524-9364-24240F3969B0}" type="sibTrans" cxnId="{F0D657D6-90FE-4FD7-82AC-D23157B38311}">
      <dgm:prSet/>
      <dgm:spPr/>
      <dgm:t>
        <a:bodyPr/>
        <a:lstStyle/>
        <a:p>
          <a:endParaRPr lang="es-CO">
            <a:latin typeface="Agency FB" pitchFamily="34" charset="0"/>
          </a:endParaRPr>
        </a:p>
      </dgm:t>
    </dgm:pt>
    <dgm:pt modelId="{BAC99106-5081-4C82-9B57-7F3634F7305E}">
      <dgm:prSet phldrT="[Texto]"/>
      <dgm:spPr/>
      <dgm:t>
        <a:bodyPr/>
        <a:lstStyle/>
        <a:p>
          <a:r>
            <a:rPr lang="es-MX" dirty="0" smtClean="0">
              <a:latin typeface="Agency FB" pitchFamily="34" charset="0"/>
            </a:rPr>
            <a:t>Valor de una empresa es el valor presente de los futuros flujos de caja de la misma considerados como una perpetuidad utilizado como tasa de descuento el </a:t>
          </a:r>
          <a:r>
            <a:rPr lang="es-MX" dirty="0" err="1" smtClean="0">
              <a:latin typeface="Agency FB" pitchFamily="34" charset="0"/>
            </a:rPr>
            <a:t>CK</a:t>
          </a:r>
          <a:r>
            <a:rPr lang="es-MX" dirty="0" smtClean="0">
              <a:latin typeface="Agency FB" pitchFamily="34" charset="0"/>
            </a:rPr>
            <a:t>.</a:t>
          </a:r>
          <a:endParaRPr lang="es-CO" dirty="0">
            <a:latin typeface="Agency FB" pitchFamily="34" charset="0"/>
          </a:endParaRPr>
        </a:p>
      </dgm:t>
    </dgm:pt>
    <dgm:pt modelId="{225F4922-8EA5-4138-9182-A78C5B261E7A}" type="parTrans" cxnId="{B84350C0-D773-466B-B4F0-43A626EAFEC4}">
      <dgm:prSet/>
      <dgm:spPr/>
      <dgm:t>
        <a:bodyPr/>
        <a:lstStyle/>
        <a:p>
          <a:endParaRPr lang="es-CO">
            <a:latin typeface="Agency FB" pitchFamily="34" charset="0"/>
          </a:endParaRPr>
        </a:p>
      </dgm:t>
    </dgm:pt>
    <dgm:pt modelId="{3ECC1003-361A-41E3-AD44-635E822B3AA7}" type="sibTrans" cxnId="{B84350C0-D773-466B-B4F0-43A626EAFEC4}">
      <dgm:prSet/>
      <dgm:spPr/>
      <dgm:t>
        <a:bodyPr/>
        <a:lstStyle/>
        <a:p>
          <a:endParaRPr lang="es-CO">
            <a:latin typeface="Agency FB" pitchFamily="34" charset="0"/>
          </a:endParaRPr>
        </a:p>
      </dgm:t>
    </dgm:pt>
    <dgm:pt modelId="{7E62ADE2-BB2D-4A1E-A9C1-52945A452B01}" type="pres">
      <dgm:prSet presAssocID="{AF5D4CDC-F885-4399-A710-CB996232C340}" presName="linear" presStyleCnt="0">
        <dgm:presLayoutVars>
          <dgm:animLvl val="lvl"/>
          <dgm:resizeHandles val="exact"/>
        </dgm:presLayoutVars>
      </dgm:prSet>
      <dgm:spPr/>
      <dgm:t>
        <a:bodyPr/>
        <a:lstStyle/>
        <a:p>
          <a:endParaRPr lang="es-CO"/>
        </a:p>
      </dgm:t>
    </dgm:pt>
    <dgm:pt modelId="{50D64D37-B8EA-4488-A4A3-5FDAF1EF8D42}" type="pres">
      <dgm:prSet presAssocID="{9F510041-4256-4C95-9550-C9B77076F231}" presName="parentText" presStyleLbl="node1" presStyleIdx="0" presStyleCnt="3" custScaleY="67376">
        <dgm:presLayoutVars>
          <dgm:chMax val="0"/>
          <dgm:bulletEnabled val="1"/>
        </dgm:presLayoutVars>
      </dgm:prSet>
      <dgm:spPr/>
      <dgm:t>
        <a:bodyPr/>
        <a:lstStyle/>
        <a:p>
          <a:endParaRPr lang="es-CO"/>
        </a:p>
      </dgm:t>
    </dgm:pt>
    <dgm:pt modelId="{E883DFD9-5BDB-4DF6-8FA7-0F759E11ACA9}" type="pres">
      <dgm:prSet presAssocID="{D1FA6847-42D7-47F0-A0D5-C7F4A56A2931}" presName="spacer" presStyleCnt="0"/>
      <dgm:spPr/>
    </dgm:pt>
    <dgm:pt modelId="{81F9246C-BDB5-4941-97EE-5D6A52ABF9C9}" type="pres">
      <dgm:prSet presAssocID="{C01E52BB-23B0-4B9B-9619-62DFF7C70F11}" presName="parentText" presStyleLbl="node1" presStyleIdx="1" presStyleCnt="3">
        <dgm:presLayoutVars>
          <dgm:chMax val="0"/>
          <dgm:bulletEnabled val="1"/>
        </dgm:presLayoutVars>
      </dgm:prSet>
      <dgm:spPr/>
      <dgm:t>
        <a:bodyPr/>
        <a:lstStyle/>
        <a:p>
          <a:endParaRPr lang="es-CO"/>
        </a:p>
      </dgm:t>
    </dgm:pt>
    <dgm:pt modelId="{03A3A5AE-30A5-497D-AD67-DDB0FD5C0D1B}" type="pres">
      <dgm:prSet presAssocID="{22FEE79A-0468-4524-9364-24240F3969B0}" presName="spacer" presStyleCnt="0"/>
      <dgm:spPr/>
    </dgm:pt>
    <dgm:pt modelId="{6ECA6412-0835-45E7-91A0-E4A1EF769BDD}" type="pres">
      <dgm:prSet presAssocID="{BAC99106-5081-4C82-9B57-7F3634F7305E}" presName="parentText" presStyleLbl="node1" presStyleIdx="2" presStyleCnt="3">
        <dgm:presLayoutVars>
          <dgm:chMax val="0"/>
          <dgm:bulletEnabled val="1"/>
        </dgm:presLayoutVars>
      </dgm:prSet>
      <dgm:spPr/>
      <dgm:t>
        <a:bodyPr/>
        <a:lstStyle/>
        <a:p>
          <a:endParaRPr lang="es-CO"/>
        </a:p>
      </dgm:t>
    </dgm:pt>
  </dgm:ptLst>
  <dgm:cxnLst>
    <dgm:cxn modelId="{0005D360-2DE2-44A8-B170-827EC535BD1B}" type="presOf" srcId="{BAC99106-5081-4C82-9B57-7F3634F7305E}" destId="{6ECA6412-0835-45E7-91A0-E4A1EF769BDD}" srcOrd="0" destOrd="0" presId="urn:microsoft.com/office/officeart/2005/8/layout/vList2"/>
    <dgm:cxn modelId="{FB9CFAE2-500A-4DBD-A9DC-A22F2A3B6D85}" type="presOf" srcId="{AF5D4CDC-F885-4399-A710-CB996232C340}" destId="{7E62ADE2-BB2D-4A1E-A9C1-52945A452B01}" srcOrd="0" destOrd="0" presId="urn:microsoft.com/office/officeart/2005/8/layout/vList2"/>
    <dgm:cxn modelId="{CD4BA39C-B165-4CA2-9D72-4FEED3F1B72D}" type="presOf" srcId="{9F510041-4256-4C95-9550-C9B77076F231}" destId="{50D64D37-B8EA-4488-A4A3-5FDAF1EF8D42}" srcOrd="0" destOrd="0" presId="urn:microsoft.com/office/officeart/2005/8/layout/vList2"/>
    <dgm:cxn modelId="{F0D657D6-90FE-4FD7-82AC-D23157B38311}" srcId="{AF5D4CDC-F885-4399-A710-CB996232C340}" destId="{C01E52BB-23B0-4B9B-9619-62DFF7C70F11}" srcOrd="1" destOrd="0" parTransId="{4B86460F-E11B-44DE-BA2E-6ACC3286E3D6}" sibTransId="{22FEE79A-0468-4524-9364-24240F3969B0}"/>
    <dgm:cxn modelId="{89931675-7A6B-41A8-8667-5B5B47009C13}" type="presOf" srcId="{C01E52BB-23B0-4B9B-9619-62DFF7C70F11}" destId="{81F9246C-BDB5-4941-97EE-5D6A52ABF9C9}" srcOrd="0" destOrd="0" presId="urn:microsoft.com/office/officeart/2005/8/layout/vList2"/>
    <dgm:cxn modelId="{B84350C0-D773-466B-B4F0-43A626EAFEC4}" srcId="{AF5D4CDC-F885-4399-A710-CB996232C340}" destId="{BAC99106-5081-4C82-9B57-7F3634F7305E}" srcOrd="2" destOrd="0" parTransId="{225F4922-8EA5-4138-9182-A78C5B261E7A}" sibTransId="{3ECC1003-361A-41E3-AD44-635E822B3AA7}"/>
    <dgm:cxn modelId="{38892C9F-ADE5-4CF5-BEB9-0A694BE0A335}" srcId="{AF5D4CDC-F885-4399-A710-CB996232C340}" destId="{9F510041-4256-4C95-9550-C9B77076F231}" srcOrd="0" destOrd="0" parTransId="{23417485-DE6F-489D-B71F-6E77D29F5E15}" sibTransId="{D1FA6847-42D7-47F0-A0D5-C7F4A56A2931}"/>
    <dgm:cxn modelId="{C079AC7A-6A58-4A97-99E9-7D65D6EBC4C0}" type="presParOf" srcId="{7E62ADE2-BB2D-4A1E-A9C1-52945A452B01}" destId="{50D64D37-B8EA-4488-A4A3-5FDAF1EF8D42}" srcOrd="0" destOrd="0" presId="urn:microsoft.com/office/officeart/2005/8/layout/vList2"/>
    <dgm:cxn modelId="{1B42713D-4F20-4F2E-B26B-6300DA801F13}" type="presParOf" srcId="{7E62ADE2-BB2D-4A1E-A9C1-52945A452B01}" destId="{E883DFD9-5BDB-4DF6-8FA7-0F759E11ACA9}" srcOrd="1" destOrd="0" presId="urn:microsoft.com/office/officeart/2005/8/layout/vList2"/>
    <dgm:cxn modelId="{509A4700-196F-4749-8D22-92B5186C41AD}" type="presParOf" srcId="{7E62ADE2-BB2D-4A1E-A9C1-52945A452B01}" destId="{81F9246C-BDB5-4941-97EE-5D6A52ABF9C9}" srcOrd="2" destOrd="0" presId="urn:microsoft.com/office/officeart/2005/8/layout/vList2"/>
    <dgm:cxn modelId="{9A6211D1-2C82-4D21-AEC3-E48828CE7EA7}" type="presParOf" srcId="{7E62ADE2-BB2D-4A1E-A9C1-52945A452B01}" destId="{03A3A5AE-30A5-497D-AD67-DDB0FD5C0D1B}" srcOrd="3" destOrd="0" presId="urn:microsoft.com/office/officeart/2005/8/layout/vList2"/>
    <dgm:cxn modelId="{C80689C5-8D87-4F1E-984B-43C520716DDD}" type="presParOf" srcId="{7E62ADE2-BB2D-4A1E-A9C1-52945A452B01}" destId="{6ECA6412-0835-45E7-91A0-E4A1EF769BDD}"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91D643-E917-4BE9-A7F4-C0F1EF1EDE71}" type="doc">
      <dgm:prSet loTypeId="urn:diagrams.loki3.com/BracketList+Icon" loCatId="list" qsTypeId="urn:microsoft.com/office/officeart/2005/8/quickstyle/simple1" qsCatId="simple" csTypeId="urn:microsoft.com/office/officeart/2005/8/colors/accent1_1" csCatId="accent1" phldr="1"/>
      <dgm:spPr/>
      <dgm:t>
        <a:bodyPr/>
        <a:lstStyle/>
        <a:p>
          <a:endParaRPr lang="es-CO"/>
        </a:p>
      </dgm:t>
    </dgm:pt>
    <dgm:pt modelId="{4C6C8945-426C-4C7D-AFA9-D72C9218CC4F}">
      <dgm:prSet phldrT="[Texto]"/>
      <dgm:spPr/>
      <dgm:t>
        <a:bodyPr/>
        <a:lstStyle/>
        <a:p>
          <a:r>
            <a:rPr lang="es-CO" dirty="0" smtClean="0">
              <a:latin typeface="Agency FB" pitchFamily="34" charset="0"/>
            </a:rPr>
            <a:t>Sí:</a:t>
          </a:r>
          <a:endParaRPr lang="es-CO" dirty="0">
            <a:latin typeface="Agency FB" pitchFamily="34" charset="0"/>
          </a:endParaRPr>
        </a:p>
      </dgm:t>
    </dgm:pt>
    <dgm:pt modelId="{D0219627-370B-4E06-BB5E-E0E46FDB1679}" type="parTrans" cxnId="{3A30B637-D466-4593-8368-CCC2671BE60E}">
      <dgm:prSet/>
      <dgm:spPr/>
      <dgm:t>
        <a:bodyPr/>
        <a:lstStyle/>
        <a:p>
          <a:endParaRPr lang="es-CO">
            <a:latin typeface="Agency FB" pitchFamily="34" charset="0"/>
          </a:endParaRPr>
        </a:p>
      </dgm:t>
    </dgm:pt>
    <dgm:pt modelId="{940D54FE-B445-44FA-A200-97705F279025}" type="sibTrans" cxnId="{3A30B637-D466-4593-8368-CCC2671BE60E}">
      <dgm:prSet/>
      <dgm:spPr/>
      <dgm:t>
        <a:bodyPr/>
        <a:lstStyle/>
        <a:p>
          <a:endParaRPr lang="es-CO">
            <a:latin typeface="Agency FB" pitchFamily="34" charset="0"/>
          </a:endParaRPr>
        </a:p>
      </dgm:t>
    </dgm:pt>
    <dgm:pt modelId="{0964C5E3-275B-4E80-8FD7-9AA4FD91676A}">
      <dgm:prSet phldrT="[Texto]"/>
      <dgm:spPr/>
      <dgm:t>
        <a:bodyPr/>
        <a:lstStyle/>
        <a:p>
          <a:r>
            <a:rPr lang="es-CO" dirty="0" smtClean="0">
              <a:latin typeface="Agency FB" pitchFamily="34" charset="0"/>
            </a:rPr>
            <a:t>U= utilidad del ejercicio</a:t>
          </a:r>
          <a:endParaRPr lang="es-CO" dirty="0">
            <a:latin typeface="Agency FB" pitchFamily="34" charset="0"/>
          </a:endParaRPr>
        </a:p>
      </dgm:t>
    </dgm:pt>
    <dgm:pt modelId="{CA9F2725-F9E9-4FBE-865F-144757A715FD}" type="parTrans" cxnId="{E2897B18-185F-407A-AFA6-9BA9FC1216C5}">
      <dgm:prSet/>
      <dgm:spPr/>
      <dgm:t>
        <a:bodyPr/>
        <a:lstStyle/>
        <a:p>
          <a:endParaRPr lang="es-CO">
            <a:latin typeface="Agency FB" pitchFamily="34" charset="0"/>
          </a:endParaRPr>
        </a:p>
      </dgm:t>
    </dgm:pt>
    <dgm:pt modelId="{67F1AFD5-8416-4795-BEA6-9E4085B7E2BE}" type="sibTrans" cxnId="{E2897B18-185F-407A-AFA6-9BA9FC1216C5}">
      <dgm:prSet/>
      <dgm:spPr/>
      <dgm:t>
        <a:bodyPr/>
        <a:lstStyle/>
        <a:p>
          <a:endParaRPr lang="es-CO">
            <a:latin typeface="Agency FB" pitchFamily="34" charset="0"/>
          </a:endParaRPr>
        </a:p>
      </dgm:t>
    </dgm:pt>
    <dgm:pt modelId="{31BFDAA0-B954-490A-B16B-6F55FD7CB566}">
      <dgm:prSet phldrT="[Texto]"/>
      <dgm:spPr/>
      <dgm:t>
        <a:bodyPr/>
        <a:lstStyle/>
        <a:p>
          <a:r>
            <a:rPr lang="es-CO" dirty="0" smtClean="0">
              <a:latin typeface="Agency FB" pitchFamily="34" charset="0"/>
            </a:rPr>
            <a:t>A= activo</a:t>
          </a:r>
          <a:endParaRPr lang="es-CO" dirty="0">
            <a:latin typeface="Agency FB" pitchFamily="34" charset="0"/>
          </a:endParaRPr>
        </a:p>
      </dgm:t>
    </dgm:pt>
    <dgm:pt modelId="{13AD3D30-0877-4F52-9A7F-1BD4976F4733}" type="parTrans" cxnId="{BFE921DF-1DF2-4551-96E8-831CEF29A4A0}">
      <dgm:prSet/>
      <dgm:spPr/>
      <dgm:t>
        <a:bodyPr/>
        <a:lstStyle/>
        <a:p>
          <a:endParaRPr lang="es-CO">
            <a:latin typeface="Agency FB" pitchFamily="34" charset="0"/>
          </a:endParaRPr>
        </a:p>
      </dgm:t>
    </dgm:pt>
    <dgm:pt modelId="{03322242-057F-4251-9A96-D9FDB155840F}" type="sibTrans" cxnId="{BFE921DF-1DF2-4551-96E8-831CEF29A4A0}">
      <dgm:prSet/>
      <dgm:spPr/>
      <dgm:t>
        <a:bodyPr/>
        <a:lstStyle/>
        <a:p>
          <a:endParaRPr lang="es-CO">
            <a:latin typeface="Agency FB" pitchFamily="34" charset="0"/>
          </a:endParaRPr>
        </a:p>
      </dgm:t>
    </dgm:pt>
    <dgm:pt modelId="{E46B8B96-694E-4F58-A1E1-B397EB71E5B8}">
      <dgm:prSet phldrT="[Texto]"/>
      <dgm:spPr/>
      <dgm:t>
        <a:bodyPr/>
        <a:lstStyle/>
        <a:p>
          <a:r>
            <a:rPr lang="es-CO" dirty="0" smtClean="0">
              <a:latin typeface="Agency FB" pitchFamily="34" charset="0"/>
            </a:rPr>
            <a:t>R= rentabilidad del activo</a:t>
          </a:r>
          <a:endParaRPr lang="es-CO" dirty="0">
            <a:latin typeface="Agency FB" pitchFamily="34" charset="0"/>
          </a:endParaRPr>
        </a:p>
      </dgm:t>
    </dgm:pt>
    <dgm:pt modelId="{2B15CEAB-EE04-4D20-B3B7-2D364315A44A}" type="parTrans" cxnId="{0FFF8378-8997-4C3B-8F30-2B1F8D131206}">
      <dgm:prSet/>
      <dgm:spPr/>
      <dgm:t>
        <a:bodyPr/>
        <a:lstStyle/>
        <a:p>
          <a:endParaRPr lang="es-CO">
            <a:latin typeface="Agency FB" pitchFamily="34" charset="0"/>
          </a:endParaRPr>
        </a:p>
      </dgm:t>
    </dgm:pt>
    <dgm:pt modelId="{46796B4F-7894-4F13-9FDC-70AF9B3FA1BD}" type="sibTrans" cxnId="{0FFF8378-8997-4C3B-8F30-2B1F8D131206}">
      <dgm:prSet/>
      <dgm:spPr/>
      <dgm:t>
        <a:bodyPr/>
        <a:lstStyle/>
        <a:p>
          <a:endParaRPr lang="es-CO">
            <a:latin typeface="Agency FB" pitchFamily="34" charset="0"/>
          </a:endParaRPr>
        </a:p>
      </dgm:t>
    </dgm:pt>
    <dgm:pt modelId="{D9CE1800-04FD-4655-979D-851B14B8CF40}">
      <dgm:prSet phldrT="[Texto]"/>
      <dgm:spPr/>
      <dgm:t>
        <a:bodyPr/>
        <a:lstStyle/>
        <a:p>
          <a:r>
            <a:rPr lang="es-CO" dirty="0" smtClean="0">
              <a:latin typeface="Agency FB" pitchFamily="34" charset="0"/>
            </a:rPr>
            <a:t>D= deuda (o pasivo)</a:t>
          </a:r>
          <a:endParaRPr lang="es-CO" dirty="0">
            <a:latin typeface="Agency FB" pitchFamily="34" charset="0"/>
          </a:endParaRPr>
        </a:p>
      </dgm:t>
    </dgm:pt>
    <dgm:pt modelId="{4729B0F0-3085-43CE-8007-3E648647BE0F}" type="parTrans" cxnId="{7D642C82-95AD-4639-80AD-60D06327EECE}">
      <dgm:prSet/>
      <dgm:spPr/>
      <dgm:t>
        <a:bodyPr/>
        <a:lstStyle/>
        <a:p>
          <a:endParaRPr lang="es-CO">
            <a:latin typeface="Agency FB" pitchFamily="34" charset="0"/>
          </a:endParaRPr>
        </a:p>
      </dgm:t>
    </dgm:pt>
    <dgm:pt modelId="{162E61C7-75B7-4487-A940-13E6C1FCE451}" type="sibTrans" cxnId="{7D642C82-95AD-4639-80AD-60D06327EECE}">
      <dgm:prSet/>
      <dgm:spPr/>
      <dgm:t>
        <a:bodyPr/>
        <a:lstStyle/>
        <a:p>
          <a:endParaRPr lang="es-CO">
            <a:latin typeface="Agency FB" pitchFamily="34" charset="0"/>
          </a:endParaRPr>
        </a:p>
      </dgm:t>
    </dgm:pt>
    <dgm:pt modelId="{51A0CAE5-0780-4279-9FE5-E287697E0217}">
      <dgm:prSet phldrT="[Texto]"/>
      <dgm:spPr/>
      <dgm:t>
        <a:bodyPr/>
        <a:lstStyle/>
        <a:p>
          <a:r>
            <a:rPr lang="es-CO" dirty="0" smtClean="0">
              <a:latin typeface="Agency FB" pitchFamily="34" charset="0"/>
            </a:rPr>
            <a:t>P= patrimonio</a:t>
          </a:r>
          <a:endParaRPr lang="es-CO" dirty="0">
            <a:latin typeface="Agency FB" pitchFamily="34" charset="0"/>
          </a:endParaRPr>
        </a:p>
      </dgm:t>
    </dgm:pt>
    <dgm:pt modelId="{651270EF-9111-4672-9168-D07B9278751F}" type="parTrans" cxnId="{94FCD3B0-F3F4-40A4-87DF-41DD454C1C3F}">
      <dgm:prSet/>
      <dgm:spPr/>
      <dgm:t>
        <a:bodyPr/>
        <a:lstStyle/>
        <a:p>
          <a:endParaRPr lang="es-CO">
            <a:latin typeface="Agency FB" pitchFamily="34" charset="0"/>
          </a:endParaRPr>
        </a:p>
      </dgm:t>
    </dgm:pt>
    <dgm:pt modelId="{C12F4AC5-7429-412D-A346-87C5B3CE5B47}" type="sibTrans" cxnId="{94FCD3B0-F3F4-40A4-87DF-41DD454C1C3F}">
      <dgm:prSet/>
      <dgm:spPr/>
      <dgm:t>
        <a:bodyPr/>
        <a:lstStyle/>
        <a:p>
          <a:endParaRPr lang="es-CO">
            <a:latin typeface="Agency FB" pitchFamily="34" charset="0"/>
          </a:endParaRPr>
        </a:p>
      </dgm:t>
    </dgm:pt>
    <dgm:pt modelId="{B5F1DB7F-BB10-4A3E-87F5-4A7EBC420921}">
      <dgm:prSet phldrT="[Texto]"/>
      <dgm:spPr/>
      <dgm:t>
        <a:bodyPr/>
        <a:lstStyle/>
        <a:p>
          <a:r>
            <a:rPr lang="es-CO" dirty="0" smtClean="0">
              <a:latin typeface="Agency FB" pitchFamily="34" charset="0"/>
            </a:rPr>
            <a:t>i= tasa de interés de la deuda</a:t>
          </a:r>
          <a:endParaRPr lang="es-CO" dirty="0">
            <a:latin typeface="Agency FB" pitchFamily="34" charset="0"/>
          </a:endParaRPr>
        </a:p>
      </dgm:t>
    </dgm:pt>
    <dgm:pt modelId="{AFCFFC9A-06AA-4205-BD48-A64FE5A235A1}" type="parTrans" cxnId="{58D7A673-3928-416D-B55E-4723B91F0297}">
      <dgm:prSet/>
      <dgm:spPr/>
      <dgm:t>
        <a:bodyPr/>
        <a:lstStyle/>
        <a:p>
          <a:endParaRPr lang="es-CO">
            <a:latin typeface="Agency FB" pitchFamily="34" charset="0"/>
          </a:endParaRPr>
        </a:p>
      </dgm:t>
    </dgm:pt>
    <dgm:pt modelId="{4A386FA9-0FE5-4098-99C0-50B69F748013}" type="sibTrans" cxnId="{58D7A673-3928-416D-B55E-4723B91F0297}">
      <dgm:prSet/>
      <dgm:spPr/>
      <dgm:t>
        <a:bodyPr/>
        <a:lstStyle/>
        <a:p>
          <a:endParaRPr lang="es-CO">
            <a:latin typeface="Agency FB" pitchFamily="34" charset="0"/>
          </a:endParaRPr>
        </a:p>
      </dgm:t>
    </dgm:pt>
    <dgm:pt modelId="{EC8AF0B8-8AD7-4852-B654-519FD5426968}" type="pres">
      <dgm:prSet presAssocID="{F191D643-E917-4BE9-A7F4-C0F1EF1EDE71}" presName="Name0" presStyleCnt="0">
        <dgm:presLayoutVars>
          <dgm:dir/>
          <dgm:animLvl val="lvl"/>
          <dgm:resizeHandles val="exact"/>
        </dgm:presLayoutVars>
      </dgm:prSet>
      <dgm:spPr/>
      <dgm:t>
        <a:bodyPr/>
        <a:lstStyle/>
        <a:p>
          <a:endParaRPr lang="es-CO"/>
        </a:p>
      </dgm:t>
    </dgm:pt>
    <dgm:pt modelId="{68714EFA-6078-40F6-AC5C-A5C3037080C9}" type="pres">
      <dgm:prSet presAssocID="{4C6C8945-426C-4C7D-AFA9-D72C9218CC4F}" presName="linNode" presStyleCnt="0"/>
      <dgm:spPr/>
    </dgm:pt>
    <dgm:pt modelId="{A8E5634C-AF92-419E-9CC5-9CF937D3BF4A}" type="pres">
      <dgm:prSet presAssocID="{4C6C8945-426C-4C7D-AFA9-D72C9218CC4F}" presName="parTx" presStyleLbl="revTx" presStyleIdx="0" presStyleCnt="1">
        <dgm:presLayoutVars>
          <dgm:chMax val="1"/>
          <dgm:bulletEnabled val="1"/>
        </dgm:presLayoutVars>
      </dgm:prSet>
      <dgm:spPr/>
      <dgm:t>
        <a:bodyPr/>
        <a:lstStyle/>
        <a:p>
          <a:endParaRPr lang="es-CO"/>
        </a:p>
      </dgm:t>
    </dgm:pt>
    <dgm:pt modelId="{3FCE1544-E309-4A90-9C69-38B62EA74E38}" type="pres">
      <dgm:prSet presAssocID="{4C6C8945-426C-4C7D-AFA9-D72C9218CC4F}" presName="bracket" presStyleLbl="parChTrans1D1" presStyleIdx="0" presStyleCnt="1"/>
      <dgm:spPr/>
    </dgm:pt>
    <dgm:pt modelId="{C3272C51-758F-46DA-9225-6B9949EFF0FE}" type="pres">
      <dgm:prSet presAssocID="{4C6C8945-426C-4C7D-AFA9-D72C9218CC4F}" presName="spH" presStyleCnt="0"/>
      <dgm:spPr/>
    </dgm:pt>
    <dgm:pt modelId="{B7483C9C-7F75-4A89-BD7B-541C64613B8E}" type="pres">
      <dgm:prSet presAssocID="{4C6C8945-426C-4C7D-AFA9-D72C9218CC4F}" presName="desTx" presStyleLbl="node1" presStyleIdx="0" presStyleCnt="1">
        <dgm:presLayoutVars>
          <dgm:bulletEnabled val="1"/>
        </dgm:presLayoutVars>
      </dgm:prSet>
      <dgm:spPr/>
      <dgm:t>
        <a:bodyPr/>
        <a:lstStyle/>
        <a:p>
          <a:endParaRPr lang="es-CO"/>
        </a:p>
      </dgm:t>
    </dgm:pt>
  </dgm:ptLst>
  <dgm:cxnLst>
    <dgm:cxn modelId="{94FCD3B0-F3F4-40A4-87DF-41DD454C1C3F}" srcId="{4C6C8945-426C-4C7D-AFA9-D72C9218CC4F}" destId="{51A0CAE5-0780-4279-9FE5-E287697E0217}" srcOrd="4" destOrd="0" parTransId="{651270EF-9111-4672-9168-D07B9278751F}" sibTransId="{C12F4AC5-7429-412D-A346-87C5B3CE5B47}"/>
    <dgm:cxn modelId="{7D642C82-95AD-4639-80AD-60D06327EECE}" srcId="{4C6C8945-426C-4C7D-AFA9-D72C9218CC4F}" destId="{D9CE1800-04FD-4655-979D-851B14B8CF40}" srcOrd="3" destOrd="0" parTransId="{4729B0F0-3085-43CE-8007-3E648647BE0F}" sibTransId="{162E61C7-75B7-4487-A940-13E6C1FCE451}"/>
    <dgm:cxn modelId="{58D7A673-3928-416D-B55E-4723B91F0297}" srcId="{4C6C8945-426C-4C7D-AFA9-D72C9218CC4F}" destId="{B5F1DB7F-BB10-4A3E-87F5-4A7EBC420921}" srcOrd="5" destOrd="0" parTransId="{AFCFFC9A-06AA-4205-BD48-A64FE5A235A1}" sibTransId="{4A386FA9-0FE5-4098-99C0-50B69F748013}"/>
    <dgm:cxn modelId="{7CFFEED1-F615-45E7-B274-D82E5E29A270}" type="presOf" srcId="{0964C5E3-275B-4E80-8FD7-9AA4FD91676A}" destId="{B7483C9C-7F75-4A89-BD7B-541C64613B8E}" srcOrd="0" destOrd="0" presId="urn:diagrams.loki3.com/BracketList+Icon"/>
    <dgm:cxn modelId="{E2897B18-185F-407A-AFA6-9BA9FC1216C5}" srcId="{4C6C8945-426C-4C7D-AFA9-D72C9218CC4F}" destId="{0964C5E3-275B-4E80-8FD7-9AA4FD91676A}" srcOrd="0" destOrd="0" parTransId="{CA9F2725-F9E9-4FBE-865F-144757A715FD}" sibTransId="{67F1AFD5-8416-4795-BEA6-9E4085B7E2BE}"/>
    <dgm:cxn modelId="{BFE921DF-1DF2-4551-96E8-831CEF29A4A0}" srcId="{4C6C8945-426C-4C7D-AFA9-D72C9218CC4F}" destId="{31BFDAA0-B954-490A-B16B-6F55FD7CB566}" srcOrd="1" destOrd="0" parTransId="{13AD3D30-0877-4F52-9A7F-1BD4976F4733}" sibTransId="{03322242-057F-4251-9A96-D9FDB155840F}"/>
    <dgm:cxn modelId="{C484DCA1-2C0C-4E60-B8F9-92CA9AA1494B}" type="presOf" srcId="{D9CE1800-04FD-4655-979D-851B14B8CF40}" destId="{B7483C9C-7F75-4A89-BD7B-541C64613B8E}" srcOrd="0" destOrd="3" presId="urn:diagrams.loki3.com/BracketList+Icon"/>
    <dgm:cxn modelId="{A47A99FE-6B63-4F3F-89E3-DB1F73B3C7A1}" type="presOf" srcId="{31BFDAA0-B954-490A-B16B-6F55FD7CB566}" destId="{B7483C9C-7F75-4A89-BD7B-541C64613B8E}" srcOrd="0" destOrd="1" presId="urn:diagrams.loki3.com/BracketList+Icon"/>
    <dgm:cxn modelId="{0FFF8378-8997-4C3B-8F30-2B1F8D131206}" srcId="{4C6C8945-426C-4C7D-AFA9-D72C9218CC4F}" destId="{E46B8B96-694E-4F58-A1E1-B397EB71E5B8}" srcOrd="2" destOrd="0" parTransId="{2B15CEAB-EE04-4D20-B3B7-2D364315A44A}" sibTransId="{46796B4F-7894-4F13-9FDC-70AF9B3FA1BD}"/>
    <dgm:cxn modelId="{DFBB3F85-F3E5-4CBF-BBB6-20F5A6CDD7B6}" type="presOf" srcId="{B5F1DB7F-BB10-4A3E-87F5-4A7EBC420921}" destId="{B7483C9C-7F75-4A89-BD7B-541C64613B8E}" srcOrd="0" destOrd="5" presId="urn:diagrams.loki3.com/BracketList+Icon"/>
    <dgm:cxn modelId="{81BF1EB8-C6D1-401D-8871-35F165081D6F}" type="presOf" srcId="{4C6C8945-426C-4C7D-AFA9-D72C9218CC4F}" destId="{A8E5634C-AF92-419E-9CC5-9CF937D3BF4A}" srcOrd="0" destOrd="0" presId="urn:diagrams.loki3.com/BracketList+Icon"/>
    <dgm:cxn modelId="{ED0ECA78-90ED-415D-94E4-D0832EAB9D28}" type="presOf" srcId="{51A0CAE5-0780-4279-9FE5-E287697E0217}" destId="{B7483C9C-7F75-4A89-BD7B-541C64613B8E}" srcOrd="0" destOrd="4" presId="urn:diagrams.loki3.com/BracketList+Icon"/>
    <dgm:cxn modelId="{3A30B637-D466-4593-8368-CCC2671BE60E}" srcId="{F191D643-E917-4BE9-A7F4-C0F1EF1EDE71}" destId="{4C6C8945-426C-4C7D-AFA9-D72C9218CC4F}" srcOrd="0" destOrd="0" parTransId="{D0219627-370B-4E06-BB5E-E0E46FDB1679}" sibTransId="{940D54FE-B445-44FA-A200-97705F279025}"/>
    <dgm:cxn modelId="{9BF4F17B-42E3-49F8-9AB0-447F3646B99D}" type="presOf" srcId="{E46B8B96-694E-4F58-A1E1-B397EB71E5B8}" destId="{B7483C9C-7F75-4A89-BD7B-541C64613B8E}" srcOrd="0" destOrd="2" presId="urn:diagrams.loki3.com/BracketList+Icon"/>
    <dgm:cxn modelId="{98CFC9B8-2036-4753-AE1A-AC3A660588B3}" type="presOf" srcId="{F191D643-E917-4BE9-A7F4-C0F1EF1EDE71}" destId="{EC8AF0B8-8AD7-4852-B654-519FD5426968}" srcOrd="0" destOrd="0" presId="urn:diagrams.loki3.com/BracketList+Icon"/>
    <dgm:cxn modelId="{77576018-C5EF-4530-8A40-B3F2CC74A2B3}" type="presParOf" srcId="{EC8AF0B8-8AD7-4852-B654-519FD5426968}" destId="{68714EFA-6078-40F6-AC5C-A5C3037080C9}" srcOrd="0" destOrd="0" presId="urn:diagrams.loki3.com/BracketList+Icon"/>
    <dgm:cxn modelId="{37482CCE-ADC0-452D-969F-E49C98AB23BC}" type="presParOf" srcId="{68714EFA-6078-40F6-AC5C-A5C3037080C9}" destId="{A8E5634C-AF92-419E-9CC5-9CF937D3BF4A}" srcOrd="0" destOrd="0" presId="urn:diagrams.loki3.com/BracketList+Icon"/>
    <dgm:cxn modelId="{2126FF89-439A-4B39-AA3F-F761DA74FB33}" type="presParOf" srcId="{68714EFA-6078-40F6-AC5C-A5C3037080C9}" destId="{3FCE1544-E309-4A90-9C69-38B62EA74E38}" srcOrd="1" destOrd="0" presId="urn:diagrams.loki3.com/BracketList+Icon"/>
    <dgm:cxn modelId="{8D680803-D4CA-4E8E-9892-B85B8D012EC4}" type="presParOf" srcId="{68714EFA-6078-40F6-AC5C-A5C3037080C9}" destId="{C3272C51-758F-46DA-9225-6B9949EFF0FE}" srcOrd="2" destOrd="0" presId="urn:diagrams.loki3.com/BracketList+Icon"/>
    <dgm:cxn modelId="{43352DEE-9A1B-4C19-8F33-94ECA0BEEAEE}" type="presParOf" srcId="{68714EFA-6078-40F6-AC5C-A5C3037080C9}" destId="{B7483C9C-7F75-4A89-BD7B-541C64613B8E}" srcOrd="3" destOrd="0" presId="urn:diagrams.loki3.com/Bracket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036AAC-0932-4971-95E5-DC06BC3FACC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CO"/>
        </a:p>
      </dgm:t>
    </dgm:pt>
    <dgm:pt modelId="{4F35F8BF-991F-4973-9EB3-1986E9A833AD}">
      <dgm:prSet phldrT="[Texto]"/>
      <dgm:spPr/>
      <dgm:t>
        <a:bodyPr/>
        <a:lstStyle/>
        <a:p>
          <a:r>
            <a:rPr lang="es-CO" dirty="0" smtClean="0">
              <a:latin typeface="Agency FB" pitchFamily="34" charset="0"/>
            </a:rPr>
            <a:t>Deuda:</a:t>
          </a:r>
          <a:endParaRPr lang="es-CO" dirty="0">
            <a:latin typeface="Agency FB" pitchFamily="34" charset="0"/>
          </a:endParaRPr>
        </a:p>
      </dgm:t>
    </dgm:pt>
    <dgm:pt modelId="{B6735E98-091B-454A-A62C-CAFC91ADB566}" type="parTrans" cxnId="{202F2248-281C-4EC3-829A-E1E25246B3B3}">
      <dgm:prSet/>
      <dgm:spPr/>
      <dgm:t>
        <a:bodyPr/>
        <a:lstStyle/>
        <a:p>
          <a:endParaRPr lang="es-CO">
            <a:latin typeface="Agency FB" pitchFamily="34" charset="0"/>
          </a:endParaRPr>
        </a:p>
      </dgm:t>
    </dgm:pt>
    <dgm:pt modelId="{BB316B93-5F6E-4DE2-BD48-239636C564ED}" type="sibTrans" cxnId="{202F2248-281C-4EC3-829A-E1E25246B3B3}">
      <dgm:prSet/>
      <dgm:spPr/>
      <dgm:t>
        <a:bodyPr/>
        <a:lstStyle/>
        <a:p>
          <a:endParaRPr lang="es-CO">
            <a:latin typeface="Agency FB" pitchFamily="34" charset="0"/>
          </a:endParaRPr>
        </a:p>
      </dgm:t>
    </dgm:pt>
    <dgm:pt modelId="{032AAE27-D9E3-4C22-BC3C-90C23A13F25B}">
      <dgm:prSet phldrT="[Texto]"/>
      <dgm:spPr/>
      <dgm:t>
        <a:bodyPr/>
        <a:lstStyle/>
        <a:p>
          <a:r>
            <a:rPr lang="es-CO" dirty="0" smtClean="0">
              <a:latin typeface="Agency FB" pitchFamily="34" charset="0"/>
            </a:rPr>
            <a:t>Corto o largo plazo?</a:t>
          </a:r>
          <a:endParaRPr lang="es-CO" dirty="0">
            <a:latin typeface="Agency FB" pitchFamily="34" charset="0"/>
          </a:endParaRPr>
        </a:p>
      </dgm:t>
    </dgm:pt>
    <dgm:pt modelId="{5A2C7E76-E2F3-4EFD-B64B-B5F3B543CE13}" type="parTrans" cxnId="{BAC323F7-3C2B-4060-8E3A-CE2F5525CA25}">
      <dgm:prSet/>
      <dgm:spPr/>
      <dgm:t>
        <a:bodyPr/>
        <a:lstStyle/>
        <a:p>
          <a:endParaRPr lang="es-CO">
            <a:latin typeface="Agency FB" pitchFamily="34" charset="0"/>
          </a:endParaRPr>
        </a:p>
      </dgm:t>
    </dgm:pt>
    <dgm:pt modelId="{B53AD4EE-7BAA-40D7-AD5C-2C1BA9C1E9D3}" type="sibTrans" cxnId="{BAC323F7-3C2B-4060-8E3A-CE2F5525CA25}">
      <dgm:prSet/>
      <dgm:spPr/>
      <dgm:t>
        <a:bodyPr/>
        <a:lstStyle/>
        <a:p>
          <a:endParaRPr lang="es-CO">
            <a:latin typeface="Agency FB" pitchFamily="34" charset="0"/>
          </a:endParaRPr>
        </a:p>
      </dgm:t>
    </dgm:pt>
    <dgm:pt modelId="{EB783B40-53A0-4CA1-A68C-E8985727FA0E}">
      <dgm:prSet phldrT="[Texto]"/>
      <dgm:spPr/>
      <dgm:t>
        <a:bodyPr/>
        <a:lstStyle/>
        <a:p>
          <a:r>
            <a:rPr lang="es-CO" dirty="0" smtClean="0">
              <a:latin typeface="Agency FB" pitchFamily="34" charset="0"/>
            </a:rPr>
            <a:t>Nacional o internacional?</a:t>
          </a:r>
          <a:endParaRPr lang="es-CO" dirty="0">
            <a:latin typeface="Agency FB" pitchFamily="34" charset="0"/>
          </a:endParaRPr>
        </a:p>
      </dgm:t>
    </dgm:pt>
    <dgm:pt modelId="{6F0F3F2C-E508-43F8-9C00-4E24ACB7CE64}" type="parTrans" cxnId="{74F7F431-470E-4AC2-AAA2-B3F39E080DD6}">
      <dgm:prSet/>
      <dgm:spPr/>
      <dgm:t>
        <a:bodyPr/>
        <a:lstStyle/>
        <a:p>
          <a:endParaRPr lang="es-CO">
            <a:latin typeface="Agency FB" pitchFamily="34" charset="0"/>
          </a:endParaRPr>
        </a:p>
      </dgm:t>
    </dgm:pt>
    <dgm:pt modelId="{2C4CAFCA-C75B-4A7C-B1F8-F961724FC24A}" type="sibTrans" cxnId="{74F7F431-470E-4AC2-AAA2-B3F39E080DD6}">
      <dgm:prSet/>
      <dgm:spPr/>
      <dgm:t>
        <a:bodyPr/>
        <a:lstStyle/>
        <a:p>
          <a:endParaRPr lang="es-CO">
            <a:latin typeface="Agency FB" pitchFamily="34" charset="0"/>
          </a:endParaRPr>
        </a:p>
      </dgm:t>
    </dgm:pt>
    <dgm:pt modelId="{1BE36B07-CC47-4176-ACBE-4F4585901E5D}">
      <dgm:prSet phldrT="[Texto]"/>
      <dgm:spPr/>
      <dgm:t>
        <a:bodyPr/>
        <a:lstStyle/>
        <a:p>
          <a:r>
            <a:rPr lang="es-CO" dirty="0" smtClean="0">
              <a:latin typeface="Agency FB" pitchFamily="34" charset="0"/>
            </a:rPr>
            <a:t>Capital propio:</a:t>
          </a:r>
          <a:endParaRPr lang="es-CO" dirty="0">
            <a:latin typeface="Agency FB" pitchFamily="34" charset="0"/>
          </a:endParaRPr>
        </a:p>
      </dgm:t>
    </dgm:pt>
    <dgm:pt modelId="{C00253F6-5C9A-4E78-9FCF-F461CB1C1831}" type="parTrans" cxnId="{901287AE-3E8D-4A81-8B0F-208AE34C7863}">
      <dgm:prSet/>
      <dgm:spPr/>
      <dgm:t>
        <a:bodyPr/>
        <a:lstStyle/>
        <a:p>
          <a:endParaRPr lang="es-CO">
            <a:latin typeface="Agency FB" pitchFamily="34" charset="0"/>
          </a:endParaRPr>
        </a:p>
      </dgm:t>
    </dgm:pt>
    <dgm:pt modelId="{A1A9F22B-4CB3-4810-AC9E-1F7F24307FB2}" type="sibTrans" cxnId="{901287AE-3E8D-4A81-8B0F-208AE34C7863}">
      <dgm:prSet/>
      <dgm:spPr/>
      <dgm:t>
        <a:bodyPr/>
        <a:lstStyle/>
        <a:p>
          <a:endParaRPr lang="es-CO">
            <a:latin typeface="Agency FB" pitchFamily="34" charset="0"/>
          </a:endParaRPr>
        </a:p>
      </dgm:t>
    </dgm:pt>
    <dgm:pt modelId="{9594D6D1-3200-4CB4-90E7-5D1C2B9BB1A8}">
      <dgm:prSet phldrT="[Texto]"/>
      <dgm:spPr/>
      <dgm:t>
        <a:bodyPr/>
        <a:lstStyle/>
        <a:p>
          <a:r>
            <a:rPr lang="es-CO" dirty="0" smtClean="0">
              <a:latin typeface="Agency FB" pitchFamily="34" charset="0"/>
            </a:rPr>
            <a:t>Acciones ordinarias, privilegiadas o preferenciales?</a:t>
          </a:r>
          <a:endParaRPr lang="es-CO" dirty="0">
            <a:latin typeface="Agency FB" pitchFamily="34" charset="0"/>
          </a:endParaRPr>
        </a:p>
      </dgm:t>
    </dgm:pt>
    <dgm:pt modelId="{E54F347F-C995-484D-A974-30E19C50368D}" type="parTrans" cxnId="{F7572C76-A5C4-4EBA-90AC-720C0868348D}">
      <dgm:prSet/>
      <dgm:spPr/>
      <dgm:t>
        <a:bodyPr/>
        <a:lstStyle/>
        <a:p>
          <a:endParaRPr lang="es-CO">
            <a:latin typeface="Agency FB" pitchFamily="34" charset="0"/>
          </a:endParaRPr>
        </a:p>
      </dgm:t>
    </dgm:pt>
    <dgm:pt modelId="{A1559973-8E18-4AA7-AFF7-E2E7541C51E4}" type="sibTrans" cxnId="{F7572C76-A5C4-4EBA-90AC-720C0868348D}">
      <dgm:prSet/>
      <dgm:spPr/>
      <dgm:t>
        <a:bodyPr/>
        <a:lstStyle/>
        <a:p>
          <a:endParaRPr lang="es-CO">
            <a:latin typeface="Agency FB" pitchFamily="34" charset="0"/>
          </a:endParaRPr>
        </a:p>
      </dgm:t>
    </dgm:pt>
    <dgm:pt modelId="{63CC6C5A-C2BE-40B2-9190-4E21602CB9B4}">
      <dgm:prSet phldrT="[Texto]"/>
      <dgm:spPr/>
      <dgm:t>
        <a:bodyPr/>
        <a:lstStyle/>
        <a:p>
          <a:r>
            <a:rPr lang="es-CO" dirty="0" smtClean="0">
              <a:latin typeface="Agency FB" pitchFamily="34" charset="0"/>
            </a:rPr>
            <a:t>Títulos de deuda (Bonos o Bocas)?</a:t>
          </a:r>
          <a:endParaRPr lang="es-CO" dirty="0">
            <a:latin typeface="Agency FB" pitchFamily="34" charset="0"/>
          </a:endParaRPr>
        </a:p>
      </dgm:t>
    </dgm:pt>
    <dgm:pt modelId="{E631E056-5B31-4A28-BC44-BC20B99AA976}" type="parTrans" cxnId="{E8EBA694-6EC9-4A42-95BD-F8D300C603D4}">
      <dgm:prSet/>
      <dgm:spPr/>
      <dgm:t>
        <a:bodyPr/>
        <a:lstStyle/>
        <a:p>
          <a:endParaRPr lang="es-CO">
            <a:latin typeface="Agency FB" pitchFamily="34" charset="0"/>
          </a:endParaRPr>
        </a:p>
      </dgm:t>
    </dgm:pt>
    <dgm:pt modelId="{DF2FB361-E35F-4A8F-9C7D-1B76B412279B}" type="sibTrans" cxnId="{E8EBA694-6EC9-4A42-95BD-F8D300C603D4}">
      <dgm:prSet/>
      <dgm:spPr/>
      <dgm:t>
        <a:bodyPr/>
        <a:lstStyle/>
        <a:p>
          <a:endParaRPr lang="es-CO">
            <a:latin typeface="Agency FB" pitchFamily="34" charset="0"/>
          </a:endParaRPr>
        </a:p>
      </dgm:t>
    </dgm:pt>
    <dgm:pt modelId="{3EE3B330-5860-49D9-83B6-420D88DB75CB}" type="pres">
      <dgm:prSet presAssocID="{7E036AAC-0932-4971-95E5-DC06BC3FACC8}" presName="Name0" presStyleCnt="0">
        <dgm:presLayoutVars>
          <dgm:dir/>
          <dgm:animLvl val="lvl"/>
          <dgm:resizeHandles val="exact"/>
        </dgm:presLayoutVars>
      </dgm:prSet>
      <dgm:spPr/>
      <dgm:t>
        <a:bodyPr/>
        <a:lstStyle/>
        <a:p>
          <a:endParaRPr lang="es-CO"/>
        </a:p>
      </dgm:t>
    </dgm:pt>
    <dgm:pt modelId="{71DB804F-845F-4A4D-A458-0A0E79F24F40}" type="pres">
      <dgm:prSet presAssocID="{4F35F8BF-991F-4973-9EB3-1986E9A833AD}" presName="linNode" presStyleCnt="0"/>
      <dgm:spPr/>
    </dgm:pt>
    <dgm:pt modelId="{10613132-85E7-421E-BD73-B74E0311D672}" type="pres">
      <dgm:prSet presAssocID="{4F35F8BF-991F-4973-9EB3-1986E9A833AD}" presName="parentText" presStyleLbl="node1" presStyleIdx="0" presStyleCnt="2">
        <dgm:presLayoutVars>
          <dgm:chMax val="1"/>
          <dgm:bulletEnabled val="1"/>
        </dgm:presLayoutVars>
      </dgm:prSet>
      <dgm:spPr/>
      <dgm:t>
        <a:bodyPr/>
        <a:lstStyle/>
        <a:p>
          <a:endParaRPr lang="es-CO"/>
        </a:p>
      </dgm:t>
    </dgm:pt>
    <dgm:pt modelId="{B44F250C-FE07-438C-810C-931D36F3D7A4}" type="pres">
      <dgm:prSet presAssocID="{4F35F8BF-991F-4973-9EB3-1986E9A833AD}" presName="descendantText" presStyleLbl="alignAccFollowNode1" presStyleIdx="0" presStyleCnt="2">
        <dgm:presLayoutVars>
          <dgm:bulletEnabled val="1"/>
        </dgm:presLayoutVars>
      </dgm:prSet>
      <dgm:spPr/>
      <dgm:t>
        <a:bodyPr/>
        <a:lstStyle/>
        <a:p>
          <a:endParaRPr lang="es-CO"/>
        </a:p>
      </dgm:t>
    </dgm:pt>
    <dgm:pt modelId="{3D003967-E8B4-42A6-AF7D-6A204945C59C}" type="pres">
      <dgm:prSet presAssocID="{BB316B93-5F6E-4DE2-BD48-239636C564ED}" presName="sp" presStyleCnt="0"/>
      <dgm:spPr/>
    </dgm:pt>
    <dgm:pt modelId="{98E2E4C7-5086-44E2-BC00-FC01F37713FC}" type="pres">
      <dgm:prSet presAssocID="{1BE36B07-CC47-4176-ACBE-4F4585901E5D}" presName="linNode" presStyleCnt="0"/>
      <dgm:spPr/>
    </dgm:pt>
    <dgm:pt modelId="{9C4E7115-244A-4D52-84B1-1BEAC3DDC9AD}" type="pres">
      <dgm:prSet presAssocID="{1BE36B07-CC47-4176-ACBE-4F4585901E5D}" presName="parentText" presStyleLbl="node1" presStyleIdx="1" presStyleCnt="2">
        <dgm:presLayoutVars>
          <dgm:chMax val="1"/>
          <dgm:bulletEnabled val="1"/>
        </dgm:presLayoutVars>
      </dgm:prSet>
      <dgm:spPr/>
      <dgm:t>
        <a:bodyPr/>
        <a:lstStyle/>
        <a:p>
          <a:endParaRPr lang="es-CO"/>
        </a:p>
      </dgm:t>
    </dgm:pt>
    <dgm:pt modelId="{40CD5205-2DBF-49F9-8DD8-06D31EB7B944}" type="pres">
      <dgm:prSet presAssocID="{1BE36B07-CC47-4176-ACBE-4F4585901E5D}" presName="descendantText" presStyleLbl="alignAccFollowNode1" presStyleIdx="1" presStyleCnt="2">
        <dgm:presLayoutVars>
          <dgm:bulletEnabled val="1"/>
        </dgm:presLayoutVars>
      </dgm:prSet>
      <dgm:spPr/>
      <dgm:t>
        <a:bodyPr/>
        <a:lstStyle/>
        <a:p>
          <a:endParaRPr lang="es-CO"/>
        </a:p>
      </dgm:t>
    </dgm:pt>
  </dgm:ptLst>
  <dgm:cxnLst>
    <dgm:cxn modelId="{FA3BAC7F-E97B-4FAE-982C-73BC1C99AC23}" type="presOf" srcId="{032AAE27-D9E3-4C22-BC3C-90C23A13F25B}" destId="{B44F250C-FE07-438C-810C-931D36F3D7A4}" srcOrd="0" destOrd="0" presId="urn:microsoft.com/office/officeart/2005/8/layout/vList5"/>
    <dgm:cxn modelId="{E8EBA694-6EC9-4A42-95BD-F8D300C603D4}" srcId="{4F35F8BF-991F-4973-9EB3-1986E9A833AD}" destId="{63CC6C5A-C2BE-40B2-9190-4E21602CB9B4}" srcOrd="2" destOrd="0" parTransId="{E631E056-5B31-4A28-BC44-BC20B99AA976}" sibTransId="{DF2FB361-E35F-4A8F-9C7D-1B76B412279B}"/>
    <dgm:cxn modelId="{8B2A7C0B-5A86-4A54-BB81-4A36E533F6E1}" type="presOf" srcId="{9594D6D1-3200-4CB4-90E7-5D1C2B9BB1A8}" destId="{40CD5205-2DBF-49F9-8DD8-06D31EB7B944}" srcOrd="0" destOrd="0" presId="urn:microsoft.com/office/officeart/2005/8/layout/vList5"/>
    <dgm:cxn modelId="{202F2248-281C-4EC3-829A-E1E25246B3B3}" srcId="{7E036AAC-0932-4971-95E5-DC06BC3FACC8}" destId="{4F35F8BF-991F-4973-9EB3-1986E9A833AD}" srcOrd="0" destOrd="0" parTransId="{B6735E98-091B-454A-A62C-CAFC91ADB566}" sibTransId="{BB316B93-5F6E-4DE2-BD48-239636C564ED}"/>
    <dgm:cxn modelId="{7902C7D8-3259-4BAF-8D75-7F1FCC4B99DC}" type="presOf" srcId="{63CC6C5A-C2BE-40B2-9190-4E21602CB9B4}" destId="{B44F250C-FE07-438C-810C-931D36F3D7A4}" srcOrd="0" destOrd="2" presId="urn:microsoft.com/office/officeart/2005/8/layout/vList5"/>
    <dgm:cxn modelId="{0BE1BE2D-8BA6-4D87-890C-67766B27C093}" type="presOf" srcId="{4F35F8BF-991F-4973-9EB3-1986E9A833AD}" destId="{10613132-85E7-421E-BD73-B74E0311D672}" srcOrd="0" destOrd="0" presId="urn:microsoft.com/office/officeart/2005/8/layout/vList5"/>
    <dgm:cxn modelId="{CEFB3765-EAAF-4D87-91DB-BC0C914F028C}" type="presOf" srcId="{EB783B40-53A0-4CA1-A68C-E8985727FA0E}" destId="{B44F250C-FE07-438C-810C-931D36F3D7A4}" srcOrd="0" destOrd="1" presId="urn:microsoft.com/office/officeart/2005/8/layout/vList5"/>
    <dgm:cxn modelId="{74F7F431-470E-4AC2-AAA2-B3F39E080DD6}" srcId="{4F35F8BF-991F-4973-9EB3-1986E9A833AD}" destId="{EB783B40-53A0-4CA1-A68C-E8985727FA0E}" srcOrd="1" destOrd="0" parTransId="{6F0F3F2C-E508-43F8-9C00-4E24ACB7CE64}" sibTransId="{2C4CAFCA-C75B-4A7C-B1F8-F961724FC24A}"/>
    <dgm:cxn modelId="{901287AE-3E8D-4A81-8B0F-208AE34C7863}" srcId="{7E036AAC-0932-4971-95E5-DC06BC3FACC8}" destId="{1BE36B07-CC47-4176-ACBE-4F4585901E5D}" srcOrd="1" destOrd="0" parTransId="{C00253F6-5C9A-4E78-9FCF-F461CB1C1831}" sibTransId="{A1A9F22B-4CB3-4810-AC9E-1F7F24307FB2}"/>
    <dgm:cxn modelId="{12BA65D3-985E-4BD2-8570-6447A1FAF8E9}" type="presOf" srcId="{1BE36B07-CC47-4176-ACBE-4F4585901E5D}" destId="{9C4E7115-244A-4D52-84B1-1BEAC3DDC9AD}" srcOrd="0" destOrd="0" presId="urn:microsoft.com/office/officeart/2005/8/layout/vList5"/>
    <dgm:cxn modelId="{EC074F87-4652-4032-A337-6482FAB9E64E}" type="presOf" srcId="{7E036AAC-0932-4971-95E5-DC06BC3FACC8}" destId="{3EE3B330-5860-49D9-83B6-420D88DB75CB}" srcOrd="0" destOrd="0" presId="urn:microsoft.com/office/officeart/2005/8/layout/vList5"/>
    <dgm:cxn modelId="{F7572C76-A5C4-4EBA-90AC-720C0868348D}" srcId="{1BE36B07-CC47-4176-ACBE-4F4585901E5D}" destId="{9594D6D1-3200-4CB4-90E7-5D1C2B9BB1A8}" srcOrd="0" destOrd="0" parTransId="{E54F347F-C995-484D-A974-30E19C50368D}" sibTransId="{A1559973-8E18-4AA7-AFF7-E2E7541C51E4}"/>
    <dgm:cxn modelId="{BAC323F7-3C2B-4060-8E3A-CE2F5525CA25}" srcId="{4F35F8BF-991F-4973-9EB3-1986E9A833AD}" destId="{032AAE27-D9E3-4C22-BC3C-90C23A13F25B}" srcOrd="0" destOrd="0" parTransId="{5A2C7E76-E2F3-4EFD-B64B-B5F3B543CE13}" sibTransId="{B53AD4EE-7BAA-40D7-AD5C-2C1BA9C1E9D3}"/>
    <dgm:cxn modelId="{66F7D814-ECBF-4616-AC40-3EEA97F2A153}" type="presParOf" srcId="{3EE3B330-5860-49D9-83B6-420D88DB75CB}" destId="{71DB804F-845F-4A4D-A458-0A0E79F24F40}" srcOrd="0" destOrd="0" presId="urn:microsoft.com/office/officeart/2005/8/layout/vList5"/>
    <dgm:cxn modelId="{1647916C-0D27-45D9-86ED-6068D18E6217}" type="presParOf" srcId="{71DB804F-845F-4A4D-A458-0A0E79F24F40}" destId="{10613132-85E7-421E-BD73-B74E0311D672}" srcOrd="0" destOrd="0" presId="urn:microsoft.com/office/officeart/2005/8/layout/vList5"/>
    <dgm:cxn modelId="{E07C76C0-BD03-477A-8029-B789AF04B075}" type="presParOf" srcId="{71DB804F-845F-4A4D-A458-0A0E79F24F40}" destId="{B44F250C-FE07-438C-810C-931D36F3D7A4}" srcOrd="1" destOrd="0" presId="urn:microsoft.com/office/officeart/2005/8/layout/vList5"/>
    <dgm:cxn modelId="{D0B1A6ED-71EB-4755-B31E-7320DAB2411A}" type="presParOf" srcId="{3EE3B330-5860-49D9-83B6-420D88DB75CB}" destId="{3D003967-E8B4-42A6-AF7D-6A204945C59C}" srcOrd="1" destOrd="0" presId="urn:microsoft.com/office/officeart/2005/8/layout/vList5"/>
    <dgm:cxn modelId="{B031D786-E9D2-4C74-B6E4-925C0EE6C894}" type="presParOf" srcId="{3EE3B330-5860-49D9-83B6-420D88DB75CB}" destId="{98E2E4C7-5086-44E2-BC00-FC01F37713FC}" srcOrd="2" destOrd="0" presId="urn:microsoft.com/office/officeart/2005/8/layout/vList5"/>
    <dgm:cxn modelId="{9751D79C-0D8D-4E48-A64C-EDC46C15DB01}" type="presParOf" srcId="{98E2E4C7-5086-44E2-BC00-FC01F37713FC}" destId="{9C4E7115-244A-4D52-84B1-1BEAC3DDC9AD}" srcOrd="0" destOrd="0" presId="urn:microsoft.com/office/officeart/2005/8/layout/vList5"/>
    <dgm:cxn modelId="{EFD80DE9-83B1-403C-8631-0C5B2568ED23}" type="presParOf" srcId="{98E2E4C7-5086-44E2-BC00-FC01F37713FC}" destId="{40CD5205-2DBF-49F9-8DD8-06D31EB7B94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72717B-5187-45B2-9D4A-ED028C0A70DE}" type="doc">
      <dgm:prSet loTypeId="urn:diagrams.loki3.com/BracketList+Icon" loCatId="list" qsTypeId="urn:microsoft.com/office/officeart/2005/8/quickstyle/simple1" qsCatId="simple" csTypeId="urn:microsoft.com/office/officeart/2005/8/colors/accent1_2" csCatId="accent1" phldr="1"/>
      <dgm:spPr/>
      <dgm:t>
        <a:bodyPr/>
        <a:lstStyle/>
        <a:p>
          <a:endParaRPr lang="es-CO"/>
        </a:p>
      </dgm:t>
    </dgm:pt>
    <dgm:pt modelId="{85863B3A-744D-41FF-AD80-F08B2779CF1B}">
      <dgm:prSet phldrT="[Texto]"/>
      <dgm:spPr/>
      <dgm:t>
        <a:bodyPr/>
        <a:lstStyle/>
        <a:p>
          <a:r>
            <a:rPr lang="es-CO" dirty="0" smtClean="0">
              <a:latin typeface="Agency FB" pitchFamily="34" charset="0"/>
            </a:rPr>
            <a:t>Caso 1:</a:t>
          </a:r>
          <a:endParaRPr lang="es-CO" dirty="0">
            <a:latin typeface="Agency FB" pitchFamily="34" charset="0"/>
          </a:endParaRPr>
        </a:p>
      </dgm:t>
    </dgm:pt>
    <dgm:pt modelId="{E4F3BC2D-B45E-461E-A43C-833FCF001A28}" type="parTrans" cxnId="{99CF5F59-06C8-49D3-9D6B-5CB86171EF9B}">
      <dgm:prSet/>
      <dgm:spPr/>
      <dgm:t>
        <a:bodyPr/>
        <a:lstStyle/>
        <a:p>
          <a:endParaRPr lang="es-CO">
            <a:latin typeface="Agency FB" pitchFamily="34" charset="0"/>
          </a:endParaRPr>
        </a:p>
      </dgm:t>
    </dgm:pt>
    <dgm:pt modelId="{54E73432-AB6D-4654-94F9-8EFB8B7C971D}" type="sibTrans" cxnId="{99CF5F59-06C8-49D3-9D6B-5CB86171EF9B}">
      <dgm:prSet/>
      <dgm:spPr/>
      <dgm:t>
        <a:bodyPr/>
        <a:lstStyle/>
        <a:p>
          <a:endParaRPr lang="es-CO">
            <a:latin typeface="Agency FB" pitchFamily="34" charset="0"/>
          </a:endParaRPr>
        </a:p>
      </dgm:t>
    </dgm:pt>
    <dgm:pt modelId="{5DCB69DA-509A-4A4B-9324-52D4FBA89BB8}">
      <dgm:prSet phldrT="[Texto]"/>
      <dgm:spPr/>
      <dgm:t>
        <a:bodyPr/>
        <a:lstStyle/>
        <a:p>
          <a:r>
            <a:rPr lang="es-CO" dirty="0" smtClean="0">
              <a:latin typeface="Agency FB" pitchFamily="34" charset="0"/>
            </a:rPr>
            <a:t>Activos:               100</a:t>
          </a:r>
          <a:endParaRPr lang="es-CO" dirty="0">
            <a:latin typeface="Agency FB" pitchFamily="34" charset="0"/>
          </a:endParaRPr>
        </a:p>
      </dgm:t>
    </dgm:pt>
    <dgm:pt modelId="{B65C6C7B-5828-47FE-9CB5-A0749E6311AA}" type="parTrans" cxnId="{71D76C21-E598-4047-A6D4-8C41F498C59F}">
      <dgm:prSet/>
      <dgm:spPr/>
      <dgm:t>
        <a:bodyPr/>
        <a:lstStyle/>
        <a:p>
          <a:endParaRPr lang="es-CO">
            <a:latin typeface="Agency FB" pitchFamily="34" charset="0"/>
          </a:endParaRPr>
        </a:p>
      </dgm:t>
    </dgm:pt>
    <dgm:pt modelId="{3FEC3F2E-E479-46A0-B3F3-B721C7D77814}" type="sibTrans" cxnId="{71D76C21-E598-4047-A6D4-8C41F498C59F}">
      <dgm:prSet/>
      <dgm:spPr/>
      <dgm:t>
        <a:bodyPr/>
        <a:lstStyle/>
        <a:p>
          <a:endParaRPr lang="es-CO">
            <a:latin typeface="Agency FB" pitchFamily="34" charset="0"/>
          </a:endParaRPr>
        </a:p>
      </dgm:t>
    </dgm:pt>
    <dgm:pt modelId="{172A448C-2CCC-4C2D-A062-A6D719F33BEB}">
      <dgm:prSet phldrT="[Texto]"/>
      <dgm:spPr/>
      <dgm:t>
        <a:bodyPr/>
        <a:lstStyle/>
        <a:p>
          <a:r>
            <a:rPr lang="es-CO" dirty="0" smtClean="0">
              <a:latin typeface="Agency FB" pitchFamily="34" charset="0"/>
            </a:rPr>
            <a:t>Pasivos:               20</a:t>
          </a:r>
          <a:endParaRPr lang="es-CO" dirty="0">
            <a:latin typeface="Agency FB" pitchFamily="34" charset="0"/>
          </a:endParaRPr>
        </a:p>
      </dgm:t>
    </dgm:pt>
    <dgm:pt modelId="{F0557B60-A6CE-4ED0-B04D-47AAA84936EC}" type="parTrans" cxnId="{48DD54E1-1925-40E5-9B77-AB1CB8807FB3}">
      <dgm:prSet/>
      <dgm:spPr/>
      <dgm:t>
        <a:bodyPr/>
        <a:lstStyle/>
        <a:p>
          <a:endParaRPr lang="es-CO">
            <a:latin typeface="Agency FB" pitchFamily="34" charset="0"/>
          </a:endParaRPr>
        </a:p>
      </dgm:t>
    </dgm:pt>
    <dgm:pt modelId="{00CF9C6C-3DFD-4A33-AF9B-7E2504D2AD28}" type="sibTrans" cxnId="{48DD54E1-1925-40E5-9B77-AB1CB8807FB3}">
      <dgm:prSet/>
      <dgm:spPr/>
      <dgm:t>
        <a:bodyPr/>
        <a:lstStyle/>
        <a:p>
          <a:endParaRPr lang="es-CO">
            <a:latin typeface="Agency FB" pitchFamily="34" charset="0"/>
          </a:endParaRPr>
        </a:p>
      </dgm:t>
    </dgm:pt>
    <dgm:pt modelId="{3AC475B4-DAF5-4659-9D9C-A28D4A9FFAB7}">
      <dgm:prSet phldrT="[Texto]"/>
      <dgm:spPr/>
      <dgm:t>
        <a:bodyPr/>
        <a:lstStyle/>
        <a:p>
          <a:r>
            <a:rPr lang="es-CO" dirty="0" smtClean="0">
              <a:latin typeface="Agency FB" pitchFamily="34" charset="0"/>
            </a:rPr>
            <a:t>Patrimonio:          80</a:t>
          </a:r>
          <a:endParaRPr lang="es-CO" dirty="0">
            <a:latin typeface="Agency FB" pitchFamily="34" charset="0"/>
          </a:endParaRPr>
        </a:p>
      </dgm:t>
    </dgm:pt>
    <dgm:pt modelId="{EF5238D5-C7A0-4EAA-A2AD-7BCE5378FDCF}" type="parTrans" cxnId="{7FCDB21C-5173-4D1E-A23D-ED4157F533C0}">
      <dgm:prSet/>
      <dgm:spPr/>
      <dgm:t>
        <a:bodyPr/>
        <a:lstStyle/>
        <a:p>
          <a:endParaRPr lang="es-CO">
            <a:latin typeface="Agency FB" pitchFamily="34" charset="0"/>
          </a:endParaRPr>
        </a:p>
      </dgm:t>
    </dgm:pt>
    <dgm:pt modelId="{556E96A5-E263-4059-B109-4A8D96FB4258}" type="sibTrans" cxnId="{7FCDB21C-5173-4D1E-A23D-ED4157F533C0}">
      <dgm:prSet/>
      <dgm:spPr/>
      <dgm:t>
        <a:bodyPr/>
        <a:lstStyle/>
        <a:p>
          <a:endParaRPr lang="es-CO">
            <a:latin typeface="Agency FB" pitchFamily="34" charset="0"/>
          </a:endParaRPr>
        </a:p>
      </dgm:t>
    </dgm:pt>
    <dgm:pt modelId="{E50F6069-07E6-4ED6-A5CF-B6E8AE8A7948}">
      <dgm:prSet phldrT="[Texto]"/>
      <dgm:spPr/>
      <dgm:t>
        <a:bodyPr/>
        <a:lstStyle/>
        <a:p>
          <a:r>
            <a:rPr lang="es-CO" dirty="0" smtClean="0">
              <a:latin typeface="Agency FB" pitchFamily="34" charset="0"/>
            </a:rPr>
            <a:t>Utilidad neta:       20 </a:t>
          </a:r>
          <a:endParaRPr lang="es-CO" dirty="0">
            <a:latin typeface="Agency FB" pitchFamily="34" charset="0"/>
          </a:endParaRPr>
        </a:p>
      </dgm:t>
    </dgm:pt>
    <dgm:pt modelId="{CCE8A049-FD8E-4E8C-A1FC-848A5A2F24B6}" type="parTrans" cxnId="{B8EC8E86-23A4-4DDE-95CF-49C7B436DCAD}">
      <dgm:prSet/>
      <dgm:spPr/>
      <dgm:t>
        <a:bodyPr/>
        <a:lstStyle/>
        <a:p>
          <a:endParaRPr lang="es-CO">
            <a:latin typeface="Agency FB" pitchFamily="34" charset="0"/>
          </a:endParaRPr>
        </a:p>
      </dgm:t>
    </dgm:pt>
    <dgm:pt modelId="{F3293600-7EA4-4C19-A6B8-0F2451789FB8}" type="sibTrans" cxnId="{B8EC8E86-23A4-4DDE-95CF-49C7B436DCAD}">
      <dgm:prSet/>
      <dgm:spPr/>
      <dgm:t>
        <a:bodyPr/>
        <a:lstStyle/>
        <a:p>
          <a:endParaRPr lang="es-CO">
            <a:latin typeface="Agency FB" pitchFamily="34" charset="0"/>
          </a:endParaRPr>
        </a:p>
      </dgm:t>
    </dgm:pt>
    <dgm:pt modelId="{2BD2E253-8123-4539-971A-7429BD0F6C52}">
      <dgm:prSet phldrT="[Texto]"/>
      <dgm:spPr/>
      <dgm:t>
        <a:bodyPr/>
        <a:lstStyle/>
        <a:p>
          <a:endParaRPr lang="es-CO" dirty="0">
            <a:latin typeface="Agency FB" pitchFamily="34" charset="0"/>
          </a:endParaRPr>
        </a:p>
      </dgm:t>
    </dgm:pt>
    <dgm:pt modelId="{FA6E7A92-7C32-48E9-B52D-35588AF83799}" type="parTrans" cxnId="{10EC9A4B-B6FF-461F-889F-402E1F9B24EF}">
      <dgm:prSet/>
      <dgm:spPr/>
      <dgm:t>
        <a:bodyPr/>
        <a:lstStyle/>
        <a:p>
          <a:endParaRPr lang="es-CO">
            <a:latin typeface="Agency FB" pitchFamily="34" charset="0"/>
          </a:endParaRPr>
        </a:p>
      </dgm:t>
    </dgm:pt>
    <dgm:pt modelId="{1D479B7A-AB31-4A1B-B0CC-5518DEC89B6D}" type="sibTrans" cxnId="{10EC9A4B-B6FF-461F-889F-402E1F9B24EF}">
      <dgm:prSet/>
      <dgm:spPr/>
      <dgm:t>
        <a:bodyPr/>
        <a:lstStyle/>
        <a:p>
          <a:endParaRPr lang="es-CO">
            <a:latin typeface="Agency FB" pitchFamily="34" charset="0"/>
          </a:endParaRPr>
        </a:p>
      </dgm:t>
    </dgm:pt>
    <dgm:pt modelId="{C9ED52AC-1D49-4372-AB45-8EE6E65AD421}" type="pres">
      <dgm:prSet presAssocID="{8072717B-5187-45B2-9D4A-ED028C0A70DE}" presName="Name0" presStyleCnt="0">
        <dgm:presLayoutVars>
          <dgm:dir/>
          <dgm:animLvl val="lvl"/>
          <dgm:resizeHandles val="exact"/>
        </dgm:presLayoutVars>
      </dgm:prSet>
      <dgm:spPr/>
      <dgm:t>
        <a:bodyPr/>
        <a:lstStyle/>
        <a:p>
          <a:endParaRPr lang="es-CO"/>
        </a:p>
      </dgm:t>
    </dgm:pt>
    <dgm:pt modelId="{F0D39AF2-C439-4B7F-8641-92B3C4B1E282}" type="pres">
      <dgm:prSet presAssocID="{85863B3A-744D-41FF-AD80-F08B2779CF1B}" presName="linNode" presStyleCnt="0"/>
      <dgm:spPr/>
    </dgm:pt>
    <dgm:pt modelId="{3F1DC7D2-1D40-4378-BAF1-D0FDB9F49F44}" type="pres">
      <dgm:prSet presAssocID="{85863B3A-744D-41FF-AD80-F08B2779CF1B}" presName="parTx" presStyleLbl="revTx" presStyleIdx="0" presStyleCnt="1" custScaleX="112583">
        <dgm:presLayoutVars>
          <dgm:chMax val="1"/>
          <dgm:bulletEnabled val="1"/>
        </dgm:presLayoutVars>
      </dgm:prSet>
      <dgm:spPr/>
      <dgm:t>
        <a:bodyPr/>
        <a:lstStyle/>
        <a:p>
          <a:endParaRPr lang="es-CO"/>
        </a:p>
      </dgm:t>
    </dgm:pt>
    <dgm:pt modelId="{6464BA46-2D8A-4536-94D5-BE374D636C4E}" type="pres">
      <dgm:prSet presAssocID="{85863B3A-744D-41FF-AD80-F08B2779CF1B}" presName="bracket" presStyleLbl="parChTrans1D1" presStyleIdx="0" presStyleCnt="1"/>
      <dgm:spPr/>
    </dgm:pt>
    <dgm:pt modelId="{26CE5585-C231-4848-A620-23D06A5E8D07}" type="pres">
      <dgm:prSet presAssocID="{85863B3A-744D-41FF-AD80-F08B2779CF1B}" presName="spH" presStyleCnt="0"/>
      <dgm:spPr/>
    </dgm:pt>
    <dgm:pt modelId="{621A0E63-F99B-452F-87EE-8921C347980D}" type="pres">
      <dgm:prSet presAssocID="{85863B3A-744D-41FF-AD80-F08B2779CF1B}" presName="desTx" presStyleLbl="node1" presStyleIdx="0" presStyleCnt="1" custScaleX="84396">
        <dgm:presLayoutVars>
          <dgm:bulletEnabled val="1"/>
        </dgm:presLayoutVars>
      </dgm:prSet>
      <dgm:spPr/>
      <dgm:t>
        <a:bodyPr/>
        <a:lstStyle/>
        <a:p>
          <a:endParaRPr lang="es-CO"/>
        </a:p>
      </dgm:t>
    </dgm:pt>
  </dgm:ptLst>
  <dgm:cxnLst>
    <dgm:cxn modelId="{E73A1EAA-F22A-4EFE-958F-CCE673798A33}" type="presOf" srcId="{85863B3A-744D-41FF-AD80-F08B2779CF1B}" destId="{3F1DC7D2-1D40-4378-BAF1-D0FDB9F49F44}" srcOrd="0" destOrd="0" presId="urn:diagrams.loki3.com/BracketList+Icon"/>
    <dgm:cxn modelId="{69E53992-52B8-4E03-93CB-EFA68204B819}" type="presOf" srcId="{E50F6069-07E6-4ED6-A5CF-B6E8AE8A7948}" destId="{621A0E63-F99B-452F-87EE-8921C347980D}" srcOrd="0" destOrd="4" presId="urn:diagrams.loki3.com/BracketList+Icon"/>
    <dgm:cxn modelId="{6E6C29B4-2845-460A-902D-2EA5E7DA6AE6}" type="presOf" srcId="{172A448C-2CCC-4C2D-A062-A6D719F33BEB}" destId="{621A0E63-F99B-452F-87EE-8921C347980D}" srcOrd="0" destOrd="1" presId="urn:diagrams.loki3.com/BracketList+Icon"/>
    <dgm:cxn modelId="{807928BB-0D3B-431E-AD41-0C303225E35B}" type="presOf" srcId="{3AC475B4-DAF5-4659-9D9C-A28D4A9FFAB7}" destId="{621A0E63-F99B-452F-87EE-8921C347980D}" srcOrd="0" destOrd="2" presId="urn:diagrams.loki3.com/BracketList+Icon"/>
    <dgm:cxn modelId="{C4395C32-07D1-4583-9C47-4685AEB362AF}" type="presOf" srcId="{2BD2E253-8123-4539-971A-7429BD0F6C52}" destId="{621A0E63-F99B-452F-87EE-8921C347980D}" srcOrd="0" destOrd="3" presId="urn:diagrams.loki3.com/BracketList+Icon"/>
    <dgm:cxn modelId="{4263D749-9DAA-4F32-9A70-2DADAC175DBE}" type="presOf" srcId="{8072717B-5187-45B2-9D4A-ED028C0A70DE}" destId="{C9ED52AC-1D49-4372-AB45-8EE6E65AD421}" srcOrd="0" destOrd="0" presId="urn:diagrams.loki3.com/BracketList+Icon"/>
    <dgm:cxn modelId="{48DD54E1-1925-40E5-9B77-AB1CB8807FB3}" srcId="{85863B3A-744D-41FF-AD80-F08B2779CF1B}" destId="{172A448C-2CCC-4C2D-A062-A6D719F33BEB}" srcOrd="1" destOrd="0" parTransId="{F0557B60-A6CE-4ED0-B04D-47AAA84936EC}" sibTransId="{00CF9C6C-3DFD-4A33-AF9B-7E2504D2AD28}"/>
    <dgm:cxn modelId="{B8EC8E86-23A4-4DDE-95CF-49C7B436DCAD}" srcId="{85863B3A-744D-41FF-AD80-F08B2779CF1B}" destId="{E50F6069-07E6-4ED6-A5CF-B6E8AE8A7948}" srcOrd="4" destOrd="0" parTransId="{CCE8A049-FD8E-4E8C-A1FC-848A5A2F24B6}" sibTransId="{F3293600-7EA4-4C19-A6B8-0F2451789FB8}"/>
    <dgm:cxn modelId="{D80C26E1-1E0D-43E2-AD17-7F03484BFE89}" type="presOf" srcId="{5DCB69DA-509A-4A4B-9324-52D4FBA89BB8}" destId="{621A0E63-F99B-452F-87EE-8921C347980D}" srcOrd="0" destOrd="0" presId="urn:diagrams.loki3.com/BracketList+Icon"/>
    <dgm:cxn modelId="{10EC9A4B-B6FF-461F-889F-402E1F9B24EF}" srcId="{85863B3A-744D-41FF-AD80-F08B2779CF1B}" destId="{2BD2E253-8123-4539-971A-7429BD0F6C52}" srcOrd="3" destOrd="0" parTransId="{FA6E7A92-7C32-48E9-B52D-35588AF83799}" sibTransId="{1D479B7A-AB31-4A1B-B0CC-5518DEC89B6D}"/>
    <dgm:cxn modelId="{7FCDB21C-5173-4D1E-A23D-ED4157F533C0}" srcId="{85863B3A-744D-41FF-AD80-F08B2779CF1B}" destId="{3AC475B4-DAF5-4659-9D9C-A28D4A9FFAB7}" srcOrd="2" destOrd="0" parTransId="{EF5238D5-C7A0-4EAA-A2AD-7BCE5378FDCF}" sibTransId="{556E96A5-E263-4059-B109-4A8D96FB4258}"/>
    <dgm:cxn modelId="{99CF5F59-06C8-49D3-9D6B-5CB86171EF9B}" srcId="{8072717B-5187-45B2-9D4A-ED028C0A70DE}" destId="{85863B3A-744D-41FF-AD80-F08B2779CF1B}" srcOrd="0" destOrd="0" parTransId="{E4F3BC2D-B45E-461E-A43C-833FCF001A28}" sibTransId="{54E73432-AB6D-4654-94F9-8EFB8B7C971D}"/>
    <dgm:cxn modelId="{71D76C21-E598-4047-A6D4-8C41F498C59F}" srcId="{85863B3A-744D-41FF-AD80-F08B2779CF1B}" destId="{5DCB69DA-509A-4A4B-9324-52D4FBA89BB8}" srcOrd="0" destOrd="0" parTransId="{B65C6C7B-5828-47FE-9CB5-A0749E6311AA}" sibTransId="{3FEC3F2E-E479-46A0-B3F3-B721C7D77814}"/>
    <dgm:cxn modelId="{F52396F8-AE2C-47C8-BAB8-5B0B4C78E1B4}" type="presParOf" srcId="{C9ED52AC-1D49-4372-AB45-8EE6E65AD421}" destId="{F0D39AF2-C439-4B7F-8641-92B3C4B1E282}" srcOrd="0" destOrd="0" presId="urn:diagrams.loki3.com/BracketList+Icon"/>
    <dgm:cxn modelId="{99243F7F-E722-40BC-A46F-00489E775726}" type="presParOf" srcId="{F0D39AF2-C439-4B7F-8641-92B3C4B1E282}" destId="{3F1DC7D2-1D40-4378-BAF1-D0FDB9F49F44}" srcOrd="0" destOrd="0" presId="urn:diagrams.loki3.com/BracketList+Icon"/>
    <dgm:cxn modelId="{202F1066-C742-40DD-848D-951AFD8F1AA2}" type="presParOf" srcId="{F0D39AF2-C439-4B7F-8641-92B3C4B1E282}" destId="{6464BA46-2D8A-4536-94D5-BE374D636C4E}" srcOrd="1" destOrd="0" presId="urn:diagrams.loki3.com/BracketList+Icon"/>
    <dgm:cxn modelId="{F65EF11C-3D0A-41C6-B305-8A1298DD94EE}" type="presParOf" srcId="{F0D39AF2-C439-4B7F-8641-92B3C4B1E282}" destId="{26CE5585-C231-4848-A620-23D06A5E8D07}" srcOrd="2" destOrd="0" presId="urn:diagrams.loki3.com/BracketList+Icon"/>
    <dgm:cxn modelId="{D6A45C32-DF02-46CE-94C8-85F557C84733}" type="presParOf" srcId="{F0D39AF2-C439-4B7F-8641-92B3C4B1E282}" destId="{621A0E63-F99B-452F-87EE-8921C347980D}" srcOrd="3" destOrd="0" presId="urn:diagrams.loki3.com/Bracket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072717B-5187-45B2-9D4A-ED028C0A70DE}" type="doc">
      <dgm:prSet loTypeId="urn:diagrams.loki3.com/BracketList+Icon" loCatId="list" qsTypeId="urn:microsoft.com/office/officeart/2005/8/quickstyle/simple3" qsCatId="simple" csTypeId="urn:microsoft.com/office/officeart/2005/8/colors/accent1_2" csCatId="accent1" phldr="1"/>
      <dgm:spPr/>
      <dgm:t>
        <a:bodyPr/>
        <a:lstStyle/>
        <a:p>
          <a:endParaRPr lang="es-CO"/>
        </a:p>
      </dgm:t>
    </dgm:pt>
    <dgm:pt modelId="{85863B3A-744D-41FF-AD80-F08B2779CF1B}">
      <dgm:prSet phldrT="[Texto]" custT="1"/>
      <dgm:spPr/>
      <dgm:t>
        <a:bodyPr/>
        <a:lstStyle/>
        <a:p>
          <a:r>
            <a:rPr lang="es-CO" sz="4400" dirty="0" smtClean="0">
              <a:latin typeface="Agency FB" pitchFamily="34" charset="0"/>
            </a:rPr>
            <a:t>Caso 2:</a:t>
          </a:r>
          <a:endParaRPr lang="es-CO" sz="4400" dirty="0">
            <a:latin typeface="Agency FB" pitchFamily="34" charset="0"/>
          </a:endParaRPr>
        </a:p>
      </dgm:t>
    </dgm:pt>
    <dgm:pt modelId="{E4F3BC2D-B45E-461E-A43C-833FCF001A28}" type="parTrans" cxnId="{99CF5F59-06C8-49D3-9D6B-5CB86171EF9B}">
      <dgm:prSet/>
      <dgm:spPr/>
      <dgm:t>
        <a:bodyPr/>
        <a:lstStyle/>
        <a:p>
          <a:endParaRPr lang="es-CO">
            <a:latin typeface="Agency FB" pitchFamily="34" charset="0"/>
          </a:endParaRPr>
        </a:p>
      </dgm:t>
    </dgm:pt>
    <dgm:pt modelId="{54E73432-AB6D-4654-94F9-8EFB8B7C971D}" type="sibTrans" cxnId="{99CF5F59-06C8-49D3-9D6B-5CB86171EF9B}">
      <dgm:prSet/>
      <dgm:spPr/>
      <dgm:t>
        <a:bodyPr/>
        <a:lstStyle/>
        <a:p>
          <a:endParaRPr lang="es-CO">
            <a:latin typeface="Agency FB" pitchFamily="34" charset="0"/>
          </a:endParaRPr>
        </a:p>
      </dgm:t>
    </dgm:pt>
    <dgm:pt modelId="{5DCB69DA-509A-4A4B-9324-52D4FBA89BB8}">
      <dgm:prSet phldrT="[Texto]" custT="1"/>
      <dgm:spPr/>
      <dgm:t>
        <a:bodyPr/>
        <a:lstStyle/>
        <a:p>
          <a:r>
            <a:rPr lang="es-CO" sz="2400" dirty="0" smtClean="0">
              <a:latin typeface="Agency FB" pitchFamily="34" charset="0"/>
            </a:rPr>
            <a:t>Activos:                                100</a:t>
          </a:r>
          <a:endParaRPr lang="es-CO" sz="2400" dirty="0">
            <a:latin typeface="Agency FB" pitchFamily="34" charset="0"/>
          </a:endParaRPr>
        </a:p>
      </dgm:t>
    </dgm:pt>
    <dgm:pt modelId="{B65C6C7B-5828-47FE-9CB5-A0749E6311AA}" type="parTrans" cxnId="{71D76C21-E598-4047-A6D4-8C41F498C59F}">
      <dgm:prSet/>
      <dgm:spPr/>
      <dgm:t>
        <a:bodyPr/>
        <a:lstStyle/>
        <a:p>
          <a:endParaRPr lang="es-CO">
            <a:latin typeface="Agency FB" pitchFamily="34" charset="0"/>
          </a:endParaRPr>
        </a:p>
      </dgm:t>
    </dgm:pt>
    <dgm:pt modelId="{3FEC3F2E-E479-46A0-B3F3-B721C7D77814}" type="sibTrans" cxnId="{71D76C21-E598-4047-A6D4-8C41F498C59F}">
      <dgm:prSet/>
      <dgm:spPr/>
      <dgm:t>
        <a:bodyPr/>
        <a:lstStyle/>
        <a:p>
          <a:endParaRPr lang="es-CO">
            <a:latin typeface="Agency FB" pitchFamily="34" charset="0"/>
          </a:endParaRPr>
        </a:p>
      </dgm:t>
    </dgm:pt>
    <dgm:pt modelId="{172A448C-2CCC-4C2D-A062-A6D719F33BEB}">
      <dgm:prSet phldrT="[Texto]" custT="1"/>
      <dgm:spPr/>
      <dgm:t>
        <a:bodyPr/>
        <a:lstStyle/>
        <a:p>
          <a:r>
            <a:rPr lang="es-CO" sz="2400" dirty="0" smtClean="0">
              <a:latin typeface="Agency FB" pitchFamily="34" charset="0"/>
            </a:rPr>
            <a:t>Pasivos:                                 60</a:t>
          </a:r>
          <a:endParaRPr lang="es-CO" sz="2400" dirty="0">
            <a:latin typeface="Agency FB" pitchFamily="34" charset="0"/>
          </a:endParaRPr>
        </a:p>
      </dgm:t>
    </dgm:pt>
    <dgm:pt modelId="{F0557B60-A6CE-4ED0-B04D-47AAA84936EC}" type="parTrans" cxnId="{48DD54E1-1925-40E5-9B77-AB1CB8807FB3}">
      <dgm:prSet/>
      <dgm:spPr/>
      <dgm:t>
        <a:bodyPr/>
        <a:lstStyle/>
        <a:p>
          <a:endParaRPr lang="es-CO">
            <a:latin typeface="Agency FB" pitchFamily="34" charset="0"/>
          </a:endParaRPr>
        </a:p>
      </dgm:t>
    </dgm:pt>
    <dgm:pt modelId="{00CF9C6C-3DFD-4A33-AF9B-7E2504D2AD28}" type="sibTrans" cxnId="{48DD54E1-1925-40E5-9B77-AB1CB8807FB3}">
      <dgm:prSet/>
      <dgm:spPr/>
      <dgm:t>
        <a:bodyPr/>
        <a:lstStyle/>
        <a:p>
          <a:endParaRPr lang="es-CO">
            <a:latin typeface="Agency FB" pitchFamily="34" charset="0"/>
          </a:endParaRPr>
        </a:p>
      </dgm:t>
    </dgm:pt>
    <dgm:pt modelId="{3AC475B4-DAF5-4659-9D9C-A28D4A9FFAB7}">
      <dgm:prSet phldrT="[Texto]" custT="1"/>
      <dgm:spPr/>
      <dgm:t>
        <a:bodyPr/>
        <a:lstStyle/>
        <a:p>
          <a:r>
            <a:rPr lang="es-CO" sz="2400" dirty="0" smtClean="0">
              <a:latin typeface="Agency FB" pitchFamily="34" charset="0"/>
            </a:rPr>
            <a:t>Patrimonio:                            40</a:t>
          </a:r>
          <a:endParaRPr lang="es-CO" sz="2400" dirty="0">
            <a:latin typeface="Agency FB" pitchFamily="34" charset="0"/>
          </a:endParaRPr>
        </a:p>
      </dgm:t>
    </dgm:pt>
    <dgm:pt modelId="{EF5238D5-C7A0-4EAA-A2AD-7BCE5378FDCF}" type="parTrans" cxnId="{7FCDB21C-5173-4D1E-A23D-ED4157F533C0}">
      <dgm:prSet/>
      <dgm:spPr/>
      <dgm:t>
        <a:bodyPr/>
        <a:lstStyle/>
        <a:p>
          <a:endParaRPr lang="es-CO">
            <a:latin typeface="Agency FB" pitchFamily="34" charset="0"/>
          </a:endParaRPr>
        </a:p>
      </dgm:t>
    </dgm:pt>
    <dgm:pt modelId="{556E96A5-E263-4059-B109-4A8D96FB4258}" type="sibTrans" cxnId="{7FCDB21C-5173-4D1E-A23D-ED4157F533C0}">
      <dgm:prSet/>
      <dgm:spPr/>
      <dgm:t>
        <a:bodyPr/>
        <a:lstStyle/>
        <a:p>
          <a:endParaRPr lang="es-CO">
            <a:latin typeface="Agency FB" pitchFamily="34" charset="0"/>
          </a:endParaRPr>
        </a:p>
      </dgm:t>
    </dgm:pt>
    <dgm:pt modelId="{E50F6069-07E6-4ED6-A5CF-B6E8AE8A7948}">
      <dgm:prSet phldrT="[Texto]" custT="1"/>
      <dgm:spPr/>
      <dgm:t>
        <a:bodyPr/>
        <a:lstStyle/>
        <a:p>
          <a:r>
            <a:rPr lang="es-CO" sz="2400" dirty="0" smtClean="0">
              <a:latin typeface="Agency FB" pitchFamily="34" charset="0"/>
            </a:rPr>
            <a:t>Utilidad neta:                         20 – costo pasivo                                              		              20 – ($40 x 25%) * (1 – </a:t>
          </a:r>
          <a:r>
            <a:rPr lang="es-CO" sz="2400" dirty="0" err="1" smtClean="0">
              <a:latin typeface="Agency FB" pitchFamily="34" charset="0"/>
            </a:rPr>
            <a:t>Tx</a:t>
          </a:r>
          <a:r>
            <a:rPr lang="es-CO" sz="2400" dirty="0" smtClean="0">
              <a:latin typeface="Agency FB" pitchFamily="34" charset="0"/>
            </a:rPr>
            <a:t>)                                              		              20 – 6.7 = 13.3</a:t>
          </a:r>
          <a:endParaRPr lang="es-CO" sz="2400" dirty="0">
            <a:latin typeface="Agency FB" pitchFamily="34" charset="0"/>
          </a:endParaRPr>
        </a:p>
      </dgm:t>
    </dgm:pt>
    <dgm:pt modelId="{CCE8A049-FD8E-4E8C-A1FC-848A5A2F24B6}" type="parTrans" cxnId="{B8EC8E86-23A4-4DDE-95CF-49C7B436DCAD}">
      <dgm:prSet/>
      <dgm:spPr/>
      <dgm:t>
        <a:bodyPr/>
        <a:lstStyle/>
        <a:p>
          <a:endParaRPr lang="es-CO">
            <a:latin typeface="Agency FB" pitchFamily="34" charset="0"/>
          </a:endParaRPr>
        </a:p>
      </dgm:t>
    </dgm:pt>
    <dgm:pt modelId="{F3293600-7EA4-4C19-A6B8-0F2451789FB8}" type="sibTrans" cxnId="{B8EC8E86-23A4-4DDE-95CF-49C7B436DCAD}">
      <dgm:prSet/>
      <dgm:spPr/>
      <dgm:t>
        <a:bodyPr/>
        <a:lstStyle/>
        <a:p>
          <a:endParaRPr lang="es-CO">
            <a:latin typeface="Agency FB" pitchFamily="34" charset="0"/>
          </a:endParaRPr>
        </a:p>
      </dgm:t>
    </dgm:pt>
    <dgm:pt modelId="{911651E8-2FC5-4037-A581-E90CE1D0EB21}">
      <dgm:prSet phldrT="[Texto]" custT="1"/>
      <dgm:spPr/>
      <dgm:t>
        <a:bodyPr/>
        <a:lstStyle/>
        <a:p>
          <a:r>
            <a:rPr lang="es-CO" sz="2400" dirty="0" smtClean="0">
              <a:latin typeface="Agency FB" pitchFamily="34" charset="0"/>
            </a:rPr>
            <a:t>Rentabilidad patrimonial:      (13.3/40) = 33.25%</a:t>
          </a:r>
          <a:endParaRPr lang="es-CO" sz="2400" dirty="0">
            <a:latin typeface="Agency FB" pitchFamily="34" charset="0"/>
          </a:endParaRPr>
        </a:p>
      </dgm:t>
    </dgm:pt>
    <dgm:pt modelId="{9EB8B4EA-DAF1-4BE6-A2DD-7559D727D6F5}" type="parTrans" cxnId="{8F7486B9-2E92-4EBE-8D21-8996DC48E39A}">
      <dgm:prSet/>
      <dgm:spPr/>
      <dgm:t>
        <a:bodyPr/>
        <a:lstStyle/>
        <a:p>
          <a:endParaRPr lang="es-CO"/>
        </a:p>
      </dgm:t>
    </dgm:pt>
    <dgm:pt modelId="{59244C68-D5BC-4A97-8B69-B306B7F04B0C}" type="sibTrans" cxnId="{8F7486B9-2E92-4EBE-8D21-8996DC48E39A}">
      <dgm:prSet/>
      <dgm:spPr/>
      <dgm:t>
        <a:bodyPr/>
        <a:lstStyle/>
        <a:p>
          <a:endParaRPr lang="es-CO"/>
        </a:p>
      </dgm:t>
    </dgm:pt>
    <dgm:pt modelId="{C9ED52AC-1D49-4372-AB45-8EE6E65AD421}" type="pres">
      <dgm:prSet presAssocID="{8072717B-5187-45B2-9D4A-ED028C0A70DE}" presName="Name0" presStyleCnt="0">
        <dgm:presLayoutVars>
          <dgm:dir/>
          <dgm:animLvl val="lvl"/>
          <dgm:resizeHandles val="exact"/>
        </dgm:presLayoutVars>
      </dgm:prSet>
      <dgm:spPr/>
      <dgm:t>
        <a:bodyPr/>
        <a:lstStyle/>
        <a:p>
          <a:endParaRPr lang="es-CO"/>
        </a:p>
      </dgm:t>
    </dgm:pt>
    <dgm:pt modelId="{F0D39AF2-C439-4B7F-8641-92B3C4B1E282}" type="pres">
      <dgm:prSet presAssocID="{85863B3A-744D-41FF-AD80-F08B2779CF1B}" presName="linNode" presStyleCnt="0"/>
      <dgm:spPr/>
    </dgm:pt>
    <dgm:pt modelId="{3F1DC7D2-1D40-4378-BAF1-D0FDB9F49F44}" type="pres">
      <dgm:prSet presAssocID="{85863B3A-744D-41FF-AD80-F08B2779CF1B}" presName="parTx" presStyleLbl="revTx" presStyleIdx="0" presStyleCnt="1" custScaleX="95550" custLinFactNeighborX="-18832">
        <dgm:presLayoutVars>
          <dgm:chMax val="1"/>
          <dgm:bulletEnabled val="1"/>
        </dgm:presLayoutVars>
      </dgm:prSet>
      <dgm:spPr/>
      <dgm:t>
        <a:bodyPr/>
        <a:lstStyle/>
        <a:p>
          <a:endParaRPr lang="es-CO"/>
        </a:p>
      </dgm:t>
    </dgm:pt>
    <dgm:pt modelId="{6464BA46-2D8A-4536-94D5-BE374D636C4E}" type="pres">
      <dgm:prSet presAssocID="{85863B3A-744D-41FF-AD80-F08B2779CF1B}" presName="bracket" presStyleLbl="parChTrans1D1" presStyleIdx="0" presStyleCnt="1" custLinFactX="-2888" custLinFactNeighborX="-100000"/>
      <dgm:spPr/>
    </dgm:pt>
    <dgm:pt modelId="{26CE5585-C231-4848-A620-23D06A5E8D07}" type="pres">
      <dgm:prSet presAssocID="{85863B3A-744D-41FF-AD80-F08B2779CF1B}" presName="spH" presStyleCnt="0"/>
      <dgm:spPr/>
    </dgm:pt>
    <dgm:pt modelId="{621A0E63-F99B-452F-87EE-8921C347980D}" type="pres">
      <dgm:prSet presAssocID="{85863B3A-744D-41FF-AD80-F08B2779CF1B}" presName="desTx" presStyleLbl="node1" presStyleIdx="0" presStyleCnt="1" custScaleX="100081" custLinFactNeighborX="-67947">
        <dgm:presLayoutVars>
          <dgm:bulletEnabled val="1"/>
        </dgm:presLayoutVars>
      </dgm:prSet>
      <dgm:spPr/>
      <dgm:t>
        <a:bodyPr/>
        <a:lstStyle/>
        <a:p>
          <a:endParaRPr lang="es-CO"/>
        </a:p>
      </dgm:t>
    </dgm:pt>
  </dgm:ptLst>
  <dgm:cxnLst>
    <dgm:cxn modelId="{9480FAC4-5BAB-4805-8E55-D03265A872AC}" type="presOf" srcId="{172A448C-2CCC-4C2D-A062-A6D719F33BEB}" destId="{621A0E63-F99B-452F-87EE-8921C347980D}" srcOrd="0" destOrd="1" presId="urn:diagrams.loki3.com/BracketList+Icon"/>
    <dgm:cxn modelId="{26EFA906-63F1-464B-8FE3-D2DBE7D6C89E}" type="presOf" srcId="{911651E8-2FC5-4037-A581-E90CE1D0EB21}" destId="{621A0E63-F99B-452F-87EE-8921C347980D}" srcOrd="0" destOrd="4" presId="urn:diagrams.loki3.com/BracketList+Icon"/>
    <dgm:cxn modelId="{1C1E4079-77A8-4CEF-98FD-6C85FF4A4EC0}" type="presOf" srcId="{5DCB69DA-509A-4A4B-9324-52D4FBA89BB8}" destId="{621A0E63-F99B-452F-87EE-8921C347980D}" srcOrd="0" destOrd="0" presId="urn:diagrams.loki3.com/BracketList+Icon"/>
    <dgm:cxn modelId="{48DD54E1-1925-40E5-9B77-AB1CB8807FB3}" srcId="{85863B3A-744D-41FF-AD80-F08B2779CF1B}" destId="{172A448C-2CCC-4C2D-A062-A6D719F33BEB}" srcOrd="1" destOrd="0" parTransId="{F0557B60-A6CE-4ED0-B04D-47AAA84936EC}" sibTransId="{00CF9C6C-3DFD-4A33-AF9B-7E2504D2AD28}"/>
    <dgm:cxn modelId="{B8EC8E86-23A4-4DDE-95CF-49C7B436DCAD}" srcId="{85863B3A-744D-41FF-AD80-F08B2779CF1B}" destId="{E50F6069-07E6-4ED6-A5CF-B6E8AE8A7948}" srcOrd="3" destOrd="0" parTransId="{CCE8A049-FD8E-4E8C-A1FC-848A5A2F24B6}" sibTransId="{F3293600-7EA4-4C19-A6B8-0F2451789FB8}"/>
    <dgm:cxn modelId="{66B37B1F-4288-433E-A412-BE4F7EB0D75F}" type="presOf" srcId="{85863B3A-744D-41FF-AD80-F08B2779CF1B}" destId="{3F1DC7D2-1D40-4378-BAF1-D0FDB9F49F44}" srcOrd="0" destOrd="0" presId="urn:diagrams.loki3.com/BracketList+Icon"/>
    <dgm:cxn modelId="{7FCDB21C-5173-4D1E-A23D-ED4157F533C0}" srcId="{85863B3A-744D-41FF-AD80-F08B2779CF1B}" destId="{3AC475B4-DAF5-4659-9D9C-A28D4A9FFAB7}" srcOrd="2" destOrd="0" parTransId="{EF5238D5-C7A0-4EAA-A2AD-7BCE5378FDCF}" sibTransId="{556E96A5-E263-4059-B109-4A8D96FB4258}"/>
    <dgm:cxn modelId="{99CF5F59-06C8-49D3-9D6B-5CB86171EF9B}" srcId="{8072717B-5187-45B2-9D4A-ED028C0A70DE}" destId="{85863B3A-744D-41FF-AD80-F08B2779CF1B}" srcOrd="0" destOrd="0" parTransId="{E4F3BC2D-B45E-461E-A43C-833FCF001A28}" sibTransId="{54E73432-AB6D-4654-94F9-8EFB8B7C971D}"/>
    <dgm:cxn modelId="{A1C4C155-F50E-49B1-99A1-3BC1A67827E5}" type="presOf" srcId="{3AC475B4-DAF5-4659-9D9C-A28D4A9FFAB7}" destId="{621A0E63-F99B-452F-87EE-8921C347980D}" srcOrd="0" destOrd="2" presId="urn:diagrams.loki3.com/BracketList+Icon"/>
    <dgm:cxn modelId="{875B0B02-5902-4F75-8574-1CE74AC1EF33}" type="presOf" srcId="{8072717B-5187-45B2-9D4A-ED028C0A70DE}" destId="{C9ED52AC-1D49-4372-AB45-8EE6E65AD421}" srcOrd="0" destOrd="0" presId="urn:diagrams.loki3.com/BracketList+Icon"/>
    <dgm:cxn modelId="{967B872D-778B-4441-B9E3-05B84FDB42BC}" type="presOf" srcId="{E50F6069-07E6-4ED6-A5CF-B6E8AE8A7948}" destId="{621A0E63-F99B-452F-87EE-8921C347980D}" srcOrd="0" destOrd="3" presId="urn:diagrams.loki3.com/BracketList+Icon"/>
    <dgm:cxn modelId="{71D76C21-E598-4047-A6D4-8C41F498C59F}" srcId="{85863B3A-744D-41FF-AD80-F08B2779CF1B}" destId="{5DCB69DA-509A-4A4B-9324-52D4FBA89BB8}" srcOrd="0" destOrd="0" parTransId="{B65C6C7B-5828-47FE-9CB5-A0749E6311AA}" sibTransId="{3FEC3F2E-E479-46A0-B3F3-B721C7D77814}"/>
    <dgm:cxn modelId="{8F7486B9-2E92-4EBE-8D21-8996DC48E39A}" srcId="{85863B3A-744D-41FF-AD80-F08B2779CF1B}" destId="{911651E8-2FC5-4037-A581-E90CE1D0EB21}" srcOrd="4" destOrd="0" parTransId="{9EB8B4EA-DAF1-4BE6-A2DD-7559D727D6F5}" sibTransId="{59244C68-D5BC-4A97-8B69-B306B7F04B0C}"/>
    <dgm:cxn modelId="{75B1DB89-6E31-4308-85F1-B15163894940}" type="presParOf" srcId="{C9ED52AC-1D49-4372-AB45-8EE6E65AD421}" destId="{F0D39AF2-C439-4B7F-8641-92B3C4B1E282}" srcOrd="0" destOrd="0" presId="urn:diagrams.loki3.com/BracketList+Icon"/>
    <dgm:cxn modelId="{8641704E-D81D-4250-82FD-1E31DA1DF009}" type="presParOf" srcId="{F0D39AF2-C439-4B7F-8641-92B3C4B1E282}" destId="{3F1DC7D2-1D40-4378-BAF1-D0FDB9F49F44}" srcOrd="0" destOrd="0" presId="urn:diagrams.loki3.com/BracketList+Icon"/>
    <dgm:cxn modelId="{B3817055-CE3F-4A8D-B3B5-4E868C362909}" type="presParOf" srcId="{F0D39AF2-C439-4B7F-8641-92B3C4B1E282}" destId="{6464BA46-2D8A-4536-94D5-BE374D636C4E}" srcOrd="1" destOrd="0" presId="urn:diagrams.loki3.com/BracketList+Icon"/>
    <dgm:cxn modelId="{D367BF65-4BE6-4C43-ADC5-FE34EDC1408B}" type="presParOf" srcId="{F0D39AF2-C439-4B7F-8641-92B3C4B1E282}" destId="{26CE5585-C231-4848-A620-23D06A5E8D07}" srcOrd="2" destOrd="0" presId="urn:diagrams.loki3.com/BracketList+Icon"/>
    <dgm:cxn modelId="{F1618934-D00C-4639-B7C1-007DA791EADC}" type="presParOf" srcId="{F0D39AF2-C439-4B7F-8641-92B3C4B1E282}" destId="{621A0E63-F99B-452F-87EE-8921C347980D}" srcOrd="3" destOrd="0" presId="urn:diagrams.loki3.com/Bracket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D49AD0D-1E82-4EDD-9581-54F8BD78985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CO"/>
        </a:p>
      </dgm:t>
    </dgm:pt>
    <dgm:pt modelId="{82D37E0B-FFCE-427D-BC69-2BECDAC4FF5E}">
      <dgm:prSet phldrT="[Texto]"/>
      <dgm:spPr/>
      <dgm:t>
        <a:bodyPr/>
        <a:lstStyle/>
        <a:p>
          <a:r>
            <a:rPr lang="es-CO" dirty="0" smtClean="0">
              <a:latin typeface="Agency FB" pitchFamily="34" charset="0"/>
              <a:sym typeface="Wingdings"/>
            </a:rPr>
            <a:t></a:t>
          </a:r>
          <a:endParaRPr lang="es-CO" dirty="0">
            <a:latin typeface="Agency FB" pitchFamily="34" charset="0"/>
          </a:endParaRPr>
        </a:p>
      </dgm:t>
    </dgm:pt>
    <dgm:pt modelId="{FFFBEC10-DB13-404D-807C-5F10B3EC1CFD}" type="parTrans" cxnId="{1A18E5A7-09F8-4734-AAB0-508ED44EFFC9}">
      <dgm:prSet/>
      <dgm:spPr/>
      <dgm:t>
        <a:bodyPr/>
        <a:lstStyle/>
        <a:p>
          <a:endParaRPr lang="es-CO">
            <a:latin typeface="Agency FB" pitchFamily="34" charset="0"/>
          </a:endParaRPr>
        </a:p>
      </dgm:t>
    </dgm:pt>
    <dgm:pt modelId="{708A7823-9E5B-41FD-ABC3-9136C2C057DA}" type="sibTrans" cxnId="{1A18E5A7-09F8-4734-AAB0-508ED44EFFC9}">
      <dgm:prSet/>
      <dgm:spPr/>
      <dgm:t>
        <a:bodyPr/>
        <a:lstStyle/>
        <a:p>
          <a:endParaRPr lang="es-CO">
            <a:latin typeface="Agency FB" pitchFamily="34" charset="0"/>
          </a:endParaRPr>
        </a:p>
      </dgm:t>
    </dgm:pt>
    <dgm:pt modelId="{7479620B-98D0-4208-8E7C-634F46B26106}">
      <dgm:prSet phldrT="[Texto]"/>
      <dgm:spPr/>
      <dgm:t>
        <a:bodyPr/>
        <a:lstStyle/>
        <a:p>
          <a:r>
            <a:rPr lang="es-CO" dirty="0" smtClean="0">
              <a:latin typeface="Agency FB" pitchFamily="34" charset="0"/>
            </a:rPr>
            <a:t>Cambió el método de valoración de inventarios: </a:t>
          </a:r>
          <a:br>
            <a:rPr lang="es-CO" dirty="0" smtClean="0">
              <a:latin typeface="Agency FB" pitchFamily="34" charset="0"/>
            </a:rPr>
          </a:br>
          <a:r>
            <a:rPr lang="es-CO" dirty="0" smtClean="0">
              <a:latin typeface="Agency FB" pitchFamily="34" charset="0"/>
            </a:rPr>
            <a:t>PROMEDIO           </a:t>
          </a:r>
          <a:r>
            <a:rPr lang="es-CO" dirty="0" err="1" smtClean="0">
              <a:latin typeface="Agency FB" pitchFamily="34" charset="0"/>
            </a:rPr>
            <a:t>PEPS</a:t>
          </a:r>
          <a:endParaRPr lang="es-CO" dirty="0">
            <a:latin typeface="Agency FB" pitchFamily="34" charset="0"/>
          </a:endParaRPr>
        </a:p>
      </dgm:t>
    </dgm:pt>
    <dgm:pt modelId="{912F1110-DABB-419E-87CF-41E7E388EA10}" type="parTrans" cxnId="{A204C2EC-9418-4EA3-B7D3-94891088D321}">
      <dgm:prSet/>
      <dgm:spPr/>
      <dgm:t>
        <a:bodyPr/>
        <a:lstStyle/>
        <a:p>
          <a:endParaRPr lang="es-CO">
            <a:latin typeface="Agency FB" pitchFamily="34" charset="0"/>
          </a:endParaRPr>
        </a:p>
      </dgm:t>
    </dgm:pt>
    <dgm:pt modelId="{C83D5399-9DD8-482A-9904-BEEEE401D69A}" type="sibTrans" cxnId="{A204C2EC-9418-4EA3-B7D3-94891088D321}">
      <dgm:prSet/>
      <dgm:spPr/>
      <dgm:t>
        <a:bodyPr/>
        <a:lstStyle/>
        <a:p>
          <a:endParaRPr lang="es-CO">
            <a:latin typeface="Agency FB" pitchFamily="34" charset="0"/>
          </a:endParaRPr>
        </a:p>
      </dgm:t>
    </dgm:pt>
    <dgm:pt modelId="{4E8BD0DD-795A-4C4B-814B-A1F2289A15E7}">
      <dgm:prSet phldrT="[Texto]"/>
      <dgm:spPr/>
      <dgm:t>
        <a:bodyPr/>
        <a:lstStyle/>
        <a:p>
          <a:r>
            <a:rPr lang="es-CO" dirty="0" smtClean="0">
              <a:latin typeface="Agency FB" pitchFamily="34" charset="0"/>
              <a:sym typeface="Wingdings"/>
            </a:rPr>
            <a:t></a:t>
          </a:r>
          <a:endParaRPr lang="es-CO" dirty="0">
            <a:latin typeface="Agency FB" pitchFamily="34" charset="0"/>
          </a:endParaRPr>
        </a:p>
      </dgm:t>
    </dgm:pt>
    <dgm:pt modelId="{50C7B64F-B883-4685-B39C-1E906A73EF14}" type="parTrans" cxnId="{EFCE2A3E-0176-414C-997C-B96D3CA478D0}">
      <dgm:prSet/>
      <dgm:spPr/>
      <dgm:t>
        <a:bodyPr/>
        <a:lstStyle/>
        <a:p>
          <a:endParaRPr lang="es-CO">
            <a:latin typeface="Agency FB" pitchFamily="34" charset="0"/>
          </a:endParaRPr>
        </a:p>
      </dgm:t>
    </dgm:pt>
    <dgm:pt modelId="{F179C152-8CC2-4D2C-991D-037B8BB0E920}" type="sibTrans" cxnId="{EFCE2A3E-0176-414C-997C-B96D3CA478D0}">
      <dgm:prSet/>
      <dgm:spPr/>
      <dgm:t>
        <a:bodyPr/>
        <a:lstStyle/>
        <a:p>
          <a:endParaRPr lang="es-CO">
            <a:latin typeface="Agency FB" pitchFamily="34" charset="0"/>
          </a:endParaRPr>
        </a:p>
      </dgm:t>
    </dgm:pt>
    <dgm:pt modelId="{9DECB0C1-748E-43BB-A3BA-050F206B3388}">
      <dgm:prSet phldrT="[Texto]"/>
      <dgm:spPr/>
      <dgm:t>
        <a:bodyPr/>
        <a:lstStyle/>
        <a:p>
          <a:r>
            <a:rPr lang="es-CO" dirty="0" smtClean="0">
              <a:latin typeface="Agency FB" pitchFamily="34" charset="0"/>
            </a:rPr>
            <a:t>Modificó el sistema de depreciación de activos fijos:</a:t>
          </a:r>
          <a:br>
            <a:rPr lang="es-CO" dirty="0" smtClean="0">
              <a:latin typeface="Agency FB" pitchFamily="34" charset="0"/>
            </a:rPr>
          </a:br>
          <a:r>
            <a:rPr lang="es-CO" dirty="0" smtClean="0">
              <a:latin typeface="Agency FB" pitchFamily="34" charset="0"/>
            </a:rPr>
            <a:t>Reducción de saldos            Línea Recta</a:t>
          </a:r>
          <a:endParaRPr lang="es-CO" dirty="0">
            <a:latin typeface="Agency FB" pitchFamily="34" charset="0"/>
          </a:endParaRPr>
        </a:p>
      </dgm:t>
    </dgm:pt>
    <dgm:pt modelId="{9AE49B73-37B3-41DB-8AE1-98744BCB974E}" type="parTrans" cxnId="{4F4751B4-B6E8-42B9-9634-DC5BA86B7BA1}">
      <dgm:prSet/>
      <dgm:spPr/>
      <dgm:t>
        <a:bodyPr/>
        <a:lstStyle/>
        <a:p>
          <a:endParaRPr lang="es-CO">
            <a:latin typeface="Agency FB" pitchFamily="34" charset="0"/>
          </a:endParaRPr>
        </a:p>
      </dgm:t>
    </dgm:pt>
    <dgm:pt modelId="{4936E0FD-4320-48DA-BDAD-1383D6064BB5}" type="sibTrans" cxnId="{4F4751B4-B6E8-42B9-9634-DC5BA86B7BA1}">
      <dgm:prSet/>
      <dgm:spPr/>
      <dgm:t>
        <a:bodyPr/>
        <a:lstStyle/>
        <a:p>
          <a:endParaRPr lang="es-CO">
            <a:latin typeface="Agency FB" pitchFamily="34" charset="0"/>
          </a:endParaRPr>
        </a:p>
      </dgm:t>
    </dgm:pt>
    <dgm:pt modelId="{49ED5ACE-50A4-4DF1-9787-DF7C6E999A55}">
      <dgm:prSet phldrT="[Texto]"/>
      <dgm:spPr/>
      <dgm:t>
        <a:bodyPr/>
        <a:lstStyle/>
        <a:p>
          <a:r>
            <a:rPr lang="es-CO" dirty="0" smtClean="0">
              <a:latin typeface="Agency FB" pitchFamily="34" charset="0"/>
              <a:sym typeface="Wingdings"/>
            </a:rPr>
            <a:t></a:t>
          </a:r>
          <a:endParaRPr lang="es-CO" dirty="0">
            <a:latin typeface="Agency FB" pitchFamily="34" charset="0"/>
          </a:endParaRPr>
        </a:p>
      </dgm:t>
    </dgm:pt>
    <dgm:pt modelId="{3B606FCC-1E8D-432A-BBBA-F19A644D608E}" type="parTrans" cxnId="{2204D08C-7895-42CB-83C1-5BE2013ECC5C}">
      <dgm:prSet/>
      <dgm:spPr/>
      <dgm:t>
        <a:bodyPr/>
        <a:lstStyle/>
        <a:p>
          <a:endParaRPr lang="es-CO">
            <a:latin typeface="Agency FB" pitchFamily="34" charset="0"/>
          </a:endParaRPr>
        </a:p>
      </dgm:t>
    </dgm:pt>
    <dgm:pt modelId="{572D074D-8C3A-4D68-AD0C-80D2D98D73F8}" type="sibTrans" cxnId="{2204D08C-7895-42CB-83C1-5BE2013ECC5C}">
      <dgm:prSet/>
      <dgm:spPr/>
      <dgm:t>
        <a:bodyPr/>
        <a:lstStyle/>
        <a:p>
          <a:endParaRPr lang="es-CO">
            <a:latin typeface="Agency FB" pitchFamily="34" charset="0"/>
          </a:endParaRPr>
        </a:p>
      </dgm:t>
    </dgm:pt>
    <dgm:pt modelId="{455319B9-E20A-4881-A3BD-1F882A935F69}">
      <dgm:prSet phldrT="[Texto]"/>
      <dgm:spPr/>
      <dgm:t>
        <a:bodyPr/>
        <a:lstStyle/>
        <a:p>
          <a:r>
            <a:rPr lang="es-CO" dirty="0" smtClean="0">
              <a:latin typeface="Agency FB" pitchFamily="34" charset="0"/>
            </a:rPr>
            <a:t>Vendió los activos 100% depreciados que poseían valor comercial y tecnológico.</a:t>
          </a:r>
          <a:endParaRPr lang="es-CO" dirty="0">
            <a:latin typeface="Agency FB" pitchFamily="34" charset="0"/>
          </a:endParaRPr>
        </a:p>
      </dgm:t>
    </dgm:pt>
    <dgm:pt modelId="{FF40167B-2311-49E0-800A-3311C6E98716}" type="parTrans" cxnId="{B6EE8999-B7A2-452D-B201-AC428443B7EB}">
      <dgm:prSet/>
      <dgm:spPr/>
      <dgm:t>
        <a:bodyPr/>
        <a:lstStyle/>
        <a:p>
          <a:endParaRPr lang="es-CO">
            <a:latin typeface="Agency FB" pitchFamily="34" charset="0"/>
          </a:endParaRPr>
        </a:p>
      </dgm:t>
    </dgm:pt>
    <dgm:pt modelId="{6F692D83-61E9-44BE-8305-8DF8C437769A}" type="sibTrans" cxnId="{B6EE8999-B7A2-452D-B201-AC428443B7EB}">
      <dgm:prSet/>
      <dgm:spPr/>
      <dgm:t>
        <a:bodyPr/>
        <a:lstStyle/>
        <a:p>
          <a:endParaRPr lang="es-CO">
            <a:latin typeface="Agency FB" pitchFamily="34" charset="0"/>
          </a:endParaRPr>
        </a:p>
      </dgm:t>
    </dgm:pt>
    <dgm:pt modelId="{D02D273F-9146-4504-90A9-EF332FBBD7EA}">
      <dgm:prSet phldrT="[Texto]"/>
      <dgm:spPr/>
      <dgm:t>
        <a:bodyPr/>
        <a:lstStyle/>
        <a:p>
          <a:r>
            <a:rPr lang="es-CO" dirty="0" smtClean="0">
              <a:latin typeface="Agency FB" pitchFamily="34" charset="0"/>
              <a:sym typeface="Wingdings"/>
            </a:rPr>
            <a:t></a:t>
          </a:r>
          <a:endParaRPr lang="es-CO" dirty="0">
            <a:latin typeface="Agency FB" pitchFamily="34" charset="0"/>
          </a:endParaRPr>
        </a:p>
      </dgm:t>
    </dgm:pt>
    <dgm:pt modelId="{7015226E-4345-4B78-9EBA-7ED1336F1A4D}" type="parTrans" cxnId="{EE5AAEE2-8883-45A4-9B5C-9B49936BB002}">
      <dgm:prSet/>
      <dgm:spPr/>
      <dgm:t>
        <a:bodyPr/>
        <a:lstStyle/>
        <a:p>
          <a:endParaRPr lang="es-CO">
            <a:latin typeface="Agency FB" pitchFamily="34" charset="0"/>
          </a:endParaRPr>
        </a:p>
      </dgm:t>
    </dgm:pt>
    <dgm:pt modelId="{D8E7D613-E237-469F-9F24-82F188054A32}" type="sibTrans" cxnId="{EE5AAEE2-8883-45A4-9B5C-9B49936BB002}">
      <dgm:prSet/>
      <dgm:spPr/>
      <dgm:t>
        <a:bodyPr/>
        <a:lstStyle/>
        <a:p>
          <a:endParaRPr lang="es-CO">
            <a:latin typeface="Agency FB" pitchFamily="34" charset="0"/>
          </a:endParaRPr>
        </a:p>
      </dgm:t>
    </dgm:pt>
    <dgm:pt modelId="{539D2DDC-356C-4A55-B609-CCDE195A1BB6}">
      <dgm:prSet/>
      <dgm:spPr/>
      <dgm:t>
        <a:bodyPr/>
        <a:lstStyle/>
        <a:p>
          <a:r>
            <a:rPr lang="es-CO" dirty="0" smtClean="0">
              <a:latin typeface="Agency FB" pitchFamily="34" charset="0"/>
            </a:rPr>
            <a:t>Aumentó al máximo permitido los periodos de amortización de cargos diferidos:</a:t>
          </a:r>
          <a:br>
            <a:rPr lang="es-CO" dirty="0" smtClean="0">
              <a:latin typeface="Agency FB" pitchFamily="34" charset="0"/>
            </a:rPr>
          </a:br>
          <a:r>
            <a:rPr lang="es-CO" dirty="0" smtClean="0">
              <a:latin typeface="Agency FB" pitchFamily="34" charset="0"/>
            </a:rPr>
            <a:t>1, 2,………                     5 años</a:t>
          </a:r>
          <a:endParaRPr lang="es-CO" dirty="0">
            <a:latin typeface="Agency FB" pitchFamily="34" charset="0"/>
          </a:endParaRPr>
        </a:p>
      </dgm:t>
    </dgm:pt>
    <dgm:pt modelId="{A1873DFA-D4AC-4054-AF8F-37D1659FFA9C}" type="parTrans" cxnId="{12D4C8FC-499F-4FA9-B87F-53DCC0719BF5}">
      <dgm:prSet/>
      <dgm:spPr/>
      <dgm:t>
        <a:bodyPr/>
        <a:lstStyle/>
        <a:p>
          <a:endParaRPr lang="es-CO">
            <a:latin typeface="Agency FB" pitchFamily="34" charset="0"/>
          </a:endParaRPr>
        </a:p>
      </dgm:t>
    </dgm:pt>
    <dgm:pt modelId="{827D9328-4511-446F-A2D4-923933B7FB51}" type="sibTrans" cxnId="{12D4C8FC-499F-4FA9-B87F-53DCC0719BF5}">
      <dgm:prSet/>
      <dgm:spPr/>
      <dgm:t>
        <a:bodyPr/>
        <a:lstStyle/>
        <a:p>
          <a:endParaRPr lang="es-CO">
            <a:latin typeface="Agency FB" pitchFamily="34" charset="0"/>
          </a:endParaRPr>
        </a:p>
      </dgm:t>
    </dgm:pt>
    <dgm:pt modelId="{11174724-A930-40C2-9233-C5BC53799E93}" type="pres">
      <dgm:prSet presAssocID="{FD49AD0D-1E82-4EDD-9581-54F8BD78985E}" presName="linearFlow" presStyleCnt="0">
        <dgm:presLayoutVars>
          <dgm:dir/>
          <dgm:animLvl val="lvl"/>
          <dgm:resizeHandles val="exact"/>
        </dgm:presLayoutVars>
      </dgm:prSet>
      <dgm:spPr/>
      <dgm:t>
        <a:bodyPr/>
        <a:lstStyle/>
        <a:p>
          <a:endParaRPr lang="es-CO"/>
        </a:p>
      </dgm:t>
    </dgm:pt>
    <dgm:pt modelId="{A22745F1-2585-4297-A6E7-B573423B65B2}" type="pres">
      <dgm:prSet presAssocID="{82D37E0B-FFCE-427D-BC69-2BECDAC4FF5E}" presName="composite" presStyleCnt="0"/>
      <dgm:spPr/>
    </dgm:pt>
    <dgm:pt modelId="{8F54E83B-49DF-4BEA-9A24-29D0A4CE5A89}" type="pres">
      <dgm:prSet presAssocID="{82D37E0B-FFCE-427D-BC69-2BECDAC4FF5E}" presName="parentText" presStyleLbl="alignNode1" presStyleIdx="0" presStyleCnt="4">
        <dgm:presLayoutVars>
          <dgm:chMax val="1"/>
          <dgm:bulletEnabled val="1"/>
        </dgm:presLayoutVars>
      </dgm:prSet>
      <dgm:spPr/>
      <dgm:t>
        <a:bodyPr/>
        <a:lstStyle/>
        <a:p>
          <a:endParaRPr lang="es-CO"/>
        </a:p>
      </dgm:t>
    </dgm:pt>
    <dgm:pt modelId="{DCE95654-ED23-4060-BCC1-1D9728E4AF07}" type="pres">
      <dgm:prSet presAssocID="{82D37E0B-FFCE-427D-BC69-2BECDAC4FF5E}" presName="descendantText" presStyleLbl="alignAcc1" presStyleIdx="0" presStyleCnt="4">
        <dgm:presLayoutVars>
          <dgm:bulletEnabled val="1"/>
        </dgm:presLayoutVars>
      </dgm:prSet>
      <dgm:spPr/>
      <dgm:t>
        <a:bodyPr/>
        <a:lstStyle/>
        <a:p>
          <a:endParaRPr lang="es-CO"/>
        </a:p>
      </dgm:t>
    </dgm:pt>
    <dgm:pt modelId="{0B0C6389-D7E0-4C09-B308-C921F6E3DE73}" type="pres">
      <dgm:prSet presAssocID="{708A7823-9E5B-41FD-ABC3-9136C2C057DA}" presName="sp" presStyleCnt="0"/>
      <dgm:spPr/>
    </dgm:pt>
    <dgm:pt modelId="{6B6A7AB8-4378-4E7A-B1C5-24719EC65A93}" type="pres">
      <dgm:prSet presAssocID="{4E8BD0DD-795A-4C4B-814B-A1F2289A15E7}" presName="composite" presStyleCnt="0"/>
      <dgm:spPr/>
    </dgm:pt>
    <dgm:pt modelId="{68F74B6C-13DD-417F-94F4-3BCCE19BC67C}" type="pres">
      <dgm:prSet presAssocID="{4E8BD0DD-795A-4C4B-814B-A1F2289A15E7}" presName="parentText" presStyleLbl="alignNode1" presStyleIdx="1" presStyleCnt="4">
        <dgm:presLayoutVars>
          <dgm:chMax val="1"/>
          <dgm:bulletEnabled val="1"/>
        </dgm:presLayoutVars>
      </dgm:prSet>
      <dgm:spPr/>
      <dgm:t>
        <a:bodyPr/>
        <a:lstStyle/>
        <a:p>
          <a:endParaRPr lang="es-CO"/>
        </a:p>
      </dgm:t>
    </dgm:pt>
    <dgm:pt modelId="{C645F6E9-6D98-4BCC-8ED1-5B1D07A434D9}" type="pres">
      <dgm:prSet presAssocID="{4E8BD0DD-795A-4C4B-814B-A1F2289A15E7}" presName="descendantText" presStyleLbl="alignAcc1" presStyleIdx="1" presStyleCnt="4">
        <dgm:presLayoutVars>
          <dgm:bulletEnabled val="1"/>
        </dgm:presLayoutVars>
      </dgm:prSet>
      <dgm:spPr/>
      <dgm:t>
        <a:bodyPr/>
        <a:lstStyle/>
        <a:p>
          <a:endParaRPr lang="es-CO"/>
        </a:p>
      </dgm:t>
    </dgm:pt>
    <dgm:pt modelId="{B23BDAE9-66B8-4F1E-BD09-959A9BA4110C}" type="pres">
      <dgm:prSet presAssocID="{F179C152-8CC2-4D2C-991D-037B8BB0E920}" presName="sp" presStyleCnt="0"/>
      <dgm:spPr/>
    </dgm:pt>
    <dgm:pt modelId="{B7BD25B4-E511-4884-8ED2-A0D8114AC141}" type="pres">
      <dgm:prSet presAssocID="{49ED5ACE-50A4-4DF1-9787-DF7C6E999A55}" presName="composite" presStyleCnt="0"/>
      <dgm:spPr/>
    </dgm:pt>
    <dgm:pt modelId="{DB9D98DE-C486-4E50-AA38-F552B849F522}" type="pres">
      <dgm:prSet presAssocID="{49ED5ACE-50A4-4DF1-9787-DF7C6E999A55}" presName="parentText" presStyleLbl="alignNode1" presStyleIdx="2" presStyleCnt="4">
        <dgm:presLayoutVars>
          <dgm:chMax val="1"/>
          <dgm:bulletEnabled val="1"/>
        </dgm:presLayoutVars>
      </dgm:prSet>
      <dgm:spPr/>
      <dgm:t>
        <a:bodyPr/>
        <a:lstStyle/>
        <a:p>
          <a:endParaRPr lang="es-CO"/>
        </a:p>
      </dgm:t>
    </dgm:pt>
    <dgm:pt modelId="{EF409236-9D4D-4A77-9D6E-7A0D0E79EEC4}" type="pres">
      <dgm:prSet presAssocID="{49ED5ACE-50A4-4DF1-9787-DF7C6E999A55}" presName="descendantText" presStyleLbl="alignAcc1" presStyleIdx="2" presStyleCnt="4">
        <dgm:presLayoutVars>
          <dgm:bulletEnabled val="1"/>
        </dgm:presLayoutVars>
      </dgm:prSet>
      <dgm:spPr/>
      <dgm:t>
        <a:bodyPr/>
        <a:lstStyle/>
        <a:p>
          <a:endParaRPr lang="es-CO"/>
        </a:p>
      </dgm:t>
    </dgm:pt>
    <dgm:pt modelId="{0FA3BBB5-62BB-4E06-9B7E-5DBC79D29479}" type="pres">
      <dgm:prSet presAssocID="{572D074D-8C3A-4D68-AD0C-80D2D98D73F8}" presName="sp" presStyleCnt="0"/>
      <dgm:spPr/>
    </dgm:pt>
    <dgm:pt modelId="{F8F667DC-D42D-4661-B53A-BD1EA03CD603}" type="pres">
      <dgm:prSet presAssocID="{D02D273F-9146-4504-90A9-EF332FBBD7EA}" presName="composite" presStyleCnt="0"/>
      <dgm:spPr/>
    </dgm:pt>
    <dgm:pt modelId="{49CEE7CB-B8A4-4531-8CF0-4C6B428B3B06}" type="pres">
      <dgm:prSet presAssocID="{D02D273F-9146-4504-90A9-EF332FBBD7EA}" presName="parentText" presStyleLbl="alignNode1" presStyleIdx="3" presStyleCnt="4">
        <dgm:presLayoutVars>
          <dgm:chMax val="1"/>
          <dgm:bulletEnabled val="1"/>
        </dgm:presLayoutVars>
      </dgm:prSet>
      <dgm:spPr/>
      <dgm:t>
        <a:bodyPr/>
        <a:lstStyle/>
        <a:p>
          <a:endParaRPr lang="es-CO"/>
        </a:p>
      </dgm:t>
    </dgm:pt>
    <dgm:pt modelId="{9DCDF24B-B741-4D3C-A02F-A404F298064F}" type="pres">
      <dgm:prSet presAssocID="{D02D273F-9146-4504-90A9-EF332FBBD7EA}" presName="descendantText" presStyleLbl="alignAcc1" presStyleIdx="3" presStyleCnt="4">
        <dgm:presLayoutVars>
          <dgm:bulletEnabled val="1"/>
        </dgm:presLayoutVars>
      </dgm:prSet>
      <dgm:spPr/>
      <dgm:t>
        <a:bodyPr/>
        <a:lstStyle/>
        <a:p>
          <a:endParaRPr lang="es-CO"/>
        </a:p>
      </dgm:t>
    </dgm:pt>
  </dgm:ptLst>
  <dgm:cxnLst>
    <dgm:cxn modelId="{C044C6C9-89EA-4697-8977-A4387C76DCF0}" type="presOf" srcId="{82D37E0B-FFCE-427D-BC69-2BECDAC4FF5E}" destId="{8F54E83B-49DF-4BEA-9A24-29D0A4CE5A89}" srcOrd="0" destOrd="0" presId="urn:microsoft.com/office/officeart/2005/8/layout/chevron2"/>
    <dgm:cxn modelId="{CCB77746-4C72-4166-BAB6-429A8D1871D3}" type="presOf" srcId="{9DECB0C1-748E-43BB-A3BA-050F206B3388}" destId="{C645F6E9-6D98-4BCC-8ED1-5B1D07A434D9}" srcOrd="0" destOrd="0" presId="urn:microsoft.com/office/officeart/2005/8/layout/chevron2"/>
    <dgm:cxn modelId="{D4F21686-EA59-4C6A-AF51-A687638A1A33}" type="presOf" srcId="{455319B9-E20A-4881-A3BD-1F882A935F69}" destId="{EF409236-9D4D-4A77-9D6E-7A0D0E79EEC4}" srcOrd="0" destOrd="0" presId="urn:microsoft.com/office/officeart/2005/8/layout/chevron2"/>
    <dgm:cxn modelId="{EFCE2A3E-0176-414C-997C-B96D3CA478D0}" srcId="{FD49AD0D-1E82-4EDD-9581-54F8BD78985E}" destId="{4E8BD0DD-795A-4C4B-814B-A1F2289A15E7}" srcOrd="1" destOrd="0" parTransId="{50C7B64F-B883-4685-B39C-1E906A73EF14}" sibTransId="{F179C152-8CC2-4D2C-991D-037B8BB0E920}"/>
    <dgm:cxn modelId="{EE5AAEE2-8883-45A4-9B5C-9B49936BB002}" srcId="{FD49AD0D-1E82-4EDD-9581-54F8BD78985E}" destId="{D02D273F-9146-4504-90A9-EF332FBBD7EA}" srcOrd="3" destOrd="0" parTransId="{7015226E-4345-4B78-9EBA-7ED1336F1A4D}" sibTransId="{D8E7D613-E237-469F-9F24-82F188054A32}"/>
    <dgm:cxn modelId="{4F4751B4-B6E8-42B9-9634-DC5BA86B7BA1}" srcId="{4E8BD0DD-795A-4C4B-814B-A1F2289A15E7}" destId="{9DECB0C1-748E-43BB-A3BA-050F206B3388}" srcOrd="0" destOrd="0" parTransId="{9AE49B73-37B3-41DB-8AE1-98744BCB974E}" sibTransId="{4936E0FD-4320-48DA-BDAD-1383D6064BB5}"/>
    <dgm:cxn modelId="{305A2ED9-B2C2-46A1-A0C6-F5CA254D5361}" type="presOf" srcId="{49ED5ACE-50A4-4DF1-9787-DF7C6E999A55}" destId="{DB9D98DE-C486-4E50-AA38-F552B849F522}" srcOrd="0" destOrd="0" presId="urn:microsoft.com/office/officeart/2005/8/layout/chevron2"/>
    <dgm:cxn modelId="{92A9E81C-05C0-4E96-B5A6-490BEB1FD78C}" type="presOf" srcId="{D02D273F-9146-4504-90A9-EF332FBBD7EA}" destId="{49CEE7CB-B8A4-4531-8CF0-4C6B428B3B06}" srcOrd="0" destOrd="0" presId="urn:microsoft.com/office/officeart/2005/8/layout/chevron2"/>
    <dgm:cxn modelId="{B6EE8999-B7A2-452D-B201-AC428443B7EB}" srcId="{49ED5ACE-50A4-4DF1-9787-DF7C6E999A55}" destId="{455319B9-E20A-4881-A3BD-1F882A935F69}" srcOrd="0" destOrd="0" parTransId="{FF40167B-2311-49E0-800A-3311C6E98716}" sibTransId="{6F692D83-61E9-44BE-8305-8DF8C437769A}"/>
    <dgm:cxn modelId="{5AA68D92-153C-456D-8E83-CA0D329CC267}" type="presOf" srcId="{4E8BD0DD-795A-4C4B-814B-A1F2289A15E7}" destId="{68F74B6C-13DD-417F-94F4-3BCCE19BC67C}" srcOrd="0" destOrd="0" presId="urn:microsoft.com/office/officeart/2005/8/layout/chevron2"/>
    <dgm:cxn modelId="{2204D08C-7895-42CB-83C1-5BE2013ECC5C}" srcId="{FD49AD0D-1E82-4EDD-9581-54F8BD78985E}" destId="{49ED5ACE-50A4-4DF1-9787-DF7C6E999A55}" srcOrd="2" destOrd="0" parTransId="{3B606FCC-1E8D-432A-BBBA-F19A644D608E}" sibTransId="{572D074D-8C3A-4D68-AD0C-80D2D98D73F8}"/>
    <dgm:cxn modelId="{1A18E5A7-09F8-4734-AAB0-508ED44EFFC9}" srcId="{FD49AD0D-1E82-4EDD-9581-54F8BD78985E}" destId="{82D37E0B-FFCE-427D-BC69-2BECDAC4FF5E}" srcOrd="0" destOrd="0" parTransId="{FFFBEC10-DB13-404D-807C-5F10B3EC1CFD}" sibTransId="{708A7823-9E5B-41FD-ABC3-9136C2C057DA}"/>
    <dgm:cxn modelId="{AF01F9CB-5945-4B85-AD8C-9E9329094FBB}" type="presOf" srcId="{539D2DDC-356C-4A55-B609-CCDE195A1BB6}" destId="{9DCDF24B-B741-4D3C-A02F-A404F298064F}" srcOrd="0" destOrd="0" presId="urn:microsoft.com/office/officeart/2005/8/layout/chevron2"/>
    <dgm:cxn modelId="{A204C2EC-9418-4EA3-B7D3-94891088D321}" srcId="{82D37E0B-FFCE-427D-BC69-2BECDAC4FF5E}" destId="{7479620B-98D0-4208-8E7C-634F46B26106}" srcOrd="0" destOrd="0" parTransId="{912F1110-DABB-419E-87CF-41E7E388EA10}" sibTransId="{C83D5399-9DD8-482A-9904-BEEEE401D69A}"/>
    <dgm:cxn modelId="{BCBA795C-2648-4B08-BD83-36DD07CD5632}" type="presOf" srcId="{FD49AD0D-1E82-4EDD-9581-54F8BD78985E}" destId="{11174724-A930-40C2-9233-C5BC53799E93}" srcOrd="0" destOrd="0" presId="urn:microsoft.com/office/officeart/2005/8/layout/chevron2"/>
    <dgm:cxn modelId="{12D4C8FC-499F-4FA9-B87F-53DCC0719BF5}" srcId="{D02D273F-9146-4504-90A9-EF332FBBD7EA}" destId="{539D2DDC-356C-4A55-B609-CCDE195A1BB6}" srcOrd="0" destOrd="0" parTransId="{A1873DFA-D4AC-4054-AF8F-37D1659FFA9C}" sibTransId="{827D9328-4511-446F-A2D4-923933B7FB51}"/>
    <dgm:cxn modelId="{AC1223A8-CBA6-4050-8480-ADD98B4E09A4}" type="presOf" srcId="{7479620B-98D0-4208-8E7C-634F46B26106}" destId="{DCE95654-ED23-4060-BCC1-1D9728E4AF07}" srcOrd="0" destOrd="0" presId="urn:microsoft.com/office/officeart/2005/8/layout/chevron2"/>
    <dgm:cxn modelId="{48AE31EA-5FAA-466B-BFB9-692E7911B8D3}" type="presParOf" srcId="{11174724-A930-40C2-9233-C5BC53799E93}" destId="{A22745F1-2585-4297-A6E7-B573423B65B2}" srcOrd="0" destOrd="0" presId="urn:microsoft.com/office/officeart/2005/8/layout/chevron2"/>
    <dgm:cxn modelId="{BA3F170E-EEF7-4AD1-B9A7-A924C965B936}" type="presParOf" srcId="{A22745F1-2585-4297-A6E7-B573423B65B2}" destId="{8F54E83B-49DF-4BEA-9A24-29D0A4CE5A89}" srcOrd="0" destOrd="0" presId="urn:microsoft.com/office/officeart/2005/8/layout/chevron2"/>
    <dgm:cxn modelId="{BC7E44D3-FF71-4396-BEAD-0A800928B765}" type="presParOf" srcId="{A22745F1-2585-4297-A6E7-B573423B65B2}" destId="{DCE95654-ED23-4060-BCC1-1D9728E4AF07}" srcOrd="1" destOrd="0" presId="urn:microsoft.com/office/officeart/2005/8/layout/chevron2"/>
    <dgm:cxn modelId="{917AF25F-2FFD-4328-BB19-D291B8D0A0DB}" type="presParOf" srcId="{11174724-A930-40C2-9233-C5BC53799E93}" destId="{0B0C6389-D7E0-4C09-B308-C921F6E3DE73}" srcOrd="1" destOrd="0" presId="urn:microsoft.com/office/officeart/2005/8/layout/chevron2"/>
    <dgm:cxn modelId="{1566CB31-4477-424B-84C4-B4F59EB47202}" type="presParOf" srcId="{11174724-A930-40C2-9233-C5BC53799E93}" destId="{6B6A7AB8-4378-4E7A-B1C5-24719EC65A93}" srcOrd="2" destOrd="0" presId="urn:microsoft.com/office/officeart/2005/8/layout/chevron2"/>
    <dgm:cxn modelId="{838E89C6-27E1-45D7-82A0-F3D9C0789EE6}" type="presParOf" srcId="{6B6A7AB8-4378-4E7A-B1C5-24719EC65A93}" destId="{68F74B6C-13DD-417F-94F4-3BCCE19BC67C}" srcOrd="0" destOrd="0" presId="urn:microsoft.com/office/officeart/2005/8/layout/chevron2"/>
    <dgm:cxn modelId="{F020FA4A-F523-4F21-A8E5-2053D9EEA188}" type="presParOf" srcId="{6B6A7AB8-4378-4E7A-B1C5-24719EC65A93}" destId="{C645F6E9-6D98-4BCC-8ED1-5B1D07A434D9}" srcOrd="1" destOrd="0" presId="urn:microsoft.com/office/officeart/2005/8/layout/chevron2"/>
    <dgm:cxn modelId="{6F64DC6D-AD89-4E80-A7D5-94548BDF7CE6}" type="presParOf" srcId="{11174724-A930-40C2-9233-C5BC53799E93}" destId="{B23BDAE9-66B8-4F1E-BD09-959A9BA4110C}" srcOrd="3" destOrd="0" presId="urn:microsoft.com/office/officeart/2005/8/layout/chevron2"/>
    <dgm:cxn modelId="{FAF8A6A5-8092-42A6-B7FE-158CB011F957}" type="presParOf" srcId="{11174724-A930-40C2-9233-C5BC53799E93}" destId="{B7BD25B4-E511-4884-8ED2-A0D8114AC141}" srcOrd="4" destOrd="0" presId="urn:microsoft.com/office/officeart/2005/8/layout/chevron2"/>
    <dgm:cxn modelId="{942CC479-4484-4474-BCB3-52FA128B7FF4}" type="presParOf" srcId="{B7BD25B4-E511-4884-8ED2-A0D8114AC141}" destId="{DB9D98DE-C486-4E50-AA38-F552B849F522}" srcOrd="0" destOrd="0" presId="urn:microsoft.com/office/officeart/2005/8/layout/chevron2"/>
    <dgm:cxn modelId="{320084F8-2D0F-46BA-AE5A-8995576C5374}" type="presParOf" srcId="{B7BD25B4-E511-4884-8ED2-A0D8114AC141}" destId="{EF409236-9D4D-4A77-9D6E-7A0D0E79EEC4}" srcOrd="1" destOrd="0" presId="urn:microsoft.com/office/officeart/2005/8/layout/chevron2"/>
    <dgm:cxn modelId="{5C66AA5B-CECE-48B9-95A1-1B9A4C528B5D}" type="presParOf" srcId="{11174724-A930-40C2-9233-C5BC53799E93}" destId="{0FA3BBB5-62BB-4E06-9B7E-5DBC79D29479}" srcOrd="5" destOrd="0" presId="urn:microsoft.com/office/officeart/2005/8/layout/chevron2"/>
    <dgm:cxn modelId="{02CD10EB-852E-41E6-9E7B-A2B59CB022A4}" type="presParOf" srcId="{11174724-A930-40C2-9233-C5BC53799E93}" destId="{F8F667DC-D42D-4661-B53A-BD1EA03CD603}" srcOrd="6" destOrd="0" presId="urn:microsoft.com/office/officeart/2005/8/layout/chevron2"/>
    <dgm:cxn modelId="{80EE9B2E-BFC3-4066-86D2-7E5DC8E22FF9}" type="presParOf" srcId="{F8F667DC-D42D-4661-B53A-BD1EA03CD603}" destId="{49CEE7CB-B8A4-4531-8CF0-4C6B428B3B06}" srcOrd="0" destOrd="0" presId="urn:microsoft.com/office/officeart/2005/8/layout/chevron2"/>
    <dgm:cxn modelId="{3C8CC1DA-2E3C-4F4B-BFE9-CBF57F0FBA2A}" type="presParOf" srcId="{F8F667DC-D42D-4661-B53A-BD1EA03CD603}" destId="{9DCDF24B-B741-4D3C-A02F-A404F298064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D49AD0D-1E82-4EDD-9581-54F8BD78985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CO"/>
        </a:p>
      </dgm:t>
    </dgm:pt>
    <dgm:pt modelId="{82D37E0B-FFCE-427D-BC69-2BECDAC4FF5E}">
      <dgm:prSet phldrT="[Texto]" custT="1"/>
      <dgm:spPr/>
      <dgm:t>
        <a:bodyPr/>
        <a:lstStyle/>
        <a:p>
          <a:r>
            <a:rPr lang="es-CO" sz="2400" dirty="0" smtClean="0">
              <a:latin typeface="Agency FB" pitchFamily="34" charset="0"/>
              <a:sym typeface="Wingdings"/>
            </a:rPr>
            <a:t></a:t>
          </a:r>
          <a:endParaRPr lang="es-CO" sz="2400" dirty="0">
            <a:latin typeface="Agency FB" pitchFamily="34" charset="0"/>
          </a:endParaRPr>
        </a:p>
      </dgm:t>
    </dgm:pt>
    <dgm:pt modelId="{FFFBEC10-DB13-404D-807C-5F10B3EC1CFD}" type="parTrans" cxnId="{1A18E5A7-09F8-4734-AAB0-508ED44EFFC9}">
      <dgm:prSet/>
      <dgm:spPr/>
      <dgm:t>
        <a:bodyPr/>
        <a:lstStyle/>
        <a:p>
          <a:endParaRPr lang="es-CO" sz="2400">
            <a:latin typeface="Agency FB" pitchFamily="34" charset="0"/>
          </a:endParaRPr>
        </a:p>
      </dgm:t>
    </dgm:pt>
    <dgm:pt modelId="{708A7823-9E5B-41FD-ABC3-9136C2C057DA}" type="sibTrans" cxnId="{1A18E5A7-09F8-4734-AAB0-508ED44EFFC9}">
      <dgm:prSet/>
      <dgm:spPr/>
      <dgm:t>
        <a:bodyPr/>
        <a:lstStyle/>
        <a:p>
          <a:endParaRPr lang="es-CO" sz="2400">
            <a:latin typeface="Agency FB" pitchFamily="34" charset="0"/>
          </a:endParaRPr>
        </a:p>
      </dgm:t>
    </dgm:pt>
    <dgm:pt modelId="{7479620B-98D0-4208-8E7C-634F46B26106}">
      <dgm:prSet phldrT="[Texto]" custT="1"/>
      <dgm:spPr/>
      <dgm:t>
        <a:bodyPr/>
        <a:lstStyle/>
        <a:p>
          <a:r>
            <a:rPr lang="es-CO" sz="2400" dirty="0" smtClean="0">
              <a:latin typeface="Agency FB" pitchFamily="34" charset="0"/>
            </a:rPr>
            <a:t>No creó provisiones necesarias para garantizar VALOR DE REALIZACIÓN DE LOS ACTIVOS O VALOR EXIGIBLE DE LOS PASIVOS:</a:t>
          </a:r>
          <a:br>
            <a:rPr lang="es-CO" sz="2400" dirty="0" smtClean="0">
              <a:latin typeface="Agency FB" pitchFamily="34" charset="0"/>
            </a:rPr>
          </a:br>
          <a:r>
            <a:rPr lang="es-CO" sz="2400" dirty="0" smtClean="0">
              <a:latin typeface="Agency FB" pitchFamily="34" charset="0"/>
            </a:rPr>
            <a:t>No hay contingencias                          Provisión </a:t>
          </a:r>
          <a:r>
            <a:rPr lang="es-CO" sz="2400" dirty="0" smtClean="0">
              <a:latin typeface="Agency FB"/>
            </a:rPr>
            <a:t>Ø</a:t>
          </a:r>
          <a:endParaRPr lang="es-CO" sz="2400" dirty="0">
            <a:latin typeface="Agency FB" pitchFamily="34" charset="0"/>
          </a:endParaRPr>
        </a:p>
      </dgm:t>
    </dgm:pt>
    <dgm:pt modelId="{912F1110-DABB-419E-87CF-41E7E388EA10}" type="parTrans" cxnId="{A204C2EC-9418-4EA3-B7D3-94891088D321}">
      <dgm:prSet/>
      <dgm:spPr/>
      <dgm:t>
        <a:bodyPr/>
        <a:lstStyle/>
        <a:p>
          <a:endParaRPr lang="es-CO" sz="2400">
            <a:latin typeface="Agency FB" pitchFamily="34" charset="0"/>
          </a:endParaRPr>
        </a:p>
      </dgm:t>
    </dgm:pt>
    <dgm:pt modelId="{C83D5399-9DD8-482A-9904-BEEEE401D69A}" type="sibTrans" cxnId="{A204C2EC-9418-4EA3-B7D3-94891088D321}">
      <dgm:prSet/>
      <dgm:spPr/>
      <dgm:t>
        <a:bodyPr/>
        <a:lstStyle/>
        <a:p>
          <a:endParaRPr lang="es-CO" sz="2400">
            <a:latin typeface="Agency FB" pitchFamily="34" charset="0"/>
          </a:endParaRPr>
        </a:p>
      </dgm:t>
    </dgm:pt>
    <dgm:pt modelId="{4E8BD0DD-795A-4C4B-814B-A1F2289A15E7}">
      <dgm:prSet phldrT="[Texto]" custT="1"/>
      <dgm:spPr/>
      <dgm:t>
        <a:bodyPr/>
        <a:lstStyle/>
        <a:p>
          <a:r>
            <a:rPr lang="es-CO" sz="2400" dirty="0" smtClean="0">
              <a:latin typeface="Agency FB" pitchFamily="34" charset="0"/>
              <a:sym typeface="Wingdings"/>
            </a:rPr>
            <a:t></a:t>
          </a:r>
          <a:endParaRPr lang="es-CO" sz="2400" dirty="0">
            <a:latin typeface="Agency FB" pitchFamily="34" charset="0"/>
          </a:endParaRPr>
        </a:p>
      </dgm:t>
    </dgm:pt>
    <dgm:pt modelId="{50C7B64F-B883-4685-B39C-1E906A73EF14}" type="parTrans" cxnId="{EFCE2A3E-0176-414C-997C-B96D3CA478D0}">
      <dgm:prSet/>
      <dgm:spPr/>
      <dgm:t>
        <a:bodyPr/>
        <a:lstStyle/>
        <a:p>
          <a:endParaRPr lang="es-CO" sz="2400">
            <a:latin typeface="Agency FB" pitchFamily="34" charset="0"/>
          </a:endParaRPr>
        </a:p>
      </dgm:t>
    </dgm:pt>
    <dgm:pt modelId="{F179C152-8CC2-4D2C-991D-037B8BB0E920}" type="sibTrans" cxnId="{EFCE2A3E-0176-414C-997C-B96D3CA478D0}">
      <dgm:prSet/>
      <dgm:spPr/>
      <dgm:t>
        <a:bodyPr/>
        <a:lstStyle/>
        <a:p>
          <a:endParaRPr lang="es-CO" sz="2400">
            <a:latin typeface="Agency FB" pitchFamily="34" charset="0"/>
          </a:endParaRPr>
        </a:p>
      </dgm:t>
    </dgm:pt>
    <dgm:pt modelId="{9DECB0C1-748E-43BB-A3BA-050F206B3388}">
      <dgm:prSet phldrT="[Texto]" custT="1"/>
      <dgm:spPr/>
      <dgm:t>
        <a:bodyPr/>
        <a:lstStyle/>
        <a:p>
          <a:r>
            <a:rPr lang="es-CO" sz="2400" dirty="0" smtClean="0">
              <a:latin typeface="Agency FB" pitchFamily="34" charset="0"/>
            </a:rPr>
            <a:t>Gracias a Dios en Colombia hay inflación (*) :</a:t>
          </a:r>
          <a:endParaRPr lang="es-CO" sz="2400" dirty="0">
            <a:latin typeface="Agency FB" pitchFamily="34" charset="0"/>
          </a:endParaRPr>
        </a:p>
      </dgm:t>
    </dgm:pt>
    <dgm:pt modelId="{9AE49B73-37B3-41DB-8AE1-98744BCB974E}" type="parTrans" cxnId="{4F4751B4-B6E8-42B9-9634-DC5BA86B7BA1}">
      <dgm:prSet/>
      <dgm:spPr/>
      <dgm:t>
        <a:bodyPr/>
        <a:lstStyle/>
        <a:p>
          <a:endParaRPr lang="es-CO" sz="2400">
            <a:latin typeface="Agency FB" pitchFamily="34" charset="0"/>
          </a:endParaRPr>
        </a:p>
      </dgm:t>
    </dgm:pt>
    <dgm:pt modelId="{4936E0FD-4320-48DA-BDAD-1383D6064BB5}" type="sibTrans" cxnId="{4F4751B4-B6E8-42B9-9634-DC5BA86B7BA1}">
      <dgm:prSet/>
      <dgm:spPr/>
      <dgm:t>
        <a:bodyPr/>
        <a:lstStyle/>
        <a:p>
          <a:endParaRPr lang="es-CO" sz="2400">
            <a:latin typeface="Agency FB" pitchFamily="34" charset="0"/>
          </a:endParaRPr>
        </a:p>
      </dgm:t>
    </dgm:pt>
    <dgm:pt modelId="{11174724-A930-40C2-9233-C5BC53799E93}" type="pres">
      <dgm:prSet presAssocID="{FD49AD0D-1E82-4EDD-9581-54F8BD78985E}" presName="linearFlow" presStyleCnt="0">
        <dgm:presLayoutVars>
          <dgm:dir/>
          <dgm:animLvl val="lvl"/>
          <dgm:resizeHandles val="exact"/>
        </dgm:presLayoutVars>
      </dgm:prSet>
      <dgm:spPr/>
      <dgm:t>
        <a:bodyPr/>
        <a:lstStyle/>
        <a:p>
          <a:endParaRPr lang="es-CO"/>
        </a:p>
      </dgm:t>
    </dgm:pt>
    <dgm:pt modelId="{A22745F1-2585-4297-A6E7-B573423B65B2}" type="pres">
      <dgm:prSet presAssocID="{82D37E0B-FFCE-427D-BC69-2BECDAC4FF5E}" presName="composite" presStyleCnt="0"/>
      <dgm:spPr/>
    </dgm:pt>
    <dgm:pt modelId="{8F54E83B-49DF-4BEA-9A24-29D0A4CE5A89}" type="pres">
      <dgm:prSet presAssocID="{82D37E0B-FFCE-427D-BC69-2BECDAC4FF5E}" presName="parentText" presStyleLbl="alignNode1" presStyleIdx="0" presStyleCnt="2">
        <dgm:presLayoutVars>
          <dgm:chMax val="1"/>
          <dgm:bulletEnabled val="1"/>
        </dgm:presLayoutVars>
      </dgm:prSet>
      <dgm:spPr/>
      <dgm:t>
        <a:bodyPr/>
        <a:lstStyle/>
        <a:p>
          <a:endParaRPr lang="es-CO"/>
        </a:p>
      </dgm:t>
    </dgm:pt>
    <dgm:pt modelId="{DCE95654-ED23-4060-BCC1-1D9728E4AF07}" type="pres">
      <dgm:prSet presAssocID="{82D37E0B-FFCE-427D-BC69-2BECDAC4FF5E}" presName="descendantText" presStyleLbl="alignAcc1" presStyleIdx="0" presStyleCnt="2" custScaleY="137143">
        <dgm:presLayoutVars>
          <dgm:bulletEnabled val="1"/>
        </dgm:presLayoutVars>
      </dgm:prSet>
      <dgm:spPr/>
      <dgm:t>
        <a:bodyPr/>
        <a:lstStyle/>
        <a:p>
          <a:endParaRPr lang="es-CO"/>
        </a:p>
      </dgm:t>
    </dgm:pt>
    <dgm:pt modelId="{0B0C6389-D7E0-4C09-B308-C921F6E3DE73}" type="pres">
      <dgm:prSet presAssocID="{708A7823-9E5B-41FD-ABC3-9136C2C057DA}" presName="sp" presStyleCnt="0"/>
      <dgm:spPr/>
    </dgm:pt>
    <dgm:pt modelId="{6B6A7AB8-4378-4E7A-B1C5-24719EC65A93}" type="pres">
      <dgm:prSet presAssocID="{4E8BD0DD-795A-4C4B-814B-A1F2289A15E7}" presName="composite" presStyleCnt="0"/>
      <dgm:spPr/>
    </dgm:pt>
    <dgm:pt modelId="{68F74B6C-13DD-417F-94F4-3BCCE19BC67C}" type="pres">
      <dgm:prSet presAssocID="{4E8BD0DD-795A-4C4B-814B-A1F2289A15E7}" presName="parentText" presStyleLbl="alignNode1" presStyleIdx="1" presStyleCnt="2" custLinFactNeighborY="3996">
        <dgm:presLayoutVars>
          <dgm:chMax val="1"/>
          <dgm:bulletEnabled val="1"/>
        </dgm:presLayoutVars>
      </dgm:prSet>
      <dgm:spPr/>
      <dgm:t>
        <a:bodyPr/>
        <a:lstStyle/>
        <a:p>
          <a:endParaRPr lang="es-CO"/>
        </a:p>
      </dgm:t>
    </dgm:pt>
    <dgm:pt modelId="{C645F6E9-6D98-4BCC-8ED1-5B1D07A434D9}" type="pres">
      <dgm:prSet presAssocID="{4E8BD0DD-795A-4C4B-814B-A1F2289A15E7}" presName="descendantText" presStyleLbl="alignAcc1" presStyleIdx="1" presStyleCnt="2" custLinFactNeighborY="11157">
        <dgm:presLayoutVars>
          <dgm:bulletEnabled val="1"/>
        </dgm:presLayoutVars>
      </dgm:prSet>
      <dgm:spPr/>
      <dgm:t>
        <a:bodyPr/>
        <a:lstStyle/>
        <a:p>
          <a:endParaRPr lang="es-CO"/>
        </a:p>
      </dgm:t>
    </dgm:pt>
  </dgm:ptLst>
  <dgm:cxnLst>
    <dgm:cxn modelId="{EFCE2A3E-0176-414C-997C-B96D3CA478D0}" srcId="{FD49AD0D-1E82-4EDD-9581-54F8BD78985E}" destId="{4E8BD0DD-795A-4C4B-814B-A1F2289A15E7}" srcOrd="1" destOrd="0" parTransId="{50C7B64F-B883-4685-B39C-1E906A73EF14}" sibTransId="{F179C152-8CC2-4D2C-991D-037B8BB0E920}"/>
    <dgm:cxn modelId="{4F4751B4-B6E8-42B9-9634-DC5BA86B7BA1}" srcId="{4E8BD0DD-795A-4C4B-814B-A1F2289A15E7}" destId="{9DECB0C1-748E-43BB-A3BA-050F206B3388}" srcOrd="0" destOrd="0" parTransId="{9AE49B73-37B3-41DB-8AE1-98744BCB974E}" sibTransId="{4936E0FD-4320-48DA-BDAD-1383D6064BB5}"/>
    <dgm:cxn modelId="{590B4101-A1E1-44A0-A5C7-EBBAC31F704B}" type="presOf" srcId="{9DECB0C1-748E-43BB-A3BA-050F206B3388}" destId="{C645F6E9-6D98-4BCC-8ED1-5B1D07A434D9}" srcOrd="0" destOrd="0" presId="urn:microsoft.com/office/officeart/2005/8/layout/chevron2"/>
    <dgm:cxn modelId="{1A18E5A7-09F8-4734-AAB0-508ED44EFFC9}" srcId="{FD49AD0D-1E82-4EDD-9581-54F8BD78985E}" destId="{82D37E0B-FFCE-427D-BC69-2BECDAC4FF5E}" srcOrd="0" destOrd="0" parTransId="{FFFBEC10-DB13-404D-807C-5F10B3EC1CFD}" sibTransId="{708A7823-9E5B-41FD-ABC3-9136C2C057DA}"/>
    <dgm:cxn modelId="{A204C2EC-9418-4EA3-B7D3-94891088D321}" srcId="{82D37E0B-FFCE-427D-BC69-2BECDAC4FF5E}" destId="{7479620B-98D0-4208-8E7C-634F46B26106}" srcOrd="0" destOrd="0" parTransId="{912F1110-DABB-419E-87CF-41E7E388EA10}" sibTransId="{C83D5399-9DD8-482A-9904-BEEEE401D69A}"/>
    <dgm:cxn modelId="{BC781A4C-D6AD-4F91-8C69-3AB03C31A249}" type="presOf" srcId="{4E8BD0DD-795A-4C4B-814B-A1F2289A15E7}" destId="{68F74B6C-13DD-417F-94F4-3BCCE19BC67C}" srcOrd="0" destOrd="0" presId="urn:microsoft.com/office/officeart/2005/8/layout/chevron2"/>
    <dgm:cxn modelId="{62CE43D4-482A-4861-A291-672C51ECFD2F}" type="presOf" srcId="{7479620B-98D0-4208-8E7C-634F46B26106}" destId="{DCE95654-ED23-4060-BCC1-1D9728E4AF07}" srcOrd="0" destOrd="0" presId="urn:microsoft.com/office/officeart/2005/8/layout/chevron2"/>
    <dgm:cxn modelId="{E95A279A-5974-4376-8718-95CF81A8345F}" type="presOf" srcId="{FD49AD0D-1E82-4EDD-9581-54F8BD78985E}" destId="{11174724-A930-40C2-9233-C5BC53799E93}" srcOrd="0" destOrd="0" presId="urn:microsoft.com/office/officeart/2005/8/layout/chevron2"/>
    <dgm:cxn modelId="{BA84C40B-BCD3-4B62-B98B-72B4C4D3794B}" type="presOf" srcId="{82D37E0B-FFCE-427D-BC69-2BECDAC4FF5E}" destId="{8F54E83B-49DF-4BEA-9A24-29D0A4CE5A89}" srcOrd="0" destOrd="0" presId="urn:microsoft.com/office/officeart/2005/8/layout/chevron2"/>
    <dgm:cxn modelId="{BFDED562-3E60-4E19-B4F4-9300909CA1FE}" type="presParOf" srcId="{11174724-A930-40C2-9233-C5BC53799E93}" destId="{A22745F1-2585-4297-A6E7-B573423B65B2}" srcOrd="0" destOrd="0" presId="urn:microsoft.com/office/officeart/2005/8/layout/chevron2"/>
    <dgm:cxn modelId="{6635E3CF-9820-4256-99AE-17F60FB4DC9C}" type="presParOf" srcId="{A22745F1-2585-4297-A6E7-B573423B65B2}" destId="{8F54E83B-49DF-4BEA-9A24-29D0A4CE5A89}" srcOrd="0" destOrd="0" presId="urn:microsoft.com/office/officeart/2005/8/layout/chevron2"/>
    <dgm:cxn modelId="{51512F7D-AFEC-4450-B396-BBC2186357D8}" type="presParOf" srcId="{A22745F1-2585-4297-A6E7-B573423B65B2}" destId="{DCE95654-ED23-4060-BCC1-1D9728E4AF07}" srcOrd="1" destOrd="0" presId="urn:microsoft.com/office/officeart/2005/8/layout/chevron2"/>
    <dgm:cxn modelId="{B17E2EC9-E47B-455D-A36C-CC0E8D13647C}" type="presParOf" srcId="{11174724-A930-40C2-9233-C5BC53799E93}" destId="{0B0C6389-D7E0-4C09-B308-C921F6E3DE73}" srcOrd="1" destOrd="0" presId="urn:microsoft.com/office/officeart/2005/8/layout/chevron2"/>
    <dgm:cxn modelId="{657457D7-C0A0-4E35-A433-EE61F26115F1}" type="presParOf" srcId="{11174724-A930-40C2-9233-C5BC53799E93}" destId="{6B6A7AB8-4378-4E7A-B1C5-24719EC65A93}" srcOrd="2" destOrd="0" presId="urn:microsoft.com/office/officeart/2005/8/layout/chevron2"/>
    <dgm:cxn modelId="{5B729DA0-AAA1-4504-B8A0-5BDCA38965C3}" type="presParOf" srcId="{6B6A7AB8-4378-4E7A-B1C5-24719EC65A93}" destId="{68F74B6C-13DD-417F-94F4-3BCCE19BC67C}" srcOrd="0" destOrd="0" presId="urn:microsoft.com/office/officeart/2005/8/layout/chevron2"/>
    <dgm:cxn modelId="{65354724-F0FB-4936-AEBD-8EE78EBB759B}" type="presParOf" srcId="{6B6A7AB8-4378-4E7A-B1C5-24719EC65A93}" destId="{C645F6E9-6D98-4BCC-8ED1-5B1D07A434D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D49AD0D-1E82-4EDD-9581-54F8BD78985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CO"/>
        </a:p>
      </dgm:t>
    </dgm:pt>
    <dgm:pt modelId="{82D37E0B-FFCE-427D-BC69-2BECDAC4FF5E}">
      <dgm:prSet phldrT="[Texto]"/>
      <dgm:spPr/>
      <dgm:t>
        <a:bodyPr/>
        <a:lstStyle/>
        <a:p>
          <a:r>
            <a:rPr lang="es-CO" dirty="0" smtClean="0">
              <a:latin typeface="Agency FB" pitchFamily="34" charset="0"/>
              <a:sym typeface="Wingdings"/>
            </a:rPr>
            <a:t></a:t>
          </a:r>
          <a:endParaRPr lang="es-CO" dirty="0">
            <a:latin typeface="Agency FB" pitchFamily="34" charset="0"/>
          </a:endParaRPr>
        </a:p>
      </dgm:t>
    </dgm:pt>
    <dgm:pt modelId="{FFFBEC10-DB13-404D-807C-5F10B3EC1CFD}" type="parTrans" cxnId="{1A18E5A7-09F8-4734-AAB0-508ED44EFFC9}">
      <dgm:prSet/>
      <dgm:spPr/>
      <dgm:t>
        <a:bodyPr/>
        <a:lstStyle/>
        <a:p>
          <a:endParaRPr lang="es-CO">
            <a:latin typeface="Agency FB" pitchFamily="34" charset="0"/>
          </a:endParaRPr>
        </a:p>
      </dgm:t>
    </dgm:pt>
    <dgm:pt modelId="{708A7823-9E5B-41FD-ABC3-9136C2C057DA}" type="sibTrans" cxnId="{1A18E5A7-09F8-4734-AAB0-508ED44EFFC9}">
      <dgm:prSet/>
      <dgm:spPr/>
      <dgm:t>
        <a:bodyPr/>
        <a:lstStyle/>
        <a:p>
          <a:endParaRPr lang="es-CO">
            <a:latin typeface="Agency FB" pitchFamily="34" charset="0"/>
          </a:endParaRPr>
        </a:p>
      </dgm:t>
    </dgm:pt>
    <dgm:pt modelId="{7479620B-98D0-4208-8E7C-634F46B26106}">
      <dgm:prSet phldrT="[Texto]"/>
      <dgm:spPr/>
      <dgm:t>
        <a:bodyPr/>
        <a:lstStyle/>
        <a:p>
          <a:r>
            <a:rPr lang="es-CO" dirty="0" smtClean="0">
              <a:latin typeface="Agency FB" pitchFamily="34" charset="0"/>
            </a:rPr>
            <a:t>Capitalizó Erogaciones menores considerándolas Activos Fijos sin importar la Norma Básica de Materialidad. </a:t>
          </a:r>
          <a:endParaRPr lang="es-CO" dirty="0">
            <a:latin typeface="Agency FB" pitchFamily="34" charset="0"/>
          </a:endParaRPr>
        </a:p>
      </dgm:t>
    </dgm:pt>
    <dgm:pt modelId="{912F1110-DABB-419E-87CF-41E7E388EA10}" type="parTrans" cxnId="{A204C2EC-9418-4EA3-B7D3-94891088D321}">
      <dgm:prSet/>
      <dgm:spPr/>
      <dgm:t>
        <a:bodyPr/>
        <a:lstStyle/>
        <a:p>
          <a:endParaRPr lang="es-CO">
            <a:latin typeface="Agency FB" pitchFamily="34" charset="0"/>
          </a:endParaRPr>
        </a:p>
      </dgm:t>
    </dgm:pt>
    <dgm:pt modelId="{C83D5399-9DD8-482A-9904-BEEEE401D69A}" type="sibTrans" cxnId="{A204C2EC-9418-4EA3-B7D3-94891088D321}">
      <dgm:prSet/>
      <dgm:spPr/>
      <dgm:t>
        <a:bodyPr/>
        <a:lstStyle/>
        <a:p>
          <a:endParaRPr lang="es-CO">
            <a:latin typeface="Agency FB" pitchFamily="34" charset="0"/>
          </a:endParaRPr>
        </a:p>
      </dgm:t>
    </dgm:pt>
    <dgm:pt modelId="{11174724-A930-40C2-9233-C5BC53799E93}" type="pres">
      <dgm:prSet presAssocID="{FD49AD0D-1E82-4EDD-9581-54F8BD78985E}" presName="linearFlow" presStyleCnt="0">
        <dgm:presLayoutVars>
          <dgm:dir/>
          <dgm:animLvl val="lvl"/>
          <dgm:resizeHandles val="exact"/>
        </dgm:presLayoutVars>
      </dgm:prSet>
      <dgm:spPr/>
      <dgm:t>
        <a:bodyPr/>
        <a:lstStyle/>
        <a:p>
          <a:endParaRPr lang="es-CO"/>
        </a:p>
      </dgm:t>
    </dgm:pt>
    <dgm:pt modelId="{A22745F1-2585-4297-A6E7-B573423B65B2}" type="pres">
      <dgm:prSet presAssocID="{82D37E0B-FFCE-427D-BC69-2BECDAC4FF5E}" presName="composite" presStyleCnt="0"/>
      <dgm:spPr/>
    </dgm:pt>
    <dgm:pt modelId="{8F54E83B-49DF-4BEA-9A24-29D0A4CE5A89}" type="pres">
      <dgm:prSet presAssocID="{82D37E0B-FFCE-427D-BC69-2BECDAC4FF5E}" presName="parentText" presStyleLbl="alignNode1" presStyleIdx="0" presStyleCnt="1">
        <dgm:presLayoutVars>
          <dgm:chMax val="1"/>
          <dgm:bulletEnabled val="1"/>
        </dgm:presLayoutVars>
      </dgm:prSet>
      <dgm:spPr/>
      <dgm:t>
        <a:bodyPr/>
        <a:lstStyle/>
        <a:p>
          <a:endParaRPr lang="es-CO"/>
        </a:p>
      </dgm:t>
    </dgm:pt>
    <dgm:pt modelId="{DCE95654-ED23-4060-BCC1-1D9728E4AF07}" type="pres">
      <dgm:prSet presAssocID="{82D37E0B-FFCE-427D-BC69-2BECDAC4FF5E}" presName="descendantText" presStyleLbl="alignAcc1" presStyleIdx="0" presStyleCnt="1" custLinFactNeighborY="-6154">
        <dgm:presLayoutVars>
          <dgm:bulletEnabled val="1"/>
        </dgm:presLayoutVars>
      </dgm:prSet>
      <dgm:spPr/>
      <dgm:t>
        <a:bodyPr/>
        <a:lstStyle/>
        <a:p>
          <a:endParaRPr lang="es-CO"/>
        </a:p>
      </dgm:t>
    </dgm:pt>
  </dgm:ptLst>
  <dgm:cxnLst>
    <dgm:cxn modelId="{1A18E5A7-09F8-4734-AAB0-508ED44EFFC9}" srcId="{FD49AD0D-1E82-4EDD-9581-54F8BD78985E}" destId="{82D37E0B-FFCE-427D-BC69-2BECDAC4FF5E}" srcOrd="0" destOrd="0" parTransId="{FFFBEC10-DB13-404D-807C-5F10B3EC1CFD}" sibTransId="{708A7823-9E5B-41FD-ABC3-9136C2C057DA}"/>
    <dgm:cxn modelId="{F9462F30-B47A-47F3-8785-A6C17119EB14}" type="presOf" srcId="{7479620B-98D0-4208-8E7C-634F46B26106}" destId="{DCE95654-ED23-4060-BCC1-1D9728E4AF07}" srcOrd="0" destOrd="0" presId="urn:microsoft.com/office/officeart/2005/8/layout/chevron2"/>
    <dgm:cxn modelId="{7A7AB0DD-72D3-4867-91A2-9CFA40F27AC4}" type="presOf" srcId="{82D37E0B-FFCE-427D-BC69-2BECDAC4FF5E}" destId="{8F54E83B-49DF-4BEA-9A24-29D0A4CE5A89}" srcOrd="0" destOrd="0" presId="urn:microsoft.com/office/officeart/2005/8/layout/chevron2"/>
    <dgm:cxn modelId="{33829D90-8E78-4B4D-B06A-EECE3BBBE747}" type="presOf" srcId="{FD49AD0D-1E82-4EDD-9581-54F8BD78985E}" destId="{11174724-A930-40C2-9233-C5BC53799E93}" srcOrd="0" destOrd="0" presId="urn:microsoft.com/office/officeart/2005/8/layout/chevron2"/>
    <dgm:cxn modelId="{A204C2EC-9418-4EA3-B7D3-94891088D321}" srcId="{82D37E0B-FFCE-427D-BC69-2BECDAC4FF5E}" destId="{7479620B-98D0-4208-8E7C-634F46B26106}" srcOrd="0" destOrd="0" parTransId="{912F1110-DABB-419E-87CF-41E7E388EA10}" sibTransId="{C83D5399-9DD8-482A-9904-BEEEE401D69A}"/>
    <dgm:cxn modelId="{926291FC-74FE-4849-A80D-E0A8818ACFD0}" type="presParOf" srcId="{11174724-A930-40C2-9233-C5BC53799E93}" destId="{A22745F1-2585-4297-A6E7-B573423B65B2}" srcOrd="0" destOrd="0" presId="urn:microsoft.com/office/officeart/2005/8/layout/chevron2"/>
    <dgm:cxn modelId="{E188D87E-26FC-4A4F-8F70-E848F66E84C4}" type="presParOf" srcId="{A22745F1-2585-4297-A6E7-B573423B65B2}" destId="{8F54E83B-49DF-4BEA-9A24-29D0A4CE5A89}" srcOrd="0" destOrd="0" presId="urn:microsoft.com/office/officeart/2005/8/layout/chevron2"/>
    <dgm:cxn modelId="{1317519D-41B7-42D6-B5CE-110529F42F0F}" type="presParOf" srcId="{A22745F1-2585-4297-A6E7-B573423B65B2}" destId="{DCE95654-ED23-4060-BCC1-1D9728E4AF0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4430D-95A8-4CBE-9322-3E341D494B7E}">
      <dsp:nvSpPr>
        <dsp:cNvPr id="0" name=""/>
        <dsp:cNvSpPr/>
      </dsp:nvSpPr>
      <dsp:spPr>
        <a:xfrm>
          <a:off x="41" y="208964"/>
          <a:ext cx="3970495" cy="69120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accent1">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s-CO" sz="2400" kern="1200" dirty="0" smtClean="0">
              <a:latin typeface="Agency FB" pitchFamily="34" charset="0"/>
            </a:rPr>
            <a:t>No es maximizar utilidades</a:t>
          </a:r>
          <a:endParaRPr lang="es-CO" sz="2400" kern="1200" dirty="0">
            <a:latin typeface="Agency FB" pitchFamily="34" charset="0"/>
          </a:endParaRPr>
        </a:p>
      </dsp:txBody>
      <dsp:txXfrm>
        <a:off x="41" y="208964"/>
        <a:ext cx="3970495" cy="691200"/>
      </dsp:txXfrm>
    </dsp:sp>
    <dsp:sp modelId="{841C67EA-375C-4A2E-A251-98B41409F2C8}">
      <dsp:nvSpPr>
        <dsp:cNvPr id="0" name=""/>
        <dsp:cNvSpPr/>
      </dsp:nvSpPr>
      <dsp:spPr>
        <a:xfrm>
          <a:off x="41" y="900164"/>
          <a:ext cx="3970495" cy="3779865"/>
        </a:xfrm>
        <a:prstGeom prst="rect">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MX" sz="2400" kern="1200" dirty="0" smtClean="0">
              <a:latin typeface="Agency FB" pitchFamily="34" charset="0"/>
            </a:rPr>
            <a:t>Corto plazo</a:t>
          </a:r>
          <a:endParaRPr lang="es-CO" sz="2400" kern="1200" dirty="0">
            <a:latin typeface="Agency FB" pitchFamily="34" charset="0"/>
          </a:endParaRPr>
        </a:p>
        <a:p>
          <a:pPr marL="228600" lvl="1" indent="-228600" algn="l" defTabSz="1066800">
            <a:lnSpc>
              <a:spcPct val="90000"/>
            </a:lnSpc>
            <a:spcBef>
              <a:spcPct val="0"/>
            </a:spcBef>
            <a:spcAft>
              <a:spcPct val="15000"/>
            </a:spcAft>
            <a:buChar char="••"/>
          </a:pPr>
          <a:r>
            <a:rPr lang="es-MX" sz="2400" kern="1200" dirty="0" smtClean="0">
              <a:latin typeface="Agency FB" pitchFamily="34" charset="0"/>
            </a:rPr>
            <a:t>Disminuir costos</a:t>
          </a:r>
          <a:endParaRPr lang="es-MX" sz="2400" kern="1200" dirty="0">
            <a:latin typeface="Agency FB" pitchFamily="34" charset="0"/>
          </a:endParaRPr>
        </a:p>
        <a:p>
          <a:pPr marL="228600" lvl="1" indent="-228600" algn="l" defTabSz="1066800">
            <a:lnSpc>
              <a:spcPct val="90000"/>
            </a:lnSpc>
            <a:spcBef>
              <a:spcPct val="0"/>
            </a:spcBef>
            <a:spcAft>
              <a:spcPct val="15000"/>
            </a:spcAft>
            <a:buChar char="••"/>
          </a:pPr>
          <a:r>
            <a:rPr lang="es-MX" sz="2400" kern="1200" dirty="0" smtClean="0">
              <a:latin typeface="Agency FB" pitchFamily="34" charset="0"/>
            </a:rPr>
            <a:t>Calidad de materia prima</a:t>
          </a:r>
          <a:endParaRPr lang="es-MX" sz="2400" kern="1200" dirty="0">
            <a:latin typeface="Agency FB" pitchFamily="34" charset="0"/>
          </a:endParaRPr>
        </a:p>
        <a:p>
          <a:pPr marL="228600" lvl="1" indent="-228600" algn="l" defTabSz="1066800">
            <a:lnSpc>
              <a:spcPct val="90000"/>
            </a:lnSpc>
            <a:spcBef>
              <a:spcPct val="0"/>
            </a:spcBef>
            <a:spcAft>
              <a:spcPct val="15000"/>
            </a:spcAft>
            <a:buChar char="••"/>
          </a:pPr>
          <a:r>
            <a:rPr lang="es-MX" sz="2400" kern="1200" dirty="0" smtClean="0">
              <a:latin typeface="Agency FB" pitchFamily="34" charset="0"/>
            </a:rPr>
            <a:t>Mantenimiento</a:t>
          </a:r>
          <a:endParaRPr lang="es-MX" sz="2400" kern="1200" dirty="0">
            <a:latin typeface="Agency FB" pitchFamily="34" charset="0"/>
          </a:endParaRPr>
        </a:p>
        <a:p>
          <a:pPr marL="228600" lvl="1" indent="-228600" algn="l" defTabSz="1066800">
            <a:lnSpc>
              <a:spcPct val="90000"/>
            </a:lnSpc>
            <a:spcBef>
              <a:spcPct val="0"/>
            </a:spcBef>
            <a:spcAft>
              <a:spcPct val="15000"/>
            </a:spcAft>
            <a:buChar char="••"/>
          </a:pPr>
          <a:r>
            <a:rPr lang="es-MX" sz="2400" kern="1200" dirty="0" smtClean="0">
              <a:latin typeface="Agency FB" pitchFamily="34" charset="0"/>
            </a:rPr>
            <a:t>Servicio posventa</a:t>
          </a:r>
          <a:endParaRPr lang="es-MX" sz="2400" kern="1200" dirty="0">
            <a:latin typeface="Agency FB" pitchFamily="34" charset="0"/>
          </a:endParaRPr>
        </a:p>
        <a:p>
          <a:pPr marL="228600" lvl="1" indent="-228600" algn="l" defTabSz="1066800">
            <a:lnSpc>
              <a:spcPct val="90000"/>
            </a:lnSpc>
            <a:spcBef>
              <a:spcPct val="0"/>
            </a:spcBef>
            <a:spcAft>
              <a:spcPct val="15000"/>
            </a:spcAft>
            <a:buChar char="••"/>
          </a:pPr>
          <a:r>
            <a:rPr lang="es-MX" sz="2400" kern="1200" dirty="0" smtClean="0">
              <a:latin typeface="Agency FB" pitchFamily="34" charset="0"/>
            </a:rPr>
            <a:t>Publicidad</a:t>
          </a:r>
          <a:endParaRPr lang="es-MX" sz="2400" kern="1200" dirty="0">
            <a:latin typeface="Agency FB" pitchFamily="34" charset="0"/>
          </a:endParaRPr>
        </a:p>
        <a:p>
          <a:pPr marL="228600" lvl="1" indent="-228600" algn="l" defTabSz="1066800">
            <a:lnSpc>
              <a:spcPct val="90000"/>
            </a:lnSpc>
            <a:spcBef>
              <a:spcPct val="0"/>
            </a:spcBef>
            <a:spcAft>
              <a:spcPct val="15000"/>
            </a:spcAft>
            <a:buChar char="••"/>
          </a:pPr>
          <a:r>
            <a:rPr lang="es-MX" sz="2400" kern="1200" dirty="0" smtClean="0">
              <a:latin typeface="Agency FB" pitchFamily="34" charset="0"/>
            </a:rPr>
            <a:t>Mano de obra</a:t>
          </a:r>
          <a:endParaRPr lang="es-MX" sz="2400" kern="1200" dirty="0">
            <a:latin typeface="Agency FB" pitchFamily="34" charset="0"/>
          </a:endParaRPr>
        </a:p>
        <a:p>
          <a:pPr marL="228600" lvl="1" indent="-228600" algn="l" defTabSz="1066800">
            <a:lnSpc>
              <a:spcPct val="90000"/>
            </a:lnSpc>
            <a:spcBef>
              <a:spcPct val="0"/>
            </a:spcBef>
            <a:spcAft>
              <a:spcPct val="15000"/>
            </a:spcAft>
            <a:buChar char="••"/>
          </a:pPr>
          <a:r>
            <a:rPr lang="es-MX" sz="2400" kern="1200" dirty="0" smtClean="0">
              <a:latin typeface="Agency FB" pitchFamily="34" charset="0"/>
            </a:rPr>
            <a:t>Precios de venta</a:t>
          </a:r>
          <a:endParaRPr lang="es-ES" sz="2400" kern="1200" dirty="0">
            <a:latin typeface="Agency FB" pitchFamily="34" charset="0"/>
          </a:endParaRPr>
        </a:p>
      </dsp:txBody>
      <dsp:txXfrm>
        <a:off x="41" y="900164"/>
        <a:ext cx="3970495" cy="3779865"/>
      </dsp:txXfrm>
    </dsp:sp>
    <dsp:sp modelId="{F77C5D02-8350-40F5-8E91-D3A643B56D0C}">
      <dsp:nvSpPr>
        <dsp:cNvPr id="0" name=""/>
        <dsp:cNvSpPr/>
      </dsp:nvSpPr>
      <dsp:spPr>
        <a:xfrm>
          <a:off x="4320496" y="208964"/>
          <a:ext cx="3970495" cy="69120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accent1">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s-CO" sz="2400" kern="1200" dirty="0" smtClean="0">
              <a:latin typeface="Agency FB" pitchFamily="34" charset="0"/>
            </a:rPr>
            <a:t>Maximizar el valor de la empresa</a:t>
          </a:r>
          <a:endParaRPr lang="es-CO" sz="2400" kern="1200" dirty="0">
            <a:latin typeface="Agency FB" pitchFamily="34" charset="0"/>
          </a:endParaRPr>
        </a:p>
      </dsp:txBody>
      <dsp:txXfrm>
        <a:off x="4320496" y="208964"/>
        <a:ext cx="3970495" cy="691200"/>
      </dsp:txXfrm>
    </dsp:sp>
    <dsp:sp modelId="{2845D9C3-E20C-4477-B4AA-DF996303D115}">
      <dsp:nvSpPr>
        <dsp:cNvPr id="0" name=""/>
        <dsp:cNvSpPr/>
      </dsp:nvSpPr>
      <dsp:spPr>
        <a:xfrm>
          <a:off x="4320496" y="900164"/>
          <a:ext cx="3970495" cy="3779865"/>
        </a:xfrm>
        <a:prstGeom prst="rect">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MX" sz="2400" kern="1200" dirty="0" smtClean="0">
              <a:latin typeface="Agency FB" pitchFamily="34" charset="0"/>
            </a:rPr>
            <a:t>Largo plazo</a:t>
          </a:r>
          <a:endParaRPr lang="es-CO" sz="2400" kern="1200" dirty="0">
            <a:latin typeface="Agency FB" pitchFamily="34" charset="0"/>
          </a:endParaRPr>
        </a:p>
        <a:p>
          <a:pPr marL="228600" lvl="1" indent="-228600" algn="l" defTabSz="1066800">
            <a:lnSpc>
              <a:spcPct val="90000"/>
            </a:lnSpc>
            <a:spcBef>
              <a:spcPct val="0"/>
            </a:spcBef>
            <a:spcAft>
              <a:spcPct val="15000"/>
            </a:spcAft>
            <a:buChar char="••"/>
          </a:pPr>
          <a:r>
            <a:rPr lang="es-MX" sz="2400" kern="1200" dirty="0" smtClean="0">
              <a:latin typeface="Agency FB" pitchFamily="34" charset="0"/>
            </a:rPr>
            <a:t>Generar ingresos</a:t>
          </a:r>
          <a:endParaRPr lang="es-MX" sz="2400" kern="1200" dirty="0">
            <a:latin typeface="Agency FB" pitchFamily="34" charset="0"/>
          </a:endParaRPr>
        </a:p>
        <a:p>
          <a:pPr marL="228600" lvl="1" indent="-228600" algn="l" defTabSz="1066800">
            <a:lnSpc>
              <a:spcPct val="90000"/>
            </a:lnSpc>
            <a:spcBef>
              <a:spcPct val="0"/>
            </a:spcBef>
            <a:spcAft>
              <a:spcPct val="15000"/>
            </a:spcAft>
            <a:buChar char="••"/>
          </a:pPr>
          <a:r>
            <a:rPr lang="es-MX" sz="2400" kern="1200" dirty="0" smtClean="0">
              <a:latin typeface="Agency FB" pitchFamily="34" charset="0"/>
            </a:rPr>
            <a:t>Disminución de costos</a:t>
          </a:r>
          <a:endParaRPr lang="es-MX" sz="2400" kern="1200" dirty="0">
            <a:latin typeface="Agency FB" pitchFamily="34" charset="0"/>
          </a:endParaRPr>
        </a:p>
        <a:p>
          <a:pPr marL="228600" lvl="1" indent="-228600" algn="l" defTabSz="1066800">
            <a:lnSpc>
              <a:spcPct val="90000"/>
            </a:lnSpc>
            <a:spcBef>
              <a:spcPct val="0"/>
            </a:spcBef>
            <a:spcAft>
              <a:spcPct val="15000"/>
            </a:spcAft>
            <a:buChar char="••"/>
          </a:pPr>
          <a:r>
            <a:rPr lang="es-MX" sz="2400" kern="1200" dirty="0" smtClean="0">
              <a:latin typeface="Agency FB" pitchFamily="34" charset="0"/>
            </a:rPr>
            <a:t>Eficiencia en manejo de recursos</a:t>
          </a:r>
          <a:endParaRPr lang="es-MX" sz="2400" kern="1200" dirty="0">
            <a:latin typeface="Agency FB" pitchFamily="34" charset="0"/>
          </a:endParaRPr>
        </a:p>
        <a:p>
          <a:pPr marL="228600" lvl="1" indent="-228600" algn="l" defTabSz="1066800">
            <a:lnSpc>
              <a:spcPct val="90000"/>
            </a:lnSpc>
            <a:spcBef>
              <a:spcPct val="0"/>
            </a:spcBef>
            <a:spcAft>
              <a:spcPct val="15000"/>
            </a:spcAft>
            <a:buChar char="••"/>
          </a:pPr>
          <a:r>
            <a:rPr lang="es-MX" sz="2400" kern="1200" dirty="0" smtClean="0">
              <a:latin typeface="Agency FB" pitchFamily="34" charset="0"/>
            </a:rPr>
            <a:t>Asegura crecimiento</a:t>
          </a:r>
          <a:endParaRPr lang="es-MX" sz="2400" kern="1200" dirty="0">
            <a:latin typeface="Agency FB" pitchFamily="34" charset="0"/>
          </a:endParaRPr>
        </a:p>
        <a:p>
          <a:pPr marL="228600" lvl="1" indent="-228600" algn="l" defTabSz="1066800">
            <a:lnSpc>
              <a:spcPct val="90000"/>
            </a:lnSpc>
            <a:spcBef>
              <a:spcPct val="0"/>
            </a:spcBef>
            <a:spcAft>
              <a:spcPct val="15000"/>
            </a:spcAft>
            <a:buChar char="••"/>
          </a:pPr>
          <a:r>
            <a:rPr lang="es-MX" sz="2400" kern="1200" dirty="0" smtClean="0">
              <a:latin typeface="Agency FB" pitchFamily="34" charset="0"/>
            </a:rPr>
            <a:t>Asegura permanencia</a:t>
          </a:r>
          <a:endParaRPr lang="es-MX" sz="2400" kern="1200" dirty="0">
            <a:latin typeface="Agency FB" pitchFamily="34" charset="0"/>
          </a:endParaRPr>
        </a:p>
        <a:p>
          <a:pPr marL="228600" lvl="1" indent="-228600" algn="l" defTabSz="1066800">
            <a:lnSpc>
              <a:spcPct val="90000"/>
            </a:lnSpc>
            <a:spcBef>
              <a:spcPct val="0"/>
            </a:spcBef>
            <a:spcAft>
              <a:spcPct val="15000"/>
            </a:spcAft>
            <a:buChar char="••"/>
          </a:pPr>
          <a:r>
            <a:rPr lang="es-MX" sz="2400" kern="1200" dirty="0" smtClean="0">
              <a:latin typeface="Agency FB" pitchFamily="34" charset="0"/>
            </a:rPr>
            <a:t>Aumenta la riqueza del propietario</a:t>
          </a:r>
          <a:endParaRPr lang="es-MX" sz="2400" kern="1200" dirty="0">
            <a:latin typeface="Agency FB" pitchFamily="34" charset="0"/>
          </a:endParaRPr>
        </a:p>
        <a:p>
          <a:pPr marL="228600" lvl="1" indent="-228600" algn="l" defTabSz="1066800">
            <a:lnSpc>
              <a:spcPct val="90000"/>
            </a:lnSpc>
            <a:spcBef>
              <a:spcPct val="0"/>
            </a:spcBef>
            <a:spcAft>
              <a:spcPct val="15000"/>
            </a:spcAft>
            <a:buChar char="••"/>
          </a:pPr>
          <a:r>
            <a:rPr lang="es-MX" sz="2400" kern="1200" dirty="0" smtClean="0">
              <a:latin typeface="Agency FB" pitchFamily="34" charset="0"/>
            </a:rPr>
            <a:t>Debe ser sostenible</a:t>
          </a:r>
          <a:endParaRPr lang="es-MX" sz="2400" kern="1200" dirty="0">
            <a:latin typeface="Agency FB" pitchFamily="34" charset="0"/>
          </a:endParaRPr>
        </a:p>
        <a:p>
          <a:pPr marL="228600" lvl="1" indent="-228600" algn="l" defTabSz="1066800">
            <a:lnSpc>
              <a:spcPct val="90000"/>
            </a:lnSpc>
            <a:spcBef>
              <a:spcPct val="0"/>
            </a:spcBef>
            <a:spcAft>
              <a:spcPct val="15000"/>
            </a:spcAft>
            <a:buChar char="••"/>
          </a:pPr>
          <a:r>
            <a:rPr lang="es-MX" sz="2400" kern="1200" dirty="0" smtClean="0">
              <a:latin typeface="Agency FB" pitchFamily="34" charset="0"/>
            </a:rPr>
            <a:t>Decisiones estratégicas</a:t>
          </a:r>
          <a:endParaRPr lang="es-ES" sz="2400" kern="1200" dirty="0">
            <a:latin typeface="Agency FB" pitchFamily="34" charset="0"/>
          </a:endParaRPr>
        </a:p>
      </dsp:txBody>
      <dsp:txXfrm>
        <a:off x="4320496" y="900164"/>
        <a:ext cx="3970495" cy="37798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78BBE-5D5C-4223-A5B9-1056408BCC28}">
      <dsp:nvSpPr>
        <dsp:cNvPr id="0" name=""/>
        <dsp:cNvSpPr/>
      </dsp:nvSpPr>
      <dsp:spPr>
        <a:xfrm>
          <a:off x="0" y="4962625"/>
          <a:ext cx="4248472" cy="651341"/>
        </a:xfrm>
        <a:prstGeom prst="rect">
          <a:avLst/>
        </a:prstGeom>
        <a:gradFill rotWithShape="0">
          <a:gsLst>
            <a:gs pos="0">
              <a:schemeClr val="accent1">
                <a:shade val="50000"/>
                <a:hueOff val="0"/>
                <a:satOff val="0"/>
                <a:lumOff val="0"/>
                <a:alphaOff val="0"/>
                <a:tint val="50000"/>
                <a:satMod val="300000"/>
              </a:schemeClr>
            </a:gs>
            <a:gs pos="35000">
              <a:schemeClr val="accent1">
                <a:shade val="50000"/>
                <a:hueOff val="0"/>
                <a:satOff val="0"/>
                <a:lumOff val="0"/>
                <a:alphaOff val="0"/>
                <a:tint val="37000"/>
                <a:satMod val="300000"/>
              </a:schemeClr>
            </a:gs>
            <a:gs pos="100000">
              <a:schemeClr val="accent1">
                <a:shade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s-CO" sz="1900" kern="1200" dirty="0" smtClean="0">
              <a:latin typeface="Agency FB" pitchFamily="34" charset="0"/>
            </a:rPr>
            <a:t>Lo siempre olvidado:</a:t>
          </a:r>
          <a:endParaRPr lang="es-CO" sz="1900" kern="1200" dirty="0">
            <a:latin typeface="Agency FB" pitchFamily="34" charset="0"/>
          </a:endParaRPr>
        </a:p>
      </dsp:txBody>
      <dsp:txXfrm>
        <a:off x="0" y="4962625"/>
        <a:ext cx="4248472" cy="651341"/>
      </dsp:txXfrm>
    </dsp:sp>
    <dsp:sp modelId="{E11059FE-191D-4E52-981C-46E714253712}">
      <dsp:nvSpPr>
        <dsp:cNvPr id="0" name=""/>
        <dsp:cNvSpPr/>
      </dsp:nvSpPr>
      <dsp:spPr>
        <a:xfrm rot="10800000">
          <a:off x="0" y="3970631"/>
          <a:ext cx="4248472" cy="1001763"/>
        </a:xfrm>
        <a:prstGeom prst="upArrowCallout">
          <a:avLst/>
        </a:prstGeom>
        <a:gradFill rotWithShape="0">
          <a:gsLst>
            <a:gs pos="0">
              <a:schemeClr val="accent1">
                <a:shade val="50000"/>
                <a:hueOff val="28291"/>
                <a:satOff val="1609"/>
                <a:lumOff val="12100"/>
                <a:alphaOff val="0"/>
                <a:tint val="50000"/>
                <a:satMod val="300000"/>
              </a:schemeClr>
            </a:gs>
            <a:gs pos="35000">
              <a:schemeClr val="accent1">
                <a:shade val="50000"/>
                <a:hueOff val="28291"/>
                <a:satOff val="1609"/>
                <a:lumOff val="12100"/>
                <a:alphaOff val="0"/>
                <a:tint val="37000"/>
                <a:satMod val="300000"/>
              </a:schemeClr>
            </a:gs>
            <a:gs pos="100000">
              <a:schemeClr val="accent1">
                <a:shade val="50000"/>
                <a:hueOff val="28291"/>
                <a:satOff val="1609"/>
                <a:lumOff val="1210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s-CO" sz="1900" kern="1200" dirty="0" smtClean="0">
              <a:latin typeface="Agency FB" pitchFamily="34" charset="0"/>
            </a:rPr>
            <a:t>Estudio endógeno V/S competencia</a:t>
          </a:r>
          <a:endParaRPr lang="es-CO" sz="1900" kern="1200" dirty="0">
            <a:latin typeface="Agency FB" pitchFamily="34" charset="0"/>
          </a:endParaRPr>
        </a:p>
      </dsp:txBody>
      <dsp:txXfrm rot="10800000">
        <a:off x="0" y="3970631"/>
        <a:ext cx="4248472" cy="650916"/>
      </dsp:txXfrm>
    </dsp:sp>
    <dsp:sp modelId="{68A2928F-F480-488F-8D27-868C3E66B042}">
      <dsp:nvSpPr>
        <dsp:cNvPr id="0" name=""/>
        <dsp:cNvSpPr/>
      </dsp:nvSpPr>
      <dsp:spPr>
        <a:xfrm rot="10800000">
          <a:off x="0" y="2978637"/>
          <a:ext cx="4248472" cy="1001763"/>
        </a:xfrm>
        <a:prstGeom prst="upArrowCallout">
          <a:avLst/>
        </a:prstGeom>
        <a:gradFill rotWithShape="0">
          <a:gsLst>
            <a:gs pos="0">
              <a:schemeClr val="accent1">
                <a:shade val="50000"/>
                <a:hueOff val="56581"/>
                <a:satOff val="3219"/>
                <a:lumOff val="24199"/>
                <a:alphaOff val="0"/>
                <a:tint val="50000"/>
                <a:satMod val="300000"/>
              </a:schemeClr>
            </a:gs>
            <a:gs pos="35000">
              <a:schemeClr val="accent1">
                <a:shade val="50000"/>
                <a:hueOff val="56581"/>
                <a:satOff val="3219"/>
                <a:lumOff val="24199"/>
                <a:alphaOff val="0"/>
                <a:tint val="37000"/>
                <a:satMod val="300000"/>
              </a:schemeClr>
            </a:gs>
            <a:gs pos="100000">
              <a:schemeClr val="accent1">
                <a:shade val="50000"/>
                <a:hueOff val="56581"/>
                <a:satOff val="3219"/>
                <a:lumOff val="2419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s-CO" sz="1900" kern="1200" dirty="0" smtClean="0">
              <a:latin typeface="Agency FB" pitchFamily="34" charset="0"/>
            </a:rPr>
            <a:t>Estudio de tecnología (propia y de competidores)</a:t>
          </a:r>
          <a:endParaRPr lang="es-CO" sz="1900" kern="1200" dirty="0">
            <a:latin typeface="Agency FB" pitchFamily="34" charset="0"/>
          </a:endParaRPr>
        </a:p>
      </dsp:txBody>
      <dsp:txXfrm rot="10800000">
        <a:off x="0" y="2978637"/>
        <a:ext cx="4248472" cy="650916"/>
      </dsp:txXfrm>
    </dsp:sp>
    <dsp:sp modelId="{BB9F041A-007B-4C05-A976-23C845A24C81}">
      <dsp:nvSpPr>
        <dsp:cNvPr id="0" name=""/>
        <dsp:cNvSpPr/>
      </dsp:nvSpPr>
      <dsp:spPr>
        <a:xfrm rot="10800000">
          <a:off x="0" y="1986644"/>
          <a:ext cx="4248472" cy="1001763"/>
        </a:xfrm>
        <a:prstGeom prst="upArrowCallout">
          <a:avLst/>
        </a:prstGeom>
        <a:gradFill rotWithShape="0">
          <a:gsLst>
            <a:gs pos="0">
              <a:schemeClr val="accent1">
                <a:shade val="50000"/>
                <a:hueOff val="84872"/>
                <a:satOff val="4828"/>
                <a:lumOff val="36299"/>
                <a:alphaOff val="0"/>
                <a:tint val="50000"/>
                <a:satMod val="300000"/>
              </a:schemeClr>
            </a:gs>
            <a:gs pos="35000">
              <a:schemeClr val="accent1">
                <a:shade val="50000"/>
                <a:hueOff val="84872"/>
                <a:satOff val="4828"/>
                <a:lumOff val="36299"/>
                <a:alphaOff val="0"/>
                <a:tint val="37000"/>
                <a:satMod val="300000"/>
              </a:schemeClr>
            </a:gs>
            <a:gs pos="100000">
              <a:schemeClr val="accent1">
                <a:shade val="50000"/>
                <a:hueOff val="84872"/>
                <a:satOff val="4828"/>
                <a:lumOff val="3629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s-CO" sz="1900" kern="1200" dirty="0" smtClean="0">
              <a:latin typeface="Agency FB" pitchFamily="34" charset="0"/>
            </a:rPr>
            <a:t>Situación sectorial (especifico y complementario)</a:t>
          </a:r>
          <a:endParaRPr lang="es-CO" sz="1900" kern="1200" dirty="0">
            <a:latin typeface="Agency FB" pitchFamily="34" charset="0"/>
          </a:endParaRPr>
        </a:p>
      </dsp:txBody>
      <dsp:txXfrm rot="10800000">
        <a:off x="0" y="1986644"/>
        <a:ext cx="4248472" cy="650916"/>
      </dsp:txXfrm>
    </dsp:sp>
    <dsp:sp modelId="{1B2D9D58-50EC-42FF-9C92-15084F1F4992}">
      <dsp:nvSpPr>
        <dsp:cNvPr id="0" name=""/>
        <dsp:cNvSpPr/>
      </dsp:nvSpPr>
      <dsp:spPr>
        <a:xfrm rot="10800000">
          <a:off x="0" y="994650"/>
          <a:ext cx="4248472" cy="1001763"/>
        </a:xfrm>
        <a:prstGeom prst="upArrowCallout">
          <a:avLst/>
        </a:prstGeom>
        <a:gradFill rotWithShape="0">
          <a:gsLst>
            <a:gs pos="0">
              <a:schemeClr val="accent1">
                <a:shade val="50000"/>
                <a:hueOff val="56581"/>
                <a:satOff val="3219"/>
                <a:lumOff val="24199"/>
                <a:alphaOff val="0"/>
                <a:tint val="50000"/>
                <a:satMod val="300000"/>
              </a:schemeClr>
            </a:gs>
            <a:gs pos="35000">
              <a:schemeClr val="accent1">
                <a:shade val="50000"/>
                <a:hueOff val="56581"/>
                <a:satOff val="3219"/>
                <a:lumOff val="24199"/>
                <a:alphaOff val="0"/>
                <a:tint val="37000"/>
                <a:satMod val="300000"/>
              </a:schemeClr>
            </a:gs>
            <a:gs pos="100000">
              <a:schemeClr val="accent1">
                <a:shade val="50000"/>
                <a:hueOff val="56581"/>
                <a:satOff val="3219"/>
                <a:lumOff val="2419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s-CO" sz="1900" kern="1200" dirty="0" smtClean="0">
              <a:latin typeface="Agency FB" pitchFamily="34" charset="0"/>
            </a:rPr>
            <a:t>Entorno económico nacional</a:t>
          </a:r>
        </a:p>
      </dsp:txBody>
      <dsp:txXfrm rot="10800000">
        <a:off x="0" y="994650"/>
        <a:ext cx="4248472" cy="650916"/>
      </dsp:txXfrm>
    </dsp:sp>
    <dsp:sp modelId="{9A37DB17-FE5A-4E58-A8F8-696A9A23FEF5}">
      <dsp:nvSpPr>
        <dsp:cNvPr id="0" name=""/>
        <dsp:cNvSpPr/>
      </dsp:nvSpPr>
      <dsp:spPr>
        <a:xfrm rot="10800000">
          <a:off x="0" y="2656"/>
          <a:ext cx="4248472" cy="1001763"/>
        </a:xfrm>
        <a:prstGeom prst="upArrowCallout">
          <a:avLst/>
        </a:prstGeom>
        <a:gradFill rotWithShape="0">
          <a:gsLst>
            <a:gs pos="0">
              <a:schemeClr val="accent1">
                <a:shade val="50000"/>
                <a:hueOff val="28291"/>
                <a:satOff val="1609"/>
                <a:lumOff val="12100"/>
                <a:alphaOff val="0"/>
                <a:tint val="50000"/>
                <a:satMod val="300000"/>
              </a:schemeClr>
            </a:gs>
            <a:gs pos="35000">
              <a:schemeClr val="accent1">
                <a:shade val="50000"/>
                <a:hueOff val="28291"/>
                <a:satOff val="1609"/>
                <a:lumOff val="12100"/>
                <a:alphaOff val="0"/>
                <a:tint val="37000"/>
                <a:satMod val="300000"/>
              </a:schemeClr>
            </a:gs>
            <a:gs pos="100000">
              <a:schemeClr val="accent1">
                <a:shade val="50000"/>
                <a:hueOff val="28291"/>
                <a:satOff val="1609"/>
                <a:lumOff val="1210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s-CO" sz="1900" kern="1200" dirty="0" smtClean="0">
              <a:latin typeface="Agency FB" pitchFamily="34" charset="0"/>
            </a:rPr>
            <a:t>Entorno económico internacional</a:t>
          </a:r>
          <a:endParaRPr lang="es-CO" sz="1900" kern="1200" dirty="0">
            <a:latin typeface="Agency FB" pitchFamily="34" charset="0"/>
          </a:endParaRPr>
        </a:p>
      </dsp:txBody>
      <dsp:txXfrm rot="10800000">
        <a:off x="0" y="2656"/>
        <a:ext cx="4248472" cy="6509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64D37-B8EA-4488-A4A3-5FDAF1EF8D42}">
      <dsp:nvSpPr>
        <dsp:cNvPr id="0" name=""/>
        <dsp:cNvSpPr/>
      </dsp:nvSpPr>
      <dsp:spPr>
        <a:xfrm>
          <a:off x="0" y="14637"/>
          <a:ext cx="8712968" cy="98771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s-MX" sz="2500" kern="1200" dirty="0" smtClean="0">
              <a:latin typeface="Agency FB" pitchFamily="34" charset="0"/>
            </a:rPr>
            <a:t>Función principal del departamento financiero, alcanzarlo es tarea de toda la empresa en cada área.</a:t>
          </a:r>
          <a:endParaRPr lang="es-CO" sz="2500" kern="1200" dirty="0">
            <a:latin typeface="Agency FB" pitchFamily="34" charset="0"/>
          </a:endParaRPr>
        </a:p>
      </dsp:txBody>
      <dsp:txXfrm>
        <a:off x="48216" y="62853"/>
        <a:ext cx="8616536" cy="891282"/>
      </dsp:txXfrm>
    </dsp:sp>
    <dsp:sp modelId="{81F9246C-BDB5-4941-97EE-5D6A52ABF9C9}">
      <dsp:nvSpPr>
        <dsp:cNvPr id="0" name=""/>
        <dsp:cNvSpPr/>
      </dsp:nvSpPr>
      <dsp:spPr>
        <a:xfrm>
          <a:off x="0" y="1080111"/>
          <a:ext cx="8712968" cy="146597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s-MX" sz="2500" kern="1200" dirty="0" smtClean="0">
              <a:latin typeface="Agency FB" pitchFamily="34" charset="0"/>
            </a:rPr>
            <a:t>Verificando que la empresa vale más a medida que el tiempo pasa, cada año por ejemplo, cada vez que se preparen los estados financieros o cada vez que los cambios del entorno hagan que cambie el </a:t>
          </a:r>
          <a:r>
            <a:rPr lang="es-MX" sz="2500" kern="1200" dirty="0" err="1" smtClean="0">
              <a:latin typeface="Agency FB" pitchFamily="34" charset="0"/>
            </a:rPr>
            <a:t>CK</a:t>
          </a:r>
          <a:r>
            <a:rPr lang="es-MX" sz="2500" kern="1200" dirty="0" smtClean="0">
              <a:latin typeface="Agency FB" pitchFamily="34" charset="0"/>
            </a:rPr>
            <a:t>.</a:t>
          </a:r>
          <a:endParaRPr lang="es-CO" sz="2500" kern="1200" dirty="0">
            <a:latin typeface="Agency FB" pitchFamily="34" charset="0"/>
          </a:endParaRPr>
        </a:p>
      </dsp:txBody>
      <dsp:txXfrm>
        <a:off x="71563" y="1151674"/>
        <a:ext cx="8569842" cy="1322847"/>
      </dsp:txXfrm>
    </dsp:sp>
    <dsp:sp modelId="{6ECA6412-0835-45E7-91A0-E4A1EF769BDD}">
      <dsp:nvSpPr>
        <dsp:cNvPr id="0" name=""/>
        <dsp:cNvSpPr/>
      </dsp:nvSpPr>
      <dsp:spPr>
        <a:xfrm>
          <a:off x="0" y="2623845"/>
          <a:ext cx="8712968" cy="146597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s-MX" sz="2500" kern="1200" dirty="0" smtClean="0">
              <a:latin typeface="Agency FB" pitchFamily="34" charset="0"/>
            </a:rPr>
            <a:t>Valor de una empresa es el valor presente de los futuros flujos de caja de la misma considerados como una perpetuidad utilizado como tasa de descuento el </a:t>
          </a:r>
          <a:r>
            <a:rPr lang="es-MX" sz="2500" kern="1200" dirty="0" err="1" smtClean="0">
              <a:latin typeface="Agency FB" pitchFamily="34" charset="0"/>
            </a:rPr>
            <a:t>CK</a:t>
          </a:r>
          <a:r>
            <a:rPr lang="es-MX" sz="2500" kern="1200" dirty="0" smtClean="0">
              <a:latin typeface="Agency FB" pitchFamily="34" charset="0"/>
            </a:rPr>
            <a:t>.</a:t>
          </a:r>
          <a:endParaRPr lang="es-CO" sz="2500" kern="1200" dirty="0">
            <a:latin typeface="Agency FB" pitchFamily="34" charset="0"/>
          </a:endParaRPr>
        </a:p>
      </dsp:txBody>
      <dsp:txXfrm>
        <a:off x="71563" y="2695408"/>
        <a:ext cx="8569842" cy="13228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5634C-AF92-419E-9CC5-9CF937D3BF4A}">
      <dsp:nvSpPr>
        <dsp:cNvPr id="0" name=""/>
        <dsp:cNvSpPr/>
      </dsp:nvSpPr>
      <dsp:spPr>
        <a:xfrm>
          <a:off x="3961" y="1812656"/>
          <a:ext cx="2026202" cy="811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1592" tIns="104140" rIns="291592" bIns="104140" numCol="1" spcCol="1270" anchor="ctr" anchorCtr="0">
          <a:noAutofit/>
        </a:bodyPr>
        <a:lstStyle/>
        <a:p>
          <a:pPr lvl="0" algn="r" defTabSz="1822450">
            <a:lnSpc>
              <a:spcPct val="90000"/>
            </a:lnSpc>
            <a:spcBef>
              <a:spcPct val="0"/>
            </a:spcBef>
            <a:spcAft>
              <a:spcPct val="35000"/>
            </a:spcAft>
          </a:pPr>
          <a:r>
            <a:rPr lang="es-CO" sz="4100" kern="1200" dirty="0" smtClean="0">
              <a:latin typeface="Agency FB" pitchFamily="34" charset="0"/>
            </a:rPr>
            <a:t>Sí:</a:t>
          </a:r>
          <a:endParaRPr lang="es-CO" sz="4100" kern="1200" dirty="0">
            <a:latin typeface="Agency FB" pitchFamily="34" charset="0"/>
          </a:endParaRPr>
        </a:p>
      </dsp:txBody>
      <dsp:txXfrm>
        <a:off x="3961" y="1812656"/>
        <a:ext cx="2026202" cy="811800"/>
      </dsp:txXfrm>
    </dsp:sp>
    <dsp:sp modelId="{3FCE1544-E309-4A90-9C69-38B62EA74E38}">
      <dsp:nvSpPr>
        <dsp:cNvPr id="0" name=""/>
        <dsp:cNvSpPr/>
      </dsp:nvSpPr>
      <dsp:spPr>
        <a:xfrm>
          <a:off x="2030163" y="138318"/>
          <a:ext cx="405240" cy="4160475"/>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483C9C-7F75-4A89-BD7B-541C64613B8E}">
      <dsp:nvSpPr>
        <dsp:cNvPr id="0" name=""/>
        <dsp:cNvSpPr/>
      </dsp:nvSpPr>
      <dsp:spPr>
        <a:xfrm>
          <a:off x="2597500" y="138318"/>
          <a:ext cx="5511270" cy="4160475"/>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285750" lvl="1" indent="-285750" algn="l" defTabSz="1822450">
            <a:lnSpc>
              <a:spcPct val="90000"/>
            </a:lnSpc>
            <a:spcBef>
              <a:spcPct val="0"/>
            </a:spcBef>
            <a:spcAft>
              <a:spcPct val="15000"/>
            </a:spcAft>
            <a:buChar char="••"/>
          </a:pPr>
          <a:r>
            <a:rPr lang="es-CO" sz="4100" kern="1200" dirty="0" smtClean="0">
              <a:latin typeface="Agency FB" pitchFamily="34" charset="0"/>
            </a:rPr>
            <a:t>U= utilidad del ejercicio</a:t>
          </a:r>
          <a:endParaRPr lang="es-CO" sz="4100" kern="1200" dirty="0">
            <a:latin typeface="Agency FB" pitchFamily="34" charset="0"/>
          </a:endParaRPr>
        </a:p>
        <a:p>
          <a:pPr marL="285750" lvl="1" indent="-285750" algn="l" defTabSz="1822450">
            <a:lnSpc>
              <a:spcPct val="90000"/>
            </a:lnSpc>
            <a:spcBef>
              <a:spcPct val="0"/>
            </a:spcBef>
            <a:spcAft>
              <a:spcPct val="15000"/>
            </a:spcAft>
            <a:buChar char="••"/>
          </a:pPr>
          <a:r>
            <a:rPr lang="es-CO" sz="4100" kern="1200" dirty="0" smtClean="0">
              <a:latin typeface="Agency FB" pitchFamily="34" charset="0"/>
            </a:rPr>
            <a:t>A= activo</a:t>
          </a:r>
          <a:endParaRPr lang="es-CO" sz="4100" kern="1200" dirty="0">
            <a:latin typeface="Agency FB" pitchFamily="34" charset="0"/>
          </a:endParaRPr>
        </a:p>
        <a:p>
          <a:pPr marL="285750" lvl="1" indent="-285750" algn="l" defTabSz="1822450">
            <a:lnSpc>
              <a:spcPct val="90000"/>
            </a:lnSpc>
            <a:spcBef>
              <a:spcPct val="0"/>
            </a:spcBef>
            <a:spcAft>
              <a:spcPct val="15000"/>
            </a:spcAft>
            <a:buChar char="••"/>
          </a:pPr>
          <a:r>
            <a:rPr lang="es-CO" sz="4100" kern="1200" dirty="0" smtClean="0">
              <a:latin typeface="Agency FB" pitchFamily="34" charset="0"/>
            </a:rPr>
            <a:t>R= rentabilidad del activo</a:t>
          </a:r>
          <a:endParaRPr lang="es-CO" sz="4100" kern="1200" dirty="0">
            <a:latin typeface="Agency FB" pitchFamily="34" charset="0"/>
          </a:endParaRPr>
        </a:p>
        <a:p>
          <a:pPr marL="285750" lvl="1" indent="-285750" algn="l" defTabSz="1822450">
            <a:lnSpc>
              <a:spcPct val="90000"/>
            </a:lnSpc>
            <a:spcBef>
              <a:spcPct val="0"/>
            </a:spcBef>
            <a:spcAft>
              <a:spcPct val="15000"/>
            </a:spcAft>
            <a:buChar char="••"/>
          </a:pPr>
          <a:r>
            <a:rPr lang="es-CO" sz="4100" kern="1200" dirty="0" smtClean="0">
              <a:latin typeface="Agency FB" pitchFamily="34" charset="0"/>
            </a:rPr>
            <a:t>D= deuda (o pasivo)</a:t>
          </a:r>
          <a:endParaRPr lang="es-CO" sz="4100" kern="1200" dirty="0">
            <a:latin typeface="Agency FB" pitchFamily="34" charset="0"/>
          </a:endParaRPr>
        </a:p>
        <a:p>
          <a:pPr marL="285750" lvl="1" indent="-285750" algn="l" defTabSz="1822450">
            <a:lnSpc>
              <a:spcPct val="90000"/>
            </a:lnSpc>
            <a:spcBef>
              <a:spcPct val="0"/>
            </a:spcBef>
            <a:spcAft>
              <a:spcPct val="15000"/>
            </a:spcAft>
            <a:buChar char="••"/>
          </a:pPr>
          <a:r>
            <a:rPr lang="es-CO" sz="4100" kern="1200" dirty="0" smtClean="0">
              <a:latin typeface="Agency FB" pitchFamily="34" charset="0"/>
            </a:rPr>
            <a:t>P= patrimonio</a:t>
          </a:r>
          <a:endParaRPr lang="es-CO" sz="4100" kern="1200" dirty="0">
            <a:latin typeface="Agency FB" pitchFamily="34" charset="0"/>
          </a:endParaRPr>
        </a:p>
        <a:p>
          <a:pPr marL="285750" lvl="1" indent="-285750" algn="l" defTabSz="1822450">
            <a:lnSpc>
              <a:spcPct val="90000"/>
            </a:lnSpc>
            <a:spcBef>
              <a:spcPct val="0"/>
            </a:spcBef>
            <a:spcAft>
              <a:spcPct val="15000"/>
            </a:spcAft>
            <a:buChar char="••"/>
          </a:pPr>
          <a:r>
            <a:rPr lang="es-CO" sz="4100" kern="1200" dirty="0" smtClean="0">
              <a:latin typeface="Agency FB" pitchFamily="34" charset="0"/>
            </a:rPr>
            <a:t>i= tasa de interés de la deuda</a:t>
          </a:r>
          <a:endParaRPr lang="es-CO" sz="4100" kern="1200" dirty="0">
            <a:latin typeface="Agency FB" pitchFamily="34" charset="0"/>
          </a:endParaRPr>
        </a:p>
      </dsp:txBody>
      <dsp:txXfrm>
        <a:off x="2597500" y="138318"/>
        <a:ext cx="5511270" cy="41604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F250C-FE07-438C-810C-931D36F3D7A4}">
      <dsp:nvSpPr>
        <dsp:cNvPr id="0" name=""/>
        <dsp:cNvSpPr/>
      </dsp:nvSpPr>
      <dsp:spPr>
        <a:xfrm rot="5400000">
          <a:off x="3499220" y="-1028602"/>
          <a:ext cx="1585912" cy="403969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s-CO" sz="2500" kern="1200" dirty="0" smtClean="0">
              <a:latin typeface="Agency FB" pitchFamily="34" charset="0"/>
            </a:rPr>
            <a:t>Corto o largo plazo?</a:t>
          </a:r>
          <a:endParaRPr lang="es-CO" sz="2500" kern="1200" dirty="0">
            <a:latin typeface="Agency FB" pitchFamily="34" charset="0"/>
          </a:endParaRPr>
        </a:p>
        <a:p>
          <a:pPr marL="228600" lvl="1" indent="-228600" algn="l" defTabSz="1111250">
            <a:lnSpc>
              <a:spcPct val="90000"/>
            </a:lnSpc>
            <a:spcBef>
              <a:spcPct val="0"/>
            </a:spcBef>
            <a:spcAft>
              <a:spcPct val="15000"/>
            </a:spcAft>
            <a:buChar char="••"/>
          </a:pPr>
          <a:r>
            <a:rPr lang="es-CO" sz="2500" kern="1200" dirty="0" smtClean="0">
              <a:latin typeface="Agency FB" pitchFamily="34" charset="0"/>
            </a:rPr>
            <a:t>Nacional o internacional?</a:t>
          </a:r>
          <a:endParaRPr lang="es-CO" sz="2500" kern="1200" dirty="0">
            <a:latin typeface="Agency FB" pitchFamily="34" charset="0"/>
          </a:endParaRPr>
        </a:p>
        <a:p>
          <a:pPr marL="228600" lvl="1" indent="-228600" algn="l" defTabSz="1111250">
            <a:lnSpc>
              <a:spcPct val="90000"/>
            </a:lnSpc>
            <a:spcBef>
              <a:spcPct val="0"/>
            </a:spcBef>
            <a:spcAft>
              <a:spcPct val="15000"/>
            </a:spcAft>
            <a:buChar char="••"/>
          </a:pPr>
          <a:r>
            <a:rPr lang="es-CO" sz="2500" kern="1200" dirty="0" smtClean="0">
              <a:latin typeface="Agency FB" pitchFamily="34" charset="0"/>
            </a:rPr>
            <a:t>Títulos de deuda (Bonos o Bocas)?</a:t>
          </a:r>
          <a:endParaRPr lang="es-CO" sz="2500" kern="1200" dirty="0">
            <a:latin typeface="Agency FB" pitchFamily="34" charset="0"/>
          </a:endParaRPr>
        </a:p>
      </dsp:txBody>
      <dsp:txXfrm rot="-5400000">
        <a:off x="2272329" y="275707"/>
        <a:ext cx="3962277" cy="1431076"/>
      </dsp:txXfrm>
    </dsp:sp>
    <dsp:sp modelId="{10613132-85E7-421E-BD73-B74E0311D672}">
      <dsp:nvSpPr>
        <dsp:cNvPr id="0" name=""/>
        <dsp:cNvSpPr/>
      </dsp:nvSpPr>
      <dsp:spPr>
        <a:xfrm>
          <a:off x="0" y="49"/>
          <a:ext cx="2272328" cy="19823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108585" rIns="217170" bIns="108585" numCol="1" spcCol="1270" anchor="ctr" anchorCtr="0">
          <a:noAutofit/>
        </a:bodyPr>
        <a:lstStyle/>
        <a:p>
          <a:pPr lvl="0" algn="ctr" defTabSz="2533650">
            <a:lnSpc>
              <a:spcPct val="90000"/>
            </a:lnSpc>
            <a:spcBef>
              <a:spcPct val="0"/>
            </a:spcBef>
            <a:spcAft>
              <a:spcPct val="35000"/>
            </a:spcAft>
          </a:pPr>
          <a:r>
            <a:rPr lang="es-CO" sz="5700" kern="1200" dirty="0" smtClean="0">
              <a:latin typeface="Agency FB" pitchFamily="34" charset="0"/>
            </a:rPr>
            <a:t>Deuda:</a:t>
          </a:r>
          <a:endParaRPr lang="es-CO" sz="5700" kern="1200" dirty="0">
            <a:latin typeface="Agency FB" pitchFamily="34" charset="0"/>
          </a:endParaRPr>
        </a:p>
      </dsp:txBody>
      <dsp:txXfrm>
        <a:off x="96772" y="96821"/>
        <a:ext cx="2078784" cy="1788846"/>
      </dsp:txXfrm>
    </dsp:sp>
    <dsp:sp modelId="{40CD5205-2DBF-49F9-8DD8-06D31EB7B944}">
      <dsp:nvSpPr>
        <dsp:cNvPr id="0" name=""/>
        <dsp:cNvSpPr/>
      </dsp:nvSpPr>
      <dsp:spPr>
        <a:xfrm rot="5400000">
          <a:off x="3499220" y="1052907"/>
          <a:ext cx="1585912" cy="403969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s-CO" sz="2500" kern="1200" dirty="0" smtClean="0">
              <a:latin typeface="Agency FB" pitchFamily="34" charset="0"/>
            </a:rPr>
            <a:t>Acciones ordinarias, privilegiadas o preferenciales?</a:t>
          </a:r>
          <a:endParaRPr lang="es-CO" sz="2500" kern="1200" dirty="0">
            <a:latin typeface="Agency FB" pitchFamily="34" charset="0"/>
          </a:endParaRPr>
        </a:p>
      </dsp:txBody>
      <dsp:txXfrm rot="-5400000">
        <a:off x="2272329" y="2357216"/>
        <a:ext cx="3962277" cy="1431076"/>
      </dsp:txXfrm>
    </dsp:sp>
    <dsp:sp modelId="{9C4E7115-244A-4D52-84B1-1BEAC3DDC9AD}">
      <dsp:nvSpPr>
        <dsp:cNvPr id="0" name=""/>
        <dsp:cNvSpPr/>
      </dsp:nvSpPr>
      <dsp:spPr>
        <a:xfrm>
          <a:off x="0" y="2081559"/>
          <a:ext cx="2272328" cy="19823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108585" rIns="217170" bIns="108585" numCol="1" spcCol="1270" anchor="ctr" anchorCtr="0">
          <a:noAutofit/>
        </a:bodyPr>
        <a:lstStyle/>
        <a:p>
          <a:pPr lvl="0" algn="ctr" defTabSz="2533650">
            <a:lnSpc>
              <a:spcPct val="90000"/>
            </a:lnSpc>
            <a:spcBef>
              <a:spcPct val="0"/>
            </a:spcBef>
            <a:spcAft>
              <a:spcPct val="35000"/>
            </a:spcAft>
          </a:pPr>
          <a:r>
            <a:rPr lang="es-CO" sz="5700" kern="1200" dirty="0" smtClean="0">
              <a:latin typeface="Agency FB" pitchFamily="34" charset="0"/>
            </a:rPr>
            <a:t>Capital propio:</a:t>
          </a:r>
          <a:endParaRPr lang="es-CO" sz="5700" kern="1200" dirty="0">
            <a:latin typeface="Agency FB" pitchFamily="34" charset="0"/>
          </a:endParaRPr>
        </a:p>
      </dsp:txBody>
      <dsp:txXfrm>
        <a:off x="96772" y="2178331"/>
        <a:ext cx="2078784" cy="17888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DC7D2-1D40-4378-BAF1-D0FDB9F49F44}">
      <dsp:nvSpPr>
        <dsp:cNvPr id="0" name=""/>
        <dsp:cNvSpPr/>
      </dsp:nvSpPr>
      <dsp:spPr>
        <a:xfrm>
          <a:off x="310972" y="1576600"/>
          <a:ext cx="2314656"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152" tIns="116840" rIns="327152" bIns="116840" numCol="1" spcCol="1270" anchor="ctr" anchorCtr="0">
          <a:noAutofit/>
        </a:bodyPr>
        <a:lstStyle/>
        <a:p>
          <a:pPr lvl="0" algn="r" defTabSz="2044700">
            <a:lnSpc>
              <a:spcPct val="90000"/>
            </a:lnSpc>
            <a:spcBef>
              <a:spcPct val="0"/>
            </a:spcBef>
            <a:spcAft>
              <a:spcPct val="35000"/>
            </a:spcAft>
          </a:pPr>
          <a:r>
            <a:rPr lang="es-CO" sz="4600" kern="1200" dirty="0" smtClean="0">
              <a:latin typeface="Agency FB" pitchFamily="34" charset="0"/>
            </a:rPr>
            <a:t>Caso 1:</a:t>
          </a:r>
          <a:endParaRPr lang="es-CO" sz="4600" kern="1200" dirty="0">
            <a:latin typeface="Agency FB" pitchFamily="34" charset="0"/>
          </a:endParaRPr>
        </a:p>
      </dsp:txBody>
      <dsp:txXfrm>
        <a:off x="310972" y="1576600"/>
        <a:ext cx="2314656" cy="910800"/>
      </dsp:txXfrm>
    </dsp:sp>
    <dsp:sp modelId="{6464BA46-2D8A-4536-94D5-BE374D636C4E}">
      <dsp:nvSpPr>
        <dsp:cNvPr id="0" name=""/>
        <dsp:cNvSpPr/>
      </dsp:nvSpPr>
      <dsp:spPr>
        <a:xfrm>
          <a:off x="2625629" y="39624"/>
          <a:ext cx="411191" cy="398475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1A0E63-F99B-452F-87EE-8921C347980D}">
      <dsp:nvSpPr>
        <dsp:cNvPr id="0" name=""/>
        <dsp:cNvSpPr/>
      </dsp:nvSpPr>
      <dsp:spPr>
        <a:xfrm>
          <a:off x="3201296" y="39624"/>
          <a:ext cx="4719592" cy="39847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285750" lvl="1" indent="-285750" algn="l" defTabSz="2044700">
            <a:lnSpc>
              <a:spcPct val="90000"/>
            </a:lnSpc>
            <a:spcBef>
              <a:spcPct val="0"/>
            </a:spcBef>
            <a:spcAft>
              <a:spcPct val="15000"/>
            </a:spcAft>
            <a:buChar char="••"/>
          </a:pPr>
          <a:r>
            <a:rPr lang="es-CO" sz="4600" kern="1200" dirty="0" smtClean="0">
              <a:latin typeface="Agency FB" pitchFamily="34" charset="0"/>
            </a:rPr>
            <a:t>Activos:               100</a:t>
          </a:r>
          <a:endParaRPr lang="es-CO" sz="4600" kern="1200" dirty="0">
            <a:latin typeface="Agency FB" pitchFamily="34" charset="0"/>
          </a:endParaRPr>
        </a:p>
        <a:p>
          <a:pPr marL="285750" lvl="1" indent="-285750" algn="l" defTabSz="2044700">
            <a:lnSpc>
              <a:spcPct val="90000"/>
            </a:lnSpc>
            <a:spcBef>
              <a:spcPct val="0"/>
            </a:spcBef>
            <a:spcAft>
              <a:spcPct val="15000"/>
            </a:spcAft>
            <a:buChar char="••"/>
          </a:pPr>
          <a:r>
            <a:rPr lang="es-CO" sz="4600" kern="1200" dirty="0" smtClean="0">
              <a:latin typeface="Agency FB" pitchFamily="34" charset="0"/>
            </a:rPr>
            <a:t>Pasivos:               20</a:t>
          </a:r>
          <a:endParaRPr lang="es-CO" sz="4600" kern="1200" dirty="0">
            <a:latin typeface="Agency FB" pitchFamily="34" charset="0"/>
          </a:endParaRPr>
        </a:p>
        <a:p>
          <a:pPr marL="285750" lvl="1" indent="-285750" algn="l" defTabSz="2044700">
            <a:lnSpc>
              <a:spcPct val="90000"/>
            </a:lnSpc>
            <a:spcBef>
              <a:spcPct val="0"/>
            </a:spcBef>
            <a:spcAft>
              <a:spcPct val="15000"/>
            </a:spcAft>
            <a:buChar char="••"/>
          </a:pPr>
          <a:r>
            <a:rPr lang="es-CO" sz="4600" kern="1200" dirty="0" smtClean="0">
              <a:latin typeface="Agency FB" pitchFamily="34" charset="0"/>
            </a:rPr>
            <a:t>Patrimonio:          80</a:t>
          </a:r>
          <a:endParaRPr lang="es-CO" sz="4600" kern="1200" dirty="0">
            <a:latin typeface="Agency FB" pitchFamily="34" charset="0"/>
          </a:endParaRPr>
        </a:p>
        <a:p>
          <a:pPr marL="285750" lvl="1" indent="-285750" algn="l" defTabSz="2044700">
            <a:lnSpc>
              <a:spcPct val="90000"/>
            </a:lnSpc>
            <a:spcBef>
              <a:spcPct val="0"/>
            </a:spcBef>
            <a:spcAft>
              <a:spcPct val="15000"/>
            </a:spcAft>
            <a:buChar char="••"/>
          </a:pPr>
          <a:endParaRPr lang="es-CO" sz="4600" kern="1200" dirty="0">
            <a:latin typeface="Agency FB" pitchFamily="34" charset="0"/>
          </a:endParaRPr>
        </a:p>
        <a:p>
          <a:pPr marL="285750" lvl="1" indent="-285750" algn="l" defTabSz="2044700">
            <a:lnSpc>
              <a:spcPct val="90000"/>
            </a:lnSpc>
            <a:spcBef>
              <a:spcPct val="0"/>
            </a:spcBef>
            <a:spcAft>
              <a:spcPct val="15000"/>
            </a:spcAft>
            <a:buChar char="••"/>
          </a:pPr>
          <a:r>
            <a:rPr lang="es-CO" sz="4600" kern="1200" dirty="0" smtClean="0">
              <a:latin typeface="Agency FB" pitchFamily="34" charset="0"/>
            </a:rPr>
            <a:t>Utilidad neta:       20 </a:t>
          </a:r>
          <a:endParaRPr lang="es-CO" sz="4600" kern="1200" dirty="0">
            <a:latin typeface="Agency FB" pitchFamily="34" charset="0"/>
          </a:endParaRPr>
        </a:p>
      </dsp:txBody>
      <dsp:txXfrm>
        <a:off x="3201296" y="39624"/>
        <a:ext cx="4719592" cy="39847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DC7D2-1D40-4378-BAF1-D0FDB9F49F44}">
      <dsp:nvSpPr>
        <dsp:cNvPr id="0" name=""/>
        <dsp:cNvSpPr/>
      </dsp:nvSpPr>
      <dsp:spPr>
        <a:xfrm>
          <a:off x="0" y="1543281"/>
          <a:ext cx="2112472"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2928" tIns="111760" rIns="312928" bIns="111760" numCol="1" spcCol="1270" anchor="ctr" anchorCtr="0">
          <a:noAutofit/>
        </a:bodyPr>
        <a:lstStyle/>
        <a:p>
          <a:pPr lvl="0" algn="r" defTabSz="1955800">
            <a:lnSpc>
              <a:spcPct val="90000"/>
            </a:lnSpc>
            <a:spcBef>
              <a:spcPct val="0"/>
            </a:spcBef>
            <a:spcAft>
              <a:spcPct val="35000"/>
            </a:spcAft>
          </a:pPr>
          <a:r>
            <a:rPr lang="es-CO" sz="4400" kern="1200" dirty="0" smtClean="0">
              <a:latin typeface="Agency FB" pitchFamily="34" charset="0"/>
            </a:rPr>
            <a:t>Caso 2:</a:t>
          </a:r>
          <a:endParaRPr lang="es-CO" sz="4400" kern="1200" dirty="0">
            <a:latin typeface="Agency FB" pitchFamily="34" charset="0"/>
          </a:endParaRPr>
        </a:p>
      </dsp:txBody>
      <dsp:txXfrm>
        <a:off x="0" y="1543281"/>
        <a:ext cx="2112472" cy="1287000"/>
      </dsp:txXfrm>
    </dsp:sp>
    <dsp:sp modelId="{6464BA46-2D8A-4536-94D5-BE374D636C4E}">
      <dsp:nvSpPr>
        <dsp:cNvPr id="0" name=""/>
        <dsp:cNvSpPr/>
      </dsp:nvSpPr>
      <dsp:spPr>
        <a:xfrm>
          <a:off x="1969590" y="819344"/>
          <a:ext cx="442171" cy="2734875"/>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1A0E63-F99B-452F-87EE-8921C347980D}">
      <dsp:nvSpPr>
        <dsp:cNvPr id="0" name=""/>
        <dsp:cNvSpPr/>
      </dsp:nvSpPr>
      <dsp:spPr>
        <a:xfrm>
          <a:off x="2658091" y="819344"/>
          <a:ext cx="6018398" cy="2734875"/>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s-CO" sz="2400" kern="1200" dirty="0" smtClean="0">
              <a:latin typeface="Agency FB" pitchFamily="34" charset="0"/>
            </a:rPr>
            <a:t>Activos:                                100</a:t>
          </a:r>
          <a:endParaRPr lang="es-CO" sz="2400" kern="1200" dirty="0">
            <a:latin typeface="Agency FB" pitchFamily="34" charset="0"/>
          </a:endParaRPr>
        </a:p>
        <a:p>
          <a:pPr marL="228600" lvl="1" indent="-228600" algn="l" defTabSz="1066800">
            <a:lnSpc>
              <a:spcPct val="90000"/>
            </a:lnSpc>
            <a:spcBef>
              <a:spcPct val="0"/>
            </a:spcBef>
            <a:spcAft>
              <a:spcPct val="15000"/>
            </a:spcAft>
            <a:buChar char="••"/>
          </a:pPr>
          <a:r>
            <a:rPr lang="es-CO" sz="2400" kern="1200" dirty="0" smtClean="0">
              <a:latin typeface="Agency FB" pitchFamily="34" charset="0"/>
            </a:rPr>
            <a:t>Pasivos:                                 60</a:t>
          </a:r>
          <a:endParaRPr lang="es-CO" sz="2400" kern="1200" dirty="0">
            <a:latin typeface="Agency FB" pitchFamily="34" charset="0"/>
          </a:endParaRPr>
        </a:p>
        <a:p>
          <a:pPr marL="228600" lvl="1" indent="-228600" algn="l" defTabSz="1066800">
            <a:lnSpc>
              <a:spcPct val="90000"/>
            </a:lnSpc>
            <a:spcBef>
              <a:spcPct val="0"/>
            </a:spcBef>
            <a:spcAft>
              <a:spcPct val="15000"/>
            </a:spcAft>
            <a:buChar char="••"/>
          </a:pPr>
          <a:r>
            <a:rPr lang="es-CO" sz="2400" kern="1200" dirty="0" smtClean="0">
              <a:latin typeface="Agency FB" pitchFamily="34" charset="0"/>
            </a:rPr>
            <a:t>Patrimonio:                            40</a:t>
          </a:r>
          <a:endParaRPr lang="es-CO" sz="2400" kern="1200" dirty="0">
            <a:latin typeface="Agency FB" pitchFamily="34" charset="0"/>
          </a:endParaRPr>
        </a:p>
        <a:p>
          <a:pPr marL="228600" lvl="1" indent="-228600" algn="l" defTabSz="1066800">
            <a:lnSpc>
              <a:spcPct val="90000"/>
            </a:lnSpc>
            <a:spcBef>
              <a:spcPct val="0"/>
            </a:spcBef>
            <a:spcAft>
              <a:spcPct val="15000"/>
            </a:spcAft>
            <a:buChar char="••"/>
          </a:pPr>
          <a:r>
            <a:rPr lang="es-CO" sz="2400" kern="1200" dirty="0" smtClean="0">
              <a:latin typeface="Agency FB" pitchFamily="34" charset="0"/>
            </a:rPr>
            <a:t>Utilidad neta:                         20 – costo pasivo                                              		              20 – ($40 x 25%) * (1 – </a:t>
          </a:r>
          <a:r>
            <a:rPr lang="es-CO" sz="2400" kern="1200" dirty="0" err="1" smtClean="0">
              <a:latin typeface="Agency FB" pitchFamily="34" charset="0"/>
            </a:rPr>
            <a:t>Tx</a:t>
          </a:r>
          <a:r>
            <a:rPr lang="es-CO" sz="2400" kern="1200" dirty="0" smtClean="0">
              <a:latin typeface="Agency FB" pitchFamily="34" charset="0"/>
            </a:rPr>
            <a:t>)                                              		              20 – 6.7 = 13.3</a:t>
          </a:r>
          <a:endParaRPr lang="es-CO" sz="2400" kern="1200" dirty="0">
            <a:latin typeface="Agency FB" pitchFamily="34" charset="0"/>
          </a:endParaRPr>
        </a:p>
        <a:p>
          <a:pPr marL="228600" lvl="1" indent="-228600" algn="l" defTabSz="1066800">
            <a:lnSpc>
              <a:spcPct val="90000"/>
            </a:lnSpc>
            <a:spcBef>
              <a:spcPct val="0"/>
            </a:spcBef>
            <a:spcAft>
              <a:spcPct val="15000"/>
            </a:spcAft>
            <a:buChar char="••"/>
          </a:pPr>
          <a:r>
            <a:rPr lang="es-CO" sz="2400" kern="1200" dirty="0" smtClean="0">
              <a:latin typeface="Agency FB" pitchFamily="34" charset="0"/>
            </a:rPr>
            <a:t>Rentabilidad patrimonial:      (13.3/40) = 33.25%</a:t>
          </a:r>
          <a:endParaRPr lang="es-CO" sz="2400" kern="1200" dirty="0">
            <a:latin typeface="Agency FB" pitchFamily="34" charset="0"/>
          </a:endParaRPr>
        </a:p>
      </dsp:txBody>
      <dsp:txXfrm>
        <a:off x="2658091" y="819344"/>
        <a:ext cx="6018398" cy="27348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4E83B-49DF-4BEA-9A24-29D0A4CE5A89}">
      <dsp:nvSpPr>
        <dsp:cNvPr id="0" name=""/>
        <dsp:cNvSpPr/>
      </dsp:nvSpPr>
      <dsp:spPr>
        <a:xfrm rot="5400000">
          <a:off x="-169068" y="169670"/>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s-CO" sz="2200" kern="1200" dirty="0" smtClean="0">
              <a:latin typeface="Agency FB" pitchFamily="34" charset="0"/>
              <a:sym typeface="Wingdings"/>
            </a:rPr>
            <a:t></a:t>
          </a:r>
          <a:endParaRPr lang="es-CO" sz="2200" kern="1200" dirty="0">
            <a:latin typeface="Agency FB" pitchFamily="34" charset="0"/>
          </a:endParaRPr>
        </a:p>
      </dsp:txBody>
      <dsp:txXfrm rot="-5400000">
        <a:off x="1" y="395096"/>
        <a:ext cx="788987" cy="338137"/>
      </dsp:txXfrm>
    </dsp:sp>
    <dsp:sp modelId="{DCE95654-ED23-4060-BCC1-1D9728E4AF07}">
      <dsp:nvSpPr>
        <dsp:cNvPr id="0" name=""/>
        <dsp:cNvSpPr/>
      </dsp:nvSpPr>
      <dsp:spPr>
        <a:xfrm rot="5400000">
          <a:off x="3988618" y="-3199029"/>
          <a:ext cx="732631" cy="713189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s-CO" sz="2100" kern="1200" dirty="0" smtClean="0">
              <a:latin typeface="Agency FB" pitchFamily="34" charset="0"/>
            </a:rPr>
            <a:t>Cambió el método de valoración de inventarios: </a:t>
          </a:r>
          <a:br>
            <a:rPr lang="es-CO" sz="2100" kern="1200" dirty="0" smtClean="0">
              <a:latin typeface="Agency FB" pitchFamily="34" charset="0"/>
            </a:rPr>
          </a:br>
          <a:r>
            <a:rPr lang="es-CO" sz="2100" kern="1200" dirty="0" smtClean="0">
              <a:latin typeface="Agency FB" pitchFamily="34" charset="0"/>
            </a:rPr>
            <a:t>PROMEDIO           </a:t>
          </a:r>
          <a:r>
            <a:rPr lang="es-CO" sz="2100" kern="1200" dirty="0" err="1" smtClean="0">
              <a:latin typeface="Agency FB" pitchFamily="34" charset="0"/>
            </a:rPr>
            <a:t>PEPS</a:t>
          </a:r>
          <a:endParaRPr lang="es-CO" sz="2100" kern="1200" dirty="0">
            <a:latin typeface="Agency FB" pitchFamily="34" charset="0"/>
          </a:endParaRPr>
        </a:p>
      </dsp:txBody>
      <dsp:txXfrm rot="-5400000">
        <a:off x="788988" y="36365"/>
        <a:ext cx="7096128" cy="661103"/>
      </dsp:txXfrm>
    </dsp:sp>
    <dsp:sp modelId="{68F74B6C-13DD-417F-94F4-3BCCE19BC67C}">
      <dsp:nvSpPr>
        <dsp:cNvPr id="0" name=""/>
        <dsp:cNvSpPr/>
      </dsp:nvSpPr>
      <dsp:spPr>
        <a:xfrm rot="5400000">
          <a:off x="-169068" y="1148227"/>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s-CO" sz="2200" kern="1200" dirty="0" smtClean="0">
              <a:latin typeface="Agency FB" pitchFamily="34" charset="0"/>
              <a:sym typeface="Wingdings"/>
            </a:rPr>
            <a:t></a:t>
          </a:r>
          <a:endParaRPr lang="es-CO" sz="2200" kern="1200" dirty="0">
            <a:latin typeface="Agency FB" pitchFamily="34" charset="0"/>
          </a:endParaRPr>
        </a:p>
      </dsp:txBody>
      <dsp:txXfrm rot="-5400000">
        <a:off x="1" y="1373653"/>
        <a:ext cx="788987" cy="338137"/>
      </dsp:txXfrm>
    </dsp:sp>
    <dsp:sp modelId="{C645F6E9-6D98-4BCC-8ED1-5B1D07A434D9}">
      <dsp:nvSpPr>
        <dsp:cNvPr id="0" name=""/>
        <dsp:cNvSpPr/>
      </dsp:nvSpPr>
      <dsp:spPr>
        <a:xfrm rot="5400000">
          <a:off x="3988618" y="-2220471"/>
          <a:ext cx="732631" cy="713189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s-CO" sz="2100" kern="1200" dirty="0" smtClean="0">
              <a:latin typeface="Agency FB" pitchFamily="34" charset="0"/>
            </a:rPr>
            <a:t>Modificó el sistema de depreciación de activos fijos:</a:t>
          </a:r>
          <a:br>
            <a:rPr lang="es-CO" sz="2100" kern="1200" dirty="0" smtClean="0">
              <a:latin typeface="Agency FB" pitchFamily="34" charset="0"/>
            </a:rPr>
          </a:br>
          <a:r>
            <a:rPr lang="es-CO" sz="2100" kern="1200" dirty="0" smtClean="0">
              <a:latin typeface="Agency FB" pitchFamily="34" charset="0"/>
            </a:rPr>
            <a:t>Reducción de saldos            Línea Recta</a:t>
          </a:r>
          <a:endParaRPr lang="es-CO" sz="2100" kern="1200" dirty="0">
            <a:latin typeface="Agency FB" pitchFamily="34" charset="0"/>
          </a:endParaRPr>
        </a:p>
      </dsp:txBody>
      <dsp:txXfrm rot="-5400000">
        <a:off x="788988" y="1014923"/>
        <a:ext cx="7096128" cy="661103"/>
      </dsp:txXfrm>
    </dsp:sp>
    <dsp:sp modelId="{DB9D98DE-C486-4E50-AA38-F552B849F522}">
      <dsp:nvSpPr>
        <dsp:cNvPr id="0" name=""/>
        <dsp:cNvSpPr/>
      </dsp:nvSpPr>
      <dsp:spPr>
        <a:xfrm rot="5400000">
          <a:off x="-169068" y="2126784"/>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s-CO" sz="2200" kern="1200" dirty="0" smtClean="0">
              <a:latin typeface="Agency FB" pitchFamily="34" charset="0"/>
              <a:sym typeface="Wingdings"/>
            </a:rPr>
            <a:t></a:t>
          </a:r>
          <a:endParaRPr lang="es-CO" sz="2200" kern="1200" dirty="0">
            <a:latin typeface="Agency FB" pitchFamily="34" charset="0"/>
          </a:endParaRPr>
        </a:p>
      </dsp:txBody>
      <dsp:txXfrm rot="-5400000">
        <a:off x="1" y="2352210"/>
        <a:ext cx="788987" cy="338137"/>
      </dsp:txXfrm>
    </dsp:sp>
    <dsp:sp modelId="{EF409236-9D4D-4A77-9D6E-7A0D0E79EEC4}">
      <dsp:nvSpPr>
        <dsp:cNvPr id="0" name=""/>
        <dsp:cNvSpPr/>
      </dsp:nvSpPr>
      <dsp:spPr>
        <a:xfrm rot="5400000">
          <a:off x="3988618" y="-1241914"/>
          <a:ext cx="732631" cy="713189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s-CO" sz="2100" kern="1200" dirty="0" smtClean="0">
              <a:latin typeface="Agency FB" pitchFamily="34" charset="0"/>
            </a:rPr>
            <a:t>Vendió los activos 100% depreciados que poseían valor comercial y tecnológico.</a:t>
          </a:r>
          <a:endParaRPr lang="es-CO" sz="2100" kern="1200" dirty="0">
            <a:latin typeface="Agency FB" pitchFamily="34" charset="0"/>
          </a:endParaRPr>
        </a:p>
      </dsp:txBody>
      <dsp:txXfrm rot="-5400000">
        <a:off x="788988" y="1993480"/>
        <a:ext cx="7096128" cy="661103"/>
      </dsp:txXfrm>
    </dsp:sp>
    <dsp:sp modelId="{49CEE7CB-B8A4-4531-8CF0-4C6B428B3B06}">
      <dsp:nvSpPr>
        <dsp:cNvPr id="0" name=""/>
        <dsp:cNvSpPr/>
      </dsp:nvSpPr>
      <dsp:spPr>
        <a:xfrm rot="5400000">
          <a:off x="-169068" y="3105342"/>
          <a:ext cx="1127124" cy="78898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s-CO" sz="2200" kern="1200" dirty="0" smtClean="0">
              <a:latin typeface="Agency FB" pitchFamily="34" charset="0"/>
              <a:sym typeface="Wingdings"/>
            </a:rPr>
            <a:t></a:t>
          </a:r>
          <a:endParaRPr lang="es-CO" sz="2200" kern="1200" dirty="0">
            <a:latin typeface="Agency FB" pitchFamily="34" charset="0"/>
          </a:endParaRPr>
        </a:p>
      </dsp:txBody>
      <dsp:txXfrm rot="-5400000">
        <a:off x="1" y="3330768"/>
        <a:ext cx="788987" cy="338137"/>
      </dsp:txXfrm>
    </dsp:sp>
    <dsp:sp modelId="{9DCDF24B-B741-4D3C-A02F-A404F298064F}">
      <dsp:nvSpPr>
        <dsp:cNvPr id="0" name=""/>
        <dsp:cNvSpPr/>
      </dsp:nvSpPr>
      <dsp:spPr>
        <a:xfrm rot="5400000">
          <a:off x="3988618" y="-263356"/>
          <a:ext cx="732631" cy="713189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s-CO" sz="2100" kern="1200" dirty="0" smtClean="0">
              <a:latin typeface="Agency FB" pitchFamily="34" charset="0"/>
            </a:rPr>
            <a:t>Aumentó al máximo permitido los periodos de amortización de cargos diferidos:</a:t>
          </a:r>
          <a:br>
            <a:rPr lang="es-CO" sz="2100" kern="1200" dirty="0" smtClean="0">
              <a:latin typeface="Agency FB" pitchFamily="34" charset="0"/>
            </a:rPr>
          </a:br>
          <a:r>
            <a:rPr lang="es-CO" sz="2100" kern="1200" dirty="0" smtClean="0">
              <a:latin typeface="Agency FB" pitchFamily="34" charset="0"/>
            </a:rPr>
            <a:t>1, 2,………                     5 años</a:t>
          </a:r>
          <a:endParaRPr lang="es-CO" sz="2100" kern="1200" dirty="0">
            <a:latin typeface="Agency FB" pitchFamily="34" charset="0"/>
          </a:endParaRPr>
        </a:p>
      </dsp:txBody>
      <dsp:txXfrm rot="-5400000">
        <a:off x="788988" y="2972038"/>
        <a:ext cx="7096128" cy="6611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4E83B-49DF-4BEA-9A24-29D0A4CE5A89}">
      <dsp:nvSpPr>
        <dsp:cNvPr id="0" name=""/>
        <dsp:cNvSpPr/>
      </dsp:nvSpPr>
      <dsp:spPr>
        <a:xfrm rot="5400000">
          <a:off x="-204157" y="371047"/>
          <a:ext cx="1361049" cy="95273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CO" sz="2400" kern="1200" dirty="0" smtClean="0">
              <a:latin typeface="Agency FB" pitchFamily="34" charset="0"/>
              <a:sym typeface="Wingdings"/>
            </a:rPr>
            <a:t></a:t>
          </a:r>
          <a:endParaRPr lang="es-CO" sz="2400" kern="1200" dirty="0">
            <a:latin typeface="Agency FB" pitchFamily="34" charset="0"/>
          </a:endParaRPr>
        </a:p>
      </dsp:txBody>
      <dsp:txXfrm rot="-5400000">
        <a:off x="1" y="643256"/>
        <a:ext cx="952734" cy="408315"/>
      </dsp:txXfrm>
    </dsp:sp>
    <dsp:sp modelId="{DCE95654-ED23-4060-BCC1-1D9728E4AF07}">
      <dsp:nvSpPr>
        <dsp:cNvPr id="0" name=""/>
        <dsp:cNvSpPr/>
      </dsp:nvSpPr>
      <dsp:spPr>
        <a:xfrm rot="5400000">
          <a:off x="3871343" y="-2916017"/>
          <a:ext cx="1213279" cy="705049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s-CO" sz="2400" kern="1200" dirty="0" smtClean="0">
              <a:latin typeface="Agency FB" pitchFamily="34" charset="0"/>
            </a:rPr>
            <a:t>No creó provisiones necesarias para garantizar VALOR DE REALIZACIÓN DE LOS ACTIVOS O VALOR EXIGIBLE DE LOS PASIVOS:</a:t>
          </a:r>
          <a:br>
            <a:rPr lang="es-CO" sz="2400" kern="1200" dirty="0" smtClean="0">
              <a:latin typeface="Agency FB" pitchFamily="34" charset="0"/>
            </a:rPr>
          </a:br>
          <a:r>
            <a:rPr lang="es-CO" sz="2400" kern="1200" dirty="0" smtClean="0">
              <a:latin typeface="Agency FB" pitchFamily="34" charset="0"/>
            </a:rPr>
            <a:t>No hay contingencias                          Provisión </a:t>
          </a:r>
          <a:r>
            <a:rPr lang="es-CO" sz="2400" kern="1200" dirty="0" smtClean="0">
              <a:latin typeface="Agency FB"/>
            </a:rPr>
            <a:t>Ø</a:t>
          </a:r>
          <a:endParaRPr lang="es-CO" sz="2400" kern="1200" dirty="0">
            <a:latin typeface="Agency FB" pitchFamily="34" charset="0"/>
          </a:endParaRPr>
        </a:p>
      </dsp:txBody>
      <dsp:txXfrm rot="-5400000">
        <a:off x="952735" y="61818"/>
        <a:ext cx="6991270" cy="1094825"/>
      </dsp:txXfrm>
    </dsp:sp>
    <dsp:sp modelId="{68F74B6C-13DD-417F-94F4-3BCCE19BC67C}">
      <dsp:nvSpPr>
        <dsp:cNvPr id="0" name=""/>
        <dsp:cNvSpPr/>
      </dsp:nvSpPr>
      <dsp:spPr>
        <a:xfrm rot="5400000">
          <a:off x="-204157" y="1455611"/>
          <a:ext cx="1361049" cy="95273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CO" sz="2400" kern="1200" dirty="0" smtClean="0">
              <a:latin typeface="Agency FB" pitchFamily="34" charset="0"/>
              <a:sym typeface="Wingdings"/>
            </a:rPr>
            <a:t></a:t>
          </a:r>
          <a:endParaRPr lang="es-CO" sz="2400" kern="1200" dirty="0">
            <a:latin typeface="Agency FB" pitchFamily="34" charset="0"/>
          </a:endParaRPr>
        </a:p>
      </dsp:txBody>
      <dsp:txXfrm rot="-5400000">
        <a:off x="1" y="1727820"/>
        <a:ext cx="952734" cy="408315"/>
      </dsp:txXfrm>
    </dsp:sp>
    <dsp:sp modelId="{C645F6E9-6D98-4BCC-8ED1-5B1D07A434D9}">
      <dsp:nvSpPr>
        <dsp:cNvPr id="0" name=""/>
        <dsp:cNvSpPr/>
      </dsp:nvSpPr>
      <dsp:spPr>
        <a:xfrm rot="5400000">
          <a:off x="4035642" y="-1735340"/>
          <a:ext cx="884682" cy="705049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s-CO" sz="2400" kern="1200" dirty="0" smtClean="0">
              <a:latin typeface="Agency FB" pitchFamily="34" charset="0"/>
            </a:rPr>
            <a:t>Gracias a Dios en Colombia hay inflación (*) :</a:t>
          </a:r>
          <a:endParaRPr lang="es-CO" sz="2400" kern="1200" dirty="0">
            <a:latin typeface="Agency FB" pitchFamily="34" charset="0"/>
          </a:endParaRPr>
        </a:p>
      </dsp:txBody>
      <dsp:txXfrm rot="-5400000">
        <a:off x="952735" y="1390754"/>
        <a:ext cx="7007310" cy="79830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4E83B-49DF-4BEA-9A24-29D0A4CE5A89}">
      <dsp:nvSpPr>
        <dsp:cNvPr id="0" name=""/>
        <dsp:cNvSpPr/>
      </dsp:nvSpPr>
      <dsp:spPr>
        <a:xfrm rot="5400000">
          <a:off x="-270029" y="270029"/>
          <a:ext cx="1800200" cy="126014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s-CO" sz="3600" kern="1200" dirty="0" smtClean="0">
              <a:latin typeface="Agency FB" pitchFamily="34" charset="0"/>
              <a:sym typeface="Wingdings"/>
            </a:rPr>
            <a:t></a:t>
          </a:r>
          <a:endParaRPr lang="es-CO" sz="3600" kern="1200" dirty="0">
            <a:latin typeface="Agency FB" pitchFamily="34" charset="0"/>
          </a:endParaRPr>
        </a:p>
      </dsp:txBody>
      <dsp:txXfrm rot="-5400000">
        <a:off x="1" y="630069"/>
        <a:ext cx="1260140" cy="540060"/>
      </dsp:txXfrm>
    </dsp:sp>
    <dsp:sp modelId="{DCE95654-ED23-4060-BCC1-1D9728E4AF07}">
      <dsp:nvSpPr>
        <dsp:cNvPr id="0" name=""/>
        <dsp:cNvSpPr/>
      </dsp:nvSpPr>
      <dsp:spPr>
        <a:xfrm rot="5400000">
          <a:off x="4185464" y="-2925324"/>
          <a:ext cx="1170130" cy="702078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s-CO" sz="2800" kern="1200" dirty="0" smtClean="0">
              <a:latin typeface="Agency FB" pitchFamily="34" charset="0"/>
            </a:rPr>
            <a:t>Capitalizó Erogaciones menores considerándolas Activos Fijos sin importar la Norma Básica de Materialidad. </a:t>
          </a:r>
          <a:endParaRPr lang="es-CO" sz="2800" kern="1200" dirty="0">
            <a:latin typeface="Agency FB" pitchFamily="34" charset="0"/>
          </a:endParaRPr>
        </a:p>
      </dsp:txBody>
      <dsp:txXfrm rot="-5400000">
        <a:off x="1260140" y="57121"/>
        <a:ext cx="6963659" cy="105588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diagrams.loki3.com/BracketList+Icon">
  <dgm:title val="Lista de llaves verticales"/>
  <dgm:desc val="Se usa para mostrar bloques de información agrupados. Funciona bien con gran cantidad de texto de nivel 2."/>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diagrams.loki3.com/BracketList+Icon">
  <dgm:title val="Lista de llaves verticales"/>
  <dgm:desc val="Se usa para mostrar bloques de información agrupados. Funciona bien con gran cantidad de texto de nivel 2."/>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6.xml><?xml version="1.0" encoding="utf-8"?>
<dgm:layoutDef xmlns:dgm="http://schemas.openxmlformats.org/drawingml/2006/diagram" xmlns:a="http://schemas.openxmlformats.org/drawingml/2006/main" uniqueId="urn:diagrams.loki3.com/BracketList+Icon">
  <dgm:title val="Lista de llaves verticales"/>
  <dgm:desc val="Se usa para mostrar bloques de información agrupados. Funciona bien con gran cantidad de texto de nivel 2."/>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A055D1-55B7-4C4C-A58E-B2C4CBDABD18}" type="datetimeFigureOut">
              <a:rPr lang="es-CO" smtClean="0"/>
              <a:t>26/04/2013</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CB9B89-55DB-4BE1-AD3F-D6066D6A47B7}" type="slidenum">
              <a:rPr lang="es-CO" smtClean="0"/>
              <a:t>‹Nº›</a:t>
            </a:fld>
            <a:endParaRPr lang="es-CO"/>
          </a:p>
        </p:txBody>
      </p:sp>
    </p:spTree>
    <p:extLst>
      <p:ext uri="{BB962C8B-B14F-4D97-AF65-F5344CB8AC3E}">
        <p14:creationId xmlns:p14="http://schemas.microsoft.com/office/powerpoint/2010/main" val="1095674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E6B363F-8BDA-463A-A862-7ED489AC39D2}" type="datetimeFigureOut">
              <a:rPr lang="es-CO" smtClean="0"/>
              <a:t>26/04/2013</a:t>
            </a:fld>
            <a:endParaRPr lang="es-CO"/>
          </a:p>
        </p:txBody>
      </p:sp>
      <p:sp>
        <p:nvSpPr>
          <p:cNvPr id="5" name="Footer Placeholder 4"/>
          <p:cNvSpPr>
            <a:spLocks noGrp="1"/>
          </p:cNvSpPr>
          <p:nvPr>
            <p:ph type="ftr" sz="quarter" idx="11"/>
          </p:nvPr>
        </p:nvSpPr>
        <p:spPr/>
        <p:txBody>
          <a:bodyPr/>
          <a:lstStyle/>
          <a:p>
            <a:endParaRPr lang="es-CO"/>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2B1DDC5-1B7F-4747-98BC-82A8BA7B91E0}" type="slidenum">
              <a:rPr lang="es-CO" smtClean="0"/>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E6B363F-8BDA-463A-A862-7ED489AC39D2}" type="datetimeFigureOut">
              <a:rPr lang="es-CO" smtClean="0"/>
              <a:t>26/04/2013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2B1DDC5-1B7F-4747-98BC-82A8BA7B91E0}"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E6B363F-8BDA-463A-A862-7ED489AC39D2}" type="datetimeFigureOut">
              <a:rPr lang="es-CO" smtClean="0"/>
              <a:t>26/04/2013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2B1DDC5-1B7F-4747-98BC-82A8BA7B91E0}" type="slidenum">
              <a:rPr lang="es-CO" smtClean="0"/>
              <a:t>‹Nº›</a:t>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CO"/>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a:xfrm>
            <a:off x="457200" y="6245225"/>
            <a:ext cx="2133600" cy="476250"/>
          </a:xfrm>
        </p:spPr>
        <p:txBody>
          <a:bodyPr/>
          <a:lstStyle>
            <a:lvl1pPr>
              <a:defRPr/>
            </a:lvl1pPr>
          </a:lstStyle>
          <a:p>
            <a:endParaRPr lang="es-CO"/>
          </a:p>
        </p:txBody>
      </p:sp>
      <p:sp>
        <p:nvSpPr>
          <p:cNvPr id="6" name="5 Marcador de pie de página"/>
          <p:cNvSpPr>
            <a:spLocks noGrp="1"/>
          </p:cNvSpPr>
          <p:nvPr>
            <p:ph type="ftr" sz="quarter" idx="11"/>
          </p:nvPr>
        </p:nvSpPr>
        <p:spPr>
          <a:xfrm>
            <a:off x="3124200" y="6245225"/>
            <a:ext cx="2895600" cy="476250"/>
          </a:xfrm>
        </p:spPr>
        <p:txBody>
          <a:bodyPr/>
          <a:lstStyle>
            <a:lvl1pPr>
              <a:defRPr/>
            </a:lvl1pPr>
          </a:lstStyle>
          <a:p>
            <a:endParaRPr lang="es-CO"/>
          </a:p>
        </p:txBody>
      </p:sp>
      <p:sp>
        <p:nvSpPr>
          <p:cNvPr id="7" name="6 Marcador de número de diapositiva"/>
          <p:cNvSpPr>
            <a:spLocks noGrp="1"/>
          </p:cNvSpPr>
          <p:nvPr>
            <p:ph type="sldNum" sz="quarter" idx="12"/>
          </p:nvPr>
        </p:nvSpPr>
        <p:spPr>
          <a:xfrm>
            <a:off x="6553200" y="6245225"/>
            <a:ext cx="2133600" cy="476250"/>
          </a:xfrm>
        </p:spPr>
        <p:txBody>
          <a:bodyPr/>
          <a:lstStyle>
            <a:lvl1pPr>
              <a:defRPr/>
            </a:lvl1pPr>
          </a:lstStyle>
          <a:p>
            <a:fld id="{9CE7D504-3086-4470-A044-BEE48A08A0A8}" type="slidenum">
              <a:rPr lang="es-CO"/>
              <a:pPr/>
              <a:t>‹Nº›</a:t>
            </a:fld>
            <a:endParaRPr lang="es-CO"/>
          </a:p>
        </p:txBody>
      </p:sp>
    </p:spTree>
    <p:extLst>
      <p:ext uri="{BB962C8B-B14F-4D97-AF65-F5344CB8AC3E}">
        <p14:creationId xmlns:p14="http://schemas.microsoft.com/office/powerpoint/2010/main" val="291106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E6B363F-8BDA-463A-A862-7ED489AC39D2}" type="datetimeFigureOut">
              <a:rPr lang="es-CO" smtClean="0"/>
              <a:t>26/04/2013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2B1DDC5-1B7F-4747-98BC-82A8BA7B91E0}" type="slidenum">
              <a:rPr lang="es-CO" smtClean="0"/>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0E6B363F-8BDA-463A-A862-7ED489AC39D2}" type="datetimeFigureOut">
              <a:rPr lang="es-CO" smtClean="0"/>
              <a:t>26/04/2013</a:t>
            </a:fld>
            <a:endParaRPr lang="es-CO"/>
          </a:p>
        </p:txBody>
      </p:sp>
      <p:sp>
        <p:nvSpPr>
          <p:cNvPr id="8" name="Slide Number Placeholder 7"/>
          <p:cNvSpPr>
            <a:spLocks noGrp="1"/>
          </p:cNvSpPr>
          <p:nvPr>
            <p:ph type="sldNum" sz="quarter" idx="11"/>
          </p:nvPr>
        </p:nvSpPr>
        <p:spPr/>
        <p:txBody>
          <a:bodyPr/>
          <a:lstStyle/>
          <a:p>
            <a:fld id="{92B1DDC5-1B7F-4747-98BC-82A8BA7B91E0}" type="slidenum">
              <a:rPr lang="es-CO" smtClean="0"/>
              <a:t>‹Nº›</a:t>
            </a:fld>
            <a:endParaRPr lang="es-CO"/>
          </a:p>
        </p:txBody>
      </p:sp>
      <p:sp>
        <p:nvSpPr>
          <p:cNvPr id="9" name="Footer Placeholder 8"/>
          <p:cNvSpPr>
            <a:spLocks noGrp="1"/>
          </p:cNvSpPr>
          <p:nvPr>
            <p:ph type="ftr" sz="quarter" idx="12"/>
          </p:nvPr>
        </p:nvSpPr>
        <p:spPr/>
        <p:txBody>
          <a:bodyPr/>
          <a:lstStyle/>
          <a:p>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E6B363F-8BDA-463A-A862-7ED489AC39D2}" type="datetimeFigureOut">
              <a:rPr lang="es-CO" smtClean="0"/>
              <a:t>26/04/2013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2B1DDC5-1B7F-4747-98BC-82A8BA7B91E0}" type="slidenum">
              <a:rPr lang="es-CO" smtClean="0"/>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s-ES" smtClean="0"/>
              <a:t>Haga clic para modificar el estilo de texto del patrón</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E6B363F-8BDA-463A-A862-7ED489AC39D2}" type="datetimeFigureOut">
              <a:rPr lang="es-CO" smtClean="0"/>
              <a:t>26/04/2013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92B1DDC5-1B7F-4747-98BC-82A8BA7B91E0}" type="slidenum">
              <a:rPr lang="es-CO" smtClean="0"/>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0E6B363F-8BDA-463A-A862-7ED489AC39D2}" type="datetimeFigureOut">
              <a:rPr lang="es-CO" smtClean="0"/>
              <a:t>26/04/2013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92B1DDC5-1B7F-4747-98BC-82A8BA7B91E0}"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B363F-8BDA-463A-A862-7ED489AC39D2}" type="datetimeFigureOut">
              <a:rPr lang="es-CO" smtClean="0"/>
              <a:t>26/04/2013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92B1DDC5-1B7F-4747-98BC-82A8BA7B91E0}"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E6B363F-8BDA-463A-A862-7ED489AC39D2}" type="datetimeFigureOut">
              <a:rPr lang="es-CO" smtClean="0"/>
              <a:t>26/04/2013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2B1DDC5-1B7F-4747-98BC-82A8BA7B91E0}" type="slidenum">
              <a:rPr lang="es-CO" smtClean="0"/>
              <a:t>‹Nº›</a:t>
            </a:fld>
            <a:endParaRPr lang="es-CO"/>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E6B363F-8BDA-463A-A862-7ED489AC39D2}" type="datetimeFigureOut">
              <a:rPr lang="es-CO" smtClean="0"/>
              <a:t>26/04/2013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2B1DDC5-1B7F-4747-98BC-82A8BA7B91E0}" type="slidenum">
              <a:rPr lang="es-CO" smtClean="0"/>
              <a:t>‹Nº›</a:t>
            </a:fld>
            <a:endParaRPr lang="es-CO"/>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s-ES" smtClean="0"/>
              <a:t>Haga clic para modificar el estilo de título del patrón</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0E6B363F-8BDA-463A-A862-7ED489AC39D2}" type="datetimeFigureOut">
              <a:rPr lang="es-CO" smtClean="0"/>
              <a:t>26/04/2013</a:t>
            </a:fld>
            <a:endParaRPr lang="es-CO"/>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s-CO"/>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92B1DDC5-1B7F-4747-98BC-82A8BA7B91E0}" type="slidenum">
              <a:rPr lang="es-CO" smtClean="0"/>
              <a:t>‹Nº›</a:t>
            </a:fld>
            <a:endParaRPr lang="es-CO"/>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31.wmf"/><Relationship Id="rId5" Type="http://schemas.openxmlformats.org/officeDocument/2006/relationships/oleObject" Target="../embeddings/oleObject22.bin"/><Relationship Id="rId4" Type="http://schemas.openxmlformats.org/officeDocument/2006/relationships/image" Target="../media/image30.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0.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5.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12.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3.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9.wmf"/><Relationship Id="rId5" Type="http://schemas.openxmlformats.org/officeDocument/2006/relationships/oleObject" Target="../embeddings/oleObject17.bin"/><Relationship Id="rId4" Type="http://schemas.openxmlformats.org/officeDocument/2006/relationships/image" Target="../media/image18.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1.wmf"/><Relationship Id="rId5" Type="http://schemas.openxmlformats.org/officeDocument/2006/relationships/oleObject" Target="../embeddings/oleObject19.bin"/><Relationship Id="rId4" Type="http://schemas.openxmlformats.org/officeDocument/2006/relationships/image" Target="../media/image20.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9.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oleObject" Target="../embeddings/oleObject20.bin"/><Relationship Id="rId7" Type="http://schemas.openxmlformats.org/officeDocument/2006/relationships/diagramQuickStyle" Target="../diagrams/quickStyle2.xml"/><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2.wmf"/><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3.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4.xml.rels><?xml version="1.0" encoding="UTF-8" standalone="yes"?>
<Relationships xmlns="http://schemas.openxmlformats.org/package/2006/relationships"><Relationship Id="rId8" Type="http://schemas.openxmlformats.org/officeDocument/2006/relationships/image" Target="../media/image44.png"/><Relationship Id="rId7" Type="http://schemas.openxmlformats.org/officeDocument/2006/relationships/image" Target="../media/image43.png"/><Relationship Id="rId2" Type="http://schemas.openxmlformats.org/officeDocument/2006/relationships/image" Target="../media/image23.png"/><Relationship Id="rId1" Type="http://schemas.openxmlformats.org/officeDocument/2006/relationships/slideLayout" Target="../slideLayouts/slideLayout2.xml"/><Relationship Id="rId10" Type="http://schemas.openxmlformats.org/officeDocument/2006/relationships/image" Target="../media/image46.png"/><Relationship Id="rId9" Type="http://schemas.openxmlformats.org/officeDocument/2006/relationships/image" Target="../media/image45.png"/></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8.xml.rels><?xml version="1.0" encoding="UTF-8" standalone="yes"?>
<Relationships xmlns="http://schemas.openxmlformats.org/package/2006/relationships"><Relationship Id="rId3" Type="http://schemas.openxmlformats.org/officeDocument/2006/relationships/image" Target="../media/image4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0" y="218728"/>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CO" sz="4400" b="1" dirty="0">
                <a:effectLst>
                  <a:outerShdw blurRad="38100" dist="38100" dir="2700000" algn="tl">
                    <a:srgbClr val="000000">
                      <a:alpha val="43137"/>
                    </a:srgbClr>
                  </a:outerShdw>
                </a:effectLst>
                <a:latin typeface="Agency FB" pitchFamily="34" charset="0"/>
              </a:rPr>
              <a:t>TIPOS DE CONTABILIDAD</a:t>
            </a:r>
            <a:endParaRPr lang="es-ES" sz="4400" b="1" dirty="0">
              <a:effectLst>
                <a:outerShdw blurRad="38100" dist="38100" dir="2700000" algn="tl">
                  <a:srgbClr val="000000">
                    <a:alpha val="43137"/>
                  </a:srgbClr>
                </a:outerShdw>
              </a:effectLst>
              <a:latin typeface="Agency FB" pitchFamily="34" charset="0"/>
            </a:endParaRPr>
          </a:p>
        </p:txBody>
      </p:sp>
      <p:sp>
        <p:nvSpPr>
          <p:cNvPr id="3" name="Text Box 3"/>
          <p:cNvSpPr txBox="1">
            <a:spLocks noChangeArrowheads="1"/>
          </p:cNvSpPr>
          <p:nvPr/>
        </p:nvSpPr>
        <p:spPr bwMode="auto">
          <a:xfrm>
            <a:off x="251520" y="1412776"/>
            <a:ext cx="8446142" cy="46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spcBef>
                <a:spcPct val="50000"/>
              </a:spcBef>
              <a:buFont typeface="Arial" pitchFamily="34" charset="0"/>
              <a:buChar char="•"/>
            </a:pPr>
            <a:r>
              <a:rPr lang="es-CO" sz="2600" dirty="0">
                <a:latin typeface="Agency FB" pitchFamily="34" charset="0"/>
              </a:rPr>
              <a:t>CONTABILIDAD FINANCIERA</a:t>
            </a:r>
          </a:p>
          <a:p>
            <a:pPr algn="just">
              <a:spcBef>
                <a:spcPct val="50000"/>
              </a:spcBef>
            </a:pPr>
            <a:r>
              <a:rPr lang="es-CO" sz="2600" dirty="0">
                <a:latin typeface="Agency FB" pitchFamily="34" charset="0"/>
              </a:rPr>
              <a:t>Información que </a:t>
            </a:r>
            <a:r>
              <a:rPr lang="es-CO" sz="2600" u="sng" dirty="0">
                <a:latin typeface="Agency FB" pitchFamily="34" charset="0"/>
              </a:rPr>
              <a:t>describe</a:t>
            </a:r>
            <a:r>
              <a:rPr lang="es-CO" sz="2600" dirty="0">
                <a:latin typeface="Agency FB" pitchFamily="34" charset="0"/>
              </a:rPr>
              <a:t> los recursos, obligaciones y actividades financieras de una entidad económica (organización o individuo)</a:t>
            </a:r>
          </a:p>
          <a:p>
            <a:pPr marL="457200" indent="-457200" algn="just">
              <a:spcBef>
                <a:spcPct val="50000"/>
              </a:spcBef>
              <a:buFont typeface="Arial" pitchFamily="34" charset="0"/>
              <a:buChar char="•"/>
            </a:pPr>
            <a:r>
              <a:rPr lang="es-CO" sz="2600" dirty="0">
                <a:latin typeface="Agency FB" pitchFamily="34" charset="0"/>
              </a:rPr>
              <a:t>CONTABILIDAD TRIBUTARIA</a:t>
            </a:r>
          </a:p>
          <a:p>
            <a:pPr algn="just">
              <a:spcBef>
                <a:spcPct val="50000"/>
              </a:spcBef>
            </a:pPr>
            <a:r>
              <a:rPr lang="es-CO" sz="2600" dirty="0">
                <a:latin typeface="Agency FB" pitchFamily="34" charset="0"/>
              </a:rPr>
              <a:t>Planeación y preparación de una declaración de impuestos sobre la renta.</a:t>
            </a:r>
          </a:p>
          <a:p>
            <a:pPr marL="457200" indent="-457200" algn="just">
              <a:spcBef>
                <a:spcPct val="50000"/>
              </a:spcBef>
              <a:buFont typeface="Arial" pitchFamily="34" charset="0"/>
              <a:buChar char="•"/>
            </a:pPr>
            <a:r>
              <a:rPr lang="es-CO" sz="2600" dirty="0">
                <a:latin typeface="Agency FB" pitchFamily="34" charset="0"/>
              </a:rPr>
              <a:t>CONTABILIDAD GERENCIAL (o Administrativa)</a:t>
            </a:r>
          </a:p>
          <a:p>
            <a:pPr algn="just">
              <a:spcBef>
                <a:spcPct val="50000"/>
              </a:spcBef>
            </a:pPr>
            <a:r>
              <a:rPr lang="es-CO" sz="2600" dirty="0">
                <a:latin typeface="Agency FB" pitchFamily="34" charset="0"/>
              </a:rPr>
              <a:t>Desarrollo e </a:t>
            </a:r>
            <a:r>
              <a:rPr lang="es-CO" sz="2600" u="sng" dirty="0">
                <a:latin typeface="Agency FB" pitchFamily="34" charset="0"/>
              </a:rPr>
              <a:t>interpretación</a:t>
            </a:r>
            <a:r>
              <a:rPr lang="es-CO" sz="2600" dirty="0">
                <a:latin typeface="Agency FB" pitchFamily="34" charset="0"/>
              </a:rPr>
              <a:t> de la información contable destinada a ayudar a la gerencia a manejar el negocio (fijar metas, evaluar el desempeño y tomar decisiones)</a:t>
            </a:r>
            <a:endParaRPr lang="es-ES" sz="2600" dirty="0">
              <a:latin typeface="Agency FB" pitchFamily="34" charset="0"/>
            </a:endParaRPr>
          </a:p>
        </p:txBody>
      </p:sp>
    </p:spTree>
    <p:extLst>
      <p:ext uri="{BB962C8B-B14F-4D97-AF65-F5344CB8AC3E}">
        <p14:creationId xmlns:p14="http://schemas.microsoft.com/office/powerpoint/2010/main" val="3996139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0" y="257175"/>
            <a:ext cx="9144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 sz="4800" b="1">
                <a:latin typeface="Agency FB" pitchFamily="34" charset="0"/>
              </a:rPr>
              <a:t>BALANCE GENERAL</a:t>
            </a:r>
          </a:p>
        </p:txBody>
      </p:sp>
      <p:grpSp>
        <p:nvGrpSpPr>
          <p:cNvPr id="176131" name="Group 3"/>
          <p:cNvGrpSpPr>
            <a:grpSpLocks/>
          </p:cNvGrpSpPr>
          <p:nvPr/>
        </p:nvGrpSpPr>
        <p:grpSpPr bwMode="auto">
          <a:xfrm>
            <a:off x="1116013" y="1196975"/>
            <a:ext cx="3024187" cy="4824413"/>
            <a:chOff x="249" y="890"/>
            <a:chExt cx="1905" cy="3039"/>
          </a:xfrm>
        </p:grpSpPr>
        <p:sp>
          <p:nvSpPr>
            <p:cNvPr id="176132" name="Rectangle 4"/>
            <p:cNvSpPr>
              <a:spLocks noChangeArrowheads="1"/>
            </p:cNvSpPr>
            <p:nvPr/>
          </p:nvSpPr>
          <p:spPr bwMode="auto">
            <a:xfrm>
              <a:off x="249" y="890"/>
              <a:ext cx="1905" cy="303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s-CO" sz="1600">
                <a:latin typeface="Agency FB" pitchFamily="34" charset="0"/>
              </a:endParaRPr>
            </a:p>
          </p:txBody>
        </p:sp>
        <p:sp>
          <p:nvSpPr>
            <p:cNvPr id="176133" name="Text Box 5"/>
            <p:cNvSpPr txBox="1">
              <a:spLocks noChangeArrowheads="1"/>
            </p:cNvSpPr>
            <p:nvPr/>
          </p:nvSpPr>
          <p:spPr bwMode="auto">
            <a:xfrm>
              <a:off x="358" y="1042"/>
              <a:ext cx="1724" cy="2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sz="2400" b="1" dirty="0">
                  <a:latin typeface="Agency FB" pitchFamily="34" charset="0"/>
                </a:rPr>
                <a:t>         ACTIVOS</a:t>
              </a:r>
            </a:p>
            <a:p>
              <a:pPr algn="ctr">
                <a:spcBef>
                  <a:spcPct val="50000"/>
                </a:spcBef>
              </a:pPr>
              <a:r>
                <a:rPr lang="es-ES" sz="2400" dirty="0">
                  <a:latin typeface="Agency FB" pitchFamily="34" charset="0"/>
                </a:rPr>
                <a:t>Representa todos los recursos y propiedades que posee la empresa para el desarrollo de sus operaciones: dinero en efectivo, en bancos, terrenos, edificios, maquinarias, deudas a favor de la empresa (por cobrar)</a:t>
              </a:r>
            </a:p>
          </p:txBody>
        </p:sp>
      </p:grpSp>
      <p:grpSp>
        <p:nvGrpSpPr>
          <p:cNvPr id="176134" name="Group 6"/>
          <p:cNvGrpSpPr>
            <a:grpSpLocks/>
          </p:cNvGrpSpPr>
          <p:nvPr/>
        </p:nvGrpSpPr>
        <p:grpSpPr bwMode="auto">
          <a:xfrm>
            <a:off x="5292725" y="1196975"/>
            <a:ext cx="2951163" cy="2376488"/>
            <a:chOff x="3334" y="890"/>
            <a:chExt cx="1859" cy="1497"/>
          </a:xfrm>
        </p:grpSpPr>
        <p:sp>
          <p:nvSpPr>
            <p:cNvPr id="176135" name="Rectangle 7"/>
            <p:cNvSpPr>
              <a:spLocks noChangeArrowheads="1"/>
            </p:cNvSpPr>
            <p:nvPr/>
          </p:nvSpPr>
          <p:spPr bwMode="auto">
            <a:xfrm>
              <a:off x="3334" y="890"/>
              <a:ext cx="1859" cy="149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s-CO" sz="1600">
                <a:latin typeface="Agency FB" pitchFamily="34" charset="0"/>
              </a:endParaRPr>
            </a:p>
          </p:txBody>
        </p:sp>
        <p:sp>
          <p:nvSpPr>
            <p:cNvPr id="176136" name="Text Box 8"/>
            <p:cNvSpPr txBox="1">
              <a:spLocks noChangeArrowheads="1"/>
            </p:cNvSpPr>
            <p:nvPr/>
          </p:nvSpPr>
          <p:spPr bwMode="auto">
            <a:xfrm>
              <a:off x="3334" y="935"/>
              <a:ext cx="1859" cy="1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 sz="2000" b="1" dirty="0">
                  <a:latin typeface="Agency FB" pitchFamily="34" charset="0"/>
                </a:rPr>
                <a:t>PASIVOS</a:t>
              </a:r>
            </a:p>
            <a:p>
              <a:pPr algn="ctr">
                <a:spcBef>
                  <a:spcPct val="50000"/>
                </a:spcBef>
              </a:pPr>
              <a:r>
                <a:rPr lang="es-ES" sz="2000" dirty="0">
                  <a:latin typeface="Agency FB" pitchFamily="34" charset="0"/>
                </a:rPr>
                <a:t>Obligaciones que posee la empresa o negocios con terceros: cuentas por pagar, impuestos por pagar, hipotecas por pagar.</a:t>
              </a:r>
            </a:p>
          </p:txBody>
        </p:sp>
      </p:grpSp>
      <p:grpSp>
        <p:nvGrpSpPr>
          <p:cNvPr id="176137" name="Group 9"/>
          <p:cNvGrpSpPr>
            <a:grpSpLocks/>
          </p:cNvGrpSpPr>
          <p:nvPr/>
        </p:nvGrpSpPr>
        <p:grpSpPr bwMode="auto">
          <a:xfrm>
            <a:off x="5292725" y="3789363"/>
            <a:ext cx="2951163" cy="2232025"/>
            <a:chOff x="3334" y="2523"/>
            <a:chExt cx="1859" cy="1406"/>
          </a:xfrm>
        </p:grpSpPr>
        <p:sp>
          <p:nvSpPr>
            <p:cNvPr id="176138" name="Rectangle 10"/>
            <p:cNvSpPr>
              <a:spLocks noChangeArrowheads="1"/>
            </p:cNvSpPr>
            <p:nvPr/>
          </p:nvSpPr>
          <p:spPr bwMode="auto">
            <a:xfrm>
              <a:off x="3334" y="2523"/>
              <a:ext cx="1859" cy="140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s-CO" sz="1600">
                <a:latin typeface="Agency FB" pitchFamily="34" charset="0"/>
              </a:endParaRPr>
            </a:p>
          </p:txBody>
        </p:sp>
        <p:sp>
          <p:nvSpPr>
            <p:cNvPr id="176139" name="Text Box 11"/>
            <p:cNvSpPr txBox="1">
              <a:spLocks noChangeArrowheads="1"/>
            </p:cNvSpPr>
            <p:nvPr/>
          </p:nvSpPr>
          <p:spPr bwMode="auto">
            <a:xfrm>
              <a:off x="3334" y="2647"/>
              <a:ext cx="1859" cy="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 sz="2000" b="1" dirty="0">
                  <a:latin typeface="Agency FB" pitchFamily="34" charset="0"/>
                </a:rPr>
                <a:t>PATRIMONIO</a:t>
              </a:r>
            </a:p>
            <a:p>
              <a:pPr algn="ctr">
                <a:spcBef>
                  <a:spcPct val="50000"/>
                </a:spcBef>
              </a:pPr>
              <a:r>
                <a:rPr lang="es-ES" sz="2000" dirty="0">
                  <a:latin typeface="Agency FB" pitchFamily="34" charset="0"/>
                </a:rPr>
                <a:t>Representa el derecho que tienen los propietarios sobre los activos de la empresa.</a:t>
              </a:r>
            </a:p>
          </p:txBody>
        </p:sp>
      </p:grpSp>
      <p:sp>
        <p:nvSpPr>
          <p:cNvPr id="176140" name="Text Box 12"/>
          <p:cNvSpPr txBox="1">
            <a:spLocks noChangeArrowheads="1"/>
          </p:cNvSpPr>
          <p:nvPr/>
        </p:nvSpPr>
        <p:spPr bwMode="auto">
          <a:xfrm>
            <a:off x="2124075" y="6237288"/>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 sz="2400" b="1" dirty="0">
                <a:latin typeface="Agency FB" pitchFamily="34" charset="0"/>
              </a:rPr>
              <a:t>ACTIVO = PASIVO + PATRIMONIO</a:t>
            </a:r>
          </a:p>
        </p:txBody>
      </p:sp>
      <p:sp>
        <p:nvSpPr>
          <p:cNvPr id="2" name="1 Estrella de 5 puntas"/>
          <p:cNvSpPr/>
          <p:nvPr/>
        </p:nvSpPr>
        <p:spPr>
          <a:xfrm>
            <a:off x="8460432" y="6309320"/>
            <a:ext cx="288032" cy="28803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23812148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2200703292"/>
              </p:ext>
            </p:extLst>
          </p:nvPr>
        </p:nvGraphicFramePr>
        <p:xfrm>
          <a:off x="585191" y="2060848"/>
          <a:ext cx="8064895" cy="4464497"/>
        </p:xfrm>
        <a:graphic>
          <a:graphicData uri="http://schemas.openxmlformats.org/drawingml/2006/table">
            <a:tbl>
              <a:tblPr firstRow="1" firstCol="1" bandRow="1">
                <a:tableStyleId>{5C22544A-7EE6-4342-B048-85BDC9FD1C3A}</a:tableStyleId>
              </a:tblPr>
              <a:tblGrid>
                <a:gridCol w="4464495"/>
                <a:gridCol w="1368152"/>
                <a:gridCol w="2232248"/>
              </a:tblGrid>
              <a:tr h="432489">
                <a:tc gridSpan="3">
                  <a:txBody>
                    <a:bodyPr/>
                    <a:lstStyle/>
                    <a:p>
                      <a:pPr marL="457200" lvl="0" indent="-457200">
                        <a:lnSpc>
                          <a:spcPct val="115000"/>
                        </a:lnSpc>
                        <a:spcAft>
                          <a:spcPts val="0"/>
                        </a:spcAft>
                        <a:buFont typeface="+mj-lt"/>
                        <a:buAutoNum type="arabicPeriod" startAt="2"/>
                      </a:pPr>
                      <a:r>
                        <a:rPr lang="es-CO" sz="2400" dirty="0" smtClean="0">
                          <a:effectLst/>
                          <a:latin typeface="Agency FB" pitchFamily="34" charset="0"/>
                        </a:rPr>
                        <a:t>ANÁLISIS HORIZONTAL</a:t>
                      </a:r>
                      <a:endParaRPr lang="es-CO" sz="2400" dirty="0">
                        <a:effectLst/>
                        <a:latin typeface="Agency FB" pitchFamily="34" charset="0"/>
                        <a:ea typeface="Calibri"/>
                        <a:cs typeface="Times New Roman"/>
                      </a:endParaRPr>
                    </a:p>
                  </a:txBody>
                  <a:tcPr marL="68580" marR="68580" marT="0" marB="0"/>
                </a:tc>
                <a:tc hMerge="1">
                  <a:txBody>
                    <a:bodyPr/>
                    <a:lstStyle/>
                    <a:p>
                      <a:endParaRPr lang="es-CO"/>
                    </a:p>
                  </a:txBody>
                  <a:tcPr/>
                </a:tc>
                <a:tc hMerge="1">
                  <a:txBody>
                    <a:bodyPr/>
                    <a:lstStyle/>
                    <a:p>
                      <a:endParaRPr lang="es-CO"/>
                    </a:p>
                  </a:txBody>
                  <a:tcPr/>
                </a:tc>
              </a:tr>
              <a:tr h="399019">
                <a:tc>
                  <a:txBody>
                    <a:bodyPr/>
                    <a:lstStyle/>
                    <a:p>
                      <a:pPr>
                        <a:lnSpc>
                          <a:spcPct val="115000"/>
                        </a:lnSpc>
                        <a:spcAft>
                          <a:spcPts val="0"/>
                        </a:spcAft>
                      </a:pPr>
                      <a:r>
                        <a:rPr lang="es-CO" sz="2200" b="0" dirty="0" smtClean="0">
                          <a:solidFill>
                            <a:schemeClr val="tx1"/>
                          </a:solidFill>
                          <a:effectLst/>
                          <a:latin typeface="Agency FB" pitchFamily="34" charset="0"/>
                        </a:rPr>
                        <a:t>Incremento</a:t>
                      </a:r>
                      <a:r>
                        <a:rPr lang="es-CO" sz="2200" b="0" baseline="0" dirty="0" smtClean="0">
                          <a:solidFill>
                            <a:schemeClr val="tx1"/>
                          </a:solidFill>
                          <a:effectLst/>
                          <a:latin typeface="Agency FB" pitchFamily="34" charset="0"/>
                        </a:rPr>
                        <a:t> ventas netas</a:t>
                      </a:r>
                      <a:endParaRPr lang="es-CO" sz="2200" b="0" dirty="0">
                        <a:solidFill>
                          <a:schemeClr val="tx1"/>
                        </a:solidFill>
                        <a:effectLst/>
                        <a:latin typeface="Agency FB" pitchFamily="34" charset="0"/>
                        <a:ea typeface="Calibri"/>
                        <a:cs typeface="Times New Roman"/>
                      </a:endParaRPr>
                    </a:p>
                  </a:txBody>
                  <a:tcPr marL="68580" marR="68580" marT="0" marB="0"/>
                </a:tc>
                <a:tc>
                  <a:txBody>
                    <a:bodyPr/>
                    <a:lstStyle/>
                    <a:p>
                      <a:endParaRPr lang="es-CO" dirty="0">
                        <a:latin typeface="Agency FB" pitchFamily="34" charset="0"/>
                      </a:endParaRPr>
                    </a:p>
                  </a:txBody>
                  <a:tcPr marL="68580" marR="68580" marT="0" marB="0"/>
                </a:tc>
                <a:tc>
                  <a:txBody>
                    <a:bodyPr/>
                    <a:lstStyle/>
                    <a:p>
                      <a:pPr algn="ctr">
                        <a:lnSpc>
                          <a:spcPct val="115000"/>
                        </a:lnSpc>
                        <a:spcAft>
                          <a:spcPts val="0"/>
                        </a:spcAft>
                      </a:pPr>
                      <a:r>
                        <a:rPr lang="es-CO" sz="2200" dirty="0" smtClean="0">
                          <a:effectLst/>
                          <a:latin typeface="Agency FB" pitchFamily="34" charset="0"/>
                        </a:rPr>
                        <a:t>30%</a:t>
                      </a:r>
                      <a:endParaRPr lang="es-CO" sz="2200" dirty="0">
                        <a:effectLst/>
                        <a:latin typeface="Agency FB" pitchFamily="34" charset="0"/>
                        <a:ea typeface="Calibri"/>
                        <a:cs typeface="Times New Roman"/>
                      </a:endParaRPr>
                    </a:p>
                  </a:txBody>
                  <a:tcPr marL="68580" marR="68580" marT="0" marB="0"/>
                </a:tc>
              </a:tr>
              <a:tr h="399019">
                <a:tc>
                  <a:txBody>
                    <a:bodyPr/>
                    <a:lstStyle/>
                    <a:p>
                      <a:r>
                        <a:rPr lang="es-CO" sz="2200" b="0" dirty="0" smtClean="0">
                          <a:solidFill>
                            <a:schemeClr val="tx1"/>
                          </a:solidFill>
                          <a:latin typeface="Agency FB" pitchFamily="34" charset="0"/>
                        </a:rPr>
                        <a:t>Incremento</a:t>
                      </a:r>
                      <a:r>
                        <a:rPr lang="es-CO" sz="2200" b="0" baseline="0" dirty="0" smtClean="0">
                          <a:solidFill>
                            <a:schemeClr val="tx1"/>
                          </a:solidFill>
                          <a:latin typeface="Agency FB" pitchFamily="34" charset="0"/>
                        </a:rPr>
                        <a:t> costos y gastos</a:t>
                      </a:r>
                      <a:endParaRPr lang="es-CO" sz="2200" b="0" dirty="0">
                        <a:solidFill>
                          <a:schemeClr val="tx1"/>
                        </a:solidFill>
                        <a:latin typeface="Agency FB" pitchFamily="34" charset="0"/>
                      </a:endParaRPr>
                    </a:p>
                  </a:txBody>
                  <a:tcPr marL="68580" marR="68580" marT="0" marB="0"/>
                </a:tc>
                <a:tc>
                  <a:txBody>
                    <a:bodyPr/>
                    <a:lstStyle/>
                    <a:p>
                      <a:endParaRPr lang="es-CO">
                        <a:latin typeface="Agency FB" pitchFamily="34" charset="0"/>
                      </a:endParaRPr>
                    </a:p>
                  </a:txBody>
                  <a:tcPr marL="68580" marR="68580" marT="0" marB="0"/>
                </a:tc>
                <a:tc>
                  <a:txBody>
                    <a:bodyPr/>
                    <a:lstStyle/>
                    <a:p>
                      <a:pPr algn="ctr">
                        <a:lnSpc>
                          <a:spcPct val="115000"/>
                        </a:lnSpc>
                        <a:spcAft>
                          <a:spcPts val="0"/>
                        </a:spcAft>
                      </a:pPr>
                      <a:r>
                        <a:rPr lang="es-CO" sz="2200" dirty="0" smtClean="0">
                          <a:effectLst/>
                          <a:latin typeface="Agency FB" pitchFamily="34" charset="0"/>
                        </a:rPr>
                        <a:t>31.25%</a:t>
                      </a:r>
                      <a:endParaRPr lang="es-CO" sz="2200" dirty="0">
                        <a:effectLst/>
                        <a:latin typeface="Agency FB" pitchFamily="34" charset="0"/>
                        <a:ea typeface="Calibri"/>
                        <a:cs typeface="Times New Roman"/>
                      </a:endParaRPr>
                    </a:p>
                  </a:txBody>
                  <a:tcPr marL="68580" marR="68580" marT="0" marB="0"/>
                </a:tc>
              </a:tr>
              <a:tr h="399019">
                <a:tc>
                  <a:txBody>
                    <a:bodyPr/>
                    <a:lstStyle/>
                    <a:p>
                      <a:r>
                        <a:rPr lang="es-CO" sz="2200" b="0" dirty="0" smtClean="0">
                          <a:solidFill>
                            <a:schemeClr val="tx1"/>
                          </a:solidFill>
                          <a:latin typeface="Agency FB" pitchFamily="34" charset="0"/>
                        </a:rPr>
                        <a:t>Incremento otros ingresos</a:t>
                      </a:r>
                      <a:endParaRPr lang="es-CO" sz="2200" b="0" dirty="0">
                        <a:solidFill>
                          <a:schemeClr val="tx1"/>
                        </a:solidFill>
                        <a:latin typeface="Agency FB" pitchFamily="34" charset="0"/>
                      </a:endParaRPr>
                    </a:p>
                  </a:txBody>
                  <a:tcPr marL="68580" marR="68580" marT="0" marB="0"/>
                </a:tc>
                <a:tc>
                  <a:txBody>
                    <a:bodyPr/>
                    <a:lstStyle/>
                    <a:p>
                      <a:endParaRPr lang="es-CO" dirty="0">
                        <a:latin typeface="Agency FB" pitchFamily="34" charset="0"/>
                      </a:endParaRPr>
                    </a:p>
                  </a:txBody>
                  <a:tcPr marL="68580" marR="68580" marT="0" marB="0"/>
                </a:tc>
                <a:tc>
                  <a:txBody>
                    <a:bodyPr/>
                    <a:lstStyle/>
                    <a:p>
                      <a:pPr algn="ctr">
                        <a:lnSpc>
                          <a:spcPct val="115000"/>
                        </a:lnSpc>
                        <a:spcAft>
                          <a:spcPts val="0"/>
                        </a:spcAft>
                      </a:pPr>
                      <a:r>
                        <a:rPr lang="es-CO" sz="2200" dirty="0" smtClean="0">
                          <a:effectLst/>
                          <a:latin typeface="Agency FB" pitchFamily="34" charset="0"/>
                          <a:ea typeface="+mn-ea"/>
                          <a:cs typeface="+mn-cs"/>
                        </a:rPr>
                        <a:t>100%</a:t>
                      </a:r>
                      <a:endParaRPr lang="es-CO" sz="2200" dirty="0">
                        <a:effectLst/>
                        <a:latin typeface="Agency FB" pitchFamily="34" charset="0"/>
                        <a:ea typeface="Calibri"/>
                        <a:cs typeface="Times New Roman"/>
                      </a:endParaRPr>
                    </a:p>
                  </a:txBody>
                  <a:tcPr marL="68580" marR="68580" marT="0" marB="0"/>
                </a:tc>
              </a:tr>
              <a:tr h="399019">
                <a:tc>
                  <a:txBody>
                    <a:bodyPr/>
                    <a:lstStyle/>
                    <a:p>
                      <a:r>
                        <a:rPr lang="es-CO" sz="2200" b="0" dirty="0" smtClean="0">
                          <a:solidFill>
                            <a:schemeClr val="tx1"/>
                          </a:solidFill>
                          <a:latin typeface="Agency FB" pitchFamily="34" charset="0"/>
                        </a:rPr>
                        <a:t>Incremento gastos financieros</a:t>
                      </a:r>
                      <a:endParaRPr lang="es-CO" sz="2200" b="0" dirty="0">
                        <a:solidFill>
                          <a:schemeClr val="tx1"/>
                        </a:solidFill>
                        <a:latin typeface="Agency FB" pitchFamily="34" charset="0"/>
                      </a:endParaRPr>
                    </a:p>
                  </a:txBody>
                  <a:tcPr marL="68580" marR="68580" marT="0" marB="0"/>
                </a:tc>
                <a:tc>
                  <a:txBody>
                    <a:bodyPr/>
                    <a:lstStyle/>
                    <a:p>
                      <a:endParaRPr lang="es-CO">
                        <a:latin typeface="Agency FB" pitchFamily="34" charset="0"/>
                      </a:endParaRPr>
                    </a:p>
                  </a:txBody>
                  <a:tcPr marL="68580" marR="68580" marT="0" marB="0"/>
                </a:tc>
                <a:tc>
                  <a:txBody>
                    <a:bodyPr/>
                    <a:lstStyle/>
                    <a:p>
                      <a:pPr algn="ctr">
                        <a:lnSpc>
                          <a:spcPct val="115000"/>
                        </a:lnSpc>
                        <a:spcAft>
                          <a:spcPts val="0"/>
                        </a:spcAft>
                      </a:pPr>
                      <a:r>
                        <a:rPr lang="es-CO" sz="2200" dirty="0" smtClean="0">
                          <a:effectLst/>
                          <a:latin typeface="Agency FB" pitchFamily="34" charset="0"/>
                          <a:ea typeface="+mn-ea"/>
                          <a:cs typeface="+mn-cs"/>
                        </a:rPr>
                        <a:t>87.5%</a:t>
                      </a:r>
                      <a:endParaRPr lang="es-CO" sz="2200" dirty="0">
                        <a:effectLst/>
                        <a:latin typeface="Agency FB" pitchFamily="34" charset="0"/>
                        <a:ea typeface="Calibri"/>
                        <a:cs typeface="Times New Roman"/>
                      </a:endParaRPr>
                    </a:p>
                  </a:txBody>
                  <a:tcPr marL="68580" marR="68580" marT="0" marB="0"/>
                </a:tc>
              </a:tr>
              <a:tr h="399019">
                <a:tc>
                  <a:txBody>
                    <a:bodyPr/>
                    <a:lstStyle/>
                    <a:p>
                      <a:r>
                        <a:rPr lang="es-CO" sz="2200" b="0" dirty="0" smtClean="0">
                          <a:solidFill>
                            <a:schemeClr val="tx1"/>
                          </a:solidFill>
                          <a:latin typeface="Agency FB" pitchFamily="34" charset="0"/>
                        </a:rPr>
                        <a:t>Incremento utilidad operacional</a:t>
                      </a:r>
                      <a:endParaRPr lang="es-CO" sz="2200" b="0" dirty="0">
                        <a:solidFill>
                          <a:schemeClr val="tx1"/>
                        </a:solidFill>
                        <a:latin typeface="Agency FB" pitchFamily="34" charset="0"/>
                      </a:endParaRPr>
                    </a:p>
                  </a:txBody>
                  <a:tcPr marL="68580" marR="68580" marT="0" marB="0"/>
                </a:tc>
                <a:tc>
                  <a:txBody>
                    <a:bodyPr/>
                    <a:lstStyle/>
                    <a:p>
                      <a:endParaRPr lang="es-CO">
                        <a:latin typeface="Agency FB" pitchFamily="34" charset="0"/>
                      </a:endParaRPr>
                    </a:p>
                  </a:txBody>
                  <a:tcPr marL="68580" marR="68580" marT="0" marB="0"/>
                </a:tc>
                <a:tc>
                  <a:txBody>
                    <a:bodyPr/>
                    <a:lstStyle/>
                    <a:p>
                      <a:pPr algn="ctr">
                        <a:lnSpc>
                          <a:spcPct val="115000"/>
                        </a:lnSpc>
                        <a:spcAft>
                          <a:spcPts val="0"/>
                        </a:spcAft>
                      </a:pPr>
                      <a:r>
                        <a:rPr lang="es-CO" sz="2200" dirty="0" smtClean="0">
                          <a:effectLst/>
                          <a:latin typeface="Agency FB" pitchFamily="34" charset="0"/>
                          <a:ea typeface="+mn-ea"/>
                          <a:cs typeface="+mn-cs"/>
                        </a:rPr>
                        <a:t>25%</a:t>
                      </a:r>
                      <a:endParaRPr lang="es-CO" sz="2200" dirty="0">
                        <a:effectLst/>
                        <a:latin typeface="Agency FB" pitchFamily="34" charset="0"/>
                        <a:ea typeface="Calibri"/>
                        <a:cs typeface="Times New Roman"/>
                      </a:endParaRPr>
                    </a:p>
                  </a:txBody>
                  <a:tcPr marL="68580" marR="68580" marT="0" marB="0"/>
                </a:tc>
              </a:tr>
              <a:tr h="399019">
                <a:tc>
                  <a:txBody>
                    <a:bodyPr/>
                    <a:lstStyle/>
                    <a:p>
                      <a:r>
                        <a:rPr lang="es-CO" sz="2200" b="0" dirty="0" smtClean="0">
                          <a:solidFill>
                            <a:schemeClr val="tx1"/>
                          </a:solidFill>
                          <a:latin typeface="Agency FB" pitchFamily="34" charset="0"/>
                        </a:rPr>
                        <a:t>Incremento utilidad neta</a:t>
                      </a:r>
                      <a:endParaRPr lang="es-CO" sz="2200" b="0" dirty="0">
                        <a:solidFill>
                          <a:schemeClr val="tx1"/>
                        </a:solidFill>
                        <a:latin typeface="Agency FB" pitchFamily="34" charset="0"/>
                      </a:endParaRPr>
                    </a:p>
                  </a:txBody>
                  <a:tcPr marL="68580" marR="68580" marT="0" marB="0"/>
                </a:tc>
                <a:tc>
                  <a:txBody>
                    <a:bodyPr/>
                    <a:lstStyle/>
                    <a:p>
                      <a:endParaRPr lang="es-CO">
                        <a:latin typeface="Agency FB" pitchFamily="34" charset="0"/>
                      </a:endParaRPr>
                    </a:p>
                  </a:txBody>
                  <a:tcPr marL="68580" marR="68580" marT="0" marB="0"/>
                </a:tc>
                <a:tc>
                  <a:txBody>
                    <a:bodyPr/>
                    <a:lstStyle/>
                    <a:p>
                      <a:pPr algn="ctr">
                        <a:lnSpc>
                          <a:spcPct val="115000"/>
                        </a:lnSpc>
                        <a:spcAft>
                          <a:spcPts val="0"/>
                        </a:spcAft>
                      </a:pPr>
                      <a:r>
                        <a:rPr lang="es-CO" sz="2200" dirty="0">
                          <a:effectLst/>
                          <a:latin typeface="Agency FB" pitchFamily="34" charset="0"/>
                        </a:rPr>
                        <a:t> </a:t>
                      </a:r>
                      <a:r>
                        <a:rPr lang="es-CO" sz="2200" dirty="0" smtClean="0">
                          <a:effectLst/>
                          <a:latin typeface="Agency FB" pitchFamily="34" charset="0"/>
                        </a:rPr>
                        <a:t>25%</a:t>
                      </a:r>
                      <a:endParaRPr lang="es-CO" sz="2200" dirty="0">
                        <a:effectLst/>
                        <a:latin typeface="Agency FB" pitchFamily="34" charset="0"/>
                        <a:ea typeface="Calibri"/>
                        <a:cs typeface="Times New Roman"/>
                      </a:endParaRPr>
                    </a:p>
                  </a:txBody>
                  <a:tcPr marL="68580" marR="68580" marT="0" marB="0"/>
                </a:tc>
              </a:tr>
              <a:tr h="440837">
                <a:tc>
                  <a:txBody>
                    <a:bodyPr/>
                    <a:lstStyle/>
                    <a:p>
                      <a:endParaRPr lang="es-CO" sz="2200" b="0" dirty="0">
                        <a:solidFill>
                          <a:schemeClr val="tx1"/>
                        </a:solidFill>
                        <a:latin typeface="Agency FB" pitchFamily="34" charset="0"/>
                      </a:endParaRPr>
                    </a:p>
                  </a:txBody>
                  <a:tcPr marL="68580" marR="68580" marT="0" marB="0"/>
                </a:tc>
                <a:tc>
                  <a:txBody>
                    <a:bodyPr/>
                    <a:lstStyle/>
                    <a:p>
                      <a:endParaRPr lang="es-CO">
                        <a:latin typeface="Agency FB" pitchFamily="34" charset="0"/>
                      </a:endParaRPr>
                    </a:p>
                  </a:txBody>
                  <a:tcPr marL="68580" marR="68580" marT="0" marB="0"/>
                </a:tc>
                <a:tc>
                  <a:txBody>
                    <a:bodyPr/>
                    <a:lstStyle/>
                    <a:p>
                      <a:pPr algn="ctr">
                        <a:lnSpc>
                          <a:spcPct val="115000"/>
                        </a:lnSpc>
                        <a:spcAft>
                          <a:spcPts val="0"/>
                        </a:spcAft>
                      </a:pPr>
                      <a:endParaRPr lang="es-CO" sz="2200" dirty="0">
                        <a:effectLst/>
                        <a:latin typeface="Agency FB" pitchFamily="34" charset="0"/>
                        <a:ea typeface="Calibri"/>
                        <a:cs typeface="Times New Roman"/>
                      </a:endParaRPr>
                    </a:p>
                  </a:txBody>
                  <a:tcPr marL="68580" marR="68580" marT="0" marB="0"/>
                </a:tc>
              </a:tr>
              <a:tr h="399019">
                <a:tc>
                  <a:txBody>
                    <a:bodyPr/>
                    <a:lstStyle/>
                    <a:p>
                      <a:r>
                        <a:rPr lang="es-CO" sz="2200" b="0" dirty="0" smtClean="0">
                          <a:solidFill>
                            <a:schemeClr val="tx1"/>
                          </a:solidFill>
                          <a:latin typeface="Agency FB" pitchFamily="34" charset="0"/>
                        </a:rPr>
                        <a:t>Incremento</a:t>
                      </a:r>
                      <a:r>
                        <a:rPr lang="es-CO" sz="2200" b="0" baseline="0" dirty="0" smtClean="0">
                          <a:solidFill>
                            <a:schemeClr val="tx1"/>
                          </a:solidFill>
                          <a:latin typeface="Agency FB" pitchFamily="34" charset="0"/>
                        </a:rPr>
                        <a:t> del activo </a:t>
                      </a:r>
                      <a:endParaRPr lang="es-CO" sz="2200" b="0" dirty="0">
                        <a:solidFill>
                          <a:schemeClr val="tx1"/>
                        </a:solidFill>
                        <a:latin typeface="Agency FB" pitchFamily="34" charset="0"/>
                      </a:endParaRPr>
                    </a:p>
                  </a:txBody>
                  <a:tcPr marL="68580" marR="68580" marT="0" marB="0"/>
                </a:tc>
                <a:tc>
                  <a:txBody>
                    <a:bodyPr/>
                    <a:lstStyle/>
                    <a:p>
                      <a:endParaRPr lang="es-CO">
                        <a:latin typeface="Agency FB" pitchFamily="34" charset="0"/>
                      </a:endParaRPr>
                    </a:p>
                  </a:txBody>
                  <a:tcPr marL="68580" marR="68580" marT="0" marB="0"/>
                </a:tc>
                <a:tc>
                  <a:txBody>
                    <a:bodyPr/>
                    <a:lstStyle/>
                    <a:p>
                      <a:pPr algn="ctr">
                        <a:lnSpc>
                          <a:spcPct val="115000"/>
                        </a:lnSpc>
                        <a:spcAft>
                          <a:spcPts val="0"/>
                        </a:spcAft>
                      </a:pPr>
                      <a:r>
                        <a:rPr lang="es-CO" sz="2200" dirty="0" smtClean="0">
                          <a:effectLst/>
                          <a:latin typeface="Agency FB" pitchFamily="34" charset="0"/>
                          <a:ea typeface="+mn-ea"/>
                          <a:cs typeface="+mn-cs"/>
                        </a:rPr>
                        <a:t>28.6%</a:t>
                      </a:r>
                      <a:endParaRPr lang="es-CO" sz="2200" dirty="0">
                        <a:effectLst/>
                        <a:latin typeface="Agency FB" pitchFamily="34" charset="0"/>
                        <a:ea typeface="Calibri"/>
                        <a:cs typeface="Times New Roman"/>
                      </a:endParaRPr>
                    </a:p>
                  </a:txBody>
                  <a:tcPr marL="68580" marR="68580" marT="0" marB="0"/>
                </a:tc>
              </a:tr>
              <a:tr h="399019">
                <a:tc>
                  <a:txBody>
                    <a:bodyPr/>
                    <a:lstStyle/>
                    <a:p>
                      <a:r>
                        <a:rPr lang="es-CO" sz="2200" b="0" dirty="0" smtClean="0">
                          <a:solidFill>
                            <a:schemeClr val="tx1"/>
                          </a:solidFill>
                          <a:latin typeface="Agency FB" pitchFamily="34" charset="0"/>
                        </a:rPr>
                        <a:t>Incremento</a:t>
                      </a:r>
                      <a:r>
                        <a:rPr lang="es-CO" sz="2200" b="0" baseline="0" dirty="0" smtClean="0">
                          <a:solidFill>
                            <a:schemeClr val="tx1"/>
                          </a:solidFill>
                          <a:latin typeface="Agency FB" pitchFamily="34" charset="0"/>
                        </a:rPr>
                        <a:t> del pasivo</a:t>
                      </a:r>
                      <a:endParaRPr lang="es-CO" sz="2200" b="0" dirty="0">
                        <a:solidFill>
                          <a:schemeClr val="tx1"/>
                        </a:solidFill>
                        <a:latin typeface="Agency FB" pitchFamily="34" charset="0"/>
                      </a:endParaRPr>
                    </a:p>
                  </a:txBody>
                  <a:tcPr marL="68580" marR="68580" marT="0" marB="0"/>
                </a:tc>
                <a:tc>
                  <a:txBody>
                    <a:bodyPr/>
                    <a:lstStyle/>
                    <a:p>
                      <a:endParaRPr lang="es-CO">
                        <a:latin typeface="Agency FB" pitchFamily="34" charset="0"/>
                      </a:endParaRPr>
                    </a:p>
                  </a:txBody>
                  <a:tcPr marL="68580" marR="68580" marT="0" marB="0"/>
                </a:tc>
                <a:tc>
                  <a:txBody>
                    <a:bodyPr/>
                    <a:lstStyle/>
                    <a:p>
                      <a:pPr algn="ctr">
                        <a:lnSpc>
                          <a:spcPct val="115000"/>
                        </a:lnSpc>
                        <a:spcAft>
                          <a:spcPts val="0"/>
                        </a:spcAft>
                      </a:pPr>
                      <a:r>
                        <a:rPr lang="es-CO" sz="2200" dirty="0">
                          <a:effectLst/>
                          <a:latin typeface="Agency FB" pitchFamily="34" charset="0"/>
                        </a:rPr>
                        <a:t> </a:t>
                      </a:r>
                      <a:r>
                        <a:rPr lang="es-CO" sz="2200" dirty="0" smtClean="0">
                          <a:effectLst/>
                          <a:latin typeface="Agency FB" pitchFamily="34" charset="0"/>
                        </a:rPr>
                        <a:t>69.4%</a:t>
                      </a:r>
                      <a:endParaRPr lang="es-CO" sz="2200" dirty="0">
                        <a:effectLst/>
                        <a:latin typeface="Agency FB" pitchFamily="34" charset="0"/>
                        <a:ea typeface="Calibri"/>
                        <a:cs typeface="Times New Roman"/>
                      </a:endParaRPr>
                    </a:p>
                  </a:txBody>
                  <a:tcPr marL="68580" marR="68580" marT="0" marB="0"/>
                </a:tc>
              </a:tr>
              <a:tr h="399019">
                <a:tc>
                  <a:txBody>
                    <a:bodyPr/>
                    <a:lstStyle/>
                    <a:p>
                      <a:r>
                        <a:rPr lang="es-CO" sz="2200" b="0" dirty="0" smtClean="0">
                          <a:solidFill>
                            <a:schemeClr val="tx1"/>
                          </a:solidFill>
                          <a:latin typeface="Agency FB" pitchFamily="34" charset="0"/>
                        </a:rPr>
                        <a:t>Incremento del patrimonio</a:t>
                      </a:r>
                      <a:endParaRPr lang="es-CO" sz="2200" b="0" dirty="0">
                        <a:solidFill>
                          <a:schemeClr val="tx1"/>
                        </a:solidFill>
                        <a:latin typeface="Agency FB" pitchFamily="34" charset="0"/>
                      </a:endParaRPr>
                    </a:p>
                  </a:txBody>
                  <a:tcPr marL="68580" marR="68580" marT="0" marB="0"/>
                </a:tc>
                <a:tc>
                  <a:txBody>
                    <a:bodyPr/>
                    <a:lstStyle/>
                    <a:p>
                      <a:endParaRPr lang="es-CO">
                        <a:latin typeface="Agency FB" pitchFamily="34" charset="0"/>
                      </a:endParaRPr>
                    </a:p>
                  </a:txBody>
                  <a:tcPr marL="68580" marR="68580" marT="0" marB="0"/>
                </a:tc>
                <a:tc>
                  <a:txBody>
                    <a:bodyPr/>
                    <a:lstStyle/>
                    <a:p>
                      <a:pPr algn="ctr">
                        <a:lnSpc>
                          <a:spcPct val="115000"/>
                        </a:lnSpc>
                        <a:spcAft>
                          <a:spcPts val="0"/>
                        </a:spcAft>
                      </a:pPr>
                      <a:r>
                        <a:rPr lang="es-CO" sz="2200" dirty="0" smtClean="0">
                          <a:effectLst/>
                          <a:latin typeface="Agency FB" pitchFamily="34" charset="0"/>
                          <a:ea typeface="+mn-ea"/>
                          <a:cs typeface="+mn-cs"/>
                        </a:rPr>
                        <a:t>7.2%</a:t>
                      </a:r>
                      <a:endParaRPr lang="es-CO" sz="2200" dirty="0">
                        <a:effectLst/>
                        <a:latin typeface="Agency FB" pitchFamily="34" charset="0"/>
                        <a:ea typeface="Calibri"/>
                        <a:cs typeface="Times New Roman"/>
                      </a:endParaRPr>
                    </a:p>
                  </a:txBody>
                  <a:tcPr marL="68580" marR="68580" marT="0" marB="0"/>
                </a:tc>
              </a:tr>
            </a:tbl>
          </a:graphicData>
        </a:graphic>
      </p:graphicFrame>
      <p:sp>
        <p:nvSpPr>
          <p:cNvPr id="5" name="2 Marcador de contenido"/>
          <p:cNvSpPr txBox="1">
            <a:spLocks/>
          </p:cNvSpPr>
          <p:nvPr/>
        </p:nvSpPr>
        <p:spPr>
          <a:xfrm>
            <a:off x="611560" y="656692"/>
            <a:ext cx="7920880" cy="936104"/>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s-CO" sz="3600" dirty="0" smtClean="0">
                <a:effectLst>
                  <a:outerShdw blurRad="38100" dist="38100" dir="2700000" algn="tl">
                    <a:srgbClr val="000000">
                      <a:alpha val="43137"/>
                    </a:srgbClr>
                  </a:outerShdw>
                </a:effectLst>
                <a:latin typeface="Agency FB" pitchFamily="34" charset="0"/>
              </a:rPr>
              <a:t>ANÁLISIS HORIZONTAL Años (X - 1)/X</a:t>
            </a:r>
            <a:endParaRPr lang="es-CO" sz="3600" dirty="0">
              <a:effectLst>
                <a:outerShdw blurRad="38100" dist="38100" dir="2700000" algn="tl">
                  <a:srgbClr val="000000">
                    <a:alpha val="43137"/>
                  </a:srgbClr>
                </a:outerShdw>
              </a:effectLst>
              <a:latin typeface="Agency FB" pitchFamily="34" charset="0"/>
            </a:endParaRPr>
          </a:p>
        </p:txBody>
      </p:sp>
    </p:spTree>
    <p:extLst>
      <p:ext uri="{BB962C8B-B14F-4D97-AF65-F5344CB8AC3E}">
        <p14:creationId xmlns:p14="http://schemas.microsoft.com/office/powerpoint/2010/main" val="37781524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566582760"/>
              </p:ext>
            </p:extLst>
          </p:nvPr>
        </p:nvGraphicFramePr>
        <p:xfrm>
          <a:off x="395536" y="836712"/>
          <a:ext cx="8280920" cy="5916309"/>
        </p:xfrm>
        <a:graphic>
          <a:graphicData uri="http://schemas.openxmlformats.org/drawingml/2006/table">
            <a:tbl>
              <a:tblPr firstRow="1" firstCol="1" bandRow="1">
                <a:tableStyleId>{5C22544A-7EE6-4342-B048-85BDC9FD1C3A}</a:tableStyleId>
              </a:tblPr>
              <a:tblGrid>
                <a:gridCol w="878872"/>
                <a:gridCol w="3876147"/>
                <a:gridCol w="1846280"/>
                <a:gridCol w="1679621"/>
              </a:tblGrid>
              <a:tr h="303632">
                <a:tc gridSpan="2">
                  <a:txBody>
                    <a:bodyPr/>
                    <a:lstStyle/>
                    <a:p>
                      <a:pPr algn="ctr">
                        <a:lnSpc>
                          <a:spcPct val="115000"/>
                        </a:lnSpc>
                        <a:spcAft>
                          <a:spcPts val="0"/>
                        </a:spcAft>
                      </a:pPr>
                      <a:r>
                        <a:rPr lang="es-CO" sz="1800" dirty="0">
                          <a:solidFill>
                            <a:schemeClr val="tx1"/>
                          </a:solidFill>
                          <a:effectLst/>
                          <a:latin typeface="Agency FB" pitchFamily="34" charset="0"/>
                        </a:rPr>
                        <a:t>RAZONES FINANCIERAS</a:t>
                      </a:r>
                      <a:endParaRPr lang="es-CO" sz="1800" dirty="0">
                        <a:solidFill>
                          <a:schemeClr val="tx1"/>
                        </a:solidFill>
                        <a:effectLst/>
                        <a:latin typeface="Agency FB" pitchFamily="34" charset="0"/>
                        <a:ea typeface="Calibri"/>
                        <a:cs typeface="Times New Roman"/>
                      </a:endParaRPr>
                    </a:p>
                  </a:txBody>
                  <a:tcPr marL="64826" marR="64826" marT="0" marB="0"/>
                </a:tc>
                <a:tc hMerge="1">
                  <a:txBody>
                    <a:bodyPr/>
                    <a:lstStyle/>
                    <a:p>
                      <a:endParaRPr lang="es-CO"/>
                    </a:p>
                  </a:txBody>
                  <a:tcPr/>
                </a:tc>
                <a:tc>
                  <a:txBody>
                    <a:bodyPr/>
                    <a:lstStyle/>
                    <a:p>
                      <a:pPr algn="ctr">
                        <a:lnSpc>
                          <a:spcPct val="115000"/>
                        </a:lnSpc>
                        <a:spcAft>
                          <a:spcPts val="0"/>
                        </a:spcAft>
                      </a:pPr>
                      <a:r>
                        <a:rPr lang="es-CO" sz="1800">
                          <a:solidFill>
                            <a:schemeClr val="tx1"/>
                          </a:solidFill>
                          <a:effectLst/>
                          <a:latin typeface="Agency FB" pitchFamily="34" charset="0"/>
                        </a:rPr>
                        <a:t>AÑO (X – 1)</a:t>
                      </a:r>
                      <a:endParaRPr lang="es-CO" sz="180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800" dirty="0">
                          <a:solidFill>
                            <a:schemeClr val="tx1"/>
                          </a:solidFill>
                          <a:effectLst/>
                          <a:latin typeface="Agency FB" pitchFamily="34" charset="0"/>
                        </a:rPr>
                        <a:t>AÑO X</a:t>
                      </a:r>
                      <a:endParaRPr lang="es-CO" sz="1800" dirty="0">
                        <a:solidFill>
                          <a:schemeClr val="tx1"/>
                        </a:solidFill>
                        <a:effectLst/>
                        <a:latin typeface="Agency FB" pitchFamily="34" charset="0"/>
                        <a:ea typeface="Calibri"/>
                        <a:cs typeface="Times New Roman"/>
                      </a:endParaRPr>
                    </a:p>
                  </a:txBody>
                  <a:tcPr marL="64826" marR="64826" marT="0" marB="0"/>
                </a:tc>
              </a:tr>
              <a:tr h="236152">
                <a:tc gridSpan="2">
                  <a:txBody>
                    <a:bodyPr/>
                    <a:lstStyle/>
                    <a:p>
                      <a:pPr marL="342900" lvl="0" indent="-342900">
                        <a:lnSpc>
                          <a:spcPct val="115000"/>
                        </a:lnSpc>
                        <a:spcAft>
                          <a:spcPts val="0"/>
                        </a:spcAft>
                        <a:buFont typeface="+mj-lt"/>
                        <a:buAutoNum type="arabicPeriod"/>
                      </a:pPr>
                      <a:r>
                        <a:rPr lang="es-CO" sz="1400" dirty="0" smtClean="0">
                          <a:solidFill>
                            <a:schemeClr val="tx1"/>
                          </a:solidFill>
                          <a:effectLst/>
                          <a:latin typeface="Agency FB" pitchFamily="34" charset="0"/>
                        </a:rPr>
                        <a:t>LIQUIDEZ</a:t>
                      </a:r>
                    </a:p>
                  </a:txBody>
                  <a:tcPr marL="64826" marR="64826" marT="0" marB="0">
                    <a:lnR w="12700" cap="flat" cmpd="sng" algn="ctr">
                      <a:solidFill>
                        <a:schemeClr val="accent1"/>
                      </a:solidFill>
                      <a:prstDash val="solid"/>
                      <a:round/>
                      <a:headEnd type="none" w="med" len="med"/>
                      <a:tailEnd type="none" w="med" len="med"/>
                    </a:lnR>
                  </a:tcPr>
                </a:tc>
                <a:tc hMerge="1">
                  <a:txBody>
                    <a:bodyPr/>
                    <a:lstStyle/>
                    <a:p>
                      <a:endParaRPr lang="es-CO"/>
                    </a:p>
                  </a:txBody>
                  <a:tcPr/>
                </a:tc>
                <a:tc gridSpan="2">
                  <a:txBody>
                    <a:bodyPr/>
                    <a:lstStyle/>
                    <a:p>
                      <a:pPr>
                        <a:lnSpc>
                          <a:spcPct val="115000"/>
                        </a:lnSpc>
                        <a:spcAft>
                          <a:spcPts val="0"/>
                        </a:spcAft>
                      </a:pPr>
                      <a:r>
                        <a:rPr lang="es-CO" sz="1000" dirty="0" smtClean="0">
                          <a:solidFill>
                            <a:schemeClr val="tx1"/>
                          </a:solidFill>
                          <a:effectLst/>
                          <a:latin typeface="Agency FB" pitchFamily="34" charset="0"/>
                        </a:rPr>
                        <a:t> </a:t>
                      </a:r>
                      <a:endParaRPr lang="es-CO" sz="1000" dirty="0">
                        <a:solidFill>
                          <a:schemeClr val="tx1"/>
                        </a:solidFill>
                        <a:effectLst/>
                        <a:latin typeface="Agency FB" pitchFamily="34" charset="0"/>
                        <a:ea typeface="Calibri"/>
                        <a:cs typeface="Times New Roman"/>
                      </a:endParaRPr>
                    </a:p>
                  </a:txBody>
                  <a:tcPr marL="64826" marR="64826" marT="0" marB="0">
                    <a:lnL w="12700" cap="flat" cmpd="sng" algn="ctr">
                      <a:solidFill>
                        <a:schemeClr val="accent1"/>
                      </a:solidFill>
                      <a:prstDash val="solid"/>
                      <a:round/>
                      <a:headEnd type="none" w="med" len="med"/>
                      <a:tailEnd type="none" w="med" len="med"/>
                    </a:lnL>
                    <a:solidFill>
                      <a:schemeClr val="accent1"/>
                    </a:solidFill>
                  </a:tcPr>
                </a:tc>
                <a:tc hMerge="1">
                  <a:txBody>
                    <a:bodyPr/>
                    <a:lstStyle/>
                    <a:p>
                      <a:endParaRPr lang="es-CO"/>
                    </a:p>
                  </a:txBody>
                  <a:tcPr/>
                </a:tc>
              </a:tr>
              <a:tr h="237714">
                <a:tc>
                  <a:txBody>
                    <a:bodyPr/>
                    <a:lstStyle/>
                    <a:p>
                      <a:pPr algn="r">
                        <a:lnSpc>
                          <a:spcPct val="115000"/>
                        </a:lnSpc>
                        <a:spcAft>
                          <a:spcPts val="0"/>
                        </a:spcAft>
                      </a:pPr>
                      <a:r>
                        <a:rPr lang="es-CO" sz="1400" dirty="0">
                          <a:solidFill>
                            <a:schemeClr val="tx1"/>
                          </a:solidFill>
                          <a:effectLst/>
                          <a:latin typeface="Agency FB" pitchFamily="34" charset="0"/>
                        </a:rPr>
                        <a:t>1.1</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nSpc>
                          <a:spcPct val="115000"/>
                        </a:lnSpc>
                        <a:spcAft>
                          <a:spcPts val="0"/>
                        </a:spcAft>
                      </a:pPr>
                      <a:r>
                        <a:rPr lang="es-CO" sz="1400" dirty="0">
                          <a:solidFill>
                            <a:schemeClr val="tx1"/>
                          </a:solidFill>
                          <a:effectLst/>
                          <a:latin typeface="Agency FB" pitchFamily="34" charset="0"/>
                        </a:rPr>
                        <a:t>Razón corriente</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dirty="0">
                          <a:solidFill>
                            <a:schemeClr val="tx1"/>
                          </a:solidFill>
                          <a:effectLst/>
                          <a:latin typeface="Agency FB" pitchFamily="34" charset="0"/>
                        </a:rPr>
                        <a:t>1,25</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a:solidFill>
                            <a:schemeClr val="tx1"/>
                          </a:solidFill>
                          <a:effectLst/>
                          <a:latin typeface="Agency FB" pitchFamily="34" charset="0"/>
                        </a:rPr>
                        <a:t>1,34</a:t>
                      </a:r>
                      <a:endParaRPr lang="es-CO" sz="1400">
                        <a:solidFill>
                          <a:schemeClr val="tx1"/>
                        </a:solidFill>
                        <a:effectLst/>
                        <a:latin typeface="Agency FB" pitchFamily="34" charset="0"/>
                        <a:ea typeface="Calibri"/>
                        <a:cs typeface="Times New Roman"/>
                      </a:endParaRPr>
                    </a:p>
                  </a:txBody>
                  <a:tcPr marL="64826" marR="64826" marT="0" marB="0"/>
                </a:tc>
              </a:tr>
              <a:tr h="237714">
                <a:tc>
                  <a:txBody>
                    <a:bodyPr/>
                    <a:lstStyle/>
                    <a:p>
                      <a:pPr algn="r">
                        <a:lnSpc>
                          <a:spcPct val="115000"/>
                        </a:lnSpc>
                        <a:spcAft>
                          <a:spcPts val="0"/>
                        </a:spcAft>
                      </a:pPr>
                      <a:r>
                        <a:rPr lang="es-CO" sz="1400">
                          <a:solidFill>
                            <a:schemeClr val="tx1"/>
                          </a:solidFill>
                          <a:effectLst/>
                          <a:latin typeface="Agency FB" pitchFamily="34" charset="0"/>
                        </a:rPr>
                        <a:t>1.2</a:t>
                      </a:r>
                      <a:endParaRPr lang="es-CO" sz="1400">
                        <a:solidFill>
                          <a:schemeClr val="tx1"/>
                        </a:solidFill>
                        <a:effectLst/>
                        <a:latin typeface="Agency FB" pitchFamily="34" charset="0"/>
                        <a:ea typeface="Calibri"/>
                        <a:cs typeface="Times New Roman"/>
                      </a:endParaRPr>
                    </a:p>
                  </a:txBody>
                  <a:tcPr marL="64826" marR="64826" marT="0" marB="0"/>
                </a:tc>
                <a:tc>
                  <a:txBody>
                    <a:bodyPr/>
                    <a:lstStyle/>
                    <a:p>
                      <a:pPr>
                        <a:lnSpc>
                          <a:spcPct val="115000"/>
                        </a:lnSpc>
                        <a:spcAft>
                          <a:spcPts val="0"/>
                        </a:spcAft>
                      </a:pPr>
                      <a:r>
                        <a:rPr lang="es-CO" sz="1400" dirty="0">
                          <a:solidFill>
                            <a:schemeClr val="tx1"/>
                          </a:solidFill>
                          <a:effectLst/>
                          <a:latin typeface="Agency FB" pitchFamily="34" charset="0"/>
                        </a:rPr>
                        <a:t>Prueba acida</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dirty="0">
                          <a:solidFill>
                            <a:schemeClr val="tx1"/>
                          </a:solidFill>
                          <a:effectLst/>
                          <a:latin typeface="Agency FB" pitchFamily="34" charset="0"/>
                        </a:rPr>
                        <a:t>0,75</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dirty="0">
                          <a:solidFill>
                            <a:schemeClr val="tx1"/>
                          </a:solidFill>
                          <a:effectLst/>
                          <a:latin typeface="Agency FB" pitchFamily="34" charset="0"/>
                        </a:rPr>
                        <a:t>0,85</a:t>
                      </a:r>
                      <a:endParaRPr lang="es-CO" sz="1400" dirty="0">
                        <a:solidFill>
                          <a:schemeClr val="tx1"/>
                        </a:solidFill>
                        <a:effectLst/>
                        <a:latin typeface="Agency FB" pitchFamily="34" charset="0"/>
                        <a:ea typeface="Calibri"/>
                        <a:cs typeface="Times New Roman"/>
                      </a:endParaRPr>
                    </a:p>
                  </a:txBody>
                  <a:tcPr marL="64826" marR="64826" marT="0" marB="0"/>
                </a:tc>
              </a:tr>
              <a:tr h="237714">
                <a:tc>
                  <a:txBody>
                    <a:bodyPr/>
                    <a:lstStyle/>
                    <a:p>
                      <a:pPr algn="r">
                        <a:lnSpc>
                          <a:spcPct val="115000"/>
                        </a:lnSpc>
                        <a:spcAft>
                          <a:spcPts val="0"/>
                        </a:spcAft>
                      </a:pPr>
                      <a:r>
                        <a:rPr lang="es-CO" sz="1400">
                          <a:solidFill>
                            <a:schemeClr val="tx1"/>
                          </a:solidFill>
                          <a:effectLst/>
                          <a:latin typeface="Agency FB" pitchFamily="34" charset="0"/>
                        </a:rPr>
                        <a:t>1.3</a:t>
                      </a:r>
                      <a:endParaRPr lang="es-CO" sz="1400">
                        <a:solidFill>
                          <a:schemeClr val="tx1"/>
                        </a:solidFill>
                        <a:effectLst/>
                        <a:latin typeface="Agency FB" pitchFamily="34" charset="0"/>
                        <a:ea typeface="Calibri"/>
                        <a:cs typeface="Times New Roman"/>
                      </a:endParaRPr>
                    </a:p>
                  </a:txBody>
                  <a:tcPr marL="64826" marR="64826" marT="0" marB="0"/>
                </a:tc>
                <a:tc>
                  <a:txBody>
                    <a:bodyPr/>
                    <a:lstStyle/>
                    <a:p>
                      <a:pPr>
                        <a:lnSpc>
                          <a:spcPct val="115000"/>
                        </a:lnSpc>
                        <a:spcAft>
                          <a:spcPts val="0"/>
                        </a:spcAft>
                      </a:pPr>
                      <a:r>
                        <a:rPr lang="es-CO" sz="1400" dirty="0">
                          <a:solidFill>
                            <a:schemeClr val="tx1"/>
                          </a:solidFill>
                          <a:effectLst/>
                          <a:latin typeface="Agency FB" pitchFamily="34" charset="0"/>
                        </a:rPr>
                        <a:t>Capital de trabajo neto</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dirty="0">
                          <a:solidFill>
                            <a:schemeClr val="tx1"/>
                          </a:solidFill>
                          <a:effectLst/>
                          <a:latin typeface="Agency FB" pitchFamily="34" charset="0"/>
                        </a:rPr>
                        <a:t>$150</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dirty="0">
                          <a:solidFill>
                            <a:schemeClr val="tx1"/>
                          </a:solidFill>
                          <a:effectLst/>
                          <a:latin typeface="Agency FB" pitchFamily="34" charset="0"/>
                        </a:rPr>
                        <a:t>$280</a:t>
                      </a:r>
                      <a:endParaRPr lang="es-CO" sz="1400" dirty="0">
                        <a:solidFill>
                          <a:schemeClr val="tx1"/>
                        </a:solidFill>
                        <a:effectLst/>
                        <a:latin typeface="Agency FB" pitchFamily="34" charset="0"/>
                        <a:ea typeface="Calibri"/>
                        <a:cs typeface="Times New Roman"/>
                      </a:endParaRPr>
                    </a:p>
                  </a:txBody>
                  <a:tcPr marL="64826" marR="64826" marT="0" marB="0"/>
                </a:tc>
              </a:tr>
              <a:tr h="237714">
                <a:tc>
                  <a:txBody>
                    <a:bodyPr/>
                    <a:lstStyle/>
                    <a:p>
                      <a:pPr algn="r">
                        <a:lnSpc>
                          <a:spcPct val="115000"/>
                        </a:lnSpc>
                        <a:spcAft>
                          <a:spcPts val="0"/>
                        </a:spcAft>
                      </a:pPr>
                      <a:r>
                        <a:rPr lang="es-CO" sz="1400">
                          <a:solidFill>
                            <a:schemeClr val="tx1"/>
                          </a:solidFill>
                          <a:effectLst/>
                          <a:latin typeface="Agency FB" pitchFamily="34" charset="0"/>
                        </a:rPr>
                        <a:t>1.4</a:t>
                      </a:r>
                      <a:endParaRPr lang="es-CO" sz="1400">
                        <a:solidFill>
                          <a:schemeClr val="tx1"/>
                        </a:solidFill>
                        <a:effectLst/>
                        <a:latin typeface="Agency FB" pitchFamily="34" charset="0"/>
                        <a:ea typeface="Calibri"/>
                        <a:cs typeface="Times New Roman"/>
                      </a:endParaRPr>
                    </a:p>
                  </a:txBody>
                  <a:tcPr marL="64826" marR="64826" marT="0" marB="0"/>
                </a:tc>
                <a:tc>
                  <a:txBody>
                    <a:bodyPr/>
                    <a:lstStyle/>
                    <a:p>
                      <a:pPr>
                        <a:lnSpc>
                          <a:spcPct val="115000"/>
                        </a:lnSpc>
                        <a:spcAft>
                          <a:spcPts val="0"/>
                        </a:spcAft>
                      </a:pPr>
                      <a:r>
                        <a:rPr lang="es-CO" sz="1400" dirty="0">
                          <a:solidFill>
                            <a:schemeClr val="tx1"/>
                          </a:solidFill>
                          <a:effectLst/>
                          <a:latin typeface="Agency FB" pitchFamily="34" charset="0"/>
                        </a:rPr>
                        <a:t>Capital de trabajo financiero</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a:solidFill>
                            <a:schemeClr val="tx1"/>
                          </a:solidFill>
                          <a:effectLst/>
                          <a:latin typeface="Agency FB" pitchFamily="34" charset="0"/>
                        </a:rPr>
                        <a:t>$750</a:t>
                      </a:r>
                      <a:endParaRPr lang="es-CO" sz="140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dirty="0">
                          <a:solidFill>
                            <a:schemeClr val="tx1"/>
                          </a:solidFill>
                          <a:effectLst/>
                          <a:latin typeface="Agency FB" pitchFamily="34" charset="0"/>
                        </a:rPr>
                        <a:t>$1.100</a:t>
                      </a:r>
                      <a:endParaRPr lang="es-CO" sz="1400" dirty="0">
                        <a:solidFill>
                          <a:schemeClr val="tx1"/>
                        </a:solidFill>
                        <a:effectLst/>
                        <a:latin typeface="Agency FB" pitchFamily="34" charset="0"/>
                        <a:ea typeface="Calibri"/>
                        <a:cs typeface="Times New Roman"/>
                      </a:endParaRPr>
                    </a:p>
                  </a:txBody>
                  <a:tcPr marL="64826" marR="64826" marT="0" marB="0"/>
                </a:tc>
              </a:tr>
              <a:tr h="231187">
                <a:tc gridSpan="4">
                  <a:txBody>
                    <a:bodyPr/>
                    <a:lstStyle/>
                    <a:p>
                      <a:pPr>
                        <a:lnSpc>
                          <a:spcPct val="115000"/>
                        </a:lnSpc>
                        <a:spcAft>
                          <a:spcPts val="0"/>
                        </a:spcAft>
                      </a:pPr>
                      <a:r>
                        <a:rPr lang="es-CO" sz="1000" dirty="0">
                          <a:solidFill>
                            <a:schemeClr val="tx1"/>
                          </a:solidFill>
                          <a:effectLst/>
                          <a:latin typeface="Agency FB" pitchFamily="34" charset="0"/>
                        </a:rPr>
                        <a:t> </a:t>
                      </a:r>
                      <a:endParaRPr lang="es-CO" sz="1000" dirty="0">
                        <a:solidFill>
                          <a:schemeClr val="tx1"/>
                        </a:solidFill>
                        <a:effectLst/>
                        <a:latin typeface="Agency FB" pitchFamily="34" charset="0"/>
                        <a:ea typeface="Calibri"/>
                        <a:cs typeface="Times New Roman"/>
                      </a:endParaRPr>
                    </a:p>
                  </a:txBody>
                  <a:tcPr marL="64826" marR="64826" marT="0" marB="0">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236152">
                <a:tc gridSpan="4">
                  <a:txBody>
                    <a:bodyPr/>
                    <a:lstStyle/>
                    <a:p>
                      <a:pPr marL="342900" lvl="0" indent="-342900">
                        <a:lnSpc>
                          <a:spcPct val="115000"/>
                        </a:lnSpc>
                        <a:spcAft>
                          <a:spcPts val="0"/>
                        </a:spcAft>
                        <a:buFont typeface="+mj-lt"/>
                        <a:buAutoNum type="arabicPeriod" startAt="2"/>
                      </a:pPr>
                      <a:r>
                        <a:rPr lang="es-CO" sz="1400" dirty="0" smtClean="0">
                          <a:solidFill>
                            <a:schemeClr val="tx1"/>
                          </a:solidFill>
                          <a:effectLst/>
                          <a:latin typeface="Agency FB" pitchFamily="34" charset="0"/>
                        </a:rPr>
                        <a:t>ROTACIONES</a:t>
                      </a:r>
                      <a:endParaRPr lang="es-CO" sz="1400" dirty="0">
                        <a:solidFill>
                          <a:schemeClr val="tx1"/>
                        </a:solidFill>
                        <a:effectLst/>
                        <a:latin typeface="Agency FB" pitchFamily="34" charset="0"/>
                        <a:ea typeface="Calibri"/>
                        <a:cs typeface="Times New Roman"/>
                      </a:endParaRPr>
                    </a:p>
                  </a:txBody>
                  <a:tcPr marL="64826" marR="64826" marT="0" marB="0"/>
                </a:tc>
                <a:tc hMerge="1">
                  <a:txBody>
                    <a:bodyPr/>
                    <a:lstStyle/>
                    <a:p>
                      <a:endParaRPr lang="es-CO"/>
                    </a:p>
                  </a:txBody>
                  <a:tcPr/>
                </a:tc>
                <a:tc hMerge="1">
                  <a:txBody>
                    <a:bodyPr/>
                    <a:lstStyle/>
                    <a:p>
                      <a:endParaRPr lang="es-CO"/>
                    </a:p>
                  </a:txBody>
                  <a:tcPr/>
                </a:tc>
                <a:tc hMerge="1">
                  <a:txBody>
                    <a:bodyPr/>
                    <a:lstStyle/>
                    <a:p>
                      <a:endParaRPr lang="es-CO"/>
                    </a:p>
                  </a:txBody>
                  <a:tcPr/>
                </a:tc>
              </a:tr>
              <a:tr h="237714">
                <a:tc>
                  <a:txBody>
                    <a:bodyPr/>
                    <a:lstStyle/>
                    <a:p>
                      <a:pPr algn="r">
                        <a:lnSpc>
                          <a:spcPct val="115000"/>
                        </a:lnSpc>
                        <a:spcAft>
                          <a:spcPts val="0"/>
                        </a:spcAft>
                      </a:pPr>
                      <a:r>
                        <a:rPr lang="es-CO" sz="1400" dirty="0">
                          <a:solidFill>
                            <a:schemeClr val="tx1"/>
                          </a:solidFill>
                          <a:effectLst/>
                          <a:latin typeface="Agency FB" pitchFamily="34" charset="0"/>
                        </a:rPr>
                        <a:t>2.1</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nSpc>
                          <a:spcPct val="115000"/>
                        </a:lnSpc>
                        <a:spcAft>
                          <a:spcPts val="0"/>
                        </a:spcAft>
                      </a:pPr>
                      <a:r>
                        <a:rPr lang="es-CO" sz="1400" dirty="0">
                          <a:solidFill>
                            <a:schemeClr val="tx1"/>
                          </a:solidFill>
                          <a:effectLst/>
                          <a:latin typeface="Agency FB" pitchFamily="34" charset="0"/>
                        </a:rPr>
                        <a:t>Inventarios</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a:solidFill>
                            <a:schemeClr val="tx1"/>
                          </a:solidFill>
                          <a:effectLst/>
                          <a:latin typeface="Agency FB" pitchFamily="34" charset="0"/>
                        </a:rPr>
                        <a:t>72 días</a:t>
                      </a:r>
                      <a:endParaRPr lang="es-CO" sz="140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a:solidFill>
                            <a:schemeClr val="tx1"/>
                          </a:solidFill>
                          <a:effectLst/>
                          <a:latin typeface="Agency FB" pitchFamily="34" charset="0"/>
                        </a:rPr>
                        <a:t>68 días</a:t>
                      </a:r>
                      <a:endParaRPr lang="es-CO" sz="1400">
                        <a:solidFill>
                          <a:schemeClr val="tx1"/>
                        </a:solidFill>
                        <a:effectLst/>
                        <a:latin typeface="Agency FB" pitchFamily="34" charset="0"/>
                        <a:ea typeface="Calibri"/>
                        <a:cs typeface="Times New Roman"/>
                      </a:endParaRPr>
                    </a:p>
                  </a:txBody>
                  <a:tcPr marL="64826" marR="64826" marT="0" marB="0"/>
                </a:tc>
              </a:tr>
              <a:tr h="237714">
                <a:tc>
                  <a:txBody>
                    <a:bodyPr/>
                    <a:lstStyle/>
                    <a:p>
                      <a:pPr algn="r">
                        <a:lnSpc>
                          <a:spcPct val="115000"/>
                        </a:lnSpc>
                        <a:spcAft>
                          <a:spcPts val="0"/>
                        </a:spcAft>
                      </a:pPr>
                      <a:r>
                        <a:rPr lang="es-CO" sz="1400" dirty="0">
                          <a:solidFill>
                            <a:schemeClr val="tx1"/>
                          </a:solidFill>
                          <a:effectLst/>
                          <a:latin typeface="Agency FB" pitchFamily="34" charset="0"/>
                        </a:rPr>
                        <a:t>2.2</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nSpc>
                          <a:spcPct val="115000"/>
                        </a:lnSpc>
                        <a:spcAft>
                          <a:spcPts val="0"/>
                        </a:spcAft>
                      </a:pPr>
                      <a:r>
                        <a:rPr lang="es-CO" sz="1400" dirty="0">
                          <a:solidFill>
                            <a:schemeClr val="tx1"/>
                          </a:solidFill>
                          <a:effectLst/>
                          <a:latin typeface="Agency FB" pitchFamily="34" charset="0"/>
                        </a:rPr>
                        <a:t>Cartera </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a:solidFill>
                            <a:schemeClr val="tx1"/>
                          </a:solidFill>
                          <a:effectLst/>
                          <a:latin typeface="Agency FB" pitchFamily="34" charset="0"/>
                        </a:rPr>
                        <a:t>72 días</a:t>
                      </a:r>
                      <a:endParaRPr lang="es-CO" sz="140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a:solidFill>
                            <a:schemeClr val="tx1"/>
                          </a:solidFill>
                          <a:effectLst/>
                          <a:latin typeface="Agency FB" pitchFamily="34" charset="0"/>
                        </a:rPr>
                        <a:t>110 días</a:t>
                      </a:r>
                      <a:endParaRPr lang="es-CO" sz="1400">
                        <a:solidFill>
                          <a:schemeClr val="tx1"/>
                        </a:solidFill>
                        <a:effectLst/>
                        <a:latin typeface="Agency FB" pitchFamily="34" charset="0"/>
                        <a:ea typeface="Calibri"/>
                        <a:cs typeface="Times New Roman"/>
                      </a:endParaRPr>
                    </a:p>
                  </a:txBody>
                  <a:tcPr marL="64826" marR="64826" marT="0" marB="0"/>
                </a:tc>
              </a:tr>
              <a:tr h="237714">
                <a:tc>
                  <a:txBody>
                    <a:bodyPr/>
                    <a:lstStyle/>
                    <a:p>
                      <a:pPr algn="r">
                        <a:lnSpc>
                          <a:spcPct val="115000"/>
                        </a:lnSpc>
                        <a:spcAft>
                          <a:spcPts val="0"/>
                        </a:spcAft>
                      </a:pPr>
                      <a:r>
                        <a:rPr lang="es-CO" sz="1400" dirty="0">
                          <a:solidFill>
                            <a:schemeClr val="tx1"/>
                          </a:solidFill>
                          <a:effectLst/>
                          <a:latin typeface="Agency FB" pitchFamily="34" charset="0"/>
                        </a:rPr>
                        <a:t>2.3</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nSpc>
                          <a:spcPct val="115000"/>
                        </a:lnSpc>
                        <a:spcAft>
                          <a:spcPts val="0"/>
                        </a:spcAft>
                      </a:pPr>
                      <a:r>
                        <a:rPr lang="es-CO" sz="1400" dirty="0">
                          <a:solidFill>
                            <a:schemeClr val="tx1"/>
                          </a:solidFill>
                          <a:effectLst/>
                          <a:latin typeface="Agency FB" pitchFamily="34" charset="0"/>
                        </a:rPr>
                        <a:t>Proveedores </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dirty="0">
                          <a:solidFill>
                            <a:schemeClr val="tx1"/>
                          </a:solidFill>
                          <a:effectLst/>
                          <a:latin typeface="Agency FB" pitchFamily="34" charset="0"/>
                        </a:rPr>
                        <a:t>77 días</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a:solidFill>
                            <a:schemeClr val="tx1"/>
                          </a:solidFill>
                          <a:effectLst/>
                          <a:latin typeface="Agency FB" pitchFamily="34" charset="0"/>
                        </a:rPr>
                        <a:t>128 días</a:t>
                      </a:r>
                      <a:endParaRPr lang="es-CO" sz="1400">
                        <a:solidFill>
                          <a:schemeClr val="tx1"/>
                        </a:solidFill>
                        <a:effectLst/>
                        <a:latin typeface="Agency FB" pitchFamily="34" charset="0"/>
                        <a:ea typeface="Calibri"/>
                        <a:cs typeface="Times New Roman"/>
                      </a:endParaRPr>
                    </a:p>
                  </a:txBody>
                  <a:tcPr marL="64826" marR="64826" marT="0" marB="0"/>
                </a:tc>
              </a:tr>
              <a:tr h="237714">
                <a:tc>
                  <a:txBody>
                    <a:bodyPr/>
                    <a:lstStyle/>
                    <a:p>
                      <a:pPr algn="r">
                        <a:lnSpc>
                          <a:spcPct val="115000"/>
                        </a:lnSpc>
                        <a:spcAft>
                          <a:spcPts val="0"/>
                        </a:spcAft>
                      </a:pPr>
                      <a:r>
                        <a:rPr lang="es-CO" sz="1400" dirty="0">
                          <a:solidFill>
                            <a:schemeClr val="tx1"/>
                          </a:solidFill>
                          <a:effectLst/>
                          <a:latin typeface="Agency FB" pitchFamily="34" charset="0"/>
                        </a:rPr>
                        <a:t>2.4</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nSpc>
                          <a:spcPct val="115000"/>
                        </a:lnSpc>
                        <a:spcAft>
                          <a:spcPts val="0"/>
                        </a:spcAft>
                      </a:pPr>
                      <a:r>
                        <a:rPr lang="es-CO" sz="1400">
                          <a:solidFill>
                            <a:schemeClr val="tx1"/>
                          </a:solidFill>
                          <a:effectLst/>
                          <a:latin typeface="Agency FB" pitchFamily="34" charset="0"/>
                        </a:rPr>
                        <a:t>Activo fijo</a:t>
                      </a:r>
                      <a:endParaRPr lang="es-CO" sz="140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dirty="0">
                          <a:solidFill>
                            <a:schemeClr val="tx1"/>
                          </a:solidFill>
                          <a:effectLst/>
                          <a:latin typeface="Agency FB" pitchFamily="34" charset="0"/>
                        </a:rPr>
                        <a:t>0,85 veces</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a:solidFill>
                            <a:schemeClr val="tx1"/>
                          </a:solidFill>
                          <a:effectLst/>
                          <a:latin typeface="Agency FB" pitchFamily="34" charset="0"/>
                        </a:rPr>
                        <a:t>1,25 veces</a:t>
                      </a:r>
                      <a:endParaRPr lang="es-CO" sz="1400">
                        <a:solidFill>
                          <a:schemeClr val="tx1"/>
                        </a:solidFill>
                        <a:effectLst/>
                        <a:latin typeface="Agency FB" pitchFamily="34" charset="0"/>
                        <a:ea typeface="Calibri"/>
                        <a:cs typeface="Times New Roman"/>
                      </a:endParaRPr>
                    </a:p>
                  </a:txBody>
                  <a:tcPr marL="64826" marR="64826" marT="0" marB="0"/>
                </a:tc>
              </a:tr>
              <a:tr h="237714">
                <a:tc>
                  <a:txBody>
                    <a:bodyPr/>
                    <a:lstStyle/>
                    <a:p>
                      <a:pPr algn="r">
                        <a:lnSpc>
                          <a:spcPct val="115000"/>
                        </a:lnSpc>
                        <a:spcAft>
                          <a:spcPts val="0"/>
                        </a:spcAft>
                      </a:pPr>
                      <a:r>
                        <a:rPr lang="es-CO" sz="1400" dirty="0">
                          <a:solidFill>
                            <a:schemeClr val="tx1"/>
                          </a:solidFill>
                          <a:effectLst/>
                          <a:latin typeface="Agency FB" pitchFamily="34" charset="0"/>
                        </a:rPr>
                        <a:t>2.5</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nSpc>
                          <a:spcPct val="115000"/>
                        </a:lnSpc>
                        <a:spcAft>
                          <a:spcPts val="0"/>
                        </a:spcAft>
                      </a:pPr>
                      <a:r>
                        <a:rPr lang="es-CO" sz="1400">
                          <a:solidFill>
                            <a:schemeClr val="tx1"/>
                          </a:solidFill>
                          <a:effectLst/>
                          <a:latin typeface="Agency FB" pitchFamily="34" charset="0"/>
                        </a:rPr>
                        <a:t>Activo total</a:t>
                      </a:r>
                      <a:endParaRPr lang="es-CO" sz="140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dirty="0">
                          <a:solidFill>
                            <a:schemeClr val="tx1"/>
                          </a:solidFill>
                          <a:effectLst/>
                          <a:latin typeface="Agency FB" pitchFamily="34" charset="0"/>
                        </a:rPr>
                        <a:t>0,47 veces</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dirty="0">
                          <a:solidFill>
                            <a:schemeClr val="tx1"/>
                          </a:solidFill>
                          <a:effectLst/>
                          <a:latin typeface="Agency FB" pitchFamily="34" charset="0"/>
                        </a:rPr>
                        <a:t>0,48 veces</a:t>
                      </a:r>
                      <a:endParaRPr lang="es-CO" sz="1400" dirty="0">
                        <a:solidFill>
                          <a:schemeClr val="tx1"/>
                        </a:solidFill>
                        <a:effectLst/>
                        <a:latin typeface="Agency FB" pitchFamily="34" charset="0"/>
                        <a:ea typeface="Calibri"/>
                        <a:cs typeface="Times New Roman"/>
                      </a:endParaRPr>
                    </a:p>
                  </a:txBody>
                  <a:tcPr marL="64826" marR="64826" marT="0" marB="0"/>
                </a:tc>
              </a:tr>
              <a:tr h="231187">
                <a:tc gridSpan="4">
                  <a:txBody>
                    <a:bodyPr/>
                    <a:lstStyle/>
                    <a:p>
                      <a:pPr>
                        <a:lnSpc>
                          <a:spcPct val="115000"/>
                        </a:lnSpc>
                        <a:spcAft>
                          <a:spcPts val="0"/>
                        </a:spcAft>
                      </a:pPr>
                      <a:r>
                        <a:rPr lang="es-CO" sz="1000" dirty="0">
                          <a:solidFill>
                            <a:schemeClr val="tx1"/>
                          </a:solidFill>
                          <a:effectLst/>
                          <a:latin typeface="Agency FB" pitchFamily="34" charset="0"/>
                        </a:rPr>
                        <a:t> </a:t>
                      </a:r>
                      <a:endParaRPr lang="es-CO" sz="1000" dirty="0">
                        <a:solidFill>
                          <a:schemeClr val="tx1"/>
                        </a:solidFill>
                        <a:effectLst/>
                        <a:latin typeface="Agency FB" pitchFamily="34" charset="0"/>
                        <a:ea typeface="Calibri"/>
                        <a:cs typeface="Times New Roman"/>
                      </a:endParaRPr>
                    </a:p>
                  </a:txBody>
                  <a:tcPr marL="64826" marR="64826" marT="0" marB="0">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236152">
                <a:tc gridSpan="4">
                  <a:txBody>
                    <a:bodyPr/>
                    <a:lstStyle/>
                    <a:p>
                      <a:pPr marL="342900" lvl="0" indent="-342900">
                        <a:lnSpc>
                          <a:spcPct val="115000"/>
                        </a:lnSpc>
                        <a:spcAft>
                          <a:spcPts val="0"/>
                        </a:spcAft>
                        <a:buFont typeface="+mj-lt"/>
                        <a:buAutoNum type="arabicPeriod" startAt="3"/>
                      </a:pPr>
                      <a:r>
                        <a:rPr lang="es-CO" sz="1400" dirty="0" smtClean="0">
                          <a:solidFill>
                            <a:schemeClr val="tx1"/>
                          </a:solidFill>
                          <a:effectLst/>
                          <a:latin typeface="Agency FB" pitchFamily="34" charset="0"/>
                        </a:rPr>
                        <a:t>ENDEUDAMIENTO</a:t>
                      </a:r>
                      <a:endParaRPr lang="es-CO" sz="1400" dirty="0">
                        <a:solidFill>
                          <a:schemeClr val="tx1"/>
                        </a:solidFill>
                        <a:effectLst/>
                        <a:latin typeface="Agency FB" pitchFamily="34" charset="0"/>
                        <a:ea typeface="Calibri"/>
                        <a:cs typeface="Times New Roman"/>
                      </a:endParaRPr>
                    </a:p>
                  </a:txBody>
                  <a:tcPr marL="64826" marR="64826" marT="0" marB="0"/>
                </a:tc>
                <a:tc hMerge="1">
                  <a:txBody>
                    <a:bodyPr/>
                    <a:lstStyle/>
                    <a:p>
                      <a:endParaRPr lang="es-CO"/>
                    </a:p>
                  </a:txBody>
                  <a:tcPr/>
                </a:tc>
                <a:tc hMerge="1">
                  <a:txBody>
                    <a:bodyPr/>
                    <a:lstStyle/>
                    <a:p>
                      <a:endParaRPr lang="es-CO"/>
                    </a:p>
                  </a:txBody>
                  <a:tcPr/>
                </a:tc>
                <a:tc hMerge="1">
                  <a:txBody>
                    <a:bodyPr/>
                    <a:lstStyle/>
                    <a:p>
                      <a:endParaRPr lang="es-CO"/>
                    </a:p>
                  </a:txBody>
                  <a:tcPr/>
                </a:tc>
              </a:tr>
              <a:tr h="237714">
                <a:tc>
                  <a:txBody>
                    <a:bodyPr/>
                    <a:lstStyle/>
                    <a:p>
                      <a:pPr algn="r">
                        <a:lnSpc>
                          <a:spcPct val="115000"/>
                        </a:lnSpc>
                        <a:spcAft>
                          <a:spcPts val="0"/>
                        </a:spcAft>
                      </a:pPr>
                      <a:r>
                        <a:rPr lang="es-CO" sz="1400" dirty="0">
                          <a:solidFill>
                            <a:schemeClr val="tx1"/>
                          </a:solidFill>
                          <a:effectLst/>
                          <a:latin typeface="Agency FB" pitchFamily="34" charset="0"/>
                        </a:rPr>
                        <a:t>3.1</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nSpc>
                          <a:spcPct val="115000"/>
                        </a:lnSpc>
                        <a:spcAft>
                          <a:spcPts val="0"/>
                        </a:spcAft>
                      </a:pPr>
                      <a:r>
                        <a:rPr lang="es-CO" sz="1400" dirty="0">
                          <a:solidFill>
                            <a:schemeClr val="tx1"/>
                          </a:solidFill>
                          <a:effectLst/>
                          <a:latin typeface="Agency FB" pitchFamily="34" charset="0"/>
                        </a:rPr>
                        <a:t>Endeudamiento total</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dirty="0">
                          <a:solidFill>
                            <a:schemeClr val="tx1"/>
                          </a:solidFill>
                          <a:effectLst/>
                          <a:latin typeface="Agency FB" pitchFamily="34" charset="0"/>
                        </a:rPr>
                        <a:t>34%</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a:solidFill>
                            <a:schemeClr val="tx1"/>
                          </a:solidFill>
                          <a:effectLst/>
                          <a:latin typeface="Agency FB" pitchFamily="34" charset="0"/>
                        </a:rPr>
                        <a:t>46%</a:t>
                      </a:r>
                      <a:endParaRPr lang="es-CO" sz="1400">
                        <a:solidFill>
                          <a:schemeClr val="tx1"/>
                        </a:solidFill>
                        <a:effectLst/>
                        <a:latin typeface="Agency FB" pitchFamily="34" charset="0"/>
                        <a:ea typeface="Calibri"/>
                        <a:cs typeface="Times New Roman"/>
                      </a:endParaRPr>
                    </a:p>
                  </a:txBody>
                  <a:tcPr marL="64826" marR="64826" marT="0" marB="0"/>
                </a:tc>
              </a:tr>
              <a:tr h="237714">
                <a:tc>
                  <a:txBody>
                    <a:bodyPr/>
                    <a:lstStyle/>
                    <a:p>
                      <a:pPr algn="r">
                        <a:lnSpc>
                          <a:spcPct val="115000"/>
                        </a:lnSpc>
                        <a:spcAft>
                          <a:spcPts val="0"/>
                        </a:spcAft>
                      </a:pPr>
                      <a:r>
                        <a:rPr lang="es-CO" sz="1400" dirty="0">
                          <a:solidFill>
                            <a:schemeClr val="tx1"/>
                          </a:solidFill>
                          <a:effectLst/>
                          <a:latin typeface="Agency FB" pitchFamily="34" charset="0"/>
                        </a:rPr>
                        <a:t>3.2</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nSpc>
                          <a:spcPct val="115000"/>
                        </a:lnSpc>
                        <a:spcAft>
                          <a:spcPts val="0"/>
                        </a:spcAft>
                      </a:pPr>
                      <a:r>
                        <a:rPr lang="es-CO" sz="1400">
                          <a:solidFill>
                            <a:schemeClr val="tx1"/>
                          </a:solidFill>
                          <a:effectLst/>
                          <a:latin typeface="Agency FB" pitchFamily="34" charset="0"/>
                        </a:rPr>
                        <a:t>Veces que gana intereses</a:t>
                      </a:r>
                      <a:endParaRPr lang="es-CO" sz="140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dirty="0">
                          <a:solidFill>
                            <a:schemeClr val="tx1"/>
                          </a:solidFill>
                          <a:effectLst/>
                          <a:latin typeface="Agency FB" pitchFamily="34" charset="0"/>
                        </a:rPr>
                        <a:t>2,5 veces</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dirty="0">
                          <a:solidFill>
                            <a:schemeClr val="tx1"/>
                          </a:solidFill>
                          <a:effectLst/>
                          <a:latin typeface="Agency FB" pitchFamily="34" charset="0"/>
                        </a:rPr>
                        <a:t>2 veces</a:t>
                      </a:r>
                      <a:endParaRPr lang="es-CO" sz="1400" dirty="0">
                        <a:solidFill>
                          <a:schemeClr val="tx1"/>
                        </a:solidFill>
                        <a:effectLst/>
                        <a:latin typeface="Agency FB" pitchFamily="34" charset="0"/>
                        <a:ea typeface="Calibri"/>
                        <a:cs typeface="Times New Roman"/>
                      </a:endParaRPr>
                    </a:p>
                  </a:txBody>
                  <a:tcPr marL="64826" marR="64826" marT="0" marB="0"/>
                </a:tc>
              </a:tr>
              <a:tr h="231187">
                <a:tc gridSpan="4">
                  <a:txBody>
                    <a:bodyPr/>
                    <a:lstStyle/>
                    <a:p>
                      <a:pPr>
                        <a:lnSpc>
                          <a:spcPct val="115000"/>
                        </a:lnSpc>
                        <a:spcAft>
                          <a:spcPts val="0"/>
                        </a:spcAft>
                      </a:pPr>
                      <a:r>
                        <a:rPr lang="es-CO" sz="1000" dirty="0">
                          <a:solidFill>
                            <a:schemeClr val="tx1"/>
                          </a:solidFill>
                          <a:effectLst/>
                          <a:latin typeface="Agency FB" pitchFamily="34" charset="0"/>
                        </a:rPr>
                        <a:t> </a:t>
                      </a:r>
                      <a:endParaRPr lang="es-CO" sz="1000" dirty="0">
                        <a:solidFill>
                          <a:schemeClr val="tx1"/>
                        </a:solidFill>
                        <a:effectLst/>
                        <a:latin typeface="Agency FB" pitchFamily="34" charset="0"/>
                        <a:ea typeface="Calibri"/>
                        <a:cs typeface="Times New Roman"/>
                      </a:endParaRPr>
                    </a:p>
                  </a:txBody>
                  <a:tcPr marL="64826" marR="64826" marT="0" marB="0">
                    <a:solidFill>
                      <a:schemeClr val="bg1"/>
                    </a:solidFill>
                  </a:tcPr>
                </a:tc>
                <a:tc hMerge="1">
                  <a:txBody>
                    <a:bodyPr/>
                    <a:lstStyle/>
                    <a:p>
                      <a:endParaRPr lang="es-CO"/>
                    </a:p>
                  </a:txBody>
                  <a:tcPr/>
                </a:tc>
                <a:tc hMerge="1">
                  <a:txBody>
                    <a:bodyPr/>
                    <a:lstStyle/>
                    <a:p>
                      <a:endParaRPr lang="es-CO"/>
                    </a:p>
                  </a:txBody>
                  <a:tcPr/>
                </a:tc>
                <a:tc hMerge="1">
                  <a:txBody>
                    <a:bodyPr/>
                    <a:lstStyle/>
                    <a:p>
                      <a:endParaRPr lang="es-CO"/>
                    </a:p>
                  </a:txBody>
                  <a:tcPr/>
                </a:tc>
              </a:tr>
              <a:tr h="236152">
                <a:tc gridSpan="4">
                  <a:txBody>
                    <a:bodyPr/>
                    <a:lstStyle/>
                    <a:p>
                      <a:pPr marL="0" lvl="0" indent="0">
                        <a:lnSpc>
                          <a:spcPct val="115000"/>
                        </a:lnSpc>
                        <a:spcAft>
                          <a:spcPts val="0"/>
                        </a:spcAft>
                        <a:buFont typeface="+mj-lt"/>
                        <a:buNone/>
                      </a:pPr>
                      <a:r>
                        <a:rPr lang="es-CO" sz="1400" dirty="0" smtClean="0">
                          <a:solidFill>
                            <a:schemeClr val="tx1"/>
                          </a:solidFill>
                          <a:effectLst/>
                          <a:latin typeface="Agency FB" pitchFamily="34" charset="0"/>
                        </a:rPr>
                        <a:t>4.    RENTABILIDADES</a:t>
                      </a:r>
                      <a:endParaRPr lang="es-CO" sz="1400" dirty="0">
                        <a:solidFill>
                          <a:schemeClr val="tx1"/>
                        </a:solidFill>
                        <a:effectLst/>
                        <a:latin typeface="Agency FB" pitchFamily="34" charset="0"/>
                        <a:ea typeface="Calibri"/>
                        <a:cs typeface="Times New Roman"/>
                      </a:endParaRPr>
                    </a:p>
                  </a:txBody>
                  <a:tcPr marL="64826" marR="64826" marT="0" marB="0"/>
                </a:tc>
                <a:tc hMerge="1">
                  <a:txBody>
                    <a:bodyPr/>
                    <a:lstStyle/>
                    <a:p>
                      <a:endParaRPr lang="es-CO"/>
                    </a:p>
                  </a:txBody>
                  <a:tcPr/>
                </a:tc>
                <a:tc hMerge="1">
                  <a:txBody>
                    <a:bodyPr/>
                    <a:lstStyle/>
                    <a:p>
                      <a:endParaRPr lang="es-CO"/>
                    </a:p>
                  </a:txBody>
                  <a:tcPr/>
                </a:tc>
                <a:tc hMerge="1">
                  <a:txBody>
                    <a:bodyPr/>
                    <a:lstStyle/>
                    <a:p>
                      <a:endParaRPr lang="es-CO"/>
                    </a:p>
                  </a:txBody>
                  <a:tcPr/>
                </a:tc>
              </a:tr>
              <a:tr h="237714">
                <a:tc>
                  <a:txBody>
                    <a:bodyPr/>
                    <a:lstStyle/>
                    <a:p>
                      <a:pPr algn="r">
                        <a:lnSpc>
                          <a:spcPct val="115000"/>
                        </a:lnSpc>
                        <a:spcAft>
                          <a:spcPts val="0"/>
                        </a:spcAft>
                      </a:pPr>
                      <a:r>
                        <a:rPr lang="es-CO" sz="1400">
                          <a:solidFill>
                            <a:schemeClr val="tx1"/>
                          </a:solidFill>
                          <a:effectLst/>
                          <a:latin typeface="Agency FB" pitchFamily="34" charset="0"/>
                        </a:rPr>
                        <a:t>4.1</a:t>
                      </a:r>
                      <a:endParaRPr lang="es-CO" sz="1400">
                        <a:solidFill>
                          <a:schemeClr val="tx1"/>
                        </a:solidFill>
                        <a:effectLst/>
                        <a:latin typeface="Agency FB" pitchFamily="34" charset="0"/>
                        <a:ea typeface="Calibri"/>
                        <a:cs typeface="Times New Roman"/>
                      </a:endParaRPr>
                    </a:p>
                  </a:txBody>
                  <a:tcPr marL="64826" marR="64826" marT="0" marB="0"/>
                </a:tc>
                <a:tc>
                  <a:txBody>
                    <a:bodyPr/>
                    <a:lstStyle/>
                    <a:p>
                      <a:pPr>
                        <a:lnSpc>
                          <a:spcPct val="115000"/>
                        </a:lnSpc>
                        <a:spcAft>
                          <a:spcPts val="0"/>
                        </a:spcAft>
                      </a:pPr>
                      <a:r>
                        <a:rPr lang="es-CO" sz="1400" dirty="0">
                          <a:solidFill>
                            <a:schemeClr val="tx1"/>
                          </a:solidFill>
                          <a:effectLst/>
                          <a:latin typeface="Agency FB" pitchFamily="34" charset="0"/>
                        </a:rPr>
                        <a:t>Margen bruto</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a:solidFill>
                            <a:schemeClr val="tx1"/>
                          </a:solidFill>
                          <a:effectLst/>
                          <a:latin typeface="Agency FB" pitchFamily="34" charset="0"/>
                        </a:rPr>
                        <a:t>50%</a:t>
                      </a:r>
                      <a:endParaRPr lang="es-CO" sz="140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a:solidFill>
                            <a:schemeClr val="tx1"/>
                          </a:solidFill>
                          <a:effectLst/>
                          <a:latin typeface="Agency FB" pitchFamily="34" charset="0"/>
                        </a:rPr>
                        <a:t>46%</a:t>
                      </a:r>
                      <a:endParaRPr lang="es-CO" sz="1400">
                        <a:solidFill>
                          <a:schemeClr val="tx1"/>
                        </a:solidFill>
                        <a:effectLst/>
                        <a:latin typeface="Agency FB" pitchFamily="34" charset="0"/>
                        <a:ea typeface="Calibri"/>
                        <a:cs typeface="Times New Roman"/>
                      </a:endParaRPr>
                    </a:p>
                  </a:txBody>
                  <a:tcPr marL="64826" marR="64826" marT="0" marB="0"/>
                </a:tc>
              </a:tr>
              <a:tr h="237714">
                <a:tc>
                  <a:txBody>
                    <a:bodyPr/>
                    <a:lstStyle/>
                    <a:p>
                      <a:pPr algn="r">
                        <a:lnSpc>
                          <a:spcPct val="115000"/>
                        </a:lnSpc>
                        <a:spcAft>
                          <a:spcPts val="0"/>
                        </a:spcAft>
                      </a:pPr>
                      <a:r>
                        <a:rPr lang="es-CO" sz="1400">
                          <a:solidFill>
                            <a:schemeClr val="tx1"/>
                          </a:solidFill>
                          <a:effectLst/>
                          <a:latin typeface="Agency FB" pitchFamily="34" charset="0"/>
                        </a:rPr>
                        <a:t>4.2</a:t>
                      </a:r>
                      <a:endParaRPr lang="es-CO" sz="1400">
                        <a:solidFill>
                          <a:schemeClr val="tx1"/>
                        </a:solidFill>
                        <a:effectLst/>
                        <a:latin typeface="Agency FB" pitchFamily="34" charset="0"/>
                        <a:ea typeface="Calibri"/>
                        <a:cs typeface="Times New Roman"/>
                      </a:endParaRPr>
                    </a:p>
                  </a:txBody>
                  <a:tcPr marL="64826" marR="64826" marT="0" marB="0"/>
                </a:tc>
                <a:tc>
                  <a:txBody>
                    <a:bodyPr/>
                    <a:lstStyle/>
                    <a:p>
                      <a:pPr>
                        <a:lnSpc>
                          <a:spcPct val="115000"/>
                        </a:lnSpc>
                        <a:spcAft>
                          <a:spcPts val="0"/>
                        </a:spcAft>
                      </a:pPr>
                      <a:r>
                        <a:rPr lang="es-CO" sz="1400" dirty="0">
                          <a:solidFill>
                            <a:schemeClr val="tx1"/>
                          </a:solidFill>
                          <a:effectLst/>
                          <a:latin typeface="Agency FB" pitchFamily="34" charset="0"/>
                        </a:rPr>
                        <a:t>Margen operacional</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a:solidFill>
                            <a:schemeClr val="tx1"/>
                          </a:solidFill>
                          <a:effectLst/>
                          <a:latin typeface="Agency FB" pitchFamily="34" charset="0"/>
                        </a:rPr>
                        <a:t>20%</a:t>
                      </a:r>
                      <a:endParaRPr lang="es-CO" sz="140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a:solidFill>
                            <a:schemeClr val="tx1"/>
                          </a:solidFill>
                          <a:effectLst/>
                          <a:latin typeface="Agency FB" pitchFamily="34" charset="0"/>
                        </a:rPr>
                        <a:t>19%</a:t>
                      </a:r>
                      <a:endParaRPr lang="es-CO" sz="1400">
                        <a:solidFill>
                          <a:schemeClr val="tx1"/>
                        </a:solidFill>
                        <a:effectLst/>
                        <a:latin typeface="Agency FB" pitchFamily="34" charset="0"/>
                        <a:ea typeface="Calibri"/>
                        <a:cs typeface="Times New Roman"/>
                      </a:endParaRPr>
                    </a:p>
                  </a:txBody>
                  <a:tcPr marL="64826" marR="64826" marT="0" marB="0"/>
                </a:tc>
              </a:tr>
              <a:tr h="237714">
                <a:tc>
                  <a:txBody>
                    <a:bodyPr/>
                    <a:lstStyle/>
                    <a:p>
                      <a:pPr algn="r">
                        <a:lnSpc>
                          <a:spcPct val="115000"/>
                        </a:lnSpc>
                        <a:spcAft>
                          <a:spcPts val="0"/>
                        </a:spcAft>
                      </a:pPr>
                      <a:r>
                        <a:rPr lang="es-CO" sz="1400">
                          <a:solidFill>
                            <a:schemeClr val="tx1"/>
                          </a:solidFill>
                          <a:effectLst/>
                          <a:latin typeface="Agency FB" pitchFamily="34" charset="0"/>
                        </a:rPr>
                        <a:t>4.3</a:t>
                      </a:r>
                      <a:endParaRPr lang="es-CO" sz="1400">
                        <a:solidFill>
                          <a:schemeClr val="tx1"/>
                        </a:solidFill>
                        <a:effectLst/>
                        <a:latin typeface="Agency FB" pitchFamily="34" charset="0"/>
                        <a:ea typeface="Calibri"/>
                        <a:cs typeface="Times New Roman"/>
                      </a:endParaRPr>
                    </a:p>
                  </a:txBody>
                  <a:tcPr marL="64826" marR="64826" marT="0" marB="0"/>
                </a:tc>
                <a:tc>
                  <a:txBody>
                    <a:bodyPr/>
                    <a:lstStyle/>
                    <a:p>
                      <a:pPr>
                        <a:lnSpc>
                          <a:spcPct val="115000"/>
                        </a:lnSpc>
                        <a:spcAft>
                          <a:spcPts val="0"/>
                        </a:spcAft>
                      </a:pPr>
                      <a:r>
                        <a:rPr lang="es-CO" sz="1400" dirty="0">
                          <a:solidFill>
                            <a:schemeClr val="tx1"/>
                          </a:solidFill>
                          <a:effectLst/>
                          <a:latin typeface="Agency FB" pitchFamily="34" charset="0"/>
                        </a:rPr>
                        <a:t>Margen neto</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a:solidFill>
                            <a:schemeClr val="tx1"/>
                          </a:solidFill>
                          <a:effectLst/>
                          <a:latin typeface="Agency FB" pitchFamily="34" charset="0"/>
                        </a:rPr>
                        <a:t>8%</a:t>
                      </a:r>
                      <a:endParaRPr lang="es-CO" sz="140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a:solidFill>
                            <a:schemeClr val="tx1"/>
                          </a:solidFill>
                          <a:effectLst/>
                          <a:latin typeface="Agency FB" pitchFamily="34" charset="0"/>
                        </a:rPr>
                        <a:t>7%</a:t>
                      </a:r>
                      <a:endParaRPr lang="es-CO" sz="1400">
                        <a:solidFill>
                          <a:schemeClr val="tx1"/>
                        </a:solidFill>
                        <a:effectLst/>
                        <a:latin typeface="Agency FB" pitchFamily="34" charset="0"/>
                        <a:ea typeface="Calibri"/>
                        <a:cs typeface="Times New Roman"/>
                      </a:endParaRPr>
                    </a:p>
                  </a:txBody>
                  <a:tcPr marL="64826" marR="64826" marT="0" marB="0"/>
                </a:tc>
              </a:tr>
              <a:tr h="237714">
                <a:tc>
                  <a:txBody>
                    <a:bodyPr/>
                    <a:lstStyle/>
                    <a:p>
                      <a:pPr algn="r">
                        <a:lnSpc>
                          <a:spcPct val="115000"/>
                        </a:lnSpc>
                        <a:spcAft>
                          <a:spcPts val="0"/>
                        </a:spcAft>
                      </a:pPr>
                      <a:r>
                        <a:rPr lang="es-CO" sz="1400">
                          <a:solidFill>
                            <a:schemeClr val="tx1"/>
                          </a:solidFill>
                          <a:effectLst/>
                          <a:latin typeface="Agency FB" pitchFamily="34" charset="0"/>
                        </a:rPr>
                        <a:t>4.4</a:t>
                      </a:r>
                      <a:endParaRPr lang="es-CO" sz="1400">
                        <a:solidFill>
                          <a:schemeClr val="tx1"/>
                        </a:solidFill>
                        <a:effectLst/>
                        <a:latin typeface="Agency FB" pitchFamily="34" charset="0"/>
                        <a:ea typeface="Calibri"/>
                        <a:cs typeface="Times New Roman"/>
                      </a:endParaRPr>
                    </a:p>
                  </a:txBody>
                  <a:tcPr marL="64826" marR="64826" marT="0" marB="0"/>
                </a:tc>
                <a:tc>
                  <a:txBody>
                    <a:bodyPr/>
                    <a:lstStyle/>
                    <a:p>
                      <a:pPr>
                        <a:lnSpc>
                          <a:spcPct val="115000"/>
                        </a:lnSpc>
                        <a:spcAft>
                          <a:spcPts val="0"/>
                        </a:spcAft>
                      </a:pPr>
                      <a:r>
                        <a:rPr lang="es-CO" sz="1400" dirty="0">
                          <a:solidFill>
                            <a:schemeClr val="tx1"/>
                          </a:solidFill>
                          <a:effectLst/>
                          <a:latin typeface="Agency FB" pitchFamily="34" charset="0"/>
                        </a:rPr>
                        <a:t>Rentabilidad del activo (ROA)</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dirty="0">
                          <a:solidFill>
                            <a:schemeClr val="tx1"/>
                          </a:solidFill>
                          <a:effectLst/>
                          <a:latin typeface="Agency FB" pitchFamily="34" charset="0"/>
                        </a:rPr>
                        <a:t>3,8%</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a:solidFill>
                            <a:schemeClr val="tx1"/>
                          </a:solidFill>
                          <a:effectLst/>
                          <a:latin typeface="Agency FB" pitchFamily="34" charset="0"/>
                        </a:rPr>
                        <a:t>3,7%</a:t>
                      </a:r>
                      <a:endParaRPr lang="es-CO" sz="1400">
                        <a:solidFill>
                          <a:schemeClr val="tx1"/>
                        </a:solidFill>
                        <a:effectLst/>
                        <a:latin typeface="Agency FB" pitchFamily="34" charset="0"/>
                        <a:ea typeface="Calibri"/>
                        <a:cs typeface="Times New Roman"/>
                      </a:endParaRPr>
                    </a:p>
                  </a:txBody>
                  <a:tcPr marL="64826" marR="64826" marT="0" marB="0"/>
                </a:tc>
              </a:tr>
              <a:tr h="237714">
                <a:tc>
                  <a:txBody>
                    <a:bodyPr/>
                    <a:lstStyle/>
                    <a:p>
                      <a:pPr algn="r">
                        <a:lnSpc>
                          <a:spcPct val="115000"/>
                        </a:lnSpc>
                        <a:spcAft>
                          <a:spcPts val="0"/>
                        </a:spcAft>
                      </a:pPr>
                      <a:r>
                        <a:rPr lang="es-CO" sz="1400">
                          <a:solidFill>
                            <a:schemeClr val="tx1"/>
                          </a:solidFill>
                          <a:effectLst/>
                          <a:latin typeface="Agency FB" pitchFamily="34" charset="0"/>
                        </a:rPr>
                        <a:t>4.5</a:t>
                      </a:r>
                      <a:endParaRPr lang="es-CO" sz="1400">
                        <a:solidFill>
                          <a:schemeClr val="tx1"/>
                        </a:solidFill>
                        <a:effectLst/>
                        <a:latin typeface="Agency FB" pitchFamily="34" charset="0"/>
                        <a:ea typeface="Calibri"/>
                        <a:cs typeface="Times New Roman"/>
                      </a:endParaRPr>
                    </a:p>
                  </a:txBody>
                  <a:tcPr marL="64826" marR="64826" marT="0" marB="0"/>
                </a:tc>
                <a:tc>
                  <a:txBody>
                    <a:bodyPr/>
                    <a:lstStyle/>
                    <a:p>
                      <a:pPr>
                        <a:lnSpc>
                          <a:spcPct val="115000"/>
                        </a:lnSpc>
                        <a:spcAft>
                          <a:spcPts val="0"/>
                        </a:spcAft>
                      </a:pPr>
                      <a:r>
                        <a:rPr lang="es-CO" sz="1400">
                          <a:solidFill>
                            <a:schemeClr val="tx1"/>
                          </a:solidFill>
                          <a:effectLst/>
                          <a:latin typeface="Agency FB" pitchFamily="34" charset="0"/>
                        </a:rPr>
                        <a:t>Rentabilidad patrimonio (ROE)</a:t>
                      </a:r>
                      <a:endParaRPr lang="es-CO" sz="140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dirty="0">
                          <a:solidFill>
                            <a:schemeClr val="tx1"/>
                          </a:solidFill>
                          <a:effectLst/>
                          <a:latin typeface="Agency FB" pitchFamily="34" charset="0"/>
                        </a:rPr>
                        <a:t>5,8%</a:t>
                      </a:r>
                      <a:endParaRPr lang="es-CO" sz="1400" dirty="0">
                        <a:solidFill>
                          <a:schemeClr val="tx1"/>
                        </a:solidFill>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400" dirty="0">
                          <a:solidFill>
                            <a:schemeClr val="tx1"/>
                          </a:solidFill>
                          <a:effectLst/>
                          <a:latin typeface="Agency FB" pitchFamily="34" charset="0"/>
                        </a:rPr>
                        <a:t>6,8%</a:t>
                      </a:r>
                      <a:endParaRPr lang="es-CO" sz="1400" dirty="0">
                        <a:solidFill>
                          <a:schemeClr val="tx1"/>
                        </a:solidFill>
                        <a:effectLst/>
                        <a:latin typeface="Agency FB" pitchFamily="34" charset="0"/>
                        <a:ea typeface="Calibri"/>
                        <a:cs typeface="Times New Roman"/>
                      </a:endParaRPr>
                    </a:p>
                  </a:txBody>
                  <a:tcPr marL="64826" marR="64826" marT="0" marB="0"/>
                </a:tc>
              </a:tr>
            </a:tbl>
          </a:graphicData>
        </a:graphic>
      </p:graphicFrame>
      <p:sp>
        <p:nvSpPr>
          <p:cNvPr id="5" name="2 Marcador de contenido"/>
          <p:cNvSpPr txBox="1">
            <a:spLocks/>
          </p:cNvSpPr>
          <p:nvPr/>
        </p:nvSpPr>
        <p:spPr>
          <a:xfrm>
            <a:off x="611560" y="116632"/>
            <a:ext cx="7920880" cy="648072"/>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s-CO" sz="3600" dirty="0" smtClean="0">
                <a:effectLst>
                  <a:outerShdw blurRad="38100" dist="38100" dir="2700000" algn="tl">
                    <a:srgbClr val="000000">
                      <a:alpha val="43137"/>
                    </a:srgbClr>
                  </a:outerShdw>
                </a:effectLst>
                <a:latin typeface="Agency FB" pitchFamily="34" charset="0"/>
              </a:rPr>
              <a:t>PRINCIPALES INDICADORES FINANCIEROS</a:t>
            </a:r>
            <a:endParaRPr lang="es-CO" sz="3600" dirty="0">
              <a:effectLst>
                <a:outerShdw blurRad="38100" dist="38100" dir="2700000" algn="tl">
                  <a:srgbClr val="000000">
                    <a:alpha val="43137"/>
                  </a:srgbClr>
                </a:outerShdw>
              </a:effectLst>
              <a:latin typeface="Agency FB" pitchFamily="34" charset="0"/>
            </a:endParaRPr>
          </a:p>
        </p:txBody>
      </p:sp>
    </p:spTree>
    <p:extLst>
      <p:ext uri="{BB962C8B-B14F-4D97-AF65-F5344CB8AC3E}">
        <p14:creationId xmlns:p14="http://schemas.microsoft.com/office/powerpoint/2010/main" val="282276858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idx="1"/>
            <p:extLst>
              <p:ext uri="{D42A27DB-BD31-4B8C-83A1-F6EECF244321}">
                <p14:modId xmlns:p14="http://schemas.microsoft.com/office/powerpoint/2010/main" val="452844711"/>
              </p:ext>
            </p:extLst>
          </p:nvPr>
        </p:nvGraphicFramePr>
        <p:xfrm>
          <a:off x="947530" y="1752600"/>
          <a:ext cx="7620000" cy="4328160"/>
        </p:xfrm>
        <a:graphic>
          <a:graphicData uri="http://schemas.openxmlformats.org/drawingml/2006/table">
            <a:tbl>
              <a:tblPr firstRow="1" bandRow="1">
                <a:tableStyleId>{5C22544A-7EE6-4342-B048-85BDC9FD1C3A}</a:tableStyleId>
              </a:tblPr>
              <a:tblGrid>
                <a:gridCol w="2328326"/>
                <a:gridCol w="5291674"/>
              </a:tblGrid>
              <a:tr h="370840">
                <a:tc>
                  <a:txBody>
                    <a:bodyPr/>
                    <a:lstStyle/>
                    <a:p>
                      <a:r>
                        <a:rPr lang="es-CO" sz="2000" b="1" dirty="0" smtClean="0">
                          <a:solidFill>
                            <a:schemeClr val="tx1"/>
                          </a:solidFill>
                          <a:latin typeface="Agency FB" pitchFamily="34" charset="0"/>
                        </a:rPr>
                        <a:t>GRUPO INDICADORES FINANCIEROS</a:t>
                      </a:r>
                      <a:endParaRPr lang="es-CO" sz="2000" b="1" dirty="0">
                        <a:solidFill>
                          <a:schemeClr val="tx1"/>
                        </a:solidFill>
                        <a:latin typeface="Agency FB" pitchFamily="34" charset="0"/>
                      </a:endParaRPr>
                    </a:p>
                  </a:txBody>
                  <a:tcPr/>
                </a:tc>
                <a:tc>
                  <a:txBody>
                    <a:bodyPr/>
                    <a:lstStyle/>
                    <a:p>
                      <a:r>
                        <a:rPr lang="es-CO" sz="2000" dirty="0" smtClean="0">
                          <a:solidFill>
                            <a:schemeClr val="tx1"/>
                          </a:solidFill>
                          <a:latin typeface="Agency FB" pitchFamily="34" charset="0"/>
                        </a:rPr>
                        <a:t>                 OPINIÓN</a:t>
                      </a:r>
                      <a:endParaRPr lang="es-CO" sz="2000" dirty="0">
                        <a:solidFill>
                          <a:schemeClr val="tx1"/>
                        </a:solidFill>
                        <a:latin typeface="Agency FB" pitchFamily="34" charset="0"/>
                      </a:endParaRPr>
                    </a:p>
                  </a:txBody>
                  <a:tcPr/>
                </a:tc>
              </a:tr>
              <a:tr h="370840">
                <a:tc>
                  <a:txBody>
                    <a:bodyPr/>
                    <a:lstStyle/>
                    <a:p>
                      <a:endParaRPr lang="es-CO" sz="2000" b="1" dirty="0" smtClean="0">
                        <a:solidFill>
                          <a:schemeClr val="tx1"/>
                        </a:solidFill>
                        <a:latin typeface="Agency FB" pitchFamily="34" charset="0"/>
                      </a:endParaRPr>
                    </a:p>
                    <a:p>
                      <a:r>
                        <a:rPr lang="es-CO" sz="2000" b="1" dirty="0" smtClean="0">
                          <a:solidFill>
                            <a:schemeClr val="tx1"/>
                          </a:solidFill>
                          <a:latin typeface="Agency FB" pitchFamily="34" charset="0"/>
                        </a:rPr>
                        <a:t>LIQUIDEZ Y ROTACIÓN</a:t>
                      </a:r>
                      <a:r>
                        <a:rPr lang="es-CO" sz="2000" b="1" baseline="0" dirty="0" smtClean="0">
                          <a:solidFill>
                            <a:schemeClr val="tx1"/>
                          </a:solidFill>
                          <a:latin typeface="Agency FB" pitchFamily="34" charset="0"/>
                        </a:rPr>
                        <a:t> </a:t>
                      </a:r>
                      <a:endParaRPr lang="es-CO" sz="2000" b="1" dirty="0">
                        <a:solidFill>
                          <a:schemeClr val="tx1"/>
                        </a:solidFill>
                        <a:latin typeface="Agency FB" pitchFamily="34" charset="0"/>
                      </a:endParaRPr>
                    </a:p>
                  </a:txBody>
                  <a:tcPr/>
                </a:tc>
                <a:tc>
                  <a:txBody>
                    <a:bodyPr/>
                    <a:lstStyle/>
                    <a:p>
                      <a:r>
                        <a:rPr lang="es-CO" sz="2000" dirty="0" smtClean="0">
                          <a:latin typeface="Agency FB" pitchFamily="34" charset="0"/>
                        </a:rPr>
                        <a:t>Aparente mejoría por variación en rotaciones</a:t>
                      </a:r>
                      <a:r>
                        <a:rPr lang="es-CO" sz="2000" baseline="0" dirty="0" smtClean="0">
                          <a:latin typeface="Agency FB" pitchFamily="34" charset="0"/>
                        </a:rPr>
                        <a:t>. </a:t>
                      </a:r>
                    </a:p>
                    <a:p>
                      <a:r>
                        <a:rPr lang="es-CO" sz="2000" baseline="0" dirty="0" smtClean="0">
                          <a:latin typeface="Agency FB" pitchFamily="34" charset="0"/>
                        </a:rPr>
                        <a:t>Observar: rotación de cartera y rotación de proveedores</a:t>
                      </a:r>
                    </a:p>
                  </a:txBody>
                  <a:tcPr/>
                </a:tc>
              </a:tr>
              <a:tr h="370840">
                <a:tc>
                  <a:txBody>
                    <a:bodyPr/>
                    <a:lstStyle/>
                    <a:p>
                      <a:endParaRPr lang="es-CO" sz="2000" b="1" dirty="0" smtClean="0">
                        <a:solidFill>
                          <a:schemeClr val="tx1"/>
                        </a:solidFill>
                        <a:latin typeface="Agency FB" pitchFamily="34" charset="0"/>
                      </a:endParaRPr>
                    </a:p>
                    <a:p>
                      <a:r>
                        <a:rPr lang="es-CO" sz="2000" b="1" dirty="0" smtClean="0">
                          <a:solidFill>
                            <a:schemeClr val="tx1"/>
                          </a:solidFill>
                          <a:latin typeface="Agency FB" pitchFamily="34" charset="0"/>
                        </a:rPr>
                        <a:t>ENDEUDAMIENTO</a:t>
                      </a:r>
                      <a:endParaRPr lang="es-CO" sz="2000" b="1" dirty="0">
                        <a:solidFill>
                          <a:schemeClr val="tx1"/>
                        </a:solidFill>
                        <a:latin typeface="Agency FB" pitchFamily="34" charset="0"/>
                      </a:endParaRPr>
                    </a:p>
                  </a:txBody>
                  <a:tcPr/>
                </a:tc>
                <a:tc>
                  <a:txBody>
                    <a:bodyPr/>
                    <a:lstStyle/>
                    <a:p>
                      <a:r>
                        <a:rPr lang="es-CO" sz="2000" dirty="0" smtClean="0">
                          <a:latin typeface="Agency FB" pitchFamily="34" charset="0"/>
                        </a:rPr>
                        <a:t>Modificación en estructura financiera.</a:t>
                      </a:r>
                      <a:r>
                        <a:rPr lang="es-CO" sz="2000" baseline="0" dirty="0" smtClean="0">
                          <a:latin typeface="Agency FB" pitchFamily="34" charset="0"/>
                        </a:rPr>
                        <a:t> Mayor endeudamiento en pasivo a largo plazo (obligación financiera)</a:t>
                      </a:r>
                      <a:endParaRPr lang="es-CO" sz="2000" dirty="0">
                        <a:latin typeface="Agency FB" pitchFamily="34" charset="0"/>
                      </a:endParaRPr>
                    </a:p>
                  </a:txBody>
                  <a:tcPr/>
                </a:tc>
              </a:tr>
              <a:tr h="370840">
                <a:tc>
                  <a:txBody>
                    <a:bodyPr/>
                    <a:lstStyle/>
                    <a:p>
                      <a:endParaRPr lang="es-CO" sz="2000" b="1" dirty="0" smtClean="0">
                        <a:solidFill>
                          <a:schemeClr val="tx1"/>
                        </a:solidFill>
                        <a:latin typeface="Agency FB" pitchFamily="34" charset="0"/>
                      </a:endParaRPr>
                    </a:p>
                    <a:p>
                      <a:r>
                        <a:rPr lang="es-CO" sz="2000" b="1" dirty="0" smtClean="0">
                          <a:solidFill>
                            <a:schemeClr val="tx1"/>
                          </a:solidFill>
                          <a:latin typeface="Agency FB" pitchFamily="34" charset="0"/>
                        </a:rPr>
                        <a:t>RENTABILIDAD</a:t>
                      </a:r>
                      <a:endParaRPr lang="es-CO" sz="2000" b="1" dirty="0">
                        <a:solidFill>
                          <a:schemeClr val="tx1"/>
                        </a:solidFill>
                        <a:latin typeface="Agency FB" pitchFamily="34" charset="0"/>
                      </a:endParaRPr>
                    </a:p>
                  </a:txBody>
                  <a:tcPr/>
                </a:tc>
                <a:tc>
                  <a:txBody>
                    <a:bodyPr/>
                    <a:lstStyle/>
                    <a:p>
                      <a:r>
                        <a:rPr lang="es-CO" sz="2000" dirty="0" smtClean="0">
                          <a:latin typeface="Agency FB" pitchFamily="34" charset="0"/>
                        </a:rPr>
                        <a:t>Deterioro en márgenes generado por mayor costo de venta y gastos</a:t>
                      </a:r>
                      <a:r>
                        <a:rPr lang="es-CO" sz="2000" baseline="0" dirty="0" smtClean="0">
                          <a:latin typeface="Agency FB" pitchFamily="34" charset="0"/>
                        </a:rPr>
                        <a:t> financieros, los cuales no Alcanzan a ser compensados con reducción en gastos operacionales y rendimiento de inversiones (otros ingresos).</a:t>
                      </a:r>
                    </a:p>
                    <a:p>
                      <a:endParaRPr lang="es-CO" sz="2000" baseline="0" dirty="0" smtClean="0">
                        <a:latin typeface="Agency FB" pitchFamily="34" charset="0"/>
                      </a:endParaRPr>
                    </a:p>
                    <a:p>
                      <a:r>
                        <a:rPr lang="es-CO" sz="2000" baseline="0" dirty="0" smtClean="0">
                          <a:latin typeface="Agency FB" pitchFamily="34" charset="0"/>
                        </a:rPr>
                        <a:t>La rentabilidad del patrimonio es baja y destruye valor para el accionista</a:t>
                      </a:r>
                      <a:endParaRPr lang="es-CO" sz="2000" dirty="0">
                        <a:latin typeface="Agency FB" pitchFamily="34" charset="0"/>
                      </a:endParaRPr>
                    </a:p>
                  </a:txBody>
                  <a:tcPr/>
                </a:tc>
              </a:tr>
            </a:tbl>
          </a:graphicData>
        </a:graphic>
      </p:graphicFrame>
      <p:sp>
        <p:nvSpPr>
          <p:cNvPr id="4" name="2 Marcador de contenido"/>
          <p:cNvSpPr txBox="1">
            <a:spLocks/>
          </p:cNvSpPr>
          <p:nvPr/>
        </p:nvSpPr>
        <p:spPr>
          <a:xfrm>
            <a:off x="611560" y="260648"/>
            <a:ext cx="7920880" cy="1152128"/>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s-CO" sz="3600" dirty="0" smtClean="0">
                <a:effectLst>
                  <a:outerShdw blurRad="38100" dist="38100" dir="2700000" algn="tl">
                    <a:srgbClr val="000000">
                      <a:alpha val="43137"/>
                    </a:srgbClr>
                  </a:outerShdw>
                </a:effectLst>
                <a:latin typeface="Agency FB" pitchFamily="34" charset="0"/>
              </a:rPr>
              <a:t>OPINIÓN FINANCIERA </a:t>
            </a:r>
            <a:br>
              <a:rPr lang="es-CO" sz="3600" dirty="0" smtClean="0">
                <a:effectLst>
                  <a:outerShdw blurRad="38100" dist="38100" dir="2700000" algn="tl">
                    <a:srgbClr val="000000">
                      <a:alpha val="43137"/>
                    </a:srgbClr>
                  </a:outerShdw>
                </a:effectLst>
                <a:latin typeface="Agency FB" pitchFamily="34" charset="0"/>
              </a:rPr>
            </a:br>
            <a:r>
              <a:rPr lang="es-CO" sz="3600" dirty="0" smtClean="0">
                <a:effectLst>
                  <a:outerShdw blurRad="38100" dist="38100" dir="2700000" algn="tl">
                    <a:srgbClr val="000000">
                      <a:alpha val="43137"/>
                    </a:srgbClr>
                  </a:outerShdw>
                </a:effectLst>
                <a:latin typeface="Agency FB" pitchFamily="34" charset="0"/>
              </a:rPr>
              <a:t>CIA ANÁLISIS S.A.</a:t>
            </a:r>
            <a:endParaRPr lang="es-CO" sz="3600" dirty="0">
              <a:effectLst>
                <a:outerShdw blurRad="38100" dist="38100" dir="2700000" algn="tl">
                  <a:srgbClr val="000000">
                    <a:alpha val="43137"/>
                  </a:srgbClr>
                </a:outerShdw>
              </a:effectLst>
              <a:latin typeface="Agency FB" pitchFamily="34" charset="0"/>
            </a:endParaRPr>
          </a:p>
        </p:txBody>
      </p:sp>
    </p:spTree>
    <p:extLst>
      <p:ext uri="{BB962C8B-B14F-4D97-AF65-F5344CB8AC3E}">
        <p14:creationId xmlns:p14="http://schemas.microsoft.com/office/powerpoint/2010/main" val="323060222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idx="1"/>
            <p:extLst>
              <p:ext uri="{D42A27DB-BD31-4B8C-83A1-F6EECF244321}">
                <p14:modId xmlns:p14="http://schemas.microsoft.com/office/powerpoint/2010/main" val="3300927003"/>
              </p:ext>
            </p:extLst>
          </p:nvPr>
        </p:nvGraphicFramePr>
        <p:xfrm>
          <a:off x="1816697" y="3507824"/>
          <a:ext cx="5635623" cy="3017520"/>
        </p:xfrm>
        <a:graphic>
          <a:graphicData uri="http://schemas.openxmlformats.org/drawingml/2006/table">
            <a:tbl>
              <a:tblPr firstRow="1" bandRow="1">
                <a:tableStyleId>{5940675A-B579-460E-94D1-54222C63F5DA}</a:tableStyleId>
              </a:tblPr>
              <a:tblGrid>
                <a:gridCol w="2081221"/>
                <a:gridCol w="3554402"/>
              </a:tblGrid>
              <a:tr h="370840">
                <a:tc>
                  <a:txBody>
                    <a:bodyPr/>
                    <a:lstStyle/>
                    <a:p>
                      <a:r>
                        <a:rPr lang="es-CO" sz="1800" b="1" dirty="0" smtClean="0">
                          <a:latin typeface="Agency FB" pitchFamily="34" charset="0"/>
                        </a:rPr>
                        <a:t>INVERSIÓN:</a:t>
                      </a:r>
                      <a:endParaRPr lang="es-CO" sz="1800" b="1" dirty="0">
                        <a:latin typeface="Agency FB" pitchFamily="34" charset="0"/>
                      </a:endParaRPr>
                    </a:p>
                  </a:txBody>
                  <a:tcPr/>
                </a:tc>
                <a:tc>
                  <a:txBody>
                    <a:bodyPr/>
                    <a:lstStyle/>
                    <a:p>
                      <a:r>
                        <a:rPr lang="es-CO" sz="1800" dirty="0" smtClean="0">
                          <a:latin typeface="Agency FB" pitchFamily="34" charset="0"/>
                        </a:rPr>
                        <a:t>La</a:t>
                      </a:r>
                      <a:r>
                        <a:rPr lang="es-CO" sz="1800" baseline="0" dirty="0" smtClean="0">
                          <a:latin typeface="Agency FB" pitchFamily="34" charset="0"/>
                        </a:rPr>
                        <a:t> compañía entra su política de inversión en: </a:t>
                      </a:r>
                    </a:p>
                    <a:p>
                      <a:pPr marL="285750" indent="-285750">
                        <a:buFont typeface="Arial" pitchFamily="34" charset="0"/>
                        <a:buChar char="•"/>
                      </a:pPr>
                      <a:r>
                        <a:rPr lang="es-CO" sz="1800" baseline="0" dirty="0" smtClean="0">
                          <a:latin typeface="Agency FB" pitchFamily="34" charset="0"/>
                        </a:rPr>
                        <a:t>Aumento del capital de trabajo</a:t>
                      </a:r>
                    </a:p>
                    <a:p>
                      <a:pPr marL="285750" indent="-285750">
                        <a:buFont typeface="Arial" pitchFamily="34" charset="0"/>
                        <a:buChar char="•"/>
                      </a:pPr>
                      <a:r>
                        <a:rPr lang="es-CO" sz="1800" baseline="0" dirty="0" smtClean="0">
                          <a:latin typeface="Agency FB" pitchFamily="34" charset="0"/>
                        </a:rPr>
                        <a:t>Aumento en inversiones permanentes</a:t>
                      </a:r>
                      <a:endParaRPr lang="es-CO" sz="1800" dirty="0">
                        <a:latin typeface="Agency FB" pitchFamily="34" charset="0"/>
                      </a:endParaRPr>
                    </a:p>
                  </a:txBody>
                  <a:tcPr/>
                </a:tc>
              </a:tr>
              <a:tr h="370840">
                <a:tc>
                  <a:txBody>
                    <a:bodyPr/>
                    <a:lstStyle/>
                    <a:p>
                      <a:r>
                        <a:rPr lang="es-CO" sz="1800" b="1" dirty="0" smtClean="0">
                          <a:latin typeface="Agency FB" pitchFamily="34" charset="0"/>
                        </a:rPr>
                        <a:t>FINANCIACIÓN:</a:t>
                      </a:r>
                      <a:endParaRPr lang="es-CO" sz="1800" b="1" dirty="0">
                        <a:latin typeface="Agency FB" pitchFamily="34" charset="0"/>
                      </a:endParaRPr>
                    </a:p>
                  </a:txBody>
                  <a:tcPr/>
                </a:tc>
                <a:tc>
                  <a:txBody>
                    <a:bodyPr/>
                    <a:lstStyle/>
                    <a:p>
                      <a:r>
                        <a:rPr lang="es-CO" sz="1800" dirty="0" smtClean="0">
                          <a:latin typeface="Agency FB" pitchFamily="34" charset="0"/>
                        </a:rPr>
                        <a:t>Las ACP se financian así:  63% con FCP</a:t>
                      </a:r>
                    </a:p>
                    <a:p>
                      <a:pPr marL="0" marR="0" indent="0" algn="l" defTabSz="914400" rtl="0" eaLnBrk="1" fontAlgn="auto" latinLnBrk="0" hangingPunct="1">
                        <a:lnSpc>
                          <a:spcPct val="100000"/>
                        </a:lnSpc>
                        <a:spcBef>
                          <a:spcPts val="0"/>
                        </a:spcBef>
                        <a:spcAft>
                          <a:spcPts val="0"/>
                        </a:spcAft>
                        <a:buClrTx/>
                        <a:buSzTx/>
                        <a:buFontTx/>
                        <a:buNone/>
                        <a:tabLst/>
                        <a:defRPr/>
                      </a:pPr>
                      <a:r>
                        <a:rPr lang="es-CO" sz="1800" dirty="0" smtClean="0">
                          <a:solidFill>
                            <a:schemeClr val="bg1"/>
                          </a:solidFill>
                          <a:latin typeface="Agency FB" pitchFamily="34" charset="0"/>
                        </a:rPr>
                        <a:t>Las ACP se financian así: </a:t>
                      </a:r>
                      <a:r>
                        <a:rPr lang="es-CO" sz="1800" dirty="0" smtClean="0">
                          <a:latin typeface="Agency FB" pitchFamily="34" charset="0"/>
                        </a:rPr>
                        <a:t>-37% con GIF</a:t>
                      </a:r>
                    </a:p>
                    <a:p>
                      <a:pPr marL="0" marR="0" indent="0" algn="l" defTabSz="914400" rtl="0" eaLnBrk="1" fontAlgn="auto" latinLnBrk="0" hangingPunct="1">
                        <a:lnSpc>
                          <a:spcPct val="100000"/>
                        </a:lnSpc>
                        <a:spcBef>
                          <a:spcPts val="0"/>
                        </a:spcBef>
                        <a:spcAft>
                          <a:spcPts val="0"/>
                        </a:spcAft>
                        <a:buClrTx/>
                        <a:buSzTx/>
                        <a:buFontTx/>
                        <a:buNone/>
                        <a:tabLst/>
                        <a:defRPr/>
                      </a:pPr>
                      <a:endParaRPr lang="es-CO" sz="1800" dirty="0" smtClean="0">
                        <a:latin typeface="Agency FB"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CO" sz="1800" dirty="0" smtClean="0">
                          <a:latin typeface="Agency FB" pitchFamily="34" charset="0"/>
                        </a:rPr>
                        <a:t>Las ALP se financian así: -74% con FLP</a:t>
                      </a:r>
                    </a:p>
                    <a:p>
                      <a:pPr marL="0" marR="0" indent="0" algn="l" defTabSz="914400" rtl="0" eaLnBrk="1" fontAlgn="auto" latinLnBrk="0" hangingPunct="1">
                        <a:lnSpc>
                          <a:spcPct val="100000"/>
                        </a:lnSpc>
                        <a:spcBef>
                          <a:spcPts val="0"/>
                        </a:spcBef>
                        <a:spcAft>
                          <a:spcPts val="0"/>
                        </a:spcAft>
                        <a:buClrTx/>
                        <a:buSzTx/>
                        <a:buFontTx/>
                        <a:buNone/>
                        <a:tabLst/>
                        <a:defRPr/>
                      </a:pPr>
                      <a:r>
                        <a:rPr lang="es-CO" sz="1800" dirty="0" smtClean="0">
                          <a:solidFill>
                            <a:schemeClr val="bg1"/>
                          </a:solidFill>
                          <a:latin typeface="Agency FB" pitchFamily="34" charset="0"/>
                        </a:rPr>
                        <a:t>Las ACP se financian así: </a:t>
                      </a:r>
                      <a:r>
                        <a:rPr lang="es-CO" sz="1800" dirty="0" smtClean="0">
                          <a:latin typeface="Agency FB" pitchFamily="34" charset="0"/>
                        </a:rPr>
                        <a:t>-26% con GIF</a:t>
                      </a:r>
                    </a:p>
                  </a:txBody>
                  <a:tcPr/>
                </a:tc>
              </a:tr>
              <a:tr h="370840">
                <a:tc>
                  <a:txBody>
                    <a:bodyPr/>
                    <a:lstStyle/>
                    <a:p>
                      <a:r>
                        <a:rPr lang="es-CO" sz="1800" b="1" dirty="0" smtClean="0">
                          <a:latin typeface="Agency FB" pitchFamily="34" charset="0"/>
                        </a:rPr>
                        <a:t>DIVIDENDOS</a:t>
                      </a:r>
                      <a:r>
                        <a:rPr lang="es-CO" sz="1800" b="1" baseline="0" dirty="0" smtClean="0">
                          <a:latin typeface="Agency FB" pitchFamily="34" charset="0"/>
                        </a:rPr>
                        <a:t>:</a:t>
                      </a:r>
                      <a:endParaRPr lang="es-CO" sz="1800" b="1" dirty="0">
                        <a:latin typeface="Agency FB" pitchFamily="34" charset="0"/>
                      </a:endParaRPr>
                    </a:p>
                  </a:txBody>
                  <a:tcPr/>
                </a:tc>
                <a:tc>
                  <a:txBody>
                    <a:bodyPr/>
                    <a:lstStyle/>
                    <a:p>
                      <a:r>
                        <a:rPr lang="es-CO" sz="1800" dirty="0" smtClean="0">
                          <a:latin typeface="Agency FB" pitchFamily="34" charset="0"/>
                        </a:rPr>
                        <a:t>El</a:t>
                      </a:r>
                      <a:r>
                        <a:rPr lang="es-CO" sz="1800" baseline="0" dirty="0" smtClean="0">
                          <a:latin typeface="Agency FB" pitchFamily="34" charset="0"/>
                        </a:rPr>
                        <a:t> bajo margen de rentabilidad y crecimiento del negocio impiden su distribución. </a:t>
                      </a:r>
                      <a:endParaRPr lang="es-CO" sz="1800" dirty="0">
                        <a:latin typeface="Agency FB" pitchFamily="34" charset="0"/>
                      </a:endParaRPr>
                    </a:p>
                  </a:txBody>
                  <a:tcPr/>
                </a:tc>
              </a:tr>
            </a:tbl>
          </a:graphicData>
        </a:graphic>
      </p:graphicFrame>
      <p:sp>
        <p:nvSpPr>
          <p:cNvPr id="4" name="2 Marcador de contenido"/>
          <p:cNvSpPr txBox="1">
            <a:spLocks/>
          </p:cNvSpPr>
          <p:nvPr/>
        </p:nvSpPr>
        <p:spPr>
          <a:xfrm>
            <a:off x="611560" y="260648"/>
            <a:ext cx="7920880" cy="1152128"/>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s-CO" sz="3600" dirty="0" smtClean="0">
                <a:effectLst>
                  <a:outerShdw blurRad="38100" dist="38100" dir="2700000" algn="tl">
                    <a:srgbClr val="000000">
                      <a:alpha val="43137"/>
                    </a:srgbClr>
                  </a:outerShdw>
                </a:effectLst>
                <a:latin typeface="Agency FB" pitchFamily="34" charset="0"/>
              </a:rPr>
              <a:t>PRINCIPIO DE CONFORMIDAD FINANCIERA / ANÁLISIS FINANCIERO</a:t>
            </a:r>
            <a:endParaRPr lang="es-CO" sz="3600" dirty="0">
              <a:effectLst>
                <a:outerShdw blurRad="38100" dist="38100" dir="2700000" algn="tl">
                  <a:srgbClr val="000000">
                    <a:alpha val="43137"/>
                  </a:srgbClr>
                </a:outerShdw>
              </a:effectLst>
              <a:latin typeface="Agency FB" pitchFamily="34" charset="0"/>
            </a:endParaRPr>
          </a:p>
        </p:txBody>
      </p:sp>
      <p:pic>
        <p:nvPicPr>
          <p:cNvPr id="14338" name="Picture 2" descr="D:\downloads\Imagen 01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8456" y="1641348"/>
            <a:ext cx="5307088" cy="171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5788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611560" y="116632"/>
            <a:ext cx="7920880" cy="1872208"/>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s-CO" sz="1800" dirty="0" smtClean="0">
                <a:effectLst>
                  <a:outerShdw blurRad="38100" dist="38100" dir="2700000" algn="tl">
                    <a:srgbClr val="000000">
                      <a:alpha val="43137"/>
                    </a:srgbClr>
                  </a:outerShdw>
                </a:effectLst>
                <a:latin typeface="Agency FB" pitchFamily="34" charset="0"/>
              </a:rPr>
              <a:t>CIA. ANÁLISIS S.A. </a:t>
            </a:r>
          </a:p>
          <a:p>
            <a:pPr algn="ctr"/>
            <a:r>
              <a:rPr lang="es-CO" sz="3200" dirty="0" smtClean="0">
                <a:effectLst>
                  <a:outerShdw blurRad="38100" dist="38100" dir="2700000" algn="tl">
                    <a:srgbClr val="000000">
                      <a:alpha val="43137"/>
                    </a:srgbClr>
                  </a:outerShdw>
                </a:effectLst>
                <a:latin typeface="Agency FB" pitchFamily="34" charset="0"/>
              </a:rPr>
              <a:t>GRADOS DE APALANCAMIENTO</a:t>
            </a:r>
          </a:p>
          <a:p>
            <a:pPr algn="ctr"/>
            <a:r>
              <a:rPr lang="es-CO" sz="1800" dirty="0" smtClean="0">
                <a:effectLst>
                  <a:outerShdw blurRad="38100" dist="38100" dir="2700000" algn="tl">
                    <a:srgbClr val="000000">
                      <a:alpha val="43137"/>
                    </a:srgbClr>
                  </a:outerShdw>
                </a:effectLst>
                <a:latin typeface="Agency FB" pitchFamily="34" charset="0"/>
              </a:rPr>
              <a:t>AÑO X</a:t>
            </a:r>
            <a:endParaRPr lang="es-CO" sz="1800" dirty="0">
              <a:effectLst>
                <a:outerShdw blurRad="38100" dist="38100" dir="2700000" algn="tl">
                  <a:srgbClr val="000000">
                    <a:alpha val="43137"/>
                  </a:srgbClr>
                </a:outerShdw>
              </a:effectLst>
              <a:latin typeface="Agency FB" pitchFamily="34" charset="0"/>
            </a:endParaRPr>
          </a:p>
        </p:txBody>
      </p:sp>
      <p:sp>
        <p:nvSpPr>
          <p:cNvPr id="5" name="4 CuadroTexto"/>
          <p:cNvSpPr txBox="1"/>
          <p:nvPr/>
        </p:nvSpPr>
        <p:spPr>
          <a:xfrm>
            <a:off x="827584" y="1732746"/>
            <a:ext cx="7632848" cy="400110"/>
          </a:xfrm>
          <a:prstGeom prst="rect">
            <a:avLst/>
          </a:prstGeom>
          <a:noFill/>
        </p:spPr>
        <p:txBody>
          <a:bodyPr wrap="square" rtlCol="0">
            <a:spAutoFit/>
          </a:bodyPr>
          <a:lstStyle/>
          <a:p>
            <a:pPr algn="ctr"/>
            <a:r>
              <a:rPr lang="es-CO" sz="2000" b="1" dirty="0" smtClean="0">
                <a:solidFill>
                  <a:schemeClr val="accent1"/>
                </a:solidFill>
                <a:latin typeface="Agency FB" pitchFamily="34" charset="0"/>
              </a:rPr>
              <a:t>SENSIBILIDAD Y/O RIESGO DE LA ESTRUCTURA DE COSTOS FIJOS</a:t>
            </a:r>
            <a:endParaRPr lang="es-CO" sz="2000" b="1" dirty="0">
              <a:solidFill>
                <a:schemeClr val="accent1"/>
              </a:solidFill>
              <a:latin typeface="Agency FB" pitchFamily="34" charset="0"/>
            </a:endParaRPr>
          </a:p>
        </p:txBody>
      </p:sp>
      <p:pic>
        <p:nvPicPr>
          <p:cNvPr id="20482" name="Picture 2" descr="D:\downloads\Image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2276871"/>
            <a:ext cx="8117552" cy="4320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36783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611560" y="260648"/>
            <a:ext cx="7920880" cy="1152128"/>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s-CO" sz="3600" dirty="0" smtClean="0">
                <a:effectLst>
                  <a:outerShdw blurRad="38100" dist="38100" dir="2700000" algn="tl">
                    <a:srgbClr val="000000">
                      <a:alpha val="43137"/>
                    </a:srgbClr>
                  </a:outerShdw>
                </a:effectLst>
                <a:latin typeface="Agency FB" pitchFamily="34" charset="0"/>
              </a:rPr>
              <a:t>INTERPRETACIÓN GRADO DE APALANCAMIENTO TOTAL AÑO X</a:t>
            </a:r>
            <a:endParaRPr lang="es-CO" sz="3600" dirty="0">
              <a:effectLst>
                <a:outerShdw blurRad="38100" dist="38100" dir="2700000" algn="tl">
                  <a:srgbClr val="000000">
                    <a:alpha val="43137"/>
                  </a:srgbClr>
                </a:outerShdw>
              </a:effectLst>
              <a:latin typeface="Agency FB" pitchFamily="34" charset="0"/>
            </a:endParaRPr>
          </a:p>
        </p:txBody>
      </p:sp>
      <mc:AlternateContent xmlns:mc="http://schemas.openxmlformats.org/markup-compatibility/2006" xmlns:a14="http://schemas.microsoft.com/office/drawing/2010/main">
        <mc:Choice Requires="a14">
          <p:sp>
            <p:nvSpPr>
              <p:cNvPr id="5" name="4 CuadroTexto"/>
              <p:cNvSpPr txBox="1"/>
              <p:nvPr/>
            </p:nvSpPr>
            <p:spPr>
              <a:xfrm>
                <a:off x="2006394" y="1844824"/>
                <a:ext cx="4653838" cy="612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CO" b="0" i="0" smtClean="0">
                          <a:latin typeface="Cambria Math"/>
                        </a:rPr>
                        <m:t>GAT</m:t>
                      </m:r>
                      <m:r>
                        <a:rPr lang="es-CO" b="0" i="0" smtClean="0">
                          <a:latin typeface="Cambria Math"/>
                        </a:rPr>
                        <m:t>= </m:t>
                      </m:r>
                      <m:f>
                        <m:fPr>
                          <m:ctrlPr>
                            <a:rPr lang="es-CO" b="0" i="1" smtClean="0">
                              <a:latin typeface="Cambria Math"/>
                            </a:rPr>
                          </m:ctrlPr>
                        </m:fPr>
                        <m:num>
                          <m:r>
                            <m:rPr>
                              <m:sty m:val="p"/>
                            </m:rPr>
                            <a:rPr lang="es-CO" b="0" i="0" smtClean="0">
                              <a:latin typeface="Cambria Math"/>
                            </a:rPr>
                            <m:t>MARGEN</m:t>
                          </m:r>
                          <m:r>
                            <a:rPr lang="es-CO" b="0" i="0" smtClean="0">
                              <a:latin typeface="Cambria Math"/>
                            </a:rPr>
                            <m:t> </m:t>
                          </m:r>
                          <m:r>
                            <m:rPr>
                              <m:sty m:val="p"/>
                            </m:rPr>
                            <a:rPr lang="es-CO" b="0" i="0" smtClean="0">
                              <a:latin typeface="Cambria Math"/>
                            </a:rPr>
                            <m:t>DE</m:t>
                          </m:r>
                          <m:r>
                            <a:rPr lang="es-CO" b="0" i="0" smtClean="0">
                              <a:latin typeface="Cambria Math"/>
                            </a:rPr>
                            <m:t> </m:t>
                          </m:r>
                          <m:r>
                            <m:rPr>
                              <m:sty m:val="p"/>
                            </m:rPr>
                            <a:rPr lang="es-CO" b="0" i="0" smtClean="0">
                              <a:latin typeface="Cambria Math"/>
                            </a:rPr>
                            <m:t>CONTRIBUCION</m:t>
                          </m:r>
                          <m:r>
                            <a:rPr lang="es-CO" b="0" i="0" smtClean="0">
                              <a:latin typeface="Cambria Math"/>
                            </a:rPr>
                            <m:t> </m:t>
                          </m:r>
                          <m:r>
                            <m:rPr>
                              <m:sty m:val="p"/>
                            </m:rPr>
                            <a:rPr lang="es-CO" b="0" i="0" smtClean="0">
                              <a:latin typeface="Cambria Math"/>
                            </a:rPr>
                            <m:t>TOTAL</m:t>
                          </m:r>
                        </m:num>
                        <m:den>
                          <m:r>
                            <m:rPr>
                              <m:sty m:val="p"/>
                            </m:rPr>
                            <a:rPr lang="es-CO" b="0" i="0" smtClean="0">
                              <a:latin typeface="Cambria Math"/>
                            </a:rPr>
                            <m:t>UTILIDAD</m:t>
                          </m:r>
                          <m:r>
                            <a:rPr lang="es-CO" b="0" i="0" smtClean="0">
                              <a:latin typeface="Cambria Math"/>
                            </a:rPr>
                            <m:t> </m:t>
                          </m:r>
                          <m:r>
                            <m:rPr>
                              <m:sty m:val="p"/>
                            </m:rPr>
                            <a:rPr lang="es-CO" b="0" i="0" smtClean="0">
                              <a:latin typeface="Cambria Math"/>
                            </a:rPr>
                            <m:t>ANTES</m:t>
                          </m:r>
                          <m:r>
                            <a:rPr lang="es-CO" b="0" i="0" smtClean="0">
                              <a:latin typeface="Cambria Math"/>
                            </a:rPr>
                            <m:t> </m:t>
                          </m:r>
                          <m:r>
                            <m:rPr>
                              <m:sty m:val="p"/>
                            </m:rPr>
                            <a:rPr lang="es-CO" b="0" i="0" smtClean="0">
                              <a:latin typeface="Cambria Math"/>
                            </a:rPr>
                            <m:t>DE</m:t>
                          </m:r>
                          <m:r>
                            <a:rPr lang="es-CO" b="0" i="0" smtClean="0">
                              <a:latin typeface="Cambria Math"/>
                            </a:rPr>
                            <m:t> </m:t>
                          </m:r>
                          <m:r>
                            <m:rPr>
                              <m:sty m:val="p"/>
                            </m:rPr>
                            <a:rPr lang="es-CO" b="0" i="0" smtClean="0">
                              <a:latin typeface="Cambria Math"/>
                            </a:rPr>
                            <m:t>IMPUESTO</m:t>
                          </m:r>
                        </m:den>
                      </m:f>
                    </m:oMath>
                  </m:oMathPara>
                </a14:m>
                <a:endParaRPr lang="es-CO" dirty="0"/>
              </a:p>
            </p:txBody>
          </p:sp>
        </mc:Choice>
        <mc:Fallback xmlns="">
          <p:sp>
            <p:nvSpPr>
              <p:cNvPr id="5" name="4 CuadroTexto"/>
              <p:cNvSpPr txBox="1">
                <a:spLocks noRot="1" noChangeAspect="1" noMove="1" noResize="1" noEditPoints="1" noAdjustHandles="1" noChangeArrowheads="1" noChangeShapeType="1" noTextEdit="1"/>
              </p:cNvSpPr>
              <p:nvPr/>
            </p:nvSpPr>
            <p:spPr>
              <a:xfrm>
                <a:off x="2006394" y="1844824"/>
                <a:ext cx="4653838" cy="612796"/>
              </a:xfrm>
              <a:prstGeom prst="rect">
                <a:avLst/>
              </a:prstGeom>
              <a:blipFill rotWithShape="1">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6" name="5 CuadroTexto"/>
              <p:cNvSpPr txBox="1"/>
              <p:nvPr/>
            </p:nvSpPr>
            <p:spPr>
              <a:xfrm>
                <a:off x="1525001" y="2780928"/>
                <a:ext cx="1837362" cy="612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CO" b="0" i="0" smtClean="0">
                          <a:latin typeface="Cambria Math"/>
                        </a:rPr>
                        <m:t>GAT</m:t>
                      </m:r>
                      <m:r>
                        <a:rPr lang="es-CO" b="0" i="0" smtClean="0">
                          <a:latin typeface="Cambria Math"/>
                        </a:rPr>
                        <m:t>= </m:t>
                      </m:r>
                      <m:f>
                        <m:fPr>
                          <m:ctrlPr>
                            <a:rPr lang="es-CO" b="0" i="1" smtClean="0">
                              <a:latin typeface="Cambria Math"/>
                            </a:rPr>
                          </m:ctrlPr>
                        </m:fPr>
                        <m:num>
                          <m:r>
                            <a:rPr lang="es-CO" b="0" i="0" smtClean="0">
                              <a:latin typeface="Cambria Math"/>
                            </a:rPr>
                            <m:t>600</m:t>
                          </m:r>
                        </m:num>
                        <m:den>
                          <m:r>
                            <a:rPr lang="es-CO" b="0" i="0" smtClean="0">
                              <a:latin typeface="Cambria Math"/>
                            </a:rPr>
                            <m:t>150</m:t>
                          </m:r>
                        </m:den>
                      </m:f>
                      <m:r>
                        <a:rPr lang="es-CO" b="0" i="0" smtClean="0">
                          <a:latin typeface="Cambria Math"/>
                        </a:rPr>
                        <m:t>=4</m:t>
                      </m:r>
                    </m:oMath>
                  </m:oMathPara>
                </a14:m>
                <a:endParaRPr lang="es-CO" dirty="0"/>
              </a:p>
            </p:txBody>
          </p:sp>
        </mc:Choice>
        <mc:Fallback xmlns="">
          <p:sp>
            <p:nvSpPr>
              <p:cNvPr id="6" name="5 CuadroTexto"/>
              <p:cNvSpPr txBox="1">
                <a:spLocks noRot="1" noChangeAspect="1" noMove="1" noResize="1" noEditPoints="1" noAdjustHandles="1" noChangeArrowheads="1" noChangeShapeType="1" noTextEdit="1"/>
              </p:cNvSpPr>
              <p:nvPr/>
            </p:nvSpPr>
            <p:spPr>
              <a:xfrm>
                <a:off x="1525001" y="2780928"/>
                <a:ext cx="1837362" cy="612796"/>
              </a:xfrm>
              <a:prstGeom prst="rect">
                <a:avLst/>
              </a:prstGeom>
              <a:blipFill rotWithShape="1">
                <a:blip r:embed="rId3"/>
                <a:stretch>
                  <a:fillRect/>
                </a:stretch>
              </a:blipFill>
            </p:spPr>
            <p:txBody>
              <a:bodyPr/>
              <a:lstStyle/>
              <a:p>
                <a:r>
                  <a:rPr lang="es-CO">
                    <a:noFill/>
                  </a:rPr>
                  <a:t> </a:t>
                </a:r>
              </a:p>
            </p:txBody>
          </p:sp>
        </mc:Fallback>
      </mc:AlternateContent>
      <p:sp>
        <p:nvSpPr>
          <p:cNvPr id="7" name="6 CuadroTexto"/>
          <p:cNvSpPr txBox="1"/>
          <p:nvPr/>
        </p:nvSpPr>
        <p:spPr>
          <a:xfrm>
            <a:off x="3635896" y="2780928"/>
            <a:ext cx="4176464" cy="646331"/>
          </a:xfrm>
          <a:prstGeom prst="rect">
            <a:avLst/>
          </a:prstGeom>
          <a:noFill/>
        </p:spPr>
        <p:txBody>
          <a:bodyPr wrap="square" rtlCol="0">
            <a:spAutoFit/>
          </a:bodyPr>
          <a:lstStyle/>
          <a:p>
            <a:r>
              <a:rPr lang="es-CO" b="1" dirty="0" smtClean="0">
                <a:latin typeface="Agency FB" pitchFamily="34" charset="0"/>
              </a:rPr>
              <a:t>Interpretación</a:t>
            </a:r>
            <a:r>
              <a:rPr lang="es-CO" dirty="0" smtClean="0">
                <a:latin typeface="Agency FB" pitchFamily="34" charset="0"/>
              </a:rPr>
              <a:t>: un incremento del 10% en las ventas, genera un incremento del 40% en la utilidad/socio</a:t>
            </a:r>
            <a:endParaRPr lang="es-CO" dirty="0">
              <a:latin typeface="Agency FB" pitchFamily="34" charset="0"/>
            </a:endParaRPr>
          </a:p>
        </p:txBody>
      </p:sp>
      <p:sp>
        <p:nvSpPr>
          <p:cNvPr id="8" name="7 CuadroTexto"/>
          <p:cNvSpPr txBox="1"/>
          <p:nvPr/>
        </p:nvSpPr>
        <p:spPr>
          <a:xfrm>
            <a:off x="971600" y="3789040"/>
            <a:ext cx="841433" cy="523220"/>
          </a:xfrm>
          <a:prstGeom prst="rect">
            <a:avLst/>
          </a:prstGeom>
          <a:noFill/>
        </p:spPr>
        <p:txBody>
          <a:bodyPr wrap="square" rtlCol="0">
            <a:spAutoFit/>
          </a:bodyPr>
          <a:lstStyle/>
          <a:p>
            <a:r>
              <a:rPr lang="es-CO" sz="2800" dirty="0" smtClean="0">
                <a:latin typeface="Agency FB" pitchFamily="34" charset="0"/>
              </a:rPr>
              <a:t>Sí:</a:t>
            </a:r>
            <a:endParaRPr lang="es-CO" sz="2800" dirty="0">
              <a:latin typeface="Agency FB" pitchFamily="34" charset="0"/>
            </a:endParaRPr>
          </a:p>
        </p:txBody>
      </p:sp>
      <p:graphicFrame>
        <p:nvGraphicFramePr>
          <p:cNvPr id="9" name="8 Tabla"/>
          <p:cNvGraphicFramePr>
            <a:graphicFrameLocks noGrp="1"/>
          </p:cNvGraphicFramePr>
          <p:nvPr>
            <p:extLst>
              <p:ext uri="{D42A27DB-BD31-4B8C-83A1-F6EECF244321}">
                <p14:modId xmlns:p14="http://schemas.microsoft.com/office/powerpoint/2010/main" val="99678470"/>
              </p:ext>
            </p:extLst>
          </p:nvPr>
        </p:nvGraphicFramePr>
        <p:xfrm>
          <a:off x="1573345" y="3824456"/>
          <a:ext cx="6096000" cy="1188720"/>
        </p:xfrm>
        <a:graphic>
          <a:graphicData uri="http://schemas.openxmlformats.org/drawingml/2006/table">
            <a:tbl>
              <a:tblPr firstRow="1" bandRow="1">
                <a:tableStyleId>{5940675A-B579-460E-94D1-54222C63F5DA}</a:tableStyleId>
              </a:tblPr>
              <a:tblGrid>
                <a:gridCol w="2399928"/>
                <a:gridCol w="2376264"/>
                <a:gridCol w="1319808"/>
              </a:tblGrid>
              <a:tr h="370840">
                <a:tc>
                  <a:txBody>
                    <a:bodyPr/>
                    <a:lstStyle/>
                    <a:p>
                      <a:pPr algn="ctr"/>
                      <a:r>
                        <a:rPr lang="es-CO" sz="2000" u="sng" dirty="0" smtClean="0">
                          <a:latin typeface="Agency FB" pitchFamily="34" charset="0"/>
                        </a:rPr>
                        <a:t>Incremento</a:t>
                      </a:r>
                      <a:r>
                        <a:rPr lang="es-CO" sz="2000" u="sng" baseline="0" dirty="0" smtClean="0">
                          <a:latin typeface="Agency FB" pitchFamily="34" charset="0"/>
                        </a:rPr>
                        <a:t> ventas</a:t>
                      </a:r>
                      <a:endParaRPr lang="es-CO" sz="2000" u="sng" dirty="0">
                        <a:latin typeface="Agency FB" pitchFamily="34" charset="0"/>
                      </a:endParaRPr>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es-CO" sz="2000" u="sng" dirty="0" smtClean="0">
                          <a:latin typeface="Agency FB" pitchFamily="34" charset="0"/>
                        </a:rPr>
                        <a:t>Incremento U/socio</a:t>
                      </a:r>
                      <a:endParaRPr lang="es-CO" sz="2000" u="sng" dirty="0">
                        <a:latin typeface="Agency FB"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endParaRPr lang="es-CO" sz="2000" dirty="0">
                        <a:latin typeface="Agency FB" pitchFamily="34" charset="0"/>
                      </a:endParaRP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r>
              <a:tr h="370840">
                <a:tc>
                  <a:txBody>
                    <a:bodyPr/>
                    <a:lstStyle/>
                    <a:p>
                      <a:pPr algn="ctr"/>
                      <a:r>
                        <a:rPr lang="es-CO" sz="2000" dirty="0" smtClean="0">
                          <a:latin typeface="Agency FB" pitchFamily="34" charset="0"/>
                        </a:rPr>
                        <a:t>10%</a:t>
                      </a:r>
                      <a:endParaRPr lang="es-CO" sz="2000" dirty="0">
                        <a:latin typeface="Agency FB"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s-CO" sz="2000" dirty="0" smtClean="0">
                          <a:latin typeface="Agency FB" pitchFamily="34" charset="0"/>
                        </a:rPr>
                        <a:t>40%</a:t>
                      </a:r>
                      <a:endParaRPr lang="es-CO" sz="2000" dirty="0">
                        <a:latin typeface="Agency FB"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s-CO" sz="2000" dirty="0">
                        <a:latin typeface="Agency FB" pitchFamily="34"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algn="ctr"/>
                      <a:r>
                        <a:rPr lang="es-CO" sz="2000" dirty="0" smtClean="0">
                          <a:latin typeface="Agency FB" pitchFamily="34" charset="0"/>
                        </a:rPr>
                        <a:t>12%</a:t>
                      </a:r>
                      <a:endParaRPr lang="es-CO" sz="2000" dirty="0">
                        <a:latin typeface="Agency FB"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s-CO" sz="2000" dirty="0" smtClean="0">
                          <a:latin typeface="Agency FB" pitchFamily="34" charset="0"/>
                        </a:rPr>
                        <a:t>X</a:t>
                      </a:r>
                      <a:endParaRPr lang="es-CO" sz="2000" dirty="0">
                        <a:latin typeface="Agency FB"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s-CO" sz="2000" dirty="0" smtClean="0">
                          <a:latin typeface="Agency FB" pitchFamily="34" charset="0"/>
                        </a:rPr>
                        <a:t>X=48%</a:t>
                      </a:r>
                      <a:endParaRPr lang="es-CO" sz="2000" dirty="0">
                        <a:latin typeface="Agency FB" pitchFamily="34"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r>
            </a:tbl>
          </a:graphicData>
        </a:graphic>
      </p:graphicFrame>
      <p:sp>
        <p:nvSpPr>
          <p:cNvPr id="10" name="9 CuadroTexto"/>
          <p:cNvSpPr txBox="1"/>
          <p:nvPr/>
        </p:nvSpPr>
        <p:spPr>
          <a:xfrm>
            <a:off x="2461105" y="5131026"/>
            <a:ext cx="4703183" cy="461665"/>
          </a:xfrm>
          <a:prstGeom prst="rect">
            <a:avLst/>
          </a:prstGeom>
          <a:noFill/>
        </p:spPr>
        <p:txBody>
          <a:bodyPr wrap="square" rtlCol="0">
            <a:spAutoFit/>
          </a:bodyPr>
          <a:lstStyle/>
          <a:p>
            <a:pPr algn="ctr"/>
            <a:r>
              <a:rPr lang="es-CO" sz="2400" dirty="0" smtClean="0">
                <a:latin typeface="Agency FB" pitchFamily="34" charset="0"/>
              </a:rPr>
              <a:t>Por lo tanto:    $10 (1.48) = 14,80</a:t>
            </a:r>
            <a:endParaRPr lang="es-CO" sz="2400" dirty="0">
              <a:latin typeface="Agency FB" pitchFamily="34" charset="0"/>
            </a:endParaRPr>
          </a:p>
        </p:txBody>
      </p:sp>
      <p:sp>
        <p:nvSpPr>
          <p:cNvPr id="11" name="10 CuadroTexto"/>
          <p:cNvSpPr txBox="1"/>
          <p:nvPr/>
        </p:nvSpPr>
        <p:spPr>
          <a:xfrm>
            <a:off x="1025772" y="5877272"/>
            <a:ext cx="7484005" cy="461665"/>
          </a:xfrm>
          <a:prstGeom prst="rect">
            <a:avLst/>
          </a:prstGeom>
          <a:noFill/>
        </p:spPr>
        <p:txBody>
          <a:bodyPr wrap="square" rtlCol="0">
            <a:spAutoFit/>
          </a:bodyPr>
          <a:lstStyle/>
          <a:p>
            <a:pPr algn="ctr"/>
            <a:r>
              <a:rPr lang="es-CO" sz="2400" dirty="0" smtClean="0">
                <a:latin typeface="Agency FB" pitchFamily="34" charset="0"/>
              </a:rPr>
              <a:t>Nueva utilidad / socio ante incremento del 12% en las ventas: $14,80</a:t>
            </a:r>
            <a:endParaRPr lang="es-CO" sz="2400" dirty="0">
              <a:latin typeface="Agency FB" pitchFamily="34" charset="0"/>
            </a:endParaRPr>
          </a:p>
        </p:txBody>
      </p:sp>
    </p:spTree>
    <p:extLst>
      <p:ext uri="{BB962C8B-B14F-4D97-AF65-F5344CB8AC3E}">
        <p14:creationId xmlns:p14="http://schemas.microsoft.com/office/powerpoint/2010/main" val="164080961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Text Box 2"/>
          <p:cNvSpPr txBox="1">
            <a:spLocks noChangeArrowheads="1"/>
          </p:cNvSpPr>
          <p:nvPr/>
        </p:nvSpPr>
        <p:spPr bwMode="auto">
          <a:xfrm>
            <a:off x="0" y="115888"/>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sz="5400" b="1">
                <a:latin typeface="Agency FB" pitchFamily="34" charset="0"/>
              </a:rPr>
              <a:t>PUNTO DE EQUILIBRIO</a:t>
            </a:r>
            <a:endParaRPr lang="es-CO" sz="5400" b="1">
              <a:latin typeface="Agency FB" pitchFamily="34" charset="0"/>
            </a:endParaRPr>
          </a:p>
        </p:txBody>
      </p:sp>
      <p:sp>
        <p:nvSpPr>
          <p:cNvPr id="276483" name="Text Box 3"/>
          <p:cNvSpPr txBox="1">
            <a:spLocks noChangeArrowheads="1"/>
          </p:cNvSpPr>
          <p:nvPr/>
        </p:nvSpPr>
        <p:spPr bwMode="auto">
          <a:xfrm>
            <a:off x="0" y="1484313"/>
            <a:ext cx="91440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CO" sz="3000" dirty="0">
                <a:latin typeface="Agency FB" pitchFamily="34" charset="0"/>
              </a:rPr>
              <a:t>Es aquel punto o nivel de actividad en el cual los ingresos igualan a los costos y gastos totales, es decir, el nivel de operación donde la utilidad es igual a cero.</a:t>
            </a:r>
          </a:p>
          <a:p>
            <a:pPr>
              <a:spcBef>
                <a:spcPct val="50000"/>
              </a:spcBef>
            </a:pPr>
            <a:r>
              <a:rPr lang="es-CO" sz="3000" dirty="0">
                <a:latin typeface="Agency FB" pitchFamily="34" charset="0"/>
              </a:rPr>
              <a:t>Conocer el punto de equilibrio es indispensable para cualquier empresa o proyecto productivo, no como una meta sino como un mero referente.</a:t>
            </a:r>
          </a:p>
          <a:p>
            <a:pPr>
              <a:spcBef>
                <a:spcPct val="50000"/>
              </a:spcBef>
            </a:pPr>
            <a:r>
              <a:rPr lang="es-CO" sz="3000" dirty="0">
                <a:latin typeface="Agency FB" pitchFamily="34" charset="0"/>
              </a:rPr>
              <a:t>Se utiliza para la toma de decisiones a nivel gerencial: Qué alternativa adoptar, dependiendo de su impacto en las utilidades de la empresa?, Cuál alternativa representa un menor punto de equilibrio para poder empezar a obtener utilidades?</a:t>
            </a:r>
            <a:endParaRPr lang="es-ES" sz="3000" dirty="0">
              <a:latin typeface="Agency FB" pitchFamily="34" charset="0"/>
            </a:endParaRPr>
          </a:p>
        </p:txBody>
      </p:sp>
    </p:spTree>
    <p:extLst>
      <p:ext uri="{BB962C8B-B14F-4D97-AF65-F5344CB8AC3E}">
        <p14:creationId xmlns:p14="http://schemas.microsoft.com/office/powerpoint/2010/main" val="249063141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Text Box 2"/>
          <p:cNvSpPr txBox="1">
            <a:spLocks noChangeArrowheads="1"/>
          </p:cNvSpPr>
          <p:nvPr/>
        </p:nvSpPr>
        <p:spPr bwMode="auto">
          <a:xfrm>
            <a:off x="468313" y="44450"/>
            <a:ext cx="835183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 sz="4400">
                <a:solidFill>
                  <a:srgbClr val="006699"/>
                </a:solidFill>
                <a:latin typeface="Agency FB" pitchFamily="34" charset="0"/>
              </a:rPr>
              <a:t>GRAFICO DEL PUNTO DE EQUILIBRIO</a:t>
            </a:r>
          </a:p>
        </p:txBody>
      </p:sp>
      <p:grpSp>
        <p:nvGrpSpPr>
          <p:cNvPr id="277507" name="Group 3"/>
          <p:cNvGrpSpPr>
            <a:grpSpLocks/>
          </p:cNvGrpSpPr>
          <p:nvPr/>
        </p:nvGrpSpPr>
        <p:grpSpPr bwMode="auto">
          <a:xfrm>
            <a:off x="1116013" y="1771650"/>
            <a:ext cx="7416800" cy="4752975"/>
            <a:chOff x="975" y="935"/>
            <a:chExt cx="4672" cy="2994"/>
          </a:xfrm>
        </p:grpSpPr>
        <p:sp>
          <p:nvSpPr>
            <p:cNvPr id="277508" name="Line 4"/>
            <p:cNvSpPr>
              <a:spLocks noChangeShapeType="1"/>
            </p:cNvSpPr>
            <p:nvPr/>
          </p:nvSpPr>
          <p:spPr bwMode="auto">
            <a:xfrm flipV="1">
              <a:off x="975" y="935"/>
              <a:ext cx="0" cy="299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sz="2400">
                <a:latin typeface="Agency FB" pitchFamily="34" charset="0"/>
              </a:endParaRPr>
            </a:p>
          </p:txBody>
        </p:sp>
        <p:sp>
          <p:nvSpPr>
            <p:cNvPr id="277509" name="Line 5"/>
            <p:cNvSpPr>
              <a:spLocks noChangeShapeType="1"/>
            </p:cNvSpPr>
            <p:nvPr/>
          </p:nvSpPr>
          <p:spPr bwMode="auto">
            <a:xfrm>
              <a:off x="975" y="3929"/>
              <a:ext cx="31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sz="2400">
                <a:latin typeface="Agency FB" pitchFamily="34" charset="0"/>
              </a:endParaRPr>
            </a:p>
          </p:txBody>
        </p:sp>
        <p:sp>
          <p:nvSpPr>
            <p:cNvPr id="277510" name="Line 6"/>
            <p:cNvSpPr>
              <a:spLocks noChangeShapeType="1"/>
            </p:cNvSpPr>
            <p:nvPr/>
          </p:nvSpPr>
          <p:spPr bwMode="auto">
            <a:xfrm>
              <a:off x="975" y="3022"/>
              <a:ext cx="3175"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sz="2400">
                <a:latin typeface="Agency FB" pitchFamily="34" charset="0"/>
              </a:endParaRPr>
            </a:p>
          </p:txBody>
        </p:sp>
        <p:sp>
          <p:nvSpPr>
            <p:cNvPr id="277511" name="Line 7"/>
            <p:cNvSpPr>
              <a:spLocks noChangeShapeType="1"/>
            </p:cNvSpPr>
            <p:nvPr/>
          </p:nvSpPr>
          <p:spPr bwMode="auto">
            <a:xfrm flipV="1">
              <a:off x="975" y="935"/>
              <a:ext cx="3039" cy="2994"/>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sz="2400">
                <a:latin typeface="Agency FB" pitchFamily="34" charset="0"/>
              </a:endParaRPr>
            </a:p>
          </p:txBody>
        </p:sp>
        <p:sp>
          <p:nvSpPr>
            <p:cNvPr id="277512" name="Line 8"/>
            <p:cNvSpPr>
              <a:spLocks noChangeShapeType="1"/>
            </p:cNvSpPr>
            <p:nvPr/>
          </p:nvSpPr>
          <p:spPr bwMode="auto">
            <a:xfrm flipV="1">
              <a:off x="975" y="1979"/>
              <a:ext cx="3130" cy="1043"/>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sz="2400">
                <a:latin typeface="Agency FB" pitchFamily="34" charset="0"/>
              </a:endParaRPr>
            </a:p>
          </p:txBody>
        </p:sp>
        <p:sp>
          <p:nvSpPr>
            <p:cNvPr id="277513" name="Text Box 9"/>
            <p:cNvSpPr txBox="1">
              <a:spLocks noChangeArrowheads="1"/>
            </p:cNvSpPr>
            <p:nvPr/>
          </p:nvSpPr>
          <p:spPr bwMode="auto">
            <a:xfrm>
              <a:off x="1384" y="2024"/>
              <a:ext cx="1043"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sz="2400">
                  <a:latin typeface="Agency FB" pitchFamily="34" charset="0"/>
                </a:rPr>
                <a:t>PUNTO DE EQUILIBRIO</a:t>
              </a:r>
            </a:p>
          </p:txBody>
        </p:sp>
        <p:sp>
          <p:nvSpPr>
            <p:cNvPr id="277514" name="Text Box 10"/>
            <p:cNvSpPr txBox="1">
              <a:spLocks noChangeArrowheads="1"/>
            </p:cNvSpPr>
            <p:nvPr/>
          </p:nvSpPr>
          <p:spPr bwMode="auto">
            <a:xfrm>
              <a:off x="4332" y="981"/>
              <a:ext cx="131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sz="2400">
                  <a:latin typeface="Agency FB" pitchFamily="34" charset="0"/>
                </a:rPr>
                <a:t>Ingresos totales</a:t>
              </a:r>
            </a:p>
          </p:txBody>
        </p:sp>
        <p:sp>
          <p:nvSpPr>
            <p:cNvPr id="277515" name="Text Box 11"/>
            <p:cNvSpPr txBox="1">
              <a:spLocks noChangeArrowheads="1"/>
            </p:cNvSpPr>
            <p:nvPr/>
          </p:nvSpPr>
          <p:spPr bwMode="auto">
            <a:xfrm>
              <a:off x="4241" y="2024"/>
              <a:ext cx="136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sz="2400">
                  <a:latin typeface="Agency FB" pitchFamily="34" charset="0"/>
                </a:rPr>
                <a:t>Costo totales</a:t>
              </a:r>
            </a:p>
          </p:txBody>
        </p:sp>
        <p:sp>
          <p:nvSpPr>
            <p:cNvPr id="277516" name="Text Box 12"/>
            <p:cNvSpPr txBox="1">
              <a:spLocks noChangeArrowheads="1"/>
            </p:cNvSpPr>
            <p:nvPr/>
          </p:nvSpPr>
          <p:spPr bwMode="auto">
            <a:xfrm>
              <a:off x="4287" y="2840"/>
              <a:ext cx="13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sz="2400">
                  <a:latin typeface="Agency FB" pitchFamily="34" charset="0"/>
                </a:rPr>
                <a:t>Costos fijos totales</a:t>
              </a:r>
            </a:p>
          </p:txBody>
        </p:sp>
        <p:sp>
          <p:nvSpPr>
            <p:cNvPr id="277517" name="Line 13"/>
            <p:cNvSpPr>
              <a:spLocks noChangeShapeType="1"/>
            </p:cNvSpPr>
            <p:nvPr/>
          </p:nvSpPr>
          <p:spPr bwMode="auto">
            <a:xfrm>
              <a:off x="2064" y="2387"/>
              <a:ext cx="272"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sz="2400">
                <a:latin typeface="Agency FB" pitchFamily="34" charset="0"/>
              </a:endParaRPr>
            </a:p>
          </p:txBody>
        </p:sp>
        <p:sp>
          <p:nvSpPr>
            <p:cNvPr id="277518" name="AutoShape 14"/>
            <p:cNvSpPr>
              <a:spLocks noChangeArrowheads="1"/>
            </p:cNvSpPr>
            <p:nvPr/>
          </p:nvSpPr>
          <p:spPr bwMode="auto">
            <a:xfrm>
              <a:off x="2336" y="2523"/>
              <a:ext cx="45" cy="45"/>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sz="2400">
                <a:latin typeface="Agency FB" pitchFamily="34" charset="0"/>
              </a:endParaRPr>
            </a:p>
          </p:txBody>
        </p:sp>
      </p:grpSp>
      <p:sp>
        <p:nvSpPr>
          <p:cNvPr id="277519" name="Text Box 15"/>
          <p:cNvSpPr txBox="1">
            <a:spLocks noChangeArrowheads="1"/>
          </p:cNvSpPr>
          <p:nvPr/>
        </p:nvSpPr>
        <p:spPr bwMode="auto">
          <a:xfrm>
            <a:off x="6300788" y="6308725"/>
            <a:ext cx="1727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CO" sz="2400">
                <a:latin typeface="Agency FB" pitchFamily="34" charset="0"/>
              </a:rPr>
              <a:t>UNIDADES</a:t>
            </a:r>
            <a:endParaRPr lang="es-ES" sz="2400">
              <a:latin typeface="Agency FB" pitchFamily="34" charset="0"/>
            </a:endParaRPr>
          </a:p>
        </p:txBody>
      </p:sp>
      <p:sp>
        <p:nvSpPr>
          <p:cNvPr id="277520" name="Text Box 16"/>
          <p:cNvSpPr txBox="1">
            <a:spLocks noChangeArrowheads="1"/>
          </p:cNvSpPr>
          <p:nvPr/>
        </p:nvSpPr>
        <p:spPr bwMode="auto">
          <a:xfrm>
            <a:off x="539750" y="1341438"/>
            <a:ext cx="18002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CO" sz="2400" dirty="0">
                <a:latin typeface="Agency FB" pitchFamily="34" charset="0"/>
              </a:rPr>
              <a:t>COSTOS</a:t>
            </a:r>
            <a:endParaRPr lang="es-ES" sz="2400" dirty="0">
              <a:latin typeface="Agency FB" pitchFamily="34" charset="0"/>
            </a:endParaRPr>
          </a:p>
        </p:txBody>
      </p:sp>
    </p:spTree>
    <p:extLst>
      <p:ext uri="{BB962C8B-B14F-4D97-AF65-F5344CB8AC3E}">
        <p14:creationId xmlns:p14="http://schemas.microsoft.com/office/powerpoint/2010/main" val="337482121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323528" y="476672"/>
            <a:ext cx="8507288" cy="724942"/>
          </a:xfrm>
        </p:spPr>
        <p:txBody>
          <a:bodyPr>
            <a:noAutofit/>
          </a:bodyPr>
          <a:lstStyle/>
          <a:p>
            <a:r>
              <a:rPr lang="es-ES" sz="4400" b="1" dirty="0">
                <a:solidFill>
                  <a:srgbClr val="006699"/>
                </a:solidFill>
                <a:latin typeface="Agency FB" pitchFamily="34" charset="0"/>
              </a:rPr>
              <a:t>Fórmulas para punto de equilibrio (P.E.)</a:t>
            </a:r>
          </a:p>
        </p:txBody>
      </p:sp>
      <p:sp>
        <p:nvSpPr>
          <p:cNvPr id="278531" name="Rectangle 3"/>
          <p:cNvSpPr>
            <a:spLocks noGrp="1" noChangeArrowheads="1"/>
          </p:cNvSpPr>
          <p:nvPr>
            <p:ph type="body" sz="half" idx="1"/>
          </p:nvPr>
        </p:nvSpPr>
        <p:spPr/>
        <p:txBody>
          <a:bodyPr/>
          <a:lstStyle/>
          <a:p>
            <a:pPr>
              <a:buFontTx/>
              <a:buNone/>
            </a:pPr>
            <a:r>
              <a:rPr lang="es-ES" sz="3500">
                <a:solidFill>
                  <a:srgbClr val="006699"/>
                </a:solidFill>
                <a:latin typeface="Agency FB" pitchFamily="34" charset="0"/>
              </a:rPr>
              <a:t>En unidades</a:t>
            </a:r>
          </a:p>
          <a:p>
            <a:pPr>
              <a:buFontTx/>
              <a:buNone/>
            </a:pPr>
            <a:endParaRPr lang="es-ES" sz="3500">
              <a:solidFill>
                <a:srgbClr val="006699"/>
              </a:solidFill>
              <a:latin typeface="Agency FB" pitchFamily="34" charset="0"/>
            </a:endParaRPr>
          </a:p>
          <a:p>
            <a:pPr>
              <a:buFontTx/>
              <a:buNone/>
            </a:pPr>
            <a:endParaRPr lang="es-ES" sz="3500">
              <a:solidFill>
                <a:srgbClr val="006699"/>
              </a:solidFill>
              <a:latin typeface="Agency FB" pitchFamily="34" charset="0"/>
            </a:endParaRPr>
          </a:p>
          <a:p>
            <a:pPr>
              <a:buFontTx/>
              <a:buNone/>
            </a:pPr>
            <a:endParaRPr lang="es-ES" sz="3500">
              <a:solidFill>
                <a:srgbClr val="006699"/>
              </a:solidFill>
              <a:latin typeface="Agency FB" pitchFamily="34" charset="0"/>
            </a:endParaRPr>
          </a:p>
          <a:p>
            <a:pPr>
              <a:buFontTx/>
              <a:buNone/>
            </a:pPr>
            <a:endParaRPr lang="es-ES" sz="3500">
              <a:solidFill>
                <a:srgbClr val="006699"/>
              </a:solidFill>
              <a:latin typeface="Agency FB" pitchFamily="34" charset="0"/>
            </a:endParaRPr>
          </a:p>
          <a:p>
            <a:pPr>
              <a:buFontTx/>
              <a:buNone/>
            </a:pPr>
            <a:r>
              <a:rPr lang="es-ES" sz="3500">
                <a:solidFill>
                  <a:srgbClr val="006699"/>
                </a:solidFill>
                <a:latin typeface="Agency FB" pitchFamily="34" charset="0"/>
              </a:rPr>
              <a:t>En pesos</a:t>
            </a:r>
            <a:r>
              <a:rPr lang="es-ES" sz="2800">
                <a:latin typeface="Agency FB" pitchFamily="34" charset="0"/>
              </a:rPr>
              <a:t>   </a:t>
            </a:r>
          </a:p>
          <a:p>
            <a:pPr>
              <a:buFontTx/>
              <a:buNone/>
            </a:pPr>
            <a:endParaRPr lang="es-ES" sz="2800">
              <a:latin typeface="Agency FB" pitchFamily="34" charset="0"/>
            </a:endParaRPr>
          </a:p>
        </p:txBody>
      </p:sp>
      <p:sp>
        <p:nvSpPr>
          <p:cNvPr id="2785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graphicFrame>
        <p:nvGraphicFramePr>
          <p:cNvPr id="278533" name="Object 5"/>
          <p:cNvGraphicFramePr>
            <a:graphicFrameLocks noChangeAspect="1"/>
          </p:cNvGraphicFramePr>
          <p:nvPr>
            <p:extLst>
              <p:ext uri="{D42A27DB-BD31-4B8C-83A1-F6EECF244321}">
                <p14:modId xmlns:p14="http://schemas.microsoft.com/office/powerpoint/2010/main" val="3713931328"/>
              </p:ext>
            </p:extLst>
          </p:nvPr>
        </p:nvGraphicFramePr>
        <p:xfrm>
          <a:off x="539750" y="2124075"/>
          <a:ext cx="8027988" cy="944563"/>
        </p:xfrm>
        <a:graphic>
          <a:graphicData uri="http://schemas.openxmlformats.org/presentationml/2006/ole">
            <mc:AlternateContent xmlns:mc="http://schemas.openxmlformats.org/markup-compatibility/2006">
              <mc:Choice xmlns:v="urn:schemas-microsoft-com:vml" Requires="v">
                <p:oleObj spid="_x0000_s14362" name="Ecuación" r:id="rId3" imgW="3314520" imgH="393480" progId="Equation.3">
                  <p:embed/>
                </p:oleObj>
              </mc:Choice>
              <mc:Fallback>
                <p:oleObj name="Ecuación" r:id="rId3" imgW="331452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124075"/>
                        <a:ext cx="8027988" cy="94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853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graphicFrame>
        <p:nvGraphicFramePr>
          <p:cNvPr id="278535" name="Object 7"/>
          <p:cNvGraphicFramePr>
            <a:graphicFrameLocks noChangeAspect="1"/>
          </p:cNvGraphicFramePr>
          <p:nvPr>
            <p:extLst>
              <p:ext uri="{D42A27DB-BD31-4B8C-83A1-F6EECF244321}">
                <p14:modId xmlns:p14="http://schemas.microsoft.com/office/powerpoint/2010/main" val="3648645594"/>
              </p:ext>
            </p:extLst>
          </p:nvPr>
        </p:nvGraphicFramePr>
        <p:xfrm>
          <a:off x="2139950" y="5545138"/>
          <a:ext cx="4865688" cy="979487"/>
        </p:xfrm>
        <a:graphic>
          <a:graphicData uri="http://schemas.openxmlformats.org/presentationml/2006/ole">
            <mc:AlternateContent xmlns:mc="http://schemas.openxmlformats.org/markup-compatibility/2006">
              <mc:Choice xmlns:v="urn:schemas-microsoft-com:vml" Requires="v">
                <p:oleObj spid="_x0000_s14363" name="Ecuación" r:id="rId5" imgW="1942920" imgH="393480" progId="Equation.3">
                  <p:embed/>
                </p:oleObj>
              </mc:Choice>
              <mc:Fallback>
                <p:oleObj name="Ecuación" r:id="rId5" imgW="194292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9950" y="5545138"/>
                        <a:ext cx="4865688" cy="979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8536" name="Object 8"/>
          <p:cNvGraphicFramePr>
            <a:graphicFrameLocks noGrp="1" noChangeAspect="1"/>
          </p:cNvGraphicFramePr>
          <p:nvPr>
            <p:ph sz="half" idx="2"/>
            <p:extLst>
              <p:ext uri="{D42A27DB-BD31-4B8C-83A1-F6EECF244321}">
                <p14:modId xmlns:p14="http://schemas.microsoft.com/office/powerpoint/2010/main" val="302124406"/>
              </p:ext>
            </p:extLst>
          </p:nvPr>
        </p:nvGraphicFramePr>
        <p:xfrm>
          <a:off x="250825" y="3860800"/>
          <a:ext cx="8497888" cy="360363"/>
        </p:xfrm>
        <a:graphic>
          <a:graphicData uri="http://schemas.openxmlformats.org/presentationml/2006/ole">
            <mc:AlternateContent xmlns:mc="http://schemas.openxmlformats.org/markup-compatibility/2006">
              <mc:Choice xmlns:v="urn:schemas-microsoft-com:vml" Requires="v">
                <p:oleObj spid="_x0000_s14364" name="Ecuación" r:id="rId7" imgW="4559040" imgH="203040" progId="Equation.3">
                  <p:embed/>
                </p:oleObj>
              </mc:Choice>
              <mc:Fallback>
                <p:oleObj name="Ecuación" r:id="rId7" imgW="455904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3860800"/>
                        <a:ext cx="8497888"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172035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Text Box 2"/>
          <p:cNvSpPr txBox="1">
            <a:spLocks noChangeArrowheads="1"/>
          </p:cNvSpPr>
          <p:nvPr/>
        </p:nvSpPr>
        <p:spPr bwMode="auto">
          <a:xfrm>
            <a:off x="0" y="52513"/>
            <a:ext cx="9144000" cy="6684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lnSpc>
                <a:spcPct val="80000"/>
              </a:lnSpc>
              <a:spcBef>
                <a:spcPct val="50000"/>
              </a:spcBef>
            </a:pPr>
            <a:r>
              <a:rPr lang="es-ES_tradnl" sz="2100" dirty="0">
                <a:latin typeface="Agency FB" pitchFamily="34" charset="0"/>
              </a:rPr>
              <a:t>La empresa Tele-Sonido S.A., tiene dos divisiones: televisores y estéreos. El gerente de la división de televisores debe tomar la decisión que más le convenga a la empresa es cuanto a aumentos en los precios o disminución de los costos. El precio por unidad es de $5000 y el margen de contribución es de $3000, los costos fijos totales suman $200000 mensuales.  Las alternativas son:</a:t>
            </a:r>
          </a:p>
          <a:p>
            <a:pPr>
              <a:lnSpc>
                <a:spcPct val="80000"/>
              </a:lnSpc>
              <a:spcBef>
                <a:spcPct val="50000"/>
              </a:spcBef>
              <a:buFontTx/>
              <a:buAutoNum type="arabicPeriod"/>
            </a:pPr>
            <a:r>
              <a:rPr lang="es-ES_tradnl" sz="2100" dirty="0">
                <a:latin typeface="Agency FB" pitchFamily="34" charset="0"/>
              </a:rPr>
              <a:t>Elevar el precio en 10%</a:t>
            </a:r>
          </a:p>
          <a:p>
            <a:pPr>
              <a:lnSpc>
                <a:spcPct val="80000"/>
              </a:lnSpc>
              <a:spcBef>
                <a:spcPct val="50000"/>
              </a:spcBef>
              <a:buFontTx/>
              <a:buAutoNum type="arabicPeriod"/>
            </a:pPr>
            <a:r>
              <a:rPr lang="es-ES_tradnl" sz="2100" dirty="0">
                <a:latin typeface="Agency FB" pitchFamily="34" charset="0"/>
              </a:rPr>
              <a:t>Bajar los costos variables en 10%</a:t>
            </a:r>
          </a:p>
          <a:p>
            <a:pPr>
              <a:lnSpc>
                <a:spcPct val="80000"/>
              </a:lnSpc>
              <a:spcBef>
                <a:spcPct val="50000"/>
              </a:spcBef>
              <a:buFontTx/>
              <a:buAutoNum type="arabicPeriod"/>
            </a:pPr>
            <a:r>
              <a:rPr lang="es-ES_tradnl" sz="2100" dirty="0">
                <a:latin typeface="Agency FB" pitchFamily="34" charset="0"/>
              </a:rPr>
              <a:t>Incrementar el margen de contribución en $250</a:t>
            </a:r>
          </a:p>
          <a:p>
            <a:pPr>
              <a:lnSpc>
                <a:spcPct val="80000"/>
              </a:lnSpc>
              <a:spcBef>
                <a:spcPct val="50000"/>
              </a:spcBef>
              <a:buFontTx/>
              <a:buAutoNum type="arabicPeriod"/>
            </a:pPr>
            <a:r>
              <a:rPr lang="es-ES_tradnl" sz="2100" dirty="0">
                <a:latin typeface="Agency FB" pitchFamily="34" charset="0"/>
              </a:rPr>
              <a:t>Reducir 10% los costos fijos</a:t>
            </a:r>
          </a:p>
          <a:p>
            <a:pPr>
              <a:lnSpc>
                <a:spcPct val="80000"/>
              </a:lnSpc>
              <a:spcBef>
                <a:spcPct val="50000"/>
              </a:spcBef>
              <a:buFontTx/>
              <a:buAutoNum type="arabicPeriod"/>
            </a:pPr>
            <a:r>
              <a:rPr lang="es-ES_tradnl" sz="2100" dirty="0">
                <a:latin typeface="Agency FB" pitchFamily="34" charset="0"/>
              </a:rPr>
              <a:t>Reducir 5% el costo de los materiales y 3% los CIF variables</a:t>
            </a:r>
          </a:p>
          <a:p>
            <a:pPr>
              <a:lnSpc>
                <a:spcPct val="80000"/>
              </a:lnSpc>
              <a:spcBef>
                <a:spcPct val="50000"/>
              </a:spcBef>
              <a:buFontTx/>
              <a:buAutoNum type="arabicPeriod"/>
            </a:pPr>
            <a:r>
              <a:rPr lang="es-ES_tradnl" sz="2100" dirty="0">
                <a:latin typeface="Agency FB" pitchFamily="34" charset="0"/>
              </a:rPr>
              <a:t>Aumentar 5% el precio y disminuir </a:t>
            </a:r>
            <a:r>
              <a:rPr lang="es-ES_tradnl" sz="2100" dirty="0" smtClean="0">
                <a:latin typeface="Agency FB" pitchFamily="34" charset="0"/>
              </a:rPr>
              <a:t>los </a:t>
            </a:r>
            <a:r>
              <a:rPr lang="es-ES_tradnl" sz="2100" dirty="0">
                <a:latin typeface="Agency FB" pitchFamily="34" charset="0"/>
              </a:rPr>
              <a:t>CIF variables en $500</a:t>
            </a:r>
          </a:p>
          <a:p>
            <a:pPr>
              <a:lnSpc>
                <a:spcPct val="80000"/>
              </a:lnSpc>
              <a:spcBef>
                <a:spcPct val="50000"/>
              </a:spcBef>
              <a:buFontTx/>
              <a:buAutoNum type="arabicPeriod"/>
            </a:pPr>
            <a:r>
              <a:rPr lang="es-ES_tradnl" sz="2100" dirty="0">
                <a:latin typeface="Agency FB" pitchFamily="34" charset="0"/>
              </a:rPr>
              <a:t>Aumentar el precio en $560</a:t>
            </a:r>
          </a:p>
          <a:p>
            <a:pPr>
              <a:lnSpc>
                <a:spcPct val="80000"/>
              </a:lnSpc>
              <a:spcBef>
                <a:spcPct val="50000"/>
              </a:spcBef>
              <a:buFontTx/>
              <a:buAutoNum type="arabicPeriod"/>
            </a:pPr>
            <a:r>
              <a:rPr lang="es-ES_tradnl" sz="2100" dirty="0">
                <a:latin typeface="Agency FB" pitchFamily="34" charset="0"/>
              </a:rPr>
              <a:t>Efectuar los cambios de los incisos 1 y 4 conjuntamente</a:t>
            </a:r>
          </a:p>
          <a:p>
            <a:pPr>
              <a:lnSpc>
                <a:spcPct val="80000"/>
              </a:lnSpc>
              <a:spcBef>
                <a:spcPct val="50000"/>
              </a:spcBef>
              <a:buFontTx/>
              <a:buAutoNum type="arabicPeriod"/>
            </a:pPr>
            <a:r>
              <a:rPr lang="es-ES_tradnl" sz="2100" dirty="0">
                <a:latin typeface="Agency FB" pitchFamily="34" charset="0"/>
              </a:rPr>
              <a:t>Efectuar los cambios de los incisos 1 y 2 lo que ocasionaría aumentar los costos fijos en $50.000</a:t>
            </a:r>
          </a:p>
          <a:p>
            <a:pPr>
              <a:lnSpc>
                <a:spcPct val="80000"/>
              </a:lnSpc>
              <a:spcBef>
                <a:spcPct val="50000"/>
              </a:spcBef>
              <a:buFontTx/>
              <a:buAutoNum type="arabicPeriod"/>
            </a:pPr>
            <a:r>
              <a:rPr lang="es-ES_tradnl" sz="2100" dirty="0">
                <a:latin typeface="Agency FB" pitchFamily="34" charset="0"/>
              </a:rPr>
              <a:t>Incrementar 15% el margen de contribución lo que ocasionaría aumentar los costos fijos en 5%</a:t>
            </a:r>
          </a:p>
          <a:p>
            <a:pPr>
              <a:lnSpc>
                <a:spcPct val="80000"/>
              </a:lnSpc>
              <a:spcBef>
                <a:spcPct val="50000"/>
              </a:spcBef>
            </a:pPr>
            <a:r>
              <a:rPr lang="es-ES_tradnl" sz="2100" dirty="0">
                <a:latin typeface="Agency FB" pitchFamily="34" charset="0"/>
              </a:rPr>
              <a:t>Todos los aumentos en el margen de contribución se deben a disminuciones de los costos variables. Analice cada inciso en forma independiente de los otros, a menos que se indique lo contrario.</a:t>
            </a:r>
          </a:p>
          <a:p>
            <a:pPr>
              <a:lnSpc>
                <a:spcPct val="80000"/>
              </a:lnSpc>
              <a:spcBef>
                <a:spcPct val="50000"/>
              </a:spcBef>
            </a:pPr>
            <a:r>
              <a:rPr lang="es-ES_tradnl" sz="2100" dirty="0">
                <a:latin typeface="Agency FB" pitchFamily="34" charset="0"/>
              </a:rPr>
              <a:t>Haga un análisis no solamente cuantitativo sino también cualitativo indicando las implicaciones de hacer cada uno de los cambios. </a:t>
            </a:r>
            <a:endParaRPr lang="es-CO" sz="2100" dirty="0">
              <a:solidFill>
                <a:srgbClr val="FF0000"/>
              </a:solidFill>
              <a:latin typeface="Agency FB" pitchFamily="34" charset="0"/>
            </a:endParaRPr>
          </a:p>
        </p:txBody>
      </p:sp>
    </p:spTree>
    <p:extLst>
      <p:ext uri="{BB962C8B-B14F-4D97-AF65-F5344CB8AC3E}">
        <p14:creationId xmlns:p14="http://schemas.microsoft.com/office/powerpoint/2010/main" val="3904633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0" y="334293"/>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 sz="6000" b="1" dirty="0">
                <a:latin typeface="Agency FB" pitchFamily="34" charset="0"/>
              </a:rPr>
              <a:t>ACTIVOS</a:t>
            </a:r>
          </a:p>
        </p:txBody>
      </p:sp>
      <p:sp>
        <p:nvSpPr>
          <p:cNvPr id="177155" name="Text Box 3"/>
          <p:cNvSpPr txBox="1">
            <a:spLocks noChangeArrowheads="1"/>
          </p:cNvSpPr>
          <p:nvPr/>
        </p:nvSpPr>
        <p:spPr bwMode="auto">
          <a:xfrm>
            <a:off x="0" y="1571625"/>
            <a:ext cx="914400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spcBef>
                <a:spcPct val="50000"/>
              </a:spcBef>
              <a:buFontTx/>
              <a:buAutoNum type="arabicPeriod"/>
            </a:pPr>
            <a:r>
              <a:rPr lang="es-ES" sz="2200" b="1" dirty="0">
                <a:latin typeface="Agency FB" pitchFamily="34" charset="0"/>
              </a:rPr>
              <a:t>ACTIVOS CORRIENTES: </a:t>
            </a:r>
            <a:r>
              <a:rPr lang="es-ES" sz="2200" dirty="0">
                <a:latin typeface="Agency FB" pitchFamily="34" charset="0"/>
              </a:rPr>
              <a:t>Son bienes o derechos de propiedad de la empresa que ya son efectivo o que se convertirán en efectivos en corto plazo (menos de un año). CAJA, BANCOS, INVERSIONES TEMPORALES, CUENTAS POR COBRAR (CARTERA) con sus provisiones, </a:t>
            </a:r>
            <a:r>
              <a:rPr lang="es-ES" sz="2200" dirty="0">
                <a:solidFill>
                  <a:srgbClr val="FF0000"/>
                </a:solidFill>
                <a:latin typeface="Agency FB" pitchFamily="34" charset="0"/>
              </a:rPr>
              <a:t>INVENTARIOS</a:t>
            </a:r>
            <a:r>
              <a:rPr lang="es-ES" sz="2200" dirty="0" smtClean="0">
                <a:latin typeface="Agency FB" pitchFamily="34" charset="0"/>
              </a:rPr>
              <a:t>.</a:t>
            </a:r>
          </a:p>
          <a:p>
            <a:pPr>
              <a:spcBef>
                <a:spcPct val="50000"/>
              </a:spcBef>
              <a:buFontTx/>
              <a:buAutoNum type="arabicPeriod"/>
            </a:pPr>
            <a:endParaRPr lang="es-ES" sz="2200" dirty="0">
              <a:latin typeface="Agency FB" pitchFamily="34" charset="0"/>
            </a:endParaRPr>
          </a:p>
          <a:p>
            <a:pPr>
              <a:spcBef>
                <a:spcPct val="50000"/>
              </a:spcBef>
              <a:buFontTx/>
              <a:buAutoNum type="arabicPeriod"/>
            </a:pPr>
            <a:r>
              <a:rPr lang="es-ES" sz="2200" b="1" dirty="0">
                <a:latin typeface="Agency FB" pitchFamily="34" charset="0"/>
              </a:rPr>
              <a:t>ACTIVOS FIJOS: </a:t>
            </a:r>
            <a:r>
              <a:rPr lang="es-ES" sz="2200" dirty="0">
                <a:latin typeface="Agency FB" pitchFamily="34" charset="0"/>
              </a:rPr>
              <a:t>O no corrientes. Corresponde al grupo de activos </a:t>
            </a:r>
            <a:r>
              <a:rPr lang="es-ES" sz="2200" dirty="0">
                <a:solidFill>
                  <a:srgbClr val="FF0000"/>
                </a:solidFill>
                <a:latin typeface="Agency FB" pitchFamily="34" charset="0"/>
              </a:rPr>
              <a:t>tangibles</a:t>
            </a:r>
            <a:r>
              <a:rPr lang="es-ES" sz="2200" dirty="0">
                <a:latin typeface="Agency FB" pitchFamily="34" charset="0"/>
              </a:rPr>
              <a:t> e intangibles adquiridos o fabricados por la empresa para ser utilizados en el desarrollo de su objeto social.  </a:t>
            </a:r>
          </a:p>
          <a:p>
            <a:pPr>
              <a:spcBef>
                <a:spcPct val="50000"/>
              </a:spcBef>
            </a:pPr>
            <a:r>
              <a:rPr lang="es-ES" sz="2200" dirty="0">
                <a:latin typeface="Agency FB" pitchFamily="34" charset="0"/>
              </a:rPr>
              <a:t>	Tres condiciones: </a:t>
            </a:r>
          </a:p>
          <a:p>
            <a:pPr lvl="1">
              <a:spcBef>
                <a:spcPct val="50000"/>
              </a:spcBef>
              <a:buFontTx/>
              <a:buChar char="•"/>
            </a:pPr>
            <a:r>
              <a:rPr lang="es-ES" sz="2200" dirty="0">
                <a:latin typeface="Agency FB" pitchFamily="34" charset="0"/>
              </a:rPr>
              <a:t>Larga duración</a:t>
            </a:r>
          </a:p>
          <a:p>
            <a:pPr lvl="1">
              <a:spcBef>
                <a:spcPct val="50000"/>
              </a:spcBef>
              <a:buFontTx/>
              <a:buChar char="•"/>
            </a:pPr>
            <a:r>
              <a:rPr lang="es-ES" sz="2200" dirty="0">
                <a:latin typeface="Agency FB" pitchFamily="34" charset="0"/>
              </a:rPr>
              <a:t>Para la operación de la empresa</a:t>
            </a:r>
          </a:p>
          <a:p>
            <a:pPr lvl="1">
              <a:spcBef>
                <a:spcPct val="50000"/>
              </a:spcBef>
              <a:buFontTx/>
              <a:buChar char="•"/>
            </a:pPr>
            <a:r>
              <a:rPr lang="es-ES" sz="2200" dirty="0">
                <a:latin typeface="Agency FB" pitchFamily="34" charset="0"/>
              </a:rPr>
              <a:t>No para la venta	</a:t>
            </a:r>
          </a:p>
        </p:txBody>
      </p:sp>
    </p:spTree>
    <p:extLst>
      <p:ext uri="{BB962C8B-B14F-4D97-AF65-F5344CB8AC3E}">
        <p14:creationId xmlns:p14="http://schemas.microsoft.com/office/powerpoint/2010/main" val="2283551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0" y="115888"/>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 sz="4400" b="1">
                <a:latin typeface="Agency FB" pitchFamily="34" charset="0"/>
              </a:rPr>
              <a:t>MÉTODOS DE VALUACIÓN DE INVENTARIOS</a:t>
            </a:r>
          </a:p>
        </p:txBody>
      </p:sp>
      <p:sp>
        <p:nvSpPr>
          <p:cNvPr id="178179" name="Text Box 3"/>
          <p:cNvSpPr txBox="1">
            <a:spLocks noChangeArrowheads="1"/>
          </p:cNvSpPr>
          <p:nvPr/>
        </p:nvSpPr>
        <p:spPr bwMode="auto">
          <a:xfrm>
            <a:off x="0" y="1628800"/>
            <a:ext cx="9144000" cy="389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spcBef>
                <a:spcPct val="50000"/>
              </a:spcBef>
            </a:pPr>
            <a:r>
              <a:rPr lang="es-CO" sz="2600" dirty="0">
                <a:latin typeface="Agency FB" pitchFamily="34" charset="0"/>
              </a:rPr>
              <a:t>Se usan porque se tienen unidades de diferente precio en inventario.</a:t>
            </a:r>
            <a:endParaRPr lang="es-ES" sz="2600" dirty="0">
              <a:latin typeface="Agency FB" pitchFamily="34" charset="0"/>
            </a:endParaRPr>
          </a:p>
          <a:p>
            <a:pPr>
              <a:spcBef>
                <a:spcPct val="50000"/>
              </a:spcBef>
              <a:buFontTx/>
              <a:buChar char="•"/>
            </a:pPr>
            <a:r>
              <a:rPr lang="es-ES" sz="2600" b="1" dirty="0">
                <a:latin typeface="Agency FB" pitchFamily="34" charset="0"/>
              </a:rPr>
              <a:t>PRIMEROS EN ENTRAR, PRIMEROS EN SALIR (PEPS o FIFO) </a:t>
            </a:r>
            <a:r>
              <a:rPr lang="es-ES" sz="2600" dirty="0">
                <a:latin typeface="Agency FB" pitchFamily="34" charset="0"/>
              </a:rPr>
              <a:t>Consiste en que las unidades que salen del inventario, toman el precio de las primeras que entraron.</a:t>
            </a:r>
          </a:p>
          <a:p>
            <a:pPr>
              <a:spcBef>
                <a:spcPct val="50000"/>
              </a:spcBef>
              <a:buFontTx/>
              <a:buChar char="•"/>
            </a:pPr>
            <a:r>
              <a:rPr lang="es-CO" sz="2600" b="1" dirty="0">
                <a:latin typeface="Agency FB" pitchFamily="34" charset="0"/>
              </a:rPr>
              <a:t>ULTIMAS EN ENTRAR, PRIMERAS EN SALIR (UEPS o LIFO) </a:t>
            </a:r>
            <a:r>
              <a:rPr lang="es-ES" sz="2600" dirty="0">
                <a:latin typeface="Agency FB" pitchFamily="34" charset="0"/>
              </a:rPr>
              <a:t>Consiste en que las unidades que salen del inventario, toman el precio de las últimas que entraron.</a:t>
            </a:r>
          </a:p>
          <a:p>
            <a:pPr>
              <a:spcBef>
                <a:spcPct val="50000"/>
              </a:spcBef>
              <a:buFontTx/>
              <a:buChar char="•"/>
            </a:pPr>
            <a:r>
              <a:rPr lang="es-CO" sz="2600" b="1" dirty="0">
                <a:latin typeface="Agency FB" pitchFamily="34" charset="0"/>
              </a:rPr>
              <a:t>PROMEDIO ARITMÉTICO PONDERADO (PAP) </a:t>
            </a:r>
            <a:r>
              <a:rPr lang="es-ES" sz="2600" dirty="0">
                <a:latin typeface="Agency FB" pitchFamily="34" charset="0"/>
              </a:rPr>
              <a:t>Consiste en que las unidades que salen del inventario, toman un precio promedio ponderado d</a:t>
            </a:r>
            <a:r>
              <a:rPr lang="es-ES" sz="2600" dirty="0" smtClean="0">
                <a:latin typeface="Agency FB" pitchFamily="34" charset="0"/>
              </a:rPr>
              <a:t>e </a:t>
            </a:r>
            <a:r>
              <a:rPr lang="es-ES" sz="2600" dirty="0">
                <a:latin typeface="Agency FB" pitchFamily="34" charset="0"/>
              </a:rPr>
              <a:t>todas las que están en inventario.</a:t>
            </a:r>
          </a:p>
        </p:txBody>
      </p:sp>
      <p:sp>
        <p:nvSpPr>
          <p:cNvPr id="3" name="2 Estrella de 5 puntas"/>
          <p:cNvSpPr/>
          <p:nvPr/>
        </p:nvSpPr>
        <p:spPr>
          <a:xfrm>
            <a:off x="7956376" y="5949280"/>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889386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0" y="115888"/>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 sz="6000" b="1" dirty="0">
                <a:latin typeface="Agency FB" pitchFamily="34" charset="0"/>
              </a:rPr>
              <a:t>ACTIVOS</a:t>
            </a:r>
          </a:p>
        </p:txBody>
      </p:sp>
      <p:sp>
        <p:nvSpPr>
          <p:cNvPr id="179203" name="Text Box 3"/>
          <p:cNvSpPr txBox="1">
            <a:spLocks noChangeArrowheads="1"/>
          </p:cNvSpPr>
          <p:nvPr/>
        </p:nvSpPr>
        <p:spPr bwMode="auto">
          <a:xfrm>
            <a:off x="0" y="1412875"/>
            <a:ext cx="9144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CO" sz="1600">
              <a:latin typeface="Agency FB" pitchFamily="34" charset="0"/>
            </a:endParaRPr>
          </a:p>
        </p:txBody>
      </p:sp>
      <p:sp>
        <p:nvSpPr>
          <p:cNvPr id="179204" name="Text Box 4"/>
          <p:cNvSpPr txBox="1">
            <a:spLocks noChangeArrowheads="1"/>
          </p:cNvSpPr>
          <p:nvPr/>
        </p:nvSpPr>
        <p:spPr bwMode="auto">
          <a:xfrm>
            <a:off x="0" y="1027113"/>
            <a:ext cx="91440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r>
              <a:rPr lang="es-ES" sz="2200" b="1" dirty="0">
                <a:latin typeface="Agency FB" pitchFamily="34" charset="0"/>
              </a:rPr>
              <a:t>	TANGIBLES</a:t>
            </a:r>
            <a:r>
              <a:rPr lang="es-ES" sz="2200" dirty="0">
                <a:latin typeface="Agency FB" pitchFamily="34" charset="0"/>
              </a:rPr>
              <a:t>: Son de dos clases: Depreciables y no depreciables.</a:t>
            </a:r>
          </a:p>
          <a:p>
            <a:endParaRPr lang="es-ES" sz="2200" dirty="0">
              <a:latin typeface="Agency FB" pitchFamily="34" charset="0"/>
            </a:endParaRPr>
          </a:p>
          <a:p>
            <a:r>
              <a:rPr lang="es-ES" sz="2200" dirty="0">
                <a:latin typeface="Agency FB" pitchFamily="34" charset="0"/>
              </a:rPr>
              <a:t>	DEPRECIACIÓN: Pérdida de valor de un activo fijo por su uso u obsolescencia. Amortización para intangibles.</a:t>
            </a:r>
          </a:p>
          <a:p>
            <a:r>
              <a:rPr lang="es-ES" sz="2200" dirty="0">
                <a:latin typeface="Agency FB" pitchFamily="34" charset="0"/>
              </a:rPr>
              <a:t>	Cálculo de la depreciación: varios métodos, el más usado es Línea recta.</a:t>
            </a:r>
          </a:p>
          <a:p>
            <a:endParaRPr lang="es-ES" sz="2200" dirty="0">
              <a:latin typeface="Agency FB" pitchFamily="34" charset="0"/>
            </a:endParaRPr>
          </a:p>
          <a:p>
            <a:r>
              <a:rPr lang="es-ES" sz="2200" b="1" dirty="0">
                <a:latin typeface="Agency FB" pitchFamily="34" charset="0"/>
              </a:rPr>
              <a:t>	INTANGIBLES: </a:t>
            </a:r>
            <a:r>
              <a:rPr lang="es-ES" sz="2200" dirty="0">
                <a:latin typeface="Agency FB" pitchFamily="34" charset="0"/>
              </a:rPr>
              <a:t>Son bienes inmateriales que representan derechos o privilegios o ventajas competitivas. Explotar estos bienes trae beneficios durante varios periodos.</a:t>
            </a:r>
          </a:p>
          <a:p>
            <a:endParaRPr lang="es-ES" sz="2200" dirty="0">
              <a:latin typeface="Agency FB" pitchFamily="34" charset="0"/>
            </a:endParaRPr>
          </a:p>
          <a:p>
            <a:pPr>
              <a:buFontTx/>
              <a:buAutoNum type="arabicPeriod" startAt="3"/>
            </a:pPr>
            <a:r>
              <a:rPr lang="es-ES" sz="2200" b="1" dirty="0">
                <a:latin typeface="Agency FB" pitchFamily="34" charset="0"/>
              </a:rPr>
              <a:t>ACTIVOS DIFERIDOS: </a:t>
            </a:r>
            <a:r>
              <a:rPr lang="es-ES" sz="2200" dirty="0">
                <a:latin typeface="Agency FB" pitchFamily="34" charset="0"/>
              </a:rPr>
              <a:t>Son egresos que se pagan por anticipado, es decir, que se pagan ahora pero se utilizan “causan” posteriormente.  Se deben ajustar periódicamente.</a:t>
            </a:r>
          </a:p>
          <a:p>
            <a:pPr>
              <a:buFontTx/>
              <a:buAutoNum type="arabicPeriod" startAt="3"/>
            </a:pPr>
            <a:endParaRPr lang="es-ES" sz="2200" dirty="0">
              <a:latin typeface="Agency FB" pitchFamily="34" charset="0"/>
            </a:endParaRPr>
          </a:p>
          <a:p>
            <a:pPr>
              <a:buFontTx/>
              <a:buAutoNum type="arabicPeriod" startAt="3"/>
            </a:pPr>
            <a:r>
              <a:rPr lang="es-ES" sz="2200" b="1" dirty="0">
                <a:latin typeface="Agency FB" pitchFamily="34" charset="0"/>
              </a:rPr>
              <a:t>OTROS ACTIVOS: </a:t>
            </a:r>
            <a:r>
              <a:rPr lang="es-ES" sz="2200" dirty="0">
                <a:latin typeface="Agency FB" pitchFamily="34" charset="0"/>
              </a:rPr>
              <a:t>Otras propiedades de la  empresa que no clasifican como ninguna de las anteriores</a:t>
            </a:r>
            <a:endParaRPr lang="es-ES" sz="2200" b="1" dirty="0">
              <a:latin typeface="Agency FB" pitchFamily="34" charset="0"/>
            </a:endParaRPr>
          </a:p>
        </p:txBody>
      </p:sp>
    </p:spTree>
    <p:extLst>
      <p:ext uri="{BB962C8B-B14F-4D97-AF65-F5344CB8AC3E}">
        <p14:creationId xmlns:p14="http://schemas.microsoft.com/office/powerpoint/2010/main" val="5944236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3048000" y="-26988"/>
            <a:ext cx="166904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sz="4000" b="1">
                <a:latin typeface="Agency FB" pitchFamily="34" charset="0"/>
              </a:rPr>
              <a:t>ACTIVOS</a:t>
            </a:r>
          </a:p>
        </p:txBody>
      </p:sp>
      <p:sp>
        <p:nvSpPr>
          <p:cNvPr id="3" name="Text Box 2"/>
          <p:cNvSpPr txBox="1">
            <a:spLocks noChangeArrowheads="1"/>
          </p:cNvSpPr>
          <p:nvPr/>
        </p:nvSpPr>
        <p:spPr bwMode="auto">
          <a:xfrm>
            <a:off x="107950" y="776288"/>
            <a:ext cx="7488238" cy="611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70000"/>
              </a:lnSpc>
              <a:spcBef>
                <a:spcPct val="50000"/>
              </a:spcBef>
            </a:pPr>
            <a:r>
              <a:rPr lang="es-ES" dirty="0">
                <a:latin typeface="Agency FB" pitchFamily="34" charset="0"/>
              </a:rPr>
              <a:t>				Efectivo	</a:t>
            </a:r>
            <a:r>
              <a:rPr lang="es-ES" dirty="0" smtClean="0">
                <a:latin typeface="Agency FB" pitchFamily="34" charset="0"/>
              </a:rPr>
              <a:t>	Excedentes </a:t>
            </a:r>
            <a:endParaRPr lang="es-ES" dirty="0">
              <a:latin typeface="Agency FB" pitchFamily="34" charset="0"/>
            </a:endParaRPr>
          </a:p>
          <a:p>
            <a:pPr algn="just" eaLnBrk="1" hangingPunct="1">
              <a:lnSpc>
                <a:spcPct val="70000"/>
              </a:lnSpc>
              <a:spcBef>
                <a:spcPct val="50000"/>
              </a:spcBef>
              <a:buFontTx/>
              <a:buAutoNum type="arabicPeriod"/>
            </a:pPr>
            <a:r>
              <a:rPr lang="es-ES" dirty="0">
                <a:latin typeface="Agency FB" pitchFamily="34" charset="0"/>
              </a:rPr>
              <a:t>CORRIENTES	</a:t>
            </a:r>
            <a:r>
              <a:rPr lang="es-ES" dirty="0" smtClean="0">
                <a:latin typeface="Agency FB" pitchFamily="34" charset="0"/>
              </a:rPr>
              <a:t>	Cartera</a:t>
            </a:r>
            <a:r>
              <a:rPr lang="es-ES" dirty="0">
                <a:latin typeface="Agency FB" pitchFamily="34" charset="0"/>
              </a:rPr>
              <a:t>		</a:t>
            </a:r>
            <a:r>
              <a:rPr lang="es-ES" dirty="0" smtClean="0">
                <a:latin typeface="Agency FB" pitchFamily="34" charset="0"/>
              </a:rPr>
              <a:t>Provisiones</a:t>
            </a:r>
            <a:endParaRPr lang="es-ES" dirty="0">
              <a:latin typeface="Agency FB" pitchFamily="34" charset="0"/>
            </a:endParaRPr>
          </a:p>
          <a:p>
            <a:pPr algn="just" eaLnBrk="1" hangingPunct="1">
              <a:lnSpc>
                <a:spcPct val="70000"/>
              </a:lnSpc>
              <a:spcBef>
                <a:spcPct val="50000"/>
              </a:spcBef>
            </a:pPr>
            <a:r>
              <a:rPr lang="es-ES" dirty="0">
                <a:latin typeface="Agency FB" pitchFamily="34" charset="0"/>
              </a:rPr>
              <a:t>				Inventario	</a:t>
            </a:r>
            <a:r>
              <a:rPr lang="es-ES" dirty="0" smtClean="0">
                <a:latin typeface="Agency FB" pitchFamily="34" charset="0"/>
              </a:rPr>
              <a:t>Métodos de valoración</a:t>
            </a:r>
            <a:r>
              <a:rPr lang="es-ES" dirty="0">
                <a:latin typeface="Agency FB" pitchFamily="34" charset="0"/>
              </a:rPr>
              <a:t>										Inversiones temporales</a:t>
            </a:r>
          </a:p>
          <a:p>
            <a:pPr algn="just" eaLnBrk="1" hangingPunct="1">
              <a:spcBef>
                <a:spcPct val="50000"/>
              </a:spcBef>
            </a:pPr>
            <a:endParaRPr lang="es-ES" dirty="0" smtClean="0">
              <a:latin typeface="Agency FB" pitchFamily="34" charset="0"/>
            </a:endParaRPr>
          </a:p>
          <a:p>
            <a:pPr algn="just" eaLnBrk="1" hangingPunct="1">
              <a:spcBef>
                <a:spcPct val="50000"/>
              </a:spcBef>
            </a:pPr>
            <a:r>
              <a:rPr lang="es-ES" dirty="0" smtClean="0">
                <a:latin typeface="Agency FB" pitchFamily="34" charset="0"/>
              </a:rPr>
              <a:t>2. INVERSIONES </a:t>
            </a:r>
            <a:r>
              <a:rPr lang="es-ES" dirty="0">
                <a:latin typeface="Agency FB" pitchFamily="34" charset="0"/>
              </a:rPr>
              <a:t>DE LARGO PLAZO	Permanentes</a:t>
            </a:r>
          </a:p>
          <a:p>
            <a:pPr algn="just" eaLnBrk="1" hangingPunct="1">
              <a:lnSpc>
                <a:spcPct val="60000"/>
              </a:lnSpc>
              <a:spcBef>
                <a:spcPct val="50000"/>
              </a:spcBef>
            </a:pPr>
            <a:endParaRPr lang="es-ES" dirty="0">
              <a:latin typeface="Agency FB" pitchFamily="34" charset="0"/>
            </a:endParaRPr>
          </a:p>
          <a:p>
            <a:pPr algn="just" eaLnBrk="1" hangingPunct="1">
              <a:lnSpc>
                <a:spcPct val="60000"/>
              </a:lnSpc>
              <a:spcBef>
                <a:spcPct val="50000"/>
              </a:spcBef>
            </a:pPr>
            <a:r>
              <a:rPr lang="es-ES" dirty="0">
                <a:latin typeface="Agency FB" pitchFamily="34" charset="0"/>
              </a:rPr>
              <a:t>3. ACTIVOS FIJOS	</a:t>
            </a:r>
            <a:r>
              <a:rPr lang="es-ES" dirty="0" smtClean="0">
                <a:latin typeface="Agency FB" pitchFamily="34" charset="0"/>
              </a:rPr>
              <a:t>	Larga </a:t>
            </a:r>
            <a:r>
              <a:rPr lang="es-ES" dirty="0">
                <a:latin typeface="Agency FB" pitchFamily="34" charset="0"/>
              </a:rPr>
              <a:t>duración</a:t>
            </a:r>
          </a:p>
          <a:p>
            <a:pPr algn="just" eaLnBrk="1" hangingPunct="1">
              <a:lnSpc>
                <a:spcPct val="60000"/>
              </a:lnSpc>
              <a:spcBef>
                <a:spcPct val="50000"/>
              </a:spcBef>
            </a:pPr>
            <a:r>
              <a:rPr lang="es-ES" dirty="0">
                <a:latin typeface="Agency FB" pitchFamily="34" charset="0"/>
              </a:rPr>
              <a:t>	(Depreciación)	Utilización en las operaciones</a:t>
            </a:r>
          </a:p>
          <a:p>
            <a:pPr algn="just" eaLnBrk="1" hangingPunct="1">
              <a:lnSpc>
                <a:spcPct val="60000"/>
              </a:lnSpc>
              <a:spcBef>
                <a:spcPct val="50000"/>
              </a:spcBef>
            </a:pPr>
            <a:r>
              <a:rPr lang="es-ES" dirty="0">
                <a:latin typeface="Agency FB" pitchFamily="34" charset="0"/>
              </a:rPr>
              <a:t>				No tenerse para la venta</a:t>
            </a:r>
          </a:p>
          <a:p>
            <a:pPr algn="just" eaLnBrk="1" hangingPunct="1">
              <a:lnSpc>
                <a:spcPct val="60000"/>
              </a:lnSpc>
              <a:spcBef>
                <a:spcPct val="50000"/>
              </a:spcBef>
            </a:pPr>
            <a:endParaRPr lang="es-ES" dirty="0">
              <a:latin typeface="Agency FB" pitchFamily="34" charset="0"/>
            </a:endParaRPr>
          </a:p>
          <a:p>
            <a:pPr algn="just" eaLnBrk="1" hangingPunct="1">
              <a:lnSpc>
                <a:spcPct val="60000"/>
              </a:lnSpc>
              <a:spcBef>
                <a:spcPct val="50000"/>
              </a:spcBef>
            </a:pPr>
            <a:r>
              <a:rPr lang="es-ES" dirty="0">
                <a:latin typeface="Agency FB" pitchFamily="34" charset="0"/>
              </a:rPr>
              <a:t>4. DIFERIDOS	</a:t>
            </a:r>
            <a:r>
              <a:rPr lang="es-ES" dirty="0" smtClean="0">
                <a:latin typeface="Agency FB" pitchFamily="34" charset="0"/>
              </a:rPr>
              <a:t>	Cubre </a:t>
            </a:r>
            <a:r>
              <a:rPr lang="es-ES" dirty="0">
                <a:latin typeface="Agency FB" pitchFamily="34" charset="0"/>
              </a:rPr>
              <a:t>más de un período contable</a:t>
            </a:r>
          </a:p>
          <a:p>
            <a:pPr algn="just" eaLnBrk="1" hangingPunct="1">
              <a:lnSpc>
                <a:spcPct val="60000"/>
              </a:lnSpc>
              <a:spcBef>
                <a:spcPct val="50000"/>
              </a:spcBef>
            </a:pPr>
            <a:endParaRPr lang="es-ES" dirty="0">
              <a:latin typeface="Agency FB" pitchFamily="34" charset="0"/>
            </a:endParaRPr>
          </a:p>
          <a:p>
            <a:pPr algn="just" eaLnBrk="1" hangingPunct="1">
              <a:lnSpc>
                <a:spcPct val="60000"/>
              </a:lnSpc>
              <a:spcBef>
                <a:spcPct val="50000"/>
              </a:spcBef>
            </a:pPr>
            <a:r>
              <a:rPr lang="es-ES" dirty="0">
                <a:latin typeface="Agency FB" pitchFamily="34" charset="0"/>
              </a:rPr>
              <a:t>5. OTROS ACTIVOS	No se utilizan para la operación</a:t>
            </a:r>
          </a:p>
        </p:txBody>
      </p:sp>
      <p:sp>
        <p:nvSpPr>
          <p:cNvPr id="4" name="AutoShape 3"/>
          <p:cNvSpPr>
            <a:spLocks/>
          </p:cNvSpPr>
          <p:nvPr/>
        </p:nvSpPr>
        <p:spPr bwMode="auto">
          <a:xfrm>
            <a:off x="2628900" y="698500"/>
            <a:ext cx="306388" cy="1981200"/>
          </a:xfrm>
          <a:prstGeom prst="leftBrace">
            <a:avLst>
              <a:gd name="adj1" fmla="val 5388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5" name="Line 4"/>
          <p:cNvSpPr>
            <a:spLocks noChangeShapeType="1"/>
          </p:cNvSpPr>
          <p:nvPr/>
        </p:nvSpPr>
        <p:spPr bwMode="auto">
          <a:xfrm>
            <a:off x="4081463" y="927100"/>
            <a:ext cx="5349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O">
              <a:latin typeface="Agency FB" pitchFamily="34" charset="0"/>
            </a:endParaRPr>
          </a:p>
        </p:txBody>
      </p:sp>
      <p:sp>
        <p:nvSpPr>
          <p:cNvPr id="6" name="Line 5"/>
          <p:cNvSpPr>
            <a:spLocks noChangeShapeType="1"/>
          </p:cNvSpPr>
          <p:nvPr/>
        </p:nvSpPr>
        <p:spPr bwMode="auto">
          <a:xfrm>
            <a:off x="4081463" y="1308100"/>
            <a:ext cx="5349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O">
              <a:latin typeface="Agency FB" pitchFamily="34" charset="0"/>
            </a:endParaRPr>
          </a:p>
        </p:txBody>
      </p:sp>
      <p:sp>
        <p:nvSpPr>
          <p:cNvPr id="7" name="Line 6"/>
          <p:cNvSpPr>
            <a:spLocks noChangeShapeType="1"/>
          </p:cNvSpPr>
          <p:nvPr/>
        </p:nvSpPr>
        <p:spPr bwMode="auto">
          <a:xfrm>
            <a:off x="4180152" y="1769533"/>
            <a:ext cx="45878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O">
              <a:latin typeface="Agency FB" pitchFamily="34" charset="0"/>
            </a:endParaRPr>
          </a:p>
        </p:txBody>
      </p:sp>
      <p:sp>
        <p:nvSpPr>
          <p:cNvPr id="8" name="Text Box 7"/>
          <p:cNvSpPr txBox="1">
            <a:spLocks noChangeArrowheads="1"/>
          </p:cNvSpPr>
          <p:nvPr/>
        </p:nvSpPr>
        <p:spPr bwMode="auto">
          <a:xfrm>
            <a:off x="392113" y="1416050"/>
            <a:ext cx="164981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ES">
                <a:latin typeface="Agency FB" pitchFamily="34" charset="0"/>
              </a:rPr>
              <a:t>Se convierten</a:t>
            </a:r>
          </a:p>
          <a:p>
            <a:pPr eaLnBrk="1" hangingPunct="1"/>
            <a:r>
              <a:rPr lang="es-ES">
                <a:latin typeface="Agency FB" pitchFamily="34" charset="0"/>
              </a:rPr>
              <a:t>en efectivo en </a:t>
            </a:r>
          </a:p>
          <a:p>
            <a:pPr eaLnBrk="1" hangingPunct="1"/>
            <a:r>
              <a:rPr lang="es-ES">
                <a:latin typeface="Agency FB" pitchFamily="34" charset="0"/>
              </a:rPr>
              <a:t>menos de 1 año</a:t>
            </a:r>
          </a:p>
        </p:txBody>
      </p:sp>
      <p:sp>
        <p:nvSpPr>
          <p:cNvPr id="9" name="AutoShape 8"/>
          <p:cNvSpPr>
            <a:spLocks/>
          </p:cNvSpPr>
          <p:nvPr/>
        </p:nvSpPr>
        <p:spPr bwMode="auto">
          <a:xfrm>
            <a:off x="2475706" y="4005064"/>
            <a:ext cx="306388" cy="1219200"/>
          </a:xfrm>
          <a:prstGeom prst="leftBrace">
            <a:avLst>
              <a:gd name="adj1" fmla="val 3316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0" name="Line 11"/>
          <p:cNvSpPr>
            <a:spLocks noChangeShapeType="1"/>
          </p:cNvSpPr>
          <p:nvPr/>
        </p:nvSpPr>
        <p:spPr bwMode="auto">
          <a:xfrm>
            <a:off x="3375555" y="3356992"/>
            <a:ext cx="2174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O">
              <a:latin typeface="Agency FB" pitchFamily="34" charset="0"/>
            </a:endParaRPr>
          </a:p>
        </p:txBody>
      </p:sp>
      <p:sp>
        <p:nvSpPr>
          <p:cNvPr id="11" name="Line 12"/>
          <p:cNvSpPr>
            <a:spLocks noChangeShapeType="1"/>
          </p:cNvSpPr>
          <p:nvPr/>
        </p:nvSpPr>
        <p:spPr bwMode="auto">
          <a:xfrm>
            <a:off x="1940718" y="5805264"/>
            <a:ext cx="5349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O">
              <a:latin typeface="Agency FB" pitchFamily="34" charset="0"/>
            </a:endParaRPr>
          </a:p>
        </p:txBody>
      </p:sp>
    </p:spTree>
    <p:extLst>
      <p:ext uri="{BB962C8B-B14F-4D97-AF65-F5344CB8AC3E}">
        <p14:creationId xmlns:p14="http://schemas.microsoft.com/office/powerpoint/2010/main" val="2171609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0" y="115888"/>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CO" sz="5400" b="1" dirty="0">
                <a:latin typeface="Agency FB" pitchFamily="34" charset="0"/>
              </a:rPr>
              <a:t>DEPRECIACIÓN</a:t>
            </a:r>
            <a:endParaRPr lang="es-ES" sz="5400" b="1" dirty="0">
              <a:latin typeface="Agency FB" pitchFamily="34" charset="0"/>
            </a:endParaRPr>
          </a:p>
        </p:txBody>
      </p:sp>
      <p:sp>
        <p:nvSpPr>
          <p:cNvPr id="180227" name="Text Box 3"/>
          <p:cNvSpPr txBox="1">
            <a:spLocks noChangeArrowheads="1"/>
          </p:cNvSpPr>
          <p:nvPr/>
        </p:nvSpPr>
        <p:spPr bwMode="auto">
          <a:xfrm>
            <a:off x="0" y="1052513"/>
            <a:ext cx="91440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spcBef>
                <a:spcPct val="50000"/>
              </a:spcBef>
            </a:pPr>
            <a:r>
              <a:rPr lang="es-CO" sz="2200" dirty="0">
                <a:latin typeface="Agency FB" pitchFamily="34" charset="0"/>
              </a:rPr>
              <a:t>Se considera un egreso aunque no implica una salida de dinero.  Se registra como tal en la contabilidad para recuperar el valor del activo una vez esté totalmente depreciado.</a:t>
            </a:r>
          </a:p>
          <a:p>
            <a:pPr>
              <a:spcBef>
                <a:spcPct val="50000"/>
              </a:spcBef>
            </a:pPr>
            <a:r>
              <a:rPr lang="es-CO" sz="2200" dirty="0">
                <a:latin typeface="Agency FB" pitchFamily="34" charset="0"/>
              </a:rPr>
              <a:t>Métodos:</a:t>
            </a:r>
          </a:p>
          <a:p>
            <a:pPr>
              <a:spcBef>
                <a:spcPct val="50000"/>
              </a:spcBef>
              <a:buFontTx/>
              <a:buChar char="•"/>
            </a:pPr>
            <a:r>
              <a:rPr lang="es-CO" sz="2200" dirty="0">
                <a:latin typeface="Agency FB" pitchFamily="34" charset="0"/>
              </a:rPr>
              <a:t>Línea recta: </a:t>
            </a:r>
          </a:p>
          <a:p>
            <a:pPr>
              <a:spcBef>
                <a:spcPct val="50000"/>
              </a:spcBef>
            </a:pPr>
            <a:r>
              <a:rPr lang="es-CO" sz="2200" dirty="0">
                <a:latin typeface="Agency FB" pitchFamily="34" charset="0"/>
              </a:rPr>
              <a:t>			</a:t>
            </a:r>
          </a:p>
          <a:p>
            <a:pPr>
              <a:spcBef>
                <a:spcPct val="50000"/>
              </a:spcBef>
            </a:pPr>
            <a:endParaRPr lang="es-CO" sz="2200" dirty="0">
              <a:latin typeface="Agency FB" pitchFamily="34" charset="0"/>
            </a:endParaRPr>
          </a:p>
          <a:p>
            <a:pPr>
              <a:spcBef>
                <a:spcPct val="50000"/>
              </a:spcBef>
              <a:buFontTx/>
              <a:buChar char="•"/>
            </a:pPr>
            <a:r>
              <a:rPr lang="es-CO" sz="2200" dirty="0">
                <a:latin typeface="Agency FB" pitchFamily="34" charset="0"/>
              </a:rPr>
              <a:t>Suma de los dígitos de los años</a:t>
            </a:r>
          </a:p>
          <a:p>
            <a:pPr>
              <a:spcBef>
                <a:spcPct val="50000"/>
              </a:spcBef>
              <a:buFontTx/>
              <a:buChar char="•"/>
            </a:pPr>
            <a:r>
              <a:rPr lang="es-CO" sz="2200" dirty="0">
                <a:latin typeface="Agency FB" pitchFamily="34" charset="0"/>
              </a:rPr>
              <a:t>Reducción de saldos</a:t>
            </a:r>
          </a:p>
          <a:p>
            <a:pPr>
              <a:spcBef>
                <a:spcPct val="50000"/>
              </a:spcBef>
              <a:buFontTx/>
              <a:buChar char="•"/>
            </a:pPr>
            <a:r>
              <a:rPr lang="es-CO" sz="2200" dirty="0">
                <a:latin typeface="Agency FB" pitchFamily="34" charset="0"/>
              </a:rPr>
              <a:t>Unidades de producción</a:t>
            </a:r>
          </a:p>
          <a:p>
            <a:pPr>
              <a:spcBef>
                <a:spcPct val="50000"/>
              </a:spcBef>
            </a:pPr>
            <a:r>
              <a:rPr lang="es-CO" sz="2200" dirty="0">
                <a:latin typeface="Agency FB" pitchFamily="34" charset="0"/>
              </a:rPr>
              <a:t>La depreciación aparece en el balance general en forma acumulada, restando en los activos fijos. Valor en libros de un activo.	</a:t>
            </a:r>
            <a:endParaRPr lang="es-ES" sz="2200" dirty="0">
              <a:latin typeface="Agency FB" pitchFamily="34" charset="0"/>
            </a:endParaRPr>
          </a:p>
        </p:txBody>
      </p:sp>
      <p:sp>
        <p:nvSpPr>
          <p:cNvPr id="18022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latin typeface="Agency FB" pitchFamily="34" charset="0"/>
            </a:endParaRPr>
          </a:p>
        </p:txBody>
      </p:sp>
      <p:graphicFrame>
        <p:nvGraphicFramePr>
          <p:cNvPr id="180229" name="Object 5"/>
          <p:cNvGraphicFramePr>
            <a:graphicFrameLocks noChangeAspect="1"/>
          </p:cNvGraphicFramePr>
          <p:nvPr>
            <p:extLst>
              <p:ext uri="{D42A27DB-BD31-4B8C-83A1-F6EECF244321}">
                <p14:modId xmlns:p14="http://schemas.microsoft.com/office/powerpoint/2010/main" val="1395561036"/>
              </p:ext>
            </p:extLst>
          </p:nvPr>
        </p:nvGraphicFramePr>
        <p:xfrm>
          <a:off x="1897063" y="2924944"/>
          <a:ext cx="5732462" cy="698500"/>
        </p:xfrm>
        <a:graphic>
          <a:graphicData uri="http://schemas.openxmlformats.org/presentationml/2006/ole">
            <mc:AlternateContent xmlns:mc="http://schemas.openxmlformats.org/markup-compatibility/2006">
              <mc:Choice xmlns:v="urn:schemas-microsoft-com:vml" Requires="v">
                <p:oleObj spid="_x0000_s1100" name="Ecuación" r:id="rId3" imgW="3200400" imgH="393480" progId="Equation.3">
                  <p:embed/>
                </p:oleObj>
              </mc:Choice>
              <mc:Fallback>
                <p:oleObj name="Ecuación" r:id="rId3" imgW="320040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7063" y="2924944"/>
                        <a:ext cx="5732462"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1 Estrella de 5 puntas"/>
          <p:cNvSpPr/>
          <p:nvPr/>
        </p:nvSpPr>
        <p:spPr>
          <a:xfrm>
            <a:off x="7956376" y="6309320"/>
            <a:ext cx="288032" cy="28803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749946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0" y="115888"/>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 sz="6000" b="1">
                <a:latin typeface="Agency FB" pitchFamily="34" charset="0"/>
              </a:rPr>
              <a:t>PASIVOS</a:t>
            </a:r>
          </a:p>
        </p:txBody>
      </p:sp>
      <p:sp>
        <p:nvSpPr>
          <p:cNvPr id="181251" name="Text Box 3"/>
          <p:cNvSpPr txBox="1">
            <a:spLocks noChangeArrowheads="1"/>
          </p:cNvSpPr>
          <p:nvPr/>
        </p:nvSpPr>
        <p:spPr bwMode="auto">
          <a:xfrm>
            <a:off x="0" y="1905000"/>
            <a:ext cx="874846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spcBef>
                <a:spcPct val="50000"/>
              </a:spcBef>
              <a:buFontTx/>
              <a:buAutoNum type="arabicPeriod"/>
            </a:pPr>
            <a:r>
              <a:rPr lang="es-ES" sz="2400" b="1" dirty="0">
                <a:latin typeface="Agency FB" pitchFamily="34" charset="0"/>
              </a:rPr>
              <a:t>PASIVOS CORRIENTES: </a:t>
            </a:r>
            <a:r>
              <a:rPr lang="es-ES" sz="2400" dirty="0">
                <a:latin typeface="Agency FB" pitchFamily="34" charset="0"/>
              </a:rPr>
              <a:t>O de corto plazo.  Son deudas cuyo vencimiento es antes de un año.  PROVEEDORES, OBLIGACIONES LABORALES, OBLIGACIONES FINANCIERAS DE CORTO PLAZO.</a:t>
            </a:r>
          </a:p>
          <a:p>
            <a:pPr>
              <a:spcBef>
                <a:spcPct val="50000"/>
              </a:spcBef>
              <a:buFontTx/>
              <a:buAutoNum type="arabicPeriod"/>
            </a:pPr>
            <a:r>
              <a:rPr lang="es-ES" sz="2400" b="1" dirty="0">
                <a:latin typeface="Agency FB" pitchFamily="34" charset="0"/>
              </a:rPr>
              <a:t>PASIVOS NO CORRIENTES: </a:t>
            </a:r>
            <a:r>
              <a:rPr lang="es-ES" sz="2400" dirty="0">
                <a:latin typeface="Agency FB" pitchFamily="34" charset="0"/>
              </a:rPr>
              <a:t>O de largo plazo. Deudas a pagar en periodos mayores a un año. </a:t>
            </a:r>
          </a:p>
          <a:p>
            <a:pPr>
              <a:spcBef>
                <a:spcPct val="50000"/>
              </a:spcBef>
              <a:buFontTx/>
              <a:buAutoNum type="arabicPeriod"/>
            </a:pPr>
            <a:r>
              <a:rPr lang="es-ES" sz="2400" b="1" dirty="0">
                <a:latin typeface="Agency FB" pitchFamily="34" charset="0"/>
              </a:rPr>
              <a:t>PASIVOS DIFERIDOS: </a:t>
            </a:r>
            <a:r>
              <a:rPr lang="es-ES" sz="2400" dirty="0">
                <a:latin typeface="Agency FB" pitchFamily="34" charset="0"/>
              </a:rPr>
              <a:t>Son ingresos recibidos por anticipado, dinero que se recibe ahora y que da derecho a un beneficio futuro.</a:t>
            </a:r>
          </a:p>
          <a:p>
            <a:pPr>
              <a:spcBef>
                <a:spcPct val="50000"/>
              </a:spcBef>
              <a:buFontTx/>
              <a:buAutoNum type="arabicPeriod"/>
            </a:pPr>
            <a:r>
              <a:rPr lang="es-ES" sz="2400" b="1" dirty="0">
                <a:latin typeface="Agency FB" pitchFamily="34" charset="0"/>
              </a:rPr>
              <a:t>OTROS PASIVOS:</a:t>
            </a:r>
            <a:r>
              <a:rPr lang="es-ES" sz="2400" dirty="0">
                <a:latin typeface="Agency FB" pitchFamily="34" charset="0"/>
              </a:rPr>
              <a:t> Son obligaciones que no se pueden clasificar adecuadamente en las anteriores.</a:t>
            </a:r>
            <a:endParaRPr lang="es-ES" sz="2400" b="1" dirty="0">
              <a:latin typeface="Agency FB" pitchFamily="34" charset="0"/>
            </a:endParaRPr>
          </a:p>
        </p:txBody>
      </p:sp>
    </p:spTree>
    <p:extLst>
      <p:ext uri="{BB962C8B-B14F-4D97-AF65-F5344CB8AC3E}">
        <p14:creationId xmlns:p14="http://schemas.microsoft.com/office/powerpoint/2010/main" val="38574267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0" y="40640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 sz="6000" b="1">
                <a:latin typeface="Agency FB" pitchFamily="34" charset="0"/>
              </a:rPr>
              <a:t>PATRIMONIO</a:t>
            </a:r>
          </a:p>
        </p:txBody>
      </p:sp>
      <p:sp>
        <p:nvSpPr>
          <p:cNvPr id="182275" name="Text Box 3"/>
          <p:cNvSpPr txBox="1">
            <a:spLocks noChangeArrowheads="1"/>
          </p:cNvSpPr>
          <p:nvPr/>
        </p:nvSpPr>
        <p:spPr bwMode="auto">
          <a:xfrm>
            <a:off x="0" y="2027238"/>
            <a:ext cx="9144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spcBef>
                <a:spcPct val="50000"/>
              </a:spcBef>
              <a:buFontTx/>
              <a:buAutoNum type="arabicPeriod"/>
            </a:pPr>
            <a:r>
              <a:rPr lang="es-ES" sz="2400" b="1" dirty="0">
                <a:latin typeface="Agency FB" pitchFamily="34" charset="0"/>
              </a:rPr>
              <a:t>CAPITAL SOCIAL: </a:t>
            </a:r>
            <a:r>
              <a:rPr lang="es-ES" sz="2400" dirty="0">
                <a:latin typeface="Agency FB" pitchFamily="34" charset="0"/>
              </a:rPr>
              <a:t>Son los aportes de los accionistas, socios o propietarios.</a:t>
            </a:r>
          </a:p>
          <a:p>
            <a:pPr>
              <a:spcBef>
                <a:spcPct val="50000"/>
              </a:spcBef>
              <a:buFontTx/>
              <a:buAutoNum type="arabicPeriod"/>
            </a:pPr>
            <a:r>
              <a:rPr lang="es-ES" sz="2400" b="1" dirty="0">
                <a:latin typeface="Agency FB" pitchFamily="34" charset="0"/>
              </a:rPr>
              <a:t>RESERVAS: </a:t>
            </a:r>
            <a:r>
              <a:rPr lang="es-ES" sz="2400" dirty="0">
                <a:latin typeface="Agency FB" pitchFamily="34" charset="0"/>
              </a:rPr>
              <a:t>Son recursos que por decisión de la junta de socios o junta directiva son tomados de las utilidades del ejercicio para satisfacer algunos requerimientos específicos. Son de tipo LEGAL, ESTATUTARIAS Y OCASIONALES.</a:t>
            </a:r>
          </a:p>
          <a:p>
            <a:pPr>
              <a:spcBef>
                <a:spcPct val="50000"/>
              </a:spcBef>
              <a:buFontTx/>
              <a:buAutoNum type="arabicPeriod"/>
            </a:pPr>
            <a:r>
              <a:rPr lang="es-ES" sz="2400" b="1" dirty="0">
                <a:latin typeface="Agency FB" pitchFamily="34" charset="0"/>
              </a:rPr>
              <a:t>SUPERÁVIT DE CAPITAL: </a:t>
            </a:r>
            <a:r>
              <a:rPr lang="es-ES" sz="2400" dirty="0">
                <a:latin typeface="Agency FB" pitchFamily="34" charset="0"/>
              </a:rPr>
              <a:t>Refleja el incremento del patrimonio por diferentes razones.  Este valor no se disfrutará por parte de los dueños hasta que el negocio se liquide. PRIMA EN COLOCACIÓN DE ACCIONES, SUPERÁVIT POR VALORIZACIONES.</a:t>
            </a:r>
          </a:p>
        </p:txBody>
      </p:sp>
      <p:sp>
        <p:nvSpPr>
          <p:cNvPr id="2" name="1 Estrella de 5 puntas"/>
          <p:cNvSpPr/>
          <p:nvPr/>
        </p:nvSpPr>
        <p:spPr>
          <a:xfrm>
            <a:off x="8244408" y="6165304"/>
            <a:ext cx="288032" cy="28803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626952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0" y="257175"/>
            <a:ext cx="9144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 sz="5400" b="1">
                <a:latin typeface="Agency FB" pitchFamily="34" charset="0"/>
              </a:rPr>
              <a:t>ESTADO DE RESULTADOS</a:t>
            </a:r>
          </a:p>
        </p:txBody>
      </p:sp>
      <p:sp>
        <p:nvSpPr>
          <p:cNvPr id="183299" name="Text Box 3"/>
          <p:cNvSpPr txBox="1">
            <a:spLocks noChangeArrowheads="1"/>
          </p:cNvSpPr>
          <p:nvPr/>
        </p:nvSpPr>
        <p:spPr bwMode="auto">
          <a:xfrm>
            <a:off x="0" y="1668463"/>
            <a:ext cx="889248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defRPr>
            </a:lvl1pPr>
            <a:lvl2pPr marL="800100" indent="-342900">
              <a:defRPr>
                <a:solidFill>
                  <a:schemeClr val="tx1"/>
                </a:solidFill>
                <a:latin typeface="Arial" charset="0"/>
              </a:defRPr>
            </a:lvl2pPr>
            <a:lvl3pPr marL="1314450" indent="-342900">
              <a:defRPr>
                <a:solidFill>
                  <a:schemeClr val="tx1"/>
                </a:solidFill>
                <a:latin typeface="Arial" charset="0"/>
              </a:defRPr>
            </a:lvl3pPr>
            <a:lvl4pPr marL="1836738" indent="-342900">
              <a:defRPr>
                <a:solidFill>
                  <a:schemeClr val="tx1"/>
                </a:solidFill>
                <a:latin typeface="Arial" charset="0"/>
              </a:defRPr>
            </a:lvl4pPr>
            <a:lvl5pPr marL="2359025" indent="-342900">
              <a:defRPr>
                <a:solidFill>
                  <a:schemeClr val="tx1"/>
                </a:solidFill>
                <a:latin typeface="Arial" charset="0"/>
              </a:defRPr>
            </a:lvl5pPr>
            <a:lvl6pPr marL="2816225" indent="-342900" fontAlgn="base">
              <a:spcBef>
                <a:spcPct val="0"/>
              </a:spcBef>
              <a:spcAft>
                <a:spcPct val="0"/>
              </a:spcAft>
              <a:defRPr>
                <a:solidFill>
                  <a:schemeClr val="tx1"/>
                </a:solidFill>
                <a:latin typeface="Arial" charset="0"/>
              </a:defRPr>
            </a:lvl6pPr>
            <a:lvl7pPr marL="3273425" indent="-342900" fontAlgn="base">
              <a:spcBef>
                <a:spcPct val="0"/>
              </a:spcBef>
              <a:spcAft>
                <a:spcPct val="0"/>
              </a:spcAft>
              <a:defRPr>
                <a:solidFill>
                  <a:schemeClr val="tx1"/>
                </a:solidFill>
                <a:latin typeface="Arial" charset="0"/>
              </a:defRPr>
            </a:lvl7pPr>
            <a:lvl8pPr marL="3730625" indent="-342900" fontAlgn="base">
              <a:spcBef>
                <a:spcPct val="0"/>
              </a:spcBef>
              <a:spcAft>
                <a:spcPct val="0"/>
              </a:spcAft>
              <a:defRPr>
                <a:solidFill>
                  <a:schemeClr val="tx1"/>
                </a:solidFill>
                <a:latin typeface="Arial" charset="0"/>
              </a:defRPr>
            </a:lvl8pPr>
            <a:lvl9pPr marL="4187825" indent="-342900" fontAlgn="base">
              <a:spcBef>
                <a:spcPct val="0"/>
              </a:spcBef>
              <a:spcAft>
                <a:spcPct val="0"/>
              </a:spcAft>
              <a:defRPr>
                <a:solidFill>
                  <a:schemeClr val="tx1"/>
                </a:solidFill>
                <a:latin typeface="Arial" charset="0"/>
              </a:defRPr>
            </a:lvl9pPr>
          </a:lstStyle>
          <a:p>
            <a:pPr>
              <a:spcBef>
                <a:spcPct val="50000"/>
              </a:spcBef>
            </a:pPr>
            <a:r>
              <a:rPr lang="es-CO" sz="2400" dirty="0">
                <a:latin typeface="Agency FB" pitchFamily="34" charset="0"/>
              </a:rPr>
              <a:t>También conocido como Estado de ingresos y egresos, Estado de rentas y gastos o Estado de pérdidas y ganancias. Aquí se presenta un resumen de los ingresos que obtuvo la empresa en un periodo determinado y los egresos que fueron necesarios para obtener esos ingresos.</a:t>
            </a:r>
          </a:p>
          <a:p>
            <a:pPr>
              <a:spcBef>
                <a:spcPct val="50000"/>
              </a:spcBef>
            </a:pPr>
            <a:r>
              <a:rPr lang="es-CO" sz="2400" dirty="0">
                <a:latin typeface="Agency FB" pitchFamily="34" charset="0"/>
              </a:rPr>
              <a:t>De la diferencia de estos ingresos y egresos se obtiene el resultado del ejercicio de la empresa, que serán utilidades o pérdidas.</a:t>
            </a:r>
          </a:p>
          <a:p>
            <a:pPr>
              <a:spcBef>
                <a:spcPct val="50000"/>
              </a:spcBef>
            </a:pPr>
            <a:r>
              <a:rPr lang="es-CO" sz="2400" dirty="0">
                <a:latin typeface="Agency FB" pitchFamily="34" charset="0"/>
              </a:rPr>
              <a:t>Es un estado financiero dinámico cuyo análisis requiere de información de varios años.</a:t>
            </a:r>
          </a:p>
          <a:p>
            <a:pPr>
              <a:spcBef>
                <a:spcPct val="50000"/>
              </a:spcBef>
            </a:pPr>
            <a:r>
              <a:rPr lang="es-CO" sz="2400" dirty="0">
                <a:latin typeface="Agency FB" pitchFamily="34" charset="0"/>
              </a:rPr>
              <a:t>Nota: en este informe financiero aparecen los ingresos tanto de la operación como los no operacionales al igual que los egresos.</a:t>
            </a:r>
            <a:endParaRPr lang="es-ES" sz="2400" dirty="0">
              <a:latin typeface="Agency FB" pitchFamily="34" charset="0"/>
            </a:endParaRPr>
          </a:p>
        </p:txBody>
      </p:sp>
    </p:spTree>
    <p:extLst>
      <p:ext uri="{BB962C8B-B14F-4D97-AF65-F5344CB8AC3E}">
        <p14:creationId xmlns:p14="http://schemas.microsoft.com/office/powerpoint/2010/main" val="10355479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0" y="227013"/>
            <a:ext cx="9144000" cy="844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50000"/>
              </a:lnSpc>
              <a:spcBef>
                <a:spcPct val="50000"/>
              </a:spcBef>
            </a:pPr>
            <a:r>
              <a:rPr lang="es-ES" sz="3200" b="1" dirty="0">
                <a:latin typeface="Agency FB" pitchFamily="34" charset="0"/>
              </a:rPr>
              <a:t>ESTADO DE RESULTADOS</a:t>
            </a:r>
          </a:p>
          <a:p>
            <a:pPr algn="ctr">
              <a:lnSpc>
                <a:spcPct val="50000"/>
              </a:lnSpc>
              <a:spcBef>
                <a:spcPct val="50000"/>
              </a:spcBef>
            </a:pPr>
            <a:r>
              <a:rPr lang="es-CO" sz="1600" dirty="0">
                <a:latin typeface="Agency FB" pitchFamily="34" charset="0"/>
              </a:rPr>
              <a:t>Empresa ABC</a:t>
            </a:r>
          </a:p>
          <a:p>
            <a:pPr algn="ctr">
              <a:lnSpc>
                <a:spcPct val="50000"/>
              </a:lnSpc>
              <a:spcBef>
                <a:spcPct val="50000"/>
              </a:spcBef>
            </a:pPr>
            <a:r>
              <a:rPr lang="es-CO" sz="1600" dirty="0">
                <a:latin typeface="Agency FB" pitchFamily="34" charset="0"/>
              </a:rPr>
              <a:t>Enero 1 a Diciembre 31 de </a:t>
            </a:r>
            <a:r>
              <a:rPr lang="es-CO" sz="1600" dirty="0" smtClean="0">
                <a:latin typeface="Agency FB" pitchFamily="34" charset="0"/>
              </a:rPr>
              <a:t>20??</a:t>
            </a:r>
            <a:endParaRPr lang="es-ES" sz="1600" dirty="0">
              <a:latin typeface="Agency FB" pitchFamily="34" charset="0"/>
            </a:endParaRPr>
          </a:p>
        </p:txBody>
      </p:sp>
      <p:sp>
        <p:nvSpPr>
          <p:cNvPr id="184323" name="Text Box 3"/>
          <p:cNvSpPr txBox="1">
            <a:spLocks noChangeArrowheads="1"/>
          </p:cNvSpPr>
          <p:nvPr/>
        </p:nvSpPr>
        <p:spPr bwMode="auto">
          <a:xfrm>
            <a:off x="0" y="1268413"/>
            <a:ext cx="91440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defRPr>
            </a:lvl1pPr>
            <a:lvl2pPr marL="800100" indent="-342900">
              <a:defRPr>
                <a:solidFill>
                  <a:schemeClr val="tx1"/>
                </a:solidFill>
                <a:latin typeface="Arial" charset="0"/>
              </a:defRPr>
            </a:lvl2pPr>
            <a:lvl3pPr marL="1314450" indent="-342900">
              <a:defRPr>
                <a:solidFill>
                  <a:schemeClr val="tx1"/>
                </a:solidFill>
                <a:latin typeface="Arial" charset="0"/>
              </a:defRPr>
            </a:lvl3pPr>
            <a:lvl4pPr marL="1836738" indent="-342900">
              <a:defRPr>
                <a:solidFill>
                  <a:schemeClr val="tx1"/>
                </a:solidFill>
                <a:latin typeface="Arial" charset="0"/>
              </a:defRPr>
            </a:lvl4pPr>
            <a:lvl5pPr marL="2359025" indent="-342900">
              <a:defRPr>
                <a:solidFill>
                  <a:schemeClr val="tx1"/>
                </a:solidFill>
                <a:latin typeface="Arial" charset="0"/>
              </a:defRPr>
            </a:lvl5pPr>
            <a:lvl6pPr marL="2816225" indent="-342900" fontAlgn="base">
              <a:spcBef>
                <a:spcPct val="0"/>
              </a:spcBef>
              <a:spcAft>
                <a:spcPct val="0"/>
              </a:spcAft>
              <a:defRPr>
                <a:solidFill>
                  <a:schemeClr val="tx1"/>
                </a:solidFill>
                <a:latin typeface="Arial" charset="0"/>
              </a:defRPr>
            </a:lvl6pPr>
            <a:lvl7pPr marL="3273425" indent="-342900" fontAlgn="base">
              <a:spcBef>
                <a:spcPct val="0"/>
              </a:spcBef>
              <a:spcAft>
                <a:spcPct val="0"/>
              </a:spcAft>
              <a:defRPr>
                <a:solidFill>
                  <a:schemeClr val="tx1"/>
                </a:solidFill>
                <a:latin typeface="Arial" charset="0"/>
              </a:defRPr>
            </a:lvl7pPr>
            <a:lvl8pPr marL="3730625" indent="-342900" fontAlgn="base">
              <a:spcBef>
                <a:spcPct val="0"/>
              </a:spcBef>
              <a:spcAft>
                <a:spcPct val="0"/>
              </a:spcAft>
              <a:defRPr>
                <a:solidFill>
                  <a:schemeClr val="tx1"/>
                </a:solidFill>
                <a:latin typeface="Arial" charset="0"/>
              </a:defRPr>
            </a:lvl8pPr>
            <a:lvl9pPr marL="4187825" indent="-342900" fontAlgn="base">
              <a:spcBef>
                <a:spcPct val="0"/>
              </a:spcBef>
              <a:spcAft>
                <a:spcPct val="0"/>
              </a:spcAft>
              <a:defRPr>
                <a:solidFill>
                  <a:schemeClr val="tx1"/>
                </a:solidFill>
                <a:latin typeface="Arial" charset="0"/>
              </a:defRPr>
            </a:lvl9pPr>
          </a:lstStyle>
          <a:p>
            <a:pPr>
              <a:lnSpc>
                <a:spcPct val="70000"/>
              </a:lnSpc>
              <a:spcBef>
                <a:spcPct val="50000"/>
              </a:spcBef>
            </a:pPr>
            <a:r>
              <a:rPr lang="es-CO" sz="2200" dirty="0">
                <a:latin typeface="Agency FB" pitchFamily="34" charset="0"/>
              </a:rPr>
              <a:t>Ingresos brutos operacionales				</a:t>
            </a:r>
            <a:r>
              <a:rPr lang="es-CO" sz="2200" dirty="0" smtClean="0">
                <a:latin typeface="Agency FB" pitchFamily="34" charset="0"/>
              </a:rPr>
              <a:t>	XXXX</a:t>
            </a:r>
            <a:endParaRPr lang="es-CO" sz="2200" dirty="0">
              <a:latin typeface="Agency FB" pitchFamily="34" charset="0"/>
            </a:endParaRPr>
          </a:p>
          <a:p>
            <a:pPr>
              <a:lnSpc>
                <a:spcPct val="70000"/>
              </a:lnSpc>
              <a:spcBef>
                <a:spcPct val="50000"/>
              </a:spcBef>
            </a:pPr>
            <a:r>
              <a:rPr lang="es-CO" sz="2200" dirty="0">
                <a:latin typeface="Agency FB" pitchFamily="34" charset="0"/>
              </a:rPr>
              <a:t>Menos devoluciones y descuentos				</a:t>
            </a:r>
            <a:r>
              <a:rPr lang="es-CO" sz="2200" u="sng" dirty="0">
                <a:latin typeface="Agency FB" pitchFamily="34" charset="0"/>
              </a:rPr>
              <a:t>XXXX</a:t>
            </a:r>
          </a:p>
          <a:p>
            <a:pPr>
              <a:lnSpc>
                <a:spcPct val="70000"/>
              </a:lnSpc>
              <a:spcBef>
                <a:spcPct val="50000"/>
              </a:spcBef>
            </a:pPr>
            <a:r>
              <a:rPr lang="es-CO" sz="2200" dirty="0">
                <a:latin typeface="Agency FB" pitchFamily="34" charset="0"/>
              </a:rPr>
              <a:t>Ingresos operacionales netos					XXXX</a:t>
            </a:r>
          </a:p>
          <a:p>
            <a:pPr>
              <a:lnSpc>
                <a:spcPct val="70000"/>
              </a:lnSpc>
              <a:spcBef>
                <a:spcPct val="50000"/>
              </a:spcBef>
            </a:pPr>
            <a:r>
              <a:rPr lang="es-CO" sz="2200" dirty="0">
                <a:latin typeface="Agency FB" pitchFamily="34" charset="0"/>
              </a:rPr>
              <a:t>Menos costo de mercancía vendida (CMV)			</a:t>
            </a:r>
            <a:r>
              <a:rPr lang="es-CO" sz="2200" dirty="0" smtClean="0">
                <a:latin typeface="Agency FB" pitchFamily="34" charset="0"/>
              </a:rPr>
              <a:t>	</a:t>
            </a:r>
            <a:r>
              <a:rPr lang="es-CO" sz="2200" u="sng" dirty="0" smtClean="0">
                <a:latin typeface="Agency FB" pitchFamily="34" charset="0"/>
              </a:rPr>
              <a:t>XXXX</a:t>
            </a:r>
            <a:endParaRPr lang="es-CO" sz="2200" u="sng" dirty="0">
              <a:latin typeface="Agency FB" pitchFamily="34" charset="0"/>
            </a:endParaRPr>
          </a:p>
          <a:p>
            <a:pPr>
              <a:lnSpc>
                <a:spcPct val="70000"/>
              </a:lnSpc>
              <a:spcBef>
                <a:spcPct val="50000"/>
              </a:spcBef>
            </a:pPr>
            <a:r>
              <a:rPr lang="es-CO" sz="2200" dirty="0">
                <a:latin typeface="Agency FB" pitchFamily="34" charset="0"/>
              </a:rPr>
              <a:t>Utilidad bruta						</a:t>
            </a:r>
            <a:r>
              <a:rPr lang="es-CO" sz="2200" dirty="0" smtClean="0">
                <a:latin typeface="Agency FB" pitchFamily="34" charset="0"/>
              </a:rPr>
              <a:t>XXXX</a:t>
            </a:r>
            <a:endParaRPr lang="es-CO" sz="2200" dirty="0">
              <a:latin typeface="Agency FB" pitchFamily="34" charset="0"/>
            </a:endParaRPr>
          </a:p>
          <a:p>
            <a:pPr>
              <a:lnSpc>
                <a:spcPct val="70000"/>
              </a:lnSpc>
              <a:spcBef>
                <a:spcPct val="50000"/>
              </a:spcBef>
            </a:pPr>
            <a:r>
              <a:rPr lang="es-CO" sz="2200" dirty="0">
                <a:latin typeface="Agency FB" pitchFamily="34" charset="0"/>
              </a:rPr>
              <a:t>Menos gastos operacionales de:</a:t>
            </a:r>
          </a:p>
          <a:p>
            <a:pPr>
              <a:lnSpc>
                <a:spcPct val="70000"/>
              </a:lnSpc>
              <a:spcBef>
                <a:spcPct val="50000"/>
              </a:spcBef>
            </a:pPr>
            <a:r>
              <a:rPr lang="es-CO" sz="2200" dirty="0">
                <a:latin typeface="Agency FB" pitchFamily="34" charset="0"/>
              </a:rPr>
              <a:t>	Administración					XXXX</a:t>
            </a:r>
          </a:p>
          <a:p>
            <a:pPr>
              <a:lnSpc>
                <a:spcPct val="70000"/>
              </a:lnSpc>
              <a:spcBef>
                <a:spcPct val="50000"/>
              </a:spcBef>
            </a:pPr>
            <a:r>
              <a:rPr lang="es-CO" sz="2200" dirty="0">
                <a:latin typeface="Agency FB" pitchFamily="34" charset="0"/>
              </a:rPr>
              <a:t>	Ventas						</a:t>
            </a:r>
            <a:r>
              <a:rPr lang="es-CO" sz="2200" u="sng" dirty="0" smtClean="0">
                <a:latin typeface="Agency FB" pitchFamily="34" charset="0"/>
              </a:rPr>
              <a:t>XXXX</a:t>
            </a:r>
            <a:endParaRPr lang="es-CO" sz="2200" u="sng" dirty="0">
              <a:latin typeface="Agency FB" pitchFamily="34" charset="0"/>
            </a:endParaRPr>
          </a:p>
          <a:p>
            <a:pPr>
              <a:lnSpc>
                <a:spcPct val="70000"/>
              </a:lnSpc>
              <a:spcBef>
                <a:spcPct val="50000"/>
              </a:spcBef>
            </a:pPr>
            <a:r>
              <a:rPr lang="es-CO" sz="2200" dirty="0">
                <a:latin typeface="Agency FB" pitchFamily="34" charset="0"/>
              </a:rPr>
              <a:t>Utilidad operacional (UAII)					XXXX</a:t>
            </a:r>
          </a:p>
          <a:p>
            <a:pPr>
              <a:lnSpc>
                <a:spcPct val="70000"/>
              </a:lnSpc>
              <a:spcBef>
                <a:spcPct val="50000"/>
              </a:spcBef>
            </a:pPr>
            <a:r>
              <a:rPr lang="es-CO" sz="2200" dirty="0">
                <a:latin typeface="Agency FB" pitchFamily="34" charset="0"/>
              </a:rPr>
              <a:t>Mas ingresos no operacionales				</a:t>
            </a:r>
            <a:r>
              <a:rPr lang="es-CO" sz="2200" dirty="0" smtClean="0">
                <a:latin typeface="Agency FB" pitchFamily="34" charset="0"/>
              </a:rPr>
              <a:t>	XXXX</a:t>
            </a:r>
            <a:endParaRPr lang="es-CO" sz="2200" dirty="0">
              <a:latin typeface="Agency FB" pitchFamily="34" charset="0"/>
            </a:endParaRPr>
          </a:p>
          <a:p>
            <a:pPr>
              <a:lnSpc>
                <a:spcPct val="70000"/>
              </a:lnSpc>
              <a:spcBef>
                <a:spcPct val="50000"/>
              </a:spcBef>
            </a:pPr>
            <a:r>
              <a:rPr lang="es-CO" sz="2200" dirty="0">
                <a:latin typeface="Agency FB" pitchFamily="34" charset="0"/>
              </a:rPr>
              <a:t>Menos egresos no operacionales				</a:t>
            </a:r>
            <a:r>
              <a:rPr lang="es-CO" sz="2200" u="sng" dirty="0">
                <a:latin typeface="Agency FB" pitchFamily="34" charset="0"/>
              </a:rPr>
              <a:t>XXXX</a:t>
            </a:r>
          </a:p>
          <a:p>
            <a:pPr>
              <a:lnSpc>
                <a:spcPct val="70000"/>
              </a:lnSpc>
              <a:spcBef>
                <a:spcPct val="50000"/>
              </a:spcBef>
            </a:pPr>
            <a:r>
              <a:rPr lang="es-CO" sz="2200" dirty="0">
                <a:latin typeface="Agency FB" pitchFamily="34" charset="0"/>
              </a:rPr>
              <a:t>Utilidad antes de impuestos					XXXX</a:t>
            </a:r>
          </a:p>
          <a:p>
            <a:pPr>
              <a:lnSpc>
                <a:spcPct val="70000"/>
              </a:lnSpc>
              <a:spcBef>
                <a:spcPct val="50000"/>
              </a:spcBef>
            </a:pPr>
            <a:r>
              <a:rPr lang="es-CO" sz="2200" dirty="0">
                <a:latin typeface="Agency FB" pitchFamily="34" charset="0"/>
              </a:rPr>
              <a:t>Menos provisión para impuesto de renta			</a:t>
            </a:r>
            <a:r>
              <a:rPr lang="es-CO" sz="2200" dirty="0" smtClean="0">
                <a:latin typeface="Agency FB" pitchFamily="34" charset="0"/>
              </a:rPr>
              <a:t>	</a:t>
            </a:r>
            <a:r>
              <a:rPr lang="es-CO" sz="2200" u="sng" dirty="0" smtClean="0">
                <a:latin typeface="Agency FB" pitchFamily="34" charset="0"/>
              </a:rPr>
              <a:t>XXXX</a:t>
            </a:r>
            <a:endParaRPr lang="es-CO" sz="2200" u="sng" dirty="0">
              <a:latin typeface="Agency FB" pitchFamily="34" charset="0"/>
            </a:endParaRPr>
          </a:p>
          <a:p>
            <a:pPr>
              <a:lnSpc>
                <a:spcPct val="70000"/>
              </a:lnSpc>
              <a:spcBef>
                <a:spcPct val="50000"/>
              </a:spcBef>
            </a:pPr>
            <a:r>
              <a:rPr lang="es-CO" sz="2200" dirty="0">
                <a:latin typeface="Agency FB" pitchFamily="34" charset="0"/>
              </a:rPr>
              <a:t>Utilidad neta del ejercicio					XXXX</a:t>
            </a:r>
            <a:endParaRPr lang="es-ES" sz="2200" dirty="0">
              <a:latin typeface="Agency FB" pitchFamily="34" charset="0"/>
            </a:endParaRPr>
          </a:p>
        </p:txBody>
      </p:sp>
      <p:sp>
        <p:nvSpPr>
          <p:cNvPr id="2" name="1 Estrella de 5 puntas"/>
          <p:cNvSpPr/>
          <p:nvPr/>
        </p:nvSpPr>
        <p:spPr>
          <a:xfrm>
            <a:off x="8316416" y="6309320"/>
            <a:ext cx="288032" cy="28803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403632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0" y="329282"/>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CO" sz="3200" b="1" dirty="0">
                <a:effectLst>
                  <a:outerShdw blurRad="38100" dist="38100" dir="2700000" algn="tl">
                    <a:srgbClr val="000000">
                      <a:alpha val="43137"/>
                    </a:srgbClr>
                  </a:outerShdw>
                </a:effectLst>
                <a:latin typeface="Agency FB" pitchFamily="34" charset="0"/>
              </a:rPr>
              <a:t>CLASES DE NEGOCIOS (Según su actividad)</a:t>
            </a:r>
            <a:endParaRPr lang="es-ES" sz="3200" b="1" dirty="0">
              <a:effectLst>
                <a:outerShdw blurRad="38100" dist="38100" dir="2700000" algn="tl">
                  <a:srgbClr val="000000">
                    <a:alpha val="43137"/>
                  </a:srgbClr>
                </a:outerShdw>
              </a:effectLst>
              <a:latin typeface="Agency FB" pitchFamily="34" charset="0"/>
            </a:endParaRPr>
          </a:p>
        </p:txBody>
      </p:sp>
      <p:sp>
        <p:nvSpPr>
          <p:cNvPr id="5" name="Text Box 3"/>
          <p:cNvSpPr txBox="1">
            <a:spLocks noChangeArrowheads="1"/>
          </p:cNvSpPr>
          <p:nvPr/>
        </p:nvSpPr>
        <p:spPr bwMode="auto">
          <a:xfrm>
            <a:off x="197768" y="1228959"/>
            <a:ext cx="874846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s-CO" sz="2400" b="1" dirty="0">
                <a:latin typeface="Agency FB" pitchFamily="34" charset="0"/>
              </a:rPr>
              <a:t>Empresas Industriales (Manufactureras)</a:t>
            </a:r>
          </a:p>
          <a:p>
            <a:pPr algn="just">
              <a:spcBef>
                <a:spcPct val="50000"/>
              </a:spcBef>
            </a:pPr>
            <a:r>
              <a:rPr lang="es-CO" sz="2400" dirty="0">
                <a:latin typeface="Agency FB" pitchFamily="34" charset="0"/>
              </a:rPr>
              <a:t>Transforman materia prima en producto terminado mediante un proceso de manufactura que implica la utilización de equipos, mano de obra y “otras cosas” que agregan cada vez más valor al artículo.</a:t>
            </a:r>
          </a:p>
          <a:p>
            <a:pPr algn="just">
              <a:spcBef>
                <a:spcPct val="50000"/>
              </a:spcBef>
            </a:pPr>
            <a:r>
              <a:rPr lang="es-CO" sz="2400" b="1" dirty="0">
                <a:latin typeface="Agency FB" pitchFamily="34" charset="0"/>
              </a:rPr>
              <a:t>Empresas Comerciales</a:t>
            </a:r>
          </a:p>
          <a:p>
            <a:pPr algn="just">
              <a:spcBef>
                <a:spcPct val="50000"/>
              </a:spcBef>
            </a:pPr>
            <a:r>
              <a:rPr lang="es-CO" sz="2400" dirty="0">
                <a:latin typeface="Agency FB" pitchFamily="34" charset="0"/>
              </a:rPr>
              <a:t>Compran y venden productos terminados, es decir, no transforman, escasamente cambian la presentación final del artículo.</a:t>
            </a:r>
          </a:p>
          <a:p>
            <a:pPr algn="just">
              <a:spcBef>
                <a:spcPct val="50000"/>
              </a:spcBef>
            </a:pPr>
            <a:r>
              <a:rPr lang="es-CO" sz="2400" b="1" dirty="0">
                <a:latin typeface="Agency FB" pitchFamily="34" charset="0"/>
              </a:rPr>
              <a:t>Empresas de servicios</a:t>
            </a:r>
          </a:p>
          <a:p>
            <a:pPr algn="just">
              <a:spcBef>
                <a:spcPct val="50000"/>
              </a:spcBef>
            </a:pPr>
            <a:r>
              <a:rPr lang="es-CO" sz="2400" dirty="0">
                <a:latin typeface="Agency FB" pitchFamily="34" charset="0"/>
              </a:rPr>
              <a:t>Venden intangibles, y para hacerlo, se apoyan en bienes tangibles como equipos y otros artículos que no hacen tangible su producto final pero que son necesarios para la satisfacción del cliente.</a:t>
            </a:r>
            <a:endParaRPr lang="es-ES" sz="2400" dirty="0">
              <a:latin typeface="Agency FB" pitchFamily="34" charset="0"/>
            </a:endParaRPr>
          </a:p>
        </p:txBody>
      </p:sp>
    </p:spTree>
    <p:extLst>
      <p:ext uri="{BB962C8B-B14F-4D97-AF65-F5344CB8AC3E}">
        <p14:creationId xmlns:p14="http://schemas.microsoft.com/office/powerpoint/2010/main" val="28061943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0" y="355303"/>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 sz="4400" b="1" dirty="0">
                <a:latin typeface="Agency FB" pitchFamily="34" charset="0"/>
              </a:rPr>
              <a:t>EL COSTO DE UN SERVICIO O DE UN BIEN</a:t>
            </a:r>
          </a:p>
        </p:txBody>
      </p:sp>
      <p:sp>
        <p:nvSpPr>
          <p:cNvPr id="185347" name="Text Box 3"/>
          <p:cNvSpPr txBox="1">
            <a:spLocks noChangeArrowheads="1"/>
          </p:cNvSpPr>
          <p:nvPr/>
        </p:nvSpPr>
        <p:spPr bwMode="auto">
          <a:xfrm>
            <a:off x="683419" y="1138290"/>
            <a:ext cx="7777162" cy="564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314450" indent="-342900">
              <a:defRPr>
                <a:solidFill>
                  <a:schemeClr val="tx1"/>
                </a:solidFill>
                <a:latin typeface="Arial" charset="0"/>
              </a:defRPr>
            </a:lvl3pPr>
            <a:lvl4pPr marL="1836738" indent="-342900">
              <a:defRPr>
                <a:solidFill>
                  <a:schemeClr val="tx1"/>
                </a:solidFill>
                <a:latin typeface="Arial" charset="0"/>
              </a:defRPr>
            </a:lvl4pPr>
            <a:lvl5pPr marL="2359025" indent="-342900">
              <a:defRPr>
                <a:solidFill>
                  <a:schemeClr val="tx1"/>
                </a:solidFill>
                <a:latin typeface="Arial" charset="0"/>
              </a:defRPr>
            </a:lvl5pPr>
            <a:lvl6pPr marL="2816225" indent="-342900" fontAlgn="base">
              <a:spcBef>
                <a:spcPct val="0"/>
              </a:spcBef>
              <a:spcAft>
                <a:spcPct val="0"/>
              </a:spcAft>
              <a:defRPr>
                <a:solidFill>
                  <a:schemeClr val="tx1"/>
                </a:solidFill>
                <a:latin typeface="Arial" charset="0"/>
              </a:defRPr>
            </a:lvl6pPr>
            <a:lvl7pPr marL="3273425" indent="-342900" fontAlgn="base">
              <a:spcBef>
                <a:spcPct val="0"/>
              </a:spcBef>
              <a:spcAft>
                <a:spcPct val="0"/>
              </a:spcAft>
              <a:defRPr>
                <a:solidFill>
                  <a:schemeClr val="tx1"/>
                </a:solidFill>
                <a:latin typeface="Arial" charset="0"/>
              </a:defRPr>
            </a:lvl7pPr>
            <a:lvl8pPr marL="3730625" indent="-342900" fontAlgn="base">
              <a:spcBef>
                <a:spcPct val="0"/>
              </a:spcBef>
              <a:spcAft>
                <a:spcPct val="0"/>
              </a:spcAft>
              <a:defRPr>
                <a:solidFill>
                  <a:schemeClr val="tx1"/>
                </a:solidFill>
                <a:latin typeface="Arial" charset="0"/>
              </a:defRPr>
            </a:lvl8pPr>
            <a:lvl9pPr marL="4187825" indent="-342900" fontAlgn="base">
              <a:spcBef>
                <a:spcPct val="0"/>
              </a:spcBef>
              <a:spcAft>
                <a:spcPct val="0"/>
              </a:spcAft>
              <a:defRPr>
                <a:solidFill>
                  <a:schemeClr val="tx1"/>
                </a:solidFill>
                <a:latin typeface="Arial" charset="0"/>
              </a:defRPr>
            </a:lvl9pPr>
          </a:lstStyle>
          <a:p>
            <a:pPr>
              <a:lnSpc>
                <a:spcPct val="80000"/>
              </a:lnSpc>
              <a:spcBef>
                <a:spcPct val="50000"/>
              </a:spcBef>
            </a:pPr>
            <a:r>
              <a:rPr lang="es-CO" sz="2200" dirty="0">
                <a:latin typeface="Agency FB" pitchFamily="34" charset="0"/>
              </a:rPr>
              <a:t>Diferencia entre costo y gasto.</a:t>
            </a:r>
          </a:p>
          <a:p>
            <a:pPr>
              <a:lnSpc>
                <a:spcPct val="80000"/>
              </a:lnSpc>
              <a:spcBef>
                <a:spcPct val="50000"/>
              </a:spcBef>
            </a:pPr>
            <a:r>
              <a:rPr lang="es-CO" sz="2200" b="1" dirty="0">
                <a:latin typeface="Agency FB" pitchFamily="34" charset="0"/>
              </a:rPr>
              <a:t>Clasificaciones del Costo:</a:t>
            </a:r>
          </a:p>
          <a:p>
            <a:pPr>
              <a:lnSpc>
                <a:spcPct val="80000"/>
              </a:lnSpc>
              <a:spcBef>
                <a:spcPct val="50000"/>
              </a:spcBef>
              <a:buFontTx/>
              <a:buAutoNum type="arabicPeriod"/>
            </a:pPr>
            <a:r>
              <a:rPr lang="es-CO" sz="2200" dirty="0">
                <a:latin typeface="Agency FB" pitchFamily="34" charset="0"/>
              </a:rPr>
              <a:t>Del producto y del periodo</a:t>
            </a:r>
          </a:p>
          <a:p>
            <a:pPr>
              <a:lnSpc>
                <a:spcPct val="80000"/>
              </a:lnSpc>
              <a:spcBef>
                <a:spcPct val="50000"/>
              </a:spcBef>
              <a:buFontTx/>
              <a:buAutoNum type="arabicPeriod"/>
            </a:pPr>
            <a:r>
              <a:rPr lang="es-CO" sz="2200" dirty="0">
                <a:latin typeface="Agency FB" pitchFamily="34" charset="0"/>
              </a:rPr>
              <a:t>Directos e indirectos</a:t>
            </a:r>
          </a:p>
          <a:p>
            <a:pPr>
              <a:lnSpc>
                <a:spcPct val="80000"/>
              </a:lnSpc>
              <a:spcBef>
                <a:spcPct val="50000"/>
              </a:spcBef>
              <a:buFontTx/>
              <a:buAutoNum type="arabicPeriod"/>
            </a:pPr>
            <a:r>
              <a:rPr lang="es-CO" sz="2200" dirty="0">
                <a:latin typeface="Agency FB" pitchFamily="34" charset="0"/>
              </a:rPr>
              <a:t>Fijos y variables</a:t>
            </a:r>
          </a:p>
          <a:p>
            <a:pPr>
              <a:lnSpc>
                <a:spcPct val="80000"/>
              </a:lnSpc>
              <a:spcBef>
                <a:spcPct val="50000"/>
              </a:spcBef>
            </a:pPr>
            <a:r>
              <a:rPr lang="es-CO" sz="2200" b="1" dirty="0">
                <a:latin typeface="Agency FB" pitchFamily="34" charset="0"/>
              </a:rPr>
              <a:t>Tres elementos básicos:</a:t>
            </a:r>
          </a:p>
          <a:p>
            <a:pPr>
              <a:lnSpc>
                <a:spcPct val="80000"/>
              </a:lnSpc>
              <a:spcBef>
                <a:spcPct val="50000"/>
              </a:spcBef>
              <a:buFontTx/>
              <a:buChar char="•"/>
            </a:pPr>
            <a:r>
              <a:rPr lang="es-CO" sz="2200" dirty="0">
                <a:latin typeface="Agency FB" pitchFamily="34" charset="0"/>
              </a:rPr>
              <a:t> Materia Prima o Material Directo</a:t>
            </a:r>
          </a:p>
          <a:p>
            <a:pPr>
              <a:lnSpc>
                <a:spcPct val="80000"/>
              </a:lnSpc>
              <a:spcBef>
                <a:spcPct val="50000"/>
              </a:spcBef>
              <a:buFontTx/>
              <a:buChar char="•"/>
            </a:pPr>
            <a:r>
              <a:rPr lang="es-CO" sz="2200" dirty="0">
                <a:latin typeface="Agency FB" pitchFamily="34" charset="0"/>
              </a:rPr>
              <a:t> Mano de Obra Directa</a:t>
            </a:r>
          </a:p>
          <a:p>
            <a:pPr>
              <a:lnSpc>
                <a:spcPct val="80000"/>
              </a:lnSpc>
              <a:spcBef>
                <a:spcPct val="50000"/>
              </a:spcBef>
              <a:buFontTx/>
              <a:buChar char="•"/>
            </a:pPr>
            <a:r>
              <a:rPr lang="es-CO" sz="2200" dirty="0">
                <a:latin typeface="Agency FB" pitchFamily="34" charset="0"/>
              </a:rPr>
              <a:t> Costos Indirectos de Fabricación (CIF) (depreciación)</a:t>
            </a:r>
          </a:p>
          <a:p>
            <a:pPr>
              <a:lnSpc>
                <a:spcPct val="80000"/>
              </a:lnSpc>
              <a:spcBef>
                <a:spcPct val="50000"/>
              </a:spcBef>
            </a:pPr>
            <a:r>
              <a:rPr lang="es-CO" sz="2200" b="1" dirty="0">
                <a:latin typeface="Agency FB" pitchFamily="34" charset="0"/>
              </a:rPr>
              <a:t>Sistemas de Costos</a:t>
            </a:r>
          </a:p>
          <a:p>
            <a:pPr>
              <a:lnSpc>
                <a:spcPct val="80000"/>
              </a:lnSpc>
              <a:spcBef>
                <a:spcPct val="50000"/>
              </a:spcBef>
              <a:buFontTx/>
              <a:buChar char="•"/>
            </a:pPr>
            <a:r>
              <a:rPr lang="es-CO" sz="2200" dirty="0">
                <a:latin typeface="Agency FB" pitchFamily="34" charset="0"/>
              </a:rPr>
              <a:t>Por órdenes de producción</a:t>
            </a:r>
          </a:p>
          <a:p>
            <a:pPr>
              <a:lnSpc>
                <a:spcPct val="80000"/>
              </a:lnSpc>
              <a:spcBef>
                <a:spcPct val="50000"/>
              </a:spcBef>
              <a:buFontTx/>
              <a:buChar char="•"/>
            </a:pPr>
            <a:r>
              <a:rPr lang="es-CO" sz="2200" dirty="0">
                <a:latin typeface="Agency FB" pitchFamily="34" charset="0"/>
              </a:rPr>
              <a:t>Por </a:t>
            </a:r>
            <a:r>
              <a:rPr lang="es-CO" sz="2200" dirty="0" smtClean="0">
                <a:latin typeface="Agency FB" pitchFamily="34" charset="0"/>
              </a:rPr>
              <a:t>procesos</a:t>
            </a:r>
          </a:p>
          <a:p>
            <a:pPr>
              <a:lnSpc>
                <a:spcPct val="80000"/>
              </a:lnSpc>
              <a:spcBef>
                <a:spcPct val="50000"/>
              </a:spcBef>
              <a:buFontTx/>
              <a:buChar char="•"/>
            </a:pPr>
            <a:r>
              <a:rPr lang="es-CO" sz="2200" dirty="0" smtClean="0">
                <a:latin typeface="Agency FB" pitchFamily="34" charset="0"/>
              </a:rPr>
              <a:t>Por actividades (ABC)</a:t>
            </a:r>
            <a:endParaRPr lang="es-ES" sz="2200" dirty="0">
              <a:latin typeface="Agency FB" pitchFamily="34" charset="0"/>
            </a:endParaRPr>
          </a:p>
        </p:txBody>
      </p:sp>
    </p:spTree>
    <p:extLst>
      <p:ext uri="{BB962C8B-B14F-4D97-AF65-F5344CB8AC3E}">
        <p14:creationId xmlns:p14="http://schemas.microsoft.com/office/powerpoint/2010/main" val="4242081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0" y="260648"/>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 sz="4400" b="1" dirty="0">
                <a:latin typeface="Agency FB" pitchFamily="34" charset="0"/>
              </a:rPr>
              <a:t>ESTADO DE COSTO DE PRODUCTOS VENDIDOS</a:t>
            </a:r>
          </a:p>
        </p:txBody>
      </p:sp>
      <p:sp>
        <p:nvSpPr>
          <p:cNvPr id="186371" name="Text Box 3"/>
          <p:cNvSpPr txBox="1">
            <a:spLocks noChangeArrowheads="1"/>
          </p:cNvSpPr>
          <p:nvPr/>
        </p:nvSpPr>
        <p:spPr bwMode="auto">
          <a:xfrm>
            <a:off x="179388" y="1538288"/>
            <a:ext cx="8496300" cy="518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314450" indent="-342900">
              <a:defRPr>
                <a:solidFill>
                  <a:schemeClr val="tx1"/>
                </a:solidFill>
                <a:latin typeface="Arial" charset="0"/>
              </a:defRPr>
            </a:lvl3pPr>
            <a:lvl4pPr marL="1836738" indent="-342900">
              <a:defRPr>
                <a:solidFill>
                  <a:schemeClr val="tx1"/>
                </a:solidFill>
                <a:latin typeface="Arial" charset="0"/>
              </a:defRPr>
            </a:lvl4pPr>
            <a:lvl5pPr marL="2359025" indent="-342900">
              <a:defRPr>
                <a:solidFill>
                  <a:schemeClr val="tx1"/>
                </a:solidFill>
                <a:latin typeface="Arial" charset="0"/>
              </a:defRPr>
            </a:lvl5pPr>
            <a:lvl6pPr marL="2816225" indent="-342900" fontAlgn="base">
              <a:spcBef>
                <a:spcPct val="0"/>
              </a:spcBef>
              <a:spcAft>
                <a:spcPct val="0"/>
              </a:spcAft>
              <a:defRPr>
                <a:solidFill>
                  <a:schemeClr val="tx1"/>
                </a:solidFill>
                <a:latin typeface="Arial" charset="0"/>
              </a:defRPr>
            </a:lvl6pPr>
            <a:lvl7pPr marL="3273425" indent="-342900" fontAlgn="base">
              <a:spcBef>
                <a:spcPct val="0"/>
              </a:spcBef>
              <a:spcAft>
                <a:spcPct val="0"/>
              </a:spcAft>
              <a:defRPr>
                <a:solidFill>
                  <a:schemeClr val="tx1"/>
                </a:solidFill>
                <a:latin typeface="Arial" charset="0"/>
              </a:defRPr>
            </a:lvl7pPr>
            <a:lvl8pPr marL="3730625" indent="-342900" fontAlgn="base">
              <a:spcBef>
                <a:spcPct val="0"/>
              </a:spcBef>
              <a:spcAft>
                <a:spcPct val="0"/>
              </a:spcAft>
              <a:defRPr>
                <a:solidFill>
                  <a:schemeClr val="tx1"/>
                </a:solidFill>
                <a:latin typeface="Arial" charset="0"/>
              </a:defRPr>
            </a:lvl8pPr>
            <a:lvl9pPr marL="4187825" indent="-342900" fontAlgn="base">
              <a:spcBef>
                <a:spcPct val="0"/>
              </a:spcBef>
              <a:spcAft>
                <a:spcPct val="0"/>
              </a:spcAft>
              <a:defRPr>
                <a:solidFill>
                  <a:schemeClr val="tx1"/>
                </a:solidFill>
                <a:latin typeface="Arial" charset="0"/>
              </a:defRPr>
            </a:lvl9pPr>
          </a:lstStyle>
          <a:p>
            <a:pPr>
              <a:lnSpc>
                <a:spcPct val="60000"/>
              </a:lnSpc>
              <a:spcBef>
                <a:spcPct val="50000"/>
              </a:spcBef>
            </a:pPr>
            <a:r>
              <a:rPr lang="es-CO" sz="2400" dirty="0">
                <a:latin typeface="Agency FB" pitchFamily="34" charset="0"/>
              </a:rPr>
              <a:t>Inventario inicial de materia prima				XXX</a:t>
            </a:r>
          </a:p>
          <a:p>
            <a:pPr>
              <a:lnSpc>
                <a:spcPct val="60000"/>
              </a:lnSpc>
              <a:spcBef>
                <a:spcPct val="50000"/>
              </a:spcBef>
            </a:pPr>
            <a:r>
              <a:rPr lang="es-CO" sz="2400" dirty="0">
                <a:latin typeface="Agency FB" pitchFamily="34" charset="0"/>
              </a:rPr>
              <a:t>Más compras netas					</a:t>
            </a:r>
            <a:r>
              <a:rPr lang="es-CO" sz="2400" dirty="0" smtClean="0">
                <a:latin typeface="Agency FB" pitchFamily="34" charset="0"/>
              </a:rPr>
              <a:t>XXX</a:t>
            </a:r>
            <a:endParaRPr lang="es-CO" sz="2400" dirty="0">
              <a:latin typeface="Agency FB" pitchFamily="34" charset="0"/>
            </a:endParaRPr>
          </a:p>
          <a:p>
            <a:pPr>
              <a:lnSpc>
                <a:spcPct val="60000"/>
              </a:lnSpc>
              <a:spcBef>
                <a:spcPct val="50000"/>
              </a:spcBef>
            </a:pPr>
            <a:r>
              <a:rPr lang="es-CO" sz="2400" dirty="0">
                <a:latin typeface="Agency FB" pitchFamily="34" charset="0"/>
              </a:rPr>
              <a:t>Menos inventario final de materia prima			</a:t>
            </a:r>
            <a:r>
              <a:rPr lang="es-CO" sz="2400" u="sng" dirty="0">
                <a:latin typeface="Agency FB" pitchFamily="34" charset="0"/>
              </a:rPr>
              <a:t>XXX</a:t>
            </a:r>
          </a:p>
          <a:p>
            <a:pPr>
              <a:lnSpc>
                <a:spcPct val="60000"/>
              </a:lnSpc>
              <a:spcBef>
                <a:spcPct val="50000"/>
              </a:spcBef>
            </a:pPr>
            <a:r>
              <a:rPr lang="es-CO" sz="2400" dirty="0">
                <a:latin typeface="Agency FB" pitchFamily="34" charset="0"/>
              </a:rPr>
              <a:t>Costo de la materia prima consumida			</a:t>
            </a:r>
            <a:r>
              <a:rPr lang="es-CO" sz="2400" dirty="0" smtClean="0">
                <a:latin typeface="Agency FB" pitchFamily="34" charset="0"/>
              </a:rPr>
              <a:t>	XXX</a:t>
            </a:r>
            <a:endParaRPr lang="es-CO" sz="2400" dirty="0">
              <a:latin typeface="Agency FB" pitchFamily="34" charset="0"/>
            </a:endParaRPr>
          </a:p>
          <a:p>
            <a:pPr>
              <a:lnSpc>
                <a:spcPct val="60000"/>
              </a:lnSpc>
              <a:spcBef>
                <a:spcPct val="50000"/>
              </a:spcBef>
            </a:pPr>
            <a:r>
              <a:rPr lang="es-CO" sz="2400" dirty="0">
                <a:latin typeface="Agency FB" pitchFamily="34" charset="0"/>
              </a:rPr>
              <a:t>Más:	Mano de obra directa				XXX</a:t>
            </a:r>
          </a:p>
          <a:p>
            <a:pPr>
              <a:lnSpc>
                <a:spcPct val="60000"/>
              </a:lnSpc>
              <a:spcBef>
                <a:spcPct val="50000"/>
              </a:spcBef>
            </a:pPr>
            <a:r>
              <a:rPr lang="es-CO" sz="2400" dirty="0">
                <a:latin typeface="Agency FB" pitchFamily="34" charset="0"/>
              </a:rPr>
              <a:t>		Costos indirectos de fabricación			</a:t>
            </a:r>
            <a:r>
              <a:rPr lang="es-CO" sz="2400" u="sng" dirty="0">
                <a:latin typeface="Agency FB" pitchFamily="34" charset="0"/>
              </a:rPr>
              <a:t>XXX</a:t>
            </a:r>
          </a:p>
          <a:p>
            <a:pPr>
              <a:lnSpc>
                <a:spcPct val="60000"/>
              </a:lnSpc>
              <a:spcBef>
                <a:spcPct val="50000"/>
              </a:spcBef>
            </a:pPr>
            <a:r>
              <a:rPr lang="es-CO" sz="2400" dirty="0">
                <a:latin typeface="Agency FB" pitchFamily="34" charset="0"/>
              </a:rPr>
              <a:t>TOTAL COSTOS DE PRODUCCIÓN			</a:t>
            </a:r>
            <a:r>
              <a:rPr lang="es-CO" sz="2400" dirty="0" smtClean="0">
                <a:latin typeface="Agency FB" pitchFamily="34" charset="0"/>
              </a:rPr>
              <a:t>	XXX</a:t>
            </a:r>
            <a:endParaRPr lang="es-CO" sz="2400" dirty="0">
              <a:latin typeface="Agency FB" pitchFamily="34" charset="0"/>
            </a:endParaRPr>
          </a:p>
          <a:p>
            <a:pPr>
              <a:lnSpc>
                <a:spcPct val="60000"/>
              </a:lnSpc>
              <a:spcBef>
                <a:spcPct val="50000"/>
              </a:spcBef>
            </a:pPr>
            <a:r>
              <a:rPr lang="es-CO" sz="2400" dirty="0">
                <a:latin typeface="Agency FB" pitchFamily="34" charset="0"/>
              </a:rPr>
              <a:t>Más inventario inicial de producto en proceso		</a:t>
            </a:r>
            <a:r>
              <a:rPr lang="es-CO" sz="2400" dirty="0" smtClean="0">
                <a:latin typeface="Agency FB" pitchFamily="34" charset="0"/>
              </a:rPr>
              <a:t>	XXX</a:t>
            </a:r>
            <a:endParaRPr lang="es-CO" sz="2400" dirty="0">
              <a:latin typeface="Agency FB" pitchFamily="34" charset="0"/>
            </a:endParaRPr>
          </a:p>
          <a:p>
            <a:pPr>
              <a:lnSpc>
                <a:spcPct val="60000"/>
              </a:lnSpc>
              <a:spcBef>
                <a:spcPct val="50000"/>
              </a:spcBef>
            </a:pPr>
            <a:r>
              <a:rPr lang="es-CO" sz="2400" dirty="0">
                <a:latin typeface="Agency FB" pitchFamily="34" charset="0"/>
              </a:rPr>
              <a:t>Menos inventario final de producto en proceso		</a:t>
            </a:r>
            <a:r>
              <a:rPr lang="es-CO" sz="2400" dirty="0" smtClean="0">
                <a:latin typeface="Agency FB" pitchFamily="34" charset="0"/>
              </a:rPr>
              <a:t>	</a:t>
            </a:r>
            <a:r>
              <a:rPr lang="es-CO" sz="2400" u="sng" dirty="0" smtClean="0">
                <a:latin typeface="Agency FB" pitchFamily="34" charset="0"/>
              </a:rPr>
              <a:t>XXX</a:t>
            </a:r>
            <a:endParaRPr lang="es-CO" sz="2400" u="sng" dirty="0">
              <a:latin typeface="Agency FB" pitchFamily="34" charset="0"/>
            </a:endParaRPr>
          </a:p>
          <a:p>
            <a:pPr>
              <a:lnSpc>
                <a:spcPct val="60000"/>
              </a:lnSpc>
              <a:spcBef>
                <a:spcPct val="50000"/>
              </a:spcBef>
            </a:pPr>
            <a:r>
              <a:rPr lang="es-CO" sz="2400" dirty="0">
                <a:latin typeface="Agency FB" pitchFamily="34" charset="0"/>
              </a:rPr>
              <a:t>COSTO DE LOS PRODUCTOS TERMINADOS	</a:t>
            </a:r>
            <a:r>
              <a:rPr lang="es-CO" sz="2400" dirty="0" smtClean="0">
                <a:latin typeface="Agency FB" pitchFamily="34" charset="0"/>
              </a:rPr>
              <a:t>		XXX</a:t>
            </a:r>
            <a:endParaRPr lang="es-CO" sz="2400" dirty="0">
              <a:latin typeface="Agency FB" pitchFamily="34" charset="0"/>
            </a:endParaRPr>
          </a:p>
          <a:p>
            <a:pPr>
              <a:lnSpc>
                <a:spcPct val="60000"/>
              </a:lnSpc>
              <a:spcBef>
                <a:spcPct val="50000"/>
              </a:spcBef>
            </a:pPr>
            <a:r>
              <a:rPr lang="es-CO" sz="2400" dirty="0">
                <a:latin typeface="Agency FB" pitchFamily="34" charset="0"/>
              </a:rPr>
              <a:t>Más inventario inicial de productos terminados		</a:t>
            </a:r>
            <a:r>
              <a:rPr lang="es-CO" sz="2400" dirty="0" smtClean="0">
                <a:latin typeface="Agency FB" pitchFamily="34" charset="0"/>
              </a:rPr>
              <a:t>	XXX</a:t>
            </a:r>
            <a:endParaRPr lang="es-CO" sz="2400" dirty="0">
              <a:latin typeface="Agency FB" pitchFamily="34" charset="0"/>
            </a:endParaRPr>
          </a:p>
          <a:p>
            <a:pPr>
              <a:lnSpc>
                <a:spcPct val="60000"/>
              </a:lnSpc>
              <a:spcBef>
                <a:spcPct val="50000"/>
              </a:spcBef>
            </a:pPr>
            <a:r>
              <a:rPr lang="es-CO" sz="2400" dirty="0">
                <a:latin typeface="Agency FB" pitchFamily="34" charset="0"/>
              </a:rPr>
              <a:t>Menos inventario final de productos terminados	</a:t>
            </a:r>
            <a:r>
              <a:rPr lang="es-CO" sz="2400" dirty="0" smtClean="0">
                <a:latin typeface="Agency FB" pitchFamily="34" charset="0"/>
              </a:rPr>
              <a:t>	</a:t>
            </a:r>
            <a:r>
              <a:rPr lang="es-CO" sz="2400" u="sng" dirty="0" smtClean="0">
                <a:latin typeface="Agency FB" pitchFamily="34" charset="0"/>
              </a:rPr>
              <a:t>XXX</a:t>
            </a:r>
            <a:endParaRPr lang="es-CO" sz="2400" u="sng" dirty="0">
              <a:latin typeface="Agency FB" pitchFamily="34" charset="0"/>
            </a:endParaRPr>
          </a:p>
          <a:p>
            <a:pPr>
              <a:lnSpc>
                <a:spcPct val="60000"/>
              </a:lnSpc>
              <a:spcBef>
                <a:spcPct val="50000"/>
              </a:spcBef>
            </a:pPr>
            <a:r>
              <a:rPr lang="es-CO" sz="2400" dirty="0">
                <a:latin typeface="Agency FB" pitchFamily="34" charset="0"/>
              </a:rPr>
              <a:t>COSTO DE PRODUCTOS VENDIDOS			</a:t>
            </a:r>
            <a:r>
              <a:rPr lang="es-CO" sz="2400" dirty="0" smtClean="0">
                <a:latin typeface="Agency FB" pitchFamily="34" charset="0"/>
              </a:rPr>
              <a:t>	XXX</a:t>
            </a:r>
            <a:endParaRPr lang="es-ES" sz="2400" dirty="0">
              <a:latin typeface="Agency FB" pitchFamily="34" charset="0"/>
            </a:endParaRPr>
          </a:p>
        </p:txBody>
      </p:sp>
      <p:sp>
        <p:nvSpPr>
          <p:cNvPr id="2" name="1 Estrella de 5 puntas"/>
          <p:cNvSpPr/>
          <p:nvPr/>
        </p:nvSpPr>
        <p:spPr>
          <a:xfrm>
            <a:off x="8028384" y="6165304"/>
            <a:ext cx="288032" cy="28803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77694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79512" y="334397"/>
            <a:ext cx="8640960" cy="646331"/>
          </a:xfrm>
          <a:prstGeom prst="rect">
            <a:avLst/>
          </a:prstGeom>
          <a:noFill/>
        </p:spPr>
        <p:txBody>
          <a:bodyPr wrap="square" rtlCol="0">
            <a:spAutoFit/>
          </a:bodyPr>
          <a:lstStyle/>
          <a:p>
            <a:pPr algn="ctr"/>
            <a:r>
              <a:rPr lang="es-ES" sz="3600" b="1" dirty="0" smtClean="0">
                <a:latin typeface="Agency FB" pitchFamily="34" charset="0"/>
              </a:rPr>
              <a:t>EL BALANCE GENERAL EN EL CONTEXTO DE DECISIONES</a:t>
            </a:r>
          </a:p>
        </p:txBody>
      </p:sp>
      <p:sp>
        <p:nvSpPr>
          <p:cNvPr id="3" name="2 Rectángulo"/>
          <p:cNvSpPr/>
          <p:nvPr/>
        </p:nvSpPr>
        <p:spPr>
          <a:xfrm>
            <a:off x="323528" y="1340768"/>
            <a:ext cx="1944216" cy="504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gency FB" pitchFamily="34" charset="0"/>
            </a:endParaRPr>
          </a:p>
        </p:txBody>
      </p:sp>
      <p:sp>
        <p:nvSpPr>
          <p:cNvPr id="4" name="3 Rectángulo"/>
          <p:cNvSpPr/>
          <p:nvPr/>
        </p:nvSpPr>
        <p:spPr>
          <a:xfrm>
            <a:off x="2267744" y="1340768"/>
            <a:ext cx="4176464" cy="945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gency FB" pitchFamily="34" charset="0"/>
            </a:endParaRPr>
          </a:p>
        </p:txBody>
      </p:sp>
      <p:sp>
        <p:nvSpPr>
          <p:cNvPr id="5" name="4 Rectángulo"/>
          <p:cNvSpPr/>
          <p:nvPr/>
        </p:nvSpPr>
        <p:spPr>
          <a:xfrm>
            <a:off x="6444208" y="1340768"/>
            <a:ext cx="2088232" cy="4968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latin typeface="Agency FB" pitchFamily="34" charset="0"/>
              </a:rPr>
              <a:t>r</a:t>
            </a:r>
            <a:endParaRPr lang="es-ES" dirty="0">
              <a:latin typeface="Agency FB" pitchFamily="34" charset="0"/>
            </a:endParaRPr>
          </a:p>
        </p:txBody>
      </p:sp>
      <p:sp>
        <p:nvSpPr>
          <p:cNvPr id="6" name="5 CuadroTexto"/>
          <p:cNvSpPr txBox="1"/>
          <p:nvPr/>
        </p:nvSpPr>
        <p:spPr>
          <a:xfrm>
            <a:off x="2771800" y="1484784"/>
            <a:ext cx="3096344" cy="584775"/>
          </a:xfrm>
          <a:prstGeom prst="rect">
            <a:avLst/>
          </a:prstGeom>
          <a:noFill/>
        </p:spPr>
        <p:txBody>
          <a:bodyPr wrap="square" rtlCol="0">
            <a:spAutoFit/>
          </a:bodyPr>
          <a:lstStyle/>
          <a:p>
            <a:pPr algn="ctr"/>
            <a:r>
              <a:rPr lang="es-ES" sz="3200" dirty="0" smtClean="0">
                <a:latin typeface="Agency FB" pitchFamily="34" charset="0"/>
              </a:rPr>
              <a:t>BALANCE GENERAL</a:t>
            </a:r>
          </a:p>
        </p:txBody>
      </p:sp>
      <p:sp>
        <p:nvSpPr>
          <p:cNvPr id="7" name="6 CuadroTexto"/>
          <p:cNvSpPr txBox="1"/>
          <p:nvPr/>
        </p:nvSpPr>
        <p:spPr>
          <a:xfrm>
            <a:off x="539552" y="1916832"/>
            <a:ext cx="1512168" cy="369332"/>
          </a:xfrm>
          <a:prstGeom prst="rect">
            <a:avLst/>
          </a:prstGeom>
          <a:noFill/>
        </p:spPr>
        <p:txBody>
          <a:bodyPr wrap="square" rtlCol="0">
            <a:spAutoFit/>
          </a:bodyPr>
          <a:lstStyle/>
          <a:p>
            <a:pPr algn="ctr"/>
            <a:r>
              <a:rPr lang="es-ES" dirty="0" smtClean="0">
                <a:latin typeface="Agency FB" pitchFamily="34" charset="0"/>
              </a:rPr>
              <a:t>ACTIVO</a:t>
            </a:r>
            <a:endParaRPr lang="es-ES" dirty="0">
              <a:latin typeface="Agency FB" pitchFamily="34" charset="0"/>
            </a:endParaRPr>
          </a:p>
        </p:txBody>
      </p:sp>
      <p:sp>
        <p:nvSpPr>
          <p:cNvPr id="8" name="7 CuadroTexto"/>
          <p:cNvSpPr txBox="1"/>
          <p:nvPr/>
        </p:nvSpPr>
        <p:spPr>
          <a:xfrm>
            <a:off x="6660232" y="1772816"/>
            <a:ext cx="1656184" cy="646331"/>
          </a:xfrm>
          <a:prstGeom prst="rect">
            <a:avLst/>
          </a:prstGeom>
          <a:noFill/>
        </p:spPr>
        <p:txBody>
          <a:bodyPr wrap="square" rtlCol="0">
            <a:spAutoFit/>
          </a:bodyPr>
          <a:lstStyle/>
          <a:p>
            <a:pPr algn="ctr"/>
            <a:r>
              <a:rPr lang="es-ES" dirty="0" smtClean="0">
                <a:latin typeface="Agency FB" pitchFamily="34" charset="0"/>
              </a:rPr>
              <a:t>PASIVO Y</a:t>
            </a:r>
          </a:p>
          <a:p>
            <a:pPr algn="ctr"/>
            <a:r>
              <a:rPr lang="es-ES" dirty="0" smtClean="0">
                <a:latin typeface="Agency FB" pitchFamily="34" charset="0"/>
              </a:rPr>
              <a:t>PATRIMONIO</a:t>
            </a:r>
            <a:endParaRPr lang="es-ES" dirty="0">
              <a:latin typeface="Agency FB" pitchFamily="34" charset="0"/>
            </a:endParaRPr>
          </a:p>
        </p:txBody>
      </p:sp>
      <p:sp>
        <p:nvSpPr>
          <p:cNvPr id="9" name="8 CuadroTexto"/>
          <p:cNvSpPr txBox="1"/>
          <p:nvPr/>
        </p:nvSpPr>
        <p:spPr>
          <a:xfrm>
            <a:off x="539552" y="2420888"/>
            <a:ext cx="1512168" cy="646331"/>
          </a:xfrm>
          <a:prstGeom prst="rect">
            <a:avLst/>
          </a:prstGeom>
          <a:solidFill>
            <a:schemeClr val="bg1"/>
          </a:solidFill>
          <a:ln>
            <a:solidFill>
              <a:schemeClr val="tx1"/>
            </a:solidFill>
          </a:ln>
        </p:spPr>
        <p:txBody>
          <a:bodyPr wrap="square" rtlCol="0">
            <a:spAutoFit/>
          </a:bodyPr>
          <a:lstStyle/>
          <a:p>
            <a:pPr algn="ctr"/>
            <a:r>
              <a:rPr lang="es-ES" dirty="0" smtClean="0">
                <a:latin typeface="Agency FB" pitchFamily="34" charset="0"/>
              </a:rPr>
              <a:t>Activo </a:t>
            </a:r>
          </a:p>
          <a:p>
            <a:pPr algn="ctr"/>
            <a:r>
              <a:rPr lang="es-ES" dirty="0" smtClean="0">
                <a:latin typeface="Agency FB" pitchFamily="34" charset="0"/>
              </a:rPr>
              <a:t>Corriente</a:t>
            </a:r>
            <a:endParaRPr lang="es-ES" dirty="0">
              <a:latin typeface="Agency FB" pitchFamily="34" charset="0"/>
            </a:endParaRPr>
          </a:p>
        </p:txBody>
      </p:sp>
      <p:sp>
        <p:nvSpPr>
          <p:cNvPr id="10" name="9 CuadroTexto"/>
          <p:cNvSpPr txBox="1"/>
          <p:nvPr/>
        </p:nvSpPr>
        <p:spPr>
          <a:xfrm>
            <a:off x="539552" y="3430741"/>
            <a:ext cx="1512168" cy="646331"/>
          </a:xfrm>
          <a:prstGeom prst="rect">
            <a:avLst/>
          </a:prstGeom>
          <a:solidFill>
            <a:schemeClr val="bg1"/>
          </a:solidFill>
          <a:ln>
            <a:solidFill>
              <a:schemeClr val="tx1"/>
            </a:solidFill>
          </a:ln>
        </p:spPr>
        <p:txBody>
          <a:bodyPr wrap="square" rtlCol="0">
            <a:spAutoFit/>
          </a:bodyPr>
          <a:lstStyle/>
          <a:p>
            <a:pPr algn="ctr"/>
            <a:r>
              <a:rPr lang="es-ES" dirty="0" smtClean="0">
                <a:latin typeface="Agency FB" pitchFamily="34" charset="0"/>
              </a:rPr>
              <a:t>Activo </a:t>
            </a:r>
          </a:p>
          <a:p>
            <a:pPr algn="ctr"/>
            <a:r>
              <a:rPr lang="es-ES" dirty="0" smtClean="0">
                <a:latin typeface="Agency FB" pitchFamily="34" charset="0"/>
              </a:rPr>
              <a:t>Fijo</a:t>
            </a:r>
            <a:endParaRPr lang="es-ES" dirty="0">
              <a:latin typeface="Agency FB" pitchFamily="34" charset="0"/>
            </a:endParaRPr>
          </a:p>
        </p:txBody>
      </p:sp>
      <p:sp>
        <p:nvSpPr>
          <p:cNvPr id="11" name="10 CuadroTexto"/>
          <p:cNvSpPr txBox="1"/>
          <p:nvPr/>
        </p:nvSpPr>
        <p:spPr>
          <a:xfrm>
            <a:off x="539552" y="4366845"/>
            <a:ext cx="1512168" cy="646331"/>
          </a:xfrm>
          <a:prstGeom prst="rect">
            <a:avLst/>
          </a:prstGeom>
          <a:solidFill>
            <a:schemeClr val="bg1"/>
          </a:solidFill>
          <a:ln>
            <a:solidFill>
              <a:schemeClr val="tx1"/>
            </a:solidFill>
          </a:ln>
        </p:spPr>
        <p:txBody>
          <a:bodyPr wrap="square" rtlCol="0">
            <a:spAutoFit/>
          </a:bodyPr>
          <a:lstStyle/>
          <a:p>
            <a:pPr algn="ctr"/>
            <a:r>
              <a:rPr lang="es-ES" dirty="0" smtClean="0">
                <a:latin typeface="Agency FB" pitchFamily="34" charset="0"/>
              </a:rPr>
              <a:t>Otros</a:t>
            </a:r>
          </a:p>
          <a:p>
            <a:pPr algn="ctr"/>
            <a:r>
              <a:rPr lang="es-ES" dirty="0" smtClean="0">
                <a:latin typeface="Agency FB" pitchFamily="34" charset="0"/>
              </a:rPr>
              <a:t>activos</a:t>
            </a:r>
            <a:endParaRPr lang="es-ES" dirty="0">
              <a:latin typeface="Agency FB" pitchFamily="34" charset="0"/>
            </a:endParaRPr>
          </a:p>
        </p:txBody>
      </p:sp>
      <p:sp>
        <p:nvSpPr>
          <p:cNvPr id="12" name="11 CuadroTexto"/>
          <p:cNvSpPr txBox="1"/>
          <p:nvPr/>
        </p:nvSpPr>
        <p:spPr>
          <a:xfrm>
            <a:off x="539552" y="5446965"/>
            <a:ext cx="1512168" cy="646331"/>
          </a:xfrm>
          <a:prstGeom prst="rect">
            <a:avLst/>
          </a:prstGeom>
          <a:solidFill>
            <a:schemeClr val="bg1"/>
          </a:solidFill>
          <a:ln>
            <a:solidFill>
              <a:schemeClr val="tx1"/>
            </a:solidFill>
          </a:ln>
        </p:spPr>
        <p:txBody>
          <a:bodyPr wrap="square" rtlCol="0">
            <a:spAutoFit/>
          </a:bodyPr>
          <a:lstStyle/>
          <a:p>
            <a:pPr algn="ctr"/>
            <a:r>
              <a:rPr lang="es-ES" dirty="0" smtClean="0">
                <a:latin typeface="Agency FB" pitchFamily="34" charset="0"/>
              </a:rPr>
              <a:t>TOTAL</a:t>
            </a:r>
          </a:p>
          <a:p>
            <a:pPr algn="ctr"/>
            <a:r>
              <a:rPr lang="es-ES" dirty="0" smtClean="0">
                <a:latin typeface="Agency FB" pitchFamily="34" charset="0"/>
              </a:rPr>
              <a:t>ACTIVOS</a:t>
            </a:r>
            <a:endParaRPr lang="es-ES" dirty="0">
              <a:latin typeface="Agency FB" pitchFamily="34" charset="0"/>
            </a:endParaRPr>
          </a:p>
        </p:txBody>
      </p:sp>
      <p:sp>
        <p:nvSpPr>
          <p:cNvPr id="13" name="12 CuadroTexto"/>
          <p:cNvSpPr txBox="1"/>
          <p:nvPr/>
        </p:nvSpPr>
        <p:spPr>
          <a:xfrm>
            <a:off x="6660232" y="2420888"/>
            <a:ext cx="1512168" cy="646331"/>
          </a:xfrm>
          <a:prstGeom prst="rect">
            <a:avLst/>
          </a:prstGeom>
          <a:solidFill>
            <a:schemeClr val="bg1"/>
          </a:solidFill>
          <a:ln>
            <a:solidFill>
              <a:schemeClr val="tx1"/>
            </a:solidFill>
          </a:ln>
        </p:spPr>
        <p:txBody>
          <a:bodyPr wrap="square" rtlCol="0">
            <a:spAutoFit/>
          </a:bodyPr>
          <a:lstStyle/>
          <a:p>
            <a:pPr algn="ctr"/>
            <a:r>
              <a:rPr lang="es-ES" dirty="0" smtClean="0">
                <a:latin typeface="Agency FB" pitchFamily="34" charset="0"/>
              </a:rPr>
              <a:t>Pasivo </a:t>
            </a:r>
          </a:p>
          <a:p>
            <a:pPr algn="ctr"/>
            <a:r>
              <a:rPr lang="es-ES" dirty="0" smtClean="0">
                <a:latin typeface="Agency FB" pitchFamily="34" charset="0"/>
              </a:rPr>
              <a:t>Corriente</a:t>
            </a:r>
            <a:endParaRPr lang="es-ES" dirty="0">
              <a:latin typeface="Agency FB" pitchFamily="34" charset="0"/>
            </a:endParaRPr>
          </a:p>
        </p:txBody>
      </p:sp>
      <p:sp>
        <p:nvSpPr>
          <p:cNvPr id="14" name="13 CuadroTexto"/>
          <p:cNvSpPr txBox="1"/>
          <p:nvPr/>
        </p:nvSpPr>
        <p:spPr>
          <a:xfrm>
            <a:off x="6660232" y="3358733"/>
            <a:ext cx="1512168" cy="646331"/>
          </a:xfrm>
          <a:prstGeom prst="rect">
            <a:avLst/>
          </a:prstGeom>
          <a:solidFill>
            <a:schemeClr val="bg1"/>
          </a:solidFill>
          <a:ln>
            <a:solidFill>
              <a:schemeClr val="tx1"/>
            </a:solidFill>
          </a:ln>
        </p:spPr>
        <p:txBody>
          <a:bodyPr wrap="square" rtlCol="0">
            <a:spAutoFit/>
          </a:bodyPr>
          <a:lstStyle/>
          <a:p>
            <a:pPr algn="ctr"/>
            <a:r>
              <a:rPr lang="es-ES" dirty="0" smtClean="0">
                <a:latin typeface="Agency FB" pitchFamily="34" charset="0"/>
              </a:rPr>
              <a:t>Pasivo </a:t>
            </a:r>
          </a:p>
          <a:p>
            <a:pPr algn="ctr"/>
            <a:r>
              <a:rPr lang="es-ES" dirty="0" smtClean="0">
                <a:latin typeface="Agency FB" pitchFamily="34" charset="0"/>
              </a:rPr>
              <a:t>Largo Plazo</a:t>
            </a:r>
            <a:endParaRPr lang="es-ES" dirty="0">
              <a:latin typeface="Agency FB" pitchFamily="34" charset="0"/>
            </a:endParaRPr>
          </a:p>
        </p:txBody>
      </p:sp>
      <p:sp>
        <p:nvSpPr>
          <p:cNvPr id="15" name="14 CuadroTexto"/>
          <p:cNvSpPr txBox="1"/>
          <p:nvPr/>
        </p:nvSpPr>
        <p:spPr>
          <a:xfrm>
            <a:off x="6660232" y="4355812"/>
            <a:ext cx="1512168" cy="369332"/>
          </a:xfrm>
          <a:prstGeom prst="rect">
            <a:avLst/>
          </a:prstGeom>
          <a:solidFill>
            <a:schemeClr val="bg1"/>
          </a:solidFill>
          <a:ln>
            <a:solidFill>
              <a:schemeClr val="tx1"/>
            </a:solidFill>
          </a:ln>
        </p:spPr>
        <p:txBody>
          <a:bodyPr wrap="square" rtlCol="0">
            <a:spAutoFit/>
          </a:bodyPr>
          <a:lstStyle/>
          <a:p>
            <a:pPr algn="ctr"/>
            <a:r>
              <a:rPr lang="es-ES" dirty="0" smtClean="0">
                <a:latin typeface="Agency FB" pitchFamily="34" charset="0"/>
              </a:rPr>
              <a:t>Patrimonio</a:t>
            </a:r>
            <a:endParaRPr lang="es-ES" dirty="0">
              <a:latin typeface="Agency FB" pitchFamily="34" charset="0"/>
            </a:endParaRPr>
          </a:p>
        </p:txBody>
      </p:sp>
      <p:sp>
        <p:nvSpPr>
          <p:cNvPr id="16" name="15 CuadroTexto"/>
          <p:cNvSpPr txBox="1"/>
          <p:nvPr/>
        </p:nvSpPr>
        <p:spPr>
          <a:xfrm>
            <a:off x="6660232" y="5301208"/>
            <a:ext cx="1656184" cy="923330"/>
          </a:xfrm>
          <a:prstGeom prst="rect">
            <a:avLst/>
          </a:prstGeom>
          <a:solidFill>
            <a:schemeClr val="bg1"/>
          </a:solidFill>
          <a:ln>
            <a:solidFill>
              <a:schemeClr val="tx1"/>
            </a:solidFill>
          </a:ln>
        </p:spPr>
        <p:txBody>
          <a:bodyPr wrap="square" rtlCol="0">
            <a:spAutoFit/>
          </a:bodyPr>
          <a:lstStyle/>
          <a:p>
            <a:pPr algn="ctr"/>
            <a:r>
              <a:rPr lang="es-ES" dirty="0" smtClean="0">
                <a:latin typeface="Agency FB" pitchFamily="34" charset="0"/>
              </a:rPr>
              <a:t>TOTAL</a:t>
            </a:r>
          </a:p>
          <a:p>
            <a:pPr algn="ctr"/>
            <a:r>
              <a:rPr lang="es-ES" dirty="0" smtClean="0">
                <a:latin typeface="Agency FB" pitchFamily="34" charset="0"/>
              </a:rPr>
              <a:t>PASIVO Y PATRIMONIO</a:t>
            </a:r>
            <a:endParaRPr lang="es-ES" dirty="0">
              <a:latin typeface="Agency FB" pitchFamily="34" charset="0"/>
            </a:endParaRPr>
          </a:p>
        </p:txBody>
      </p:sp>
      <p:sp>
        <p:nvSpPr>
          <p:cNvPr id="17" name="16 CuadroTexto"/>
          <p:cNvSpPr txBox="1"/>
          <p:nvPr/>
        </p:nvSpPr>
        <p:spPr>
          <a:xfrm>
            <a:off x="2339752" y="2300778"/>
            <a:ext cx="3960440" cy="4154984"/>
          </a:xfrm>
          <a:prstGeom prst="rect">
            <a:avLst/>
          </a:prstGeom>
          <a:noFill/>
        </p:spPr>
        <p:txBody>
          <a:bodyPr wrap="square" rtlCol="0">
            <a:spAutoFit/>
          </a:bodyPr>
          <a:lstStyle/>
          <a:p>
            <a:pPr algn="just"/>
            <a:r>
              <a:rPr lang="es-CO" sz="2200" dirty="0" smtClean="0">
                <a:latin typeface="Agency FB" pitchFamily="34" charset="0"/>
              </a:rPr>
              <a:t>Muestra las categorías y cantidades de activos empleados en el negocio (es decir, todos los fondos asignados) y la compensación de los pasivos incurridos por prestamistas y dueños (es decir, los fondos obtenidos). </a:t>
            </a:r>
          </a:p>
          <a:p>
            <a:pPr algn="just"/>
            <a:r>
              <a:rPr lang="es-CO" sz="2200" dirty="0" smtClean="0">
                <a:latin typeface="Agency FB" pitchFamily="34" charset="0"/>
              </a:rPr>
              <a:t>La posición de los estados financieros estará equilibrada ya que el total de los activos invertidos por definición cuadran precisamente con las obligaciones contraídas con terceros y con el capital invertido por los accionistas.</a:t>
            </a:r>
            <a:endParaRPr lang="es-CO" sz="2200" dirty="0">
              <a:latin typeface="Agency FB" pitchFamily="34" charset="0"/>
            </a:endParaRPr>
          </a:p>
        </p:txBody>
      </p:sp>
      <p:sp>
        <p:nvSpPr>
          <p:cNvPr id="18" name="17 CuadroTexto"/>
          <p:cNvSpPr txBox="1"/>
          <p:nvPr/>
        </p:nvSpPr>
        <p:spPr>
          <a:xfrm>
            <a:off x="1079612" y="2996952"/>
            <a:ext cx="252028" cy="461665"/>
          </a:xfrm>
          <a:prstGeom prst="rect">
            <a:avLst/>
          </a:prstGeom>
          <a:noFill/>
        </p:spPr>
        <p:txBody>
          <a:bodyPr wrap="square" rtlCol="0">
            <a:spAutoFit/>
          </a:bodyPr>
          <a:lstStyle/>
          <a:p>
            <a:r>
              <a:rPr lang="es-CO" sz="2400" dirty="0" smtClean="0"/>
              <a:t>+</a:t>
            </a:r>
            <a:endParaRPr lang="es-CO" sz="2400" dirty="0"/>
          </a:p>
        </p:txBody>
      </p:sp>
      <p:sp>
        <p:nvSpPr>
          <p:cNvPr id="19" name="18 CuadroTexto"/>
          <p:cNvSpPr txBox="1"/>
          <p:nvPr/>
        </p:nvSpPr>
        <p:spPr>
          <a:xfrm>
            <a:off x="1079612" y="3975447"/>
            <a:ext cx="252028" cy="461665"/>
          </a:xfrm>
          <a:prstGeom prst="rect">
            <a:avLst/>
          </a:prstGeom>
          <a:noFill/>
        </p:spPr>
        <p:txBody>
          <a:bodyPr wrap="square" rtlCol="0">
            <a:spAutoFit/>
          </a:bodyPr>
          <a:lstStyle/>
          <a:p>
            <a:r>
              <a:rPr lang="es-CO" sz="2400" dirty="0" smtClean="0"/>
              <a:t>+</a:t>
            </a:r>
            <a:endParaRPr lang="es-CO" sz="2400" dirty="0"/>
          </a:p>
        </p:txBody>
      </p:sp>
      <p:sp>
        <p:nvSpPr>
          <p:cNvPr id="20" name="19 CuadroTexto"/>
          <p:cNvSpPr txBox="1"/>
          <p:nvPr/>
        </p:nvSpPr>
        <p:spPr>
          <a:xfrm>
            <a:off x="7164288" y="3975447"/>
            <a:ext cx="252028" cy="461665"/>
          </a:xfrm>
          <a:prstGeom prst="rect">
            <a:avLst/>
          </a:prstGeom>
          <a:noFill/>
        </p:spPr>
        <p:txBody>
          <a:bodyPr wrap="square" rtlCol="0">
            <a:spAutoFit/>
          </a:bodyPr>
          <a:lstStyle/>
          <a:p>
            <a:r>
              <a:rPr lang="es-CO" sz="2400" dirty="0" smtClean="0"/>
              <a:t>+</a:t>
            </a:r>
            <a:endParaRPr lang="es-CO" sz="2400" dirty="0"/>
          </a:p>
        </p:txBody>
      </p:sp>
      <p:sp>
        <p:nvSpPr>
          <p:cNvPr id="21" name="20 CuadroTexto"/>
          <p:cNvSpPr txBox="1"/>
          <p:nvPr/>
        </p:nvSpPr>
        <p:spPr>
          <a:xfrm>
            <a:off x="7164288" y="2996952"/>
            <a:ext cx="252028" cy="461665"/>
          </a:xfrm>
          <a:prstGeom prst="rect">
            <a:avLst/>
          </a:prstGeom>
          <a:noFill/>
        </p:spPr>
        <p:txBody>
          <a:bodyPr wrap="square" rtlCol="0">
            <a:spAutoFit/>
          </a:bodyPr>
          <a:lstStyle/>
          <a:p>
            <a:r>
              <a:rPr lang="es-CO" sz="2400" dirty="0" smtClean="0"/>
              <a:t>+</a:t>
            </a:r>
            <a:endParaRPr lang="es-CO" sz="2400" dirty="0"/>
          </a:p>
        </p:txBody>
      </p:sp>
      <p:sp>
        <p:nvSpPr>
          <p:cNvPr id="22" name="21 CuadroTexto"/>
          <p:cNvSpPr txBox="1"/>
          <p:nvPr/>
        </p:nvSpPr>
        <p:spPr>
          <a:xfrm>
            <a:off x="7164288" y="4767535"/>
            <a:ext cx="252028" cy="461665"/>
          </a:xfrm>
          <a:prstGeom prst="rect">
            <a:avLst/>
          </a:prstGeom>
          <a:noFill/>
        </p:spPr>
        <p:txBody>
          <a:bodyPr wrap="square" rtlCol="0">
            <a:spAutoFit/>
          </a:bodyPr>
          <a:lstStyle/>
          <a:p>
            <a:r>
              <a:rPr lang="es-CO" sz="2400" dirty="0" smtClean="0"/>
              <a:t>=</a:t>
            </a:r>
            <a:endParaRPr lang="es-CO" sz="2400" dirty="0"/>
          </a:p>
        </p:txBody>
      </p:sp>
      <p:sp>
        <p:nvSpPr>
          <p:cNvPr id="23" name="22 CuadroTexto"/>
          <p:cNvSpPr txBox="1"/>
          <p:nvPr/>
        </p:nvSpPr>
        <p:spPr>
          <a:xfrm>
            <a:off x="1115616" y="4983559"/>
            <a:ext cx="252028" cy="461665"/>
          </a:xfrm>
          <a:prstGeom prst="rect">
            <a:avLst/>
          </a:prstGeom>
          <a:noFill/>
        </p:spPr>
        <p:txBody>
          <a:bodyPr wrap="square" rtlCol="0">
            <a:spAutoFit/>
          </a:bodyPr>
          <a:lstStyle/>
          <a:p>
            <a:r>
              <a:rPr lang="es-CO" sz="2400" dirty="0" smtClean="0"/>
              <a:t>=</a:t>
            </a:r>
            <a:endParaRPr lang="es-CO" sz="2400" dirty="0"/>
          </a:p>
        </p:txBody>
      </p:sp>
    </p:spTree>
    <p:extLst>
      <p:ext uri="{BB962C8B-B14F-4D97-AF65-F5344CB8AC3E}">
        <p14:creationId xmlns:p14="http://schemas.microsoft.com/office/powerpoint/2010/main" val="2947553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49 Grupo"/>
          <p:cNvGrpSpPr/>
          <p:nvPr/>
        </p:nvGrpSpPr>
        <p:grpSpPr>
          <a:xfrm>
            <a:off x="323528" y="1700808"/>
            <a:ext cx="8208912" cy="5040560"/>
            <a:chOff x="323528" y="1340768"/>
            <a:chExt cx="8208912" cy="5040560"/>
          </a:xfrm>
        </p:grpSpPr>
        <p:sp>
          <p:nvSpPr>
            <p:cNvPr id="2" name="1 Rectángulo"/>
            <p:cNvSpPr/>
            <p:nvPr/>
          </p:nvSpPr>
          <p:spPr>
            <a:xfrm>
              <a:off x="323528" y="1340768"/>
              <a:ext cx="1944216" cy="504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gency FB" pitchFamily="34" charset="0"/>
              </a:endParaRPr>
            </a:p>
          </p:txBody>
        </p:sp>
        <p:sp>
          <p:nvSpPr>
            <p:cNvPr id="3" name="2 Rectángulo"/>
            <p:cNvSpPr/>
            <p:nvPr/>
          </p:nvSpPr>
          <p:spPr>
            <a:xfrm>
              <a:off x="2267744" y="1340768"/>
              <a:ext cx="4176464" cy="945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gency FB" pitchFamily="34" charset="0"/>
              </a:endParaRPr>
            </a:p>
          </p:txBody>
        </p:sp>
        <p:sp>
          <p:nvSpPr>
            <p:cNvPr id="4" name="3 Rectángulo"/>
            <p:cNvSpPr/>
            <p:nvPr/>
          </p:nvSpPr>
          <p:spPr>
            <a:xfrm>
              <a:off x="6444208" y="1340768"/>
              <a:ext cx="2088232" cy="504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latin typeface="Agency FB" pitchFamily="34" charset="0"/>
                </a:rPr>
                <a:t>r</a:t>
              </a:r>
              <a:endParaRPr lang="es-ES" dirty="0">
                <a:latin typeface="Agency FB" pitchFamily="34" charset="0"/>
              </a:endParaRPr>
            </a:p>
          </p:txBody>
        </p:sp>
        <p:sp>
          <p:nvSpPr>
            <p:cNvPr id="5" name="4 CuadroTexto"/>
            <p:cNvSpPr txBox="1"/>
            <p:nvPr/>
          </p:nvSpPr>
          <p:spPr>
            <a:xfrm>
              <a:off x="2771800" y="1484784"/>
              <a:ext cx="3096344" cy="584775"/>
            </a:xfrm>
            <a:prstGeom prst="rect">
              <a:avLst/>
            </a:prstGeom>
            <a:noFill/>
          </p:spPr>
          <p:txBody>
            <a:bodyPr wrap="square" rtlCol="0">
              <a:spAutoFit/>
            </a:bodyPr>
            <a:lstStyle/>
            <a:p>
              <a:pPr algn="ctr"/>
              <a:r>
                <a:rPr lang="es-ES" sz="3200" dirty="0" smtClean="0">
                  <a:latin typeface="Agency FB" pitchFamily="34" charset="0"/>
                </a:rPr>
                <a:t>BALANCE GENERAL</a:t>
              </a:r>
            </a:p>
          </p:txBody>
        </p:sp>
        <p:sp>
          <p:nvSpPr>
            <p:cNvPr id="6" name="5 CuadroTexto"/>
            <p:cNvSpPr txBox="1"/>
            <p:nvPr/>
          </p:nvSpPr>
          <p:spPr>
            <a:xfrm>
              <a:off x="539552" y="1916832"/>
              <a:ext cx="1512168" cy="369332"/>
            </a:xfrm>
            <a:prstGeom prst="rect">
              <a:avLst/>
            </a:prstGeom>
            <a:noFill/>
          </p:spPr>
          <p:txBody>
            <a:bodyPr wrap="square" rtlCol="0">
              <a:spAutoFit/>
            </a:bodyPr>
            <a:lstStyle/>
            <a:p>
              <a:pPr algn="ctr"/>
              <a:r>
                <a:rPr lang="es-ES" dirty="0" smtClean="0">
                  <a:latin typeface="Agency FB" pitchFamily="34" charset="0"/>
                </a:rPr>
                <a:t>ACTIVO</a:t>
              </a:r>
              <a:endParaRPr lang="es-ES" dirty="0">
                <a:latin typeface="Agency FB" pitchFamily="34" charset="0"/>
              </a:endParaRPr>
            </a:p>
          </p:txBody>
        </p:sp>
        <p:sp>
          <p:nvSpPr>
            <p:cNvPr id="7" name="6 CuadroTexto"/>
            <p:cNvSpPr txBox="1"/>
            <p:nvPr/>
          </p:nvSpPr>
          <p:spPr>
            <a:xfrm>
              <a:off x="6660232" y="1772816"/>
              <a:ext cx="1656184" cy="646331"/>
            </a:xfrm>
            <a:prstGeom prst="rect">
              <a:avLst/>
            </a:prstGeom>
            <a:noFill/>
          </p:spPr>
          <p:txBody>
            <a:bodyPr wrap="square" rtlCol="0">
              <a:spAutoFit/>
            </a:bodyPr>
            <a:lstStyle/>
            <a:p>
              <a:pPr algn="ctr"/>
              <a:r>
                <a:rPr lang="es-ES" dirty="0" smtClean="0">
                  <a:latin typeface="Agency FB" pitchFamily="34" charset="0"/>
                </a:rPr>
                <a:t>PASIVO Y</a:t>
              </a:r>
            </a:p>
            <a:p>
              <a:pPr algn="ctr"/>
              <a:r>
                <a:rPr lang="es-ES" dirty="0" smtClean="0">
                  <a:latin typeface="Agency FB" pitchFamily="34" charset="0"/>
                </a:rPr>
                <a:t>PATRIMONIO</a:t>
              </a:r>
              <a:endParaRPr lang="es-ES" dirty="0">
                <a:latin typeface="Agency FB" pitchFamily="34" charset="0"/>
              </a:endParaRPr>
            </a:p>
          </p:txBody>
        </p:sp>
        <p:sp>
          <p:nvSpPr>
            <p:cNvPr id="8" name="7 CuadroTexto"/>
            <p:cNvSpPr txBox="1"/>
            <p:nvPr/>
          </p:nvSpPr>
          <p:spPr>
            <a:xfrm>
              <a:off x="539552" y="2420888"/>
              <a:ext cx="1512168" cy="646331"/>
            </a:xfrm>
            <a:prstGeom prst="rect">
              <a:avLst/>
            </a:prstGeom>
            <a:solidFill>
              <a:schemeClr val="bg1"/>
            </a:solidFill>
            <a:ln>
              <a:solidFill>
                <a:schemeClr val="tx1"/>
              </a:solidFill>
            </a:ln>
          </p:spPr>
          <p:txBody>
            <a:bodyPr wrap="square" rtlCol="0">
              <a:spAutoFit/>
            </a:bodyPr>
            <a:lstStyle/>
            <a:p>
              <a:pPr algn="ctr"/>
              <a:r>
                <a:rPr lang="es-ES" dirty="0" smtClean="0">
                  <a:latin typeface="Agency FB" pitchFamily="34" charset="0"/>
                </a:rPr>
                <a:t>Activo </a:t>
              </a:r>
            </a:p>
            <a:p>
              <a:pPr algn="ctr"/>
              <a:r>
                <a:rPr lang="es-ES" dirty="0" smtClean="0">
                  <a:latin typeface="Agency FB" pitchFamily="34" charset="0"/>
                </a:rPr>
                <a:t>Corriente</a:t>
              </a:r>
              <a:endParaRPr lang="es-ES" dirty="0">
                <a:latin typeface="Agency FB" pitchFamily="34" charset="0"/>
              </a:endParaRPr>
            </a:p>
          </p:txBody>
        </p:sp>
        <p:sp>
          <p:nvSpPr>
            <p:cNvPr id="9" name="8 CuadroTexto"/>
            <p:cNvSpPr txBox="1"/>
            <p:nvPr/>
          </p:nvSpPr>
          <p:spPr>
            <a:xfrm>
              <a:off x="539552" y="3430741"/>
              <a:ext cx="1512168" cy="646331"/>
            </a:xfrm>
            <a:prstGeom prst="rect">
              <a:avLst/>
            </a:prstGeom>
            <a:solidFill>
              <a:schemeClr val="bg1"/>
            </a:solidFill>
            <a:ln>
              <a:solidFill>
                <a:schemeClr val="tx1"/>
              </a:solidFill>
            </a:ln>
          </p:spPr>
          <p:txBody>
            <a:bodyPr wrap="square" rtlCol="0">
              <a:spAutoFit/>
            </a:bodyPr>
            <a:lstStyle/>
            <a:p>
              <a:pPr algn="ctr"/>
              <a:r>
                <a:rPr lang="es-ES" dirty="0" smtClean="0">
                  <a:latin typeface="Agency FB" pitchFamily="34" charset="0"/>
                </a:rPr>
                <a:t>Activo </a:t>
              </a:r>
            </a:p>
            <a:p>
              <a:pPr algn="ctr"/>
              <a:r>
                <a:rPr lang="es-ES" dirty="0" smtClean="0">
                  <a:latin typeface="Agency FB" pitchFamily="34" charset="0"/>
                </a:rPr>
                <a:t>Fijo</a:t>
              </a:r>
              <a:endParaRPr lang="es-ES" dirty="0">
                <a:latin typeface="Agency FB" pitchFamily="34" charset="0"/>
              </a:endParaRPr>
            </a:p>
          </p:txBody>
        </p:sp>
        <p:sp>
          <p:nvSpPr>
            <p:cNvPr id="10" name="9 CuadroTexto"/>
            <p:cNvSpPr txBox="1"/>
            <p:nvPr/>
          </p:nvSpPr>
          <p:spPr>
            <a:xfrm>
              <a:off x="539552" y="4366845"/>
              <a:ext cx="1512168" cy="646331"/>
            </a:xfrm>
            <a:prstGeom prst="rect">
              <a:avLst/>
            </a:prstGeom>
            <a:solidFill>
              <a:schemeClr val="bg1"/>
            </a:solidFill>
            <a:ln>
              <a:solidFill>
                <a:schemeClr val="tx1"/>
              </a:solidFill>
            </a:ln>
          </p:spPr>
          <p:txBody>
            <a:bodyPr wrap="square" rtlCol="0">
              <a:spAutoFit/>
            </a:bodyPr>
            <a:lstStyle/>
            <a:p>
              <a:pPr algn="ctr"/>
              <a:r>
                <a:rPr lang="es-ES" dirty="0" smtClean="0">
                  <a:latin typeface="Agency FB" pitchFamily="34" charset="0"/>
                </a:rPr>
                <a:t>Otros</a:t>
              </a:r>
            </a:p>
            <a:p>
              <a:pPr algn="ctr"/>
              <a:r>
                <a:rPr lang="es-ES" dirty="0" smtClean="0">
                  <a:latin typeface="Agency FB" pitchFamily="34" charset="0"/>
                </a:rPr>
                <a:t>activos</a:t>
              </a:r>
              <a:endParaRPr lang="es-ES" dirty="0">
                <a:latin typeface="Agency FB" pitchFamily="34" charset="0"/>
              </a:endParaRPr>
            </a:p>
          </p:txBody>
        </p:sp>
        <p:sp>
          <p:nvSpPr>
            <p:cNvPr id="11" name="10 CuadroTexto"/>
            <p:cNvSpPr txBox="1"/>
            <p:nvPr/>
          </p:nvSpPr>
          <p:spPr>
            <a:xfrm>
              <a:off x="539552" y="5446965"/>
              <a:ext cx="1512168" cy="646331"/>
            </a:xfrm>
            <a:prstGeom prst="rect">
              <a:avLst/>
            </a:prstGeom>
            <a:solidFill>
              <a:schemeClr val="bg1"/>
            </a:solidFill>
            <a:ln>
              <a:solidFill>
                <a:schemeClr val="tx1"/>
              </a:solidFill>
            </a:ln>
          </p:spPr>
          <p:txBody>
            <a:bodyPr wrap="square" rtlCol="0">
              <a:spAutoFit/>
            </a:bodyPr>
            <a:lstStyle/>
            <a:p>
              <a:pPr algn="ctr"/>
              <a:r>
                <a:rPr lang="es-ES" dirty="0" smtClean="0">
                  <a:latin typeface="Agency FB" pitchFamily="34" charset="0"/>
                </a:rPr>
                <a:t>TOTAL</a:t>
              </a:r>
            </a:p>
            <a:p>
              <a:pPr algn="ctr"/>
              <a:r>
                <a:rPr lang="es-ES" dirty="0" smtClean="0">
                  <a:latin typeface="Agency FB" pitchFamily="34" charset="0"/>
                </a:rPr>
                <a:t>ACTIVOS</a:t>
              </a:r>
              <a:endParaRPr lang="es-ES" dirty="0">
                <a:latin typeface="Agency FB" pitchFamily="34" charset="0"/>
              </a:endParaRPr>
            </a:p>
          </p:txBody>
        </p:sp>
        <p:sp>
          <p:nvSpPr>
            <p:cNvPr id="12" name="11 CuadroTexto"/>
            <p:cNvSpPr txBox="1"/>
            <p:nvPr/>
          </p:nvSpPr>
          <p:spPr>
            <a:xfrm>
              <a:off x="6660232" y="2420888"/>
              <a:ext cx="1512168" cy="646331"/>
            </a:xfrm>
            <a:prstGeom prst="rect">
              <a:avLst/>
            </a:prstGeom>
            <a:solidFill>
              <a:schemeClr val="bg1"/>
            </a:solidFill>
            <a:ln>
              <a:solidFill>
                <a:schemeClr val="tx1"/>
              </a:solidFill>
            </a:ln>
          </p:spPr>
          <p:txBody>
            <a:bodyPr wrap="square" rtlCol="0">
              <a:spAutoFit/>
            </a:bodyPr>
            <a:lstStyle/>
            <a:p>
              <a:pPr algn="ctr"/>
              <a:r>
                <a:rPr lang="es-ES" dirty="0" smtClean="0">
                  <a:latin typeface="Agency FB" pitchFamily="34" charset="0"/>
                </a:rPr>
                <a:t>Pasivo </a:t>
              </a:r>
            </a:p>
            <a:p>
              <a:pPr algn="ctr"/>
              <a:r>
                <a:rPr lang="es-ES" dirty="0" smtClean="0">
                  <a:latin typeface="Agency FB" pitchFamily="34" charset="0"/>
                </a:rPr>
                <a:t>Corriente</a:t>
              </a:r>
              <a:endParaRPr lang="es-ES" dirty="0">
                <a:latin typeface="Agency FB" pitchFamily="34" charset="0"/>
              </a:endParaRPr>
            </a:p>
          </p:txBody>
        </p:sp>
        <p:sp>
          <p:nvSpPr>
            <p:cNvPr id="13" name="12 CuadroTexto"/>
            <p:cNvSpPr txBox="1"/>
            <p:nvPr/>
          </p:nvSpPr>
          <p:spPr>
            <a:xfrm>
              <a:off x="6660232" y="3358733"/>
              <a:ext cx="1512168" cy="646331"/>
            </a:xfrm>
            <a:prstGeom prst="rect">
              <a:avLst/>
            </a:prstGeom>
            <a:solidFill>
              <a:schemeClr val="bg1"/>
            </a:solidFill>
            <a:ln>
              <a:solidFill>
                <a:schemeClr val="tx1"/>
              </a:solidFill>
            </a:ln>
          </p:spPr>
          <p:txBody>
            <a:bodyPr wrap="square" rtlCol="0">
              <a:spAutoFit/>
            </a:bodyPr>
            <a:lstStyle/>
            <a:p>
              <a:pPr algn="ctr"/>
              <a:r>
                <a:rPr lang="es-ES" dirty="0" smtClean="0">
                  <a:latin typeface="Agency FB" pitchFamily="34" charset="0"/>
                </a:rPr>
                <a:t>Pasivo </a:t>
              </a:r>
            </a:p>
            <a:p>
              <a:pPr algn="ctr"/>
              <a:r>
                <a:rPr lang="es-ES" dirty="0" smtClean="0">
                  <a:latin typeface="Agency FB" pitchFamily="34" charset="0"/>
                </a:rPr>
                <a:t>Largo Plazo</a:t>
              </a:r>
              <a:endParaRPr lang="es-ES" dirty="0">
                <a:latin typeface="Agency FB" pitchFamily="34" charset="0"/>
              </a:endParaRPr>
            </a:p>
          </p:txBody>
        </p:sp>
        <p:sp>
          <p:nvSpPr>
            <p:cNvPr id="14" name="13 CuadroTexto"/>
            <p:cNvSpPr txBox="1"/>
            <p:nvPr/>
          </p:nvSpPr>
          <p:spPr>
            <a:xfrm>
              <a:off x="6660232" y="4355812"/>
              <a:ext cx="1512168" cy="369332"/>
            </a:xfrm>
            <a:prstGeom prst="rect">
              <a:avLst/>
            </a:prstGeom>
            <a:solidFill>
              <a:schemeClr val="bg1"/>
            </a:solidFill>
            <a:ln>
              <a:solidFill>
                <a:schemeClr val="tx1"/>
              </a:solidFill>
            </a:ln>
          </p:spPr>
          <p:txBody>
            <a:bodyPr wrap="square" rtlCol="0">
              <a:spAutoFit/>
            </a:bodyPr>
            <a:lstStyle/>
            <a:p>
              <a:pPr algn="ctr"/>
              <a:r>
                <a:rPr lang="es-ES" dirty="0" smtClean="0">
                  <a:latin typeface="Agency FB" pitchFamily="34" charset="0"/>
                </a:rPr>
                <a:t>Patrimonio</a:t>
              </a:r>
              <a:endParaRPr lang="es-ES" dirty="0">
                <a:latin typeface="Agency FB" pitchFamily="34" charset="0"/>
              </a:endParaRPr>
            </a:p>
          </p:txBody>
        </p:sp>
        <p:sp>
          <p:nvSpPr>
            <p:cNvPr id="15" name="14 CuadroTexto"/>
            <p:cNvSpPr txBox="1"/>
            <p:nvPr/>
          </p:nvSpPr>
          <p:spPr>
            <a:xfrm>
              <a:off x="6660232" y="5301208"/>
              <a:ext cx="1656184" cy="923330"/>
            </a:xfrm>
            <a:prstGeom prst="rect">
              <a:avLst/>
            </a:prstGeom>
            <a:solidFill>
              <a:schemeClr val="bg1"/>
            </a:solidFill>
            <a:ln>
              <a:solidFill>
                <a:schemeClr val="tx1"/>
              </a:solidFill>
            </a:ln>
          </p:spPr>
          <p:txBody>
            <a:bodyPr wrap="square" rtlCol="0">
              <a:spAutoFit/>
            </a:bodyPr>
            <a:lstStyle/>
            <a:p>
              <a:pPr algn="ctr"/>
              <a:r>
                <a:rPr lang="es-ES" dirty="0" smtClean="0">
                  <a:latin typeface="Agency FB" pitchFamily="34" charset="0"/>
                </a:rPr>
                <a:t>TOTAL</a:t>
              </a:r>
            </a:p>
            <a:p>
              <a:pPr algn="ctr"/>
              <a:r>
                <a:rPr lang="es-ES" dirty="0" smtClean="0">
                  <a:latin typeface="Agency FB" pitchFamily="34" charset="0"/>
                </a:rPr>
                <a:t>PASIVO Y PATRIMONIO</a:t>
              </a:r>
              <a:endParaRPr lang="es-ES" dirty="0">
                <a:latin typeface="Agency FB" pitchFamily="34" charset="0"/>
              </a:endParaRPr>
            </a:p>
          </p:txBody>
        </p:sp>
        <p:sp>
          <p:nvSpPr>
            <p:cNvPr id="16" name="15 CuadroTexto"/>
            <p:cNvSpPr txBox="1"/>
            <p:nvPr/>
          </p:nvSpPr>
          <p:spPr>
            <a:xfrm>
              <a:off x="1079612" y="2996952"/>
              <a:ext cx="252028" cy="461665"/>
            </a:xfrm>
            <a:prstGeom prst="rect">
              <a:avLst/>
            </a:prstGeom>
            <a:noFill/>
          </p:spPr>
          <p:txBody>
            <a:bodyPr wrap="square" rtlCol="0">
              <a:spAutoFit/>
            </a:bodyPr>
            <a:lstStyle/>
            <a:p>
              <a:r>
                <a:rPr lang="es-CO" sz="2400" dirty="0" smtClean="0"/>
                <a:t>+</a:t>
              </a:r>
              <a:endParaRPr lang="es-CO" sz="2400" dirty="0"/>
            </a:p>
          </p:txBody>
        </p:sp>
        <p:sp>
          <p:nvSpPr>
            <p:cNvPr id="17" name="16 CuadroTexto"/>
            <p:cNvSpPr txBox="1"/>
            <p:nvPr/>
          </p:nvSpPr>
          <p:spPr>
            <a:xfrm>
              <a:off x="1079612" y="3975447"/>
              <a:ext cx="252028" cy="461665"/>
            </a:xfrm>
            <a:prstGeom prst="rect">
              <a:avLst/>
            </a:prstGeom>
            <a:noFill/>
          </p:spPr>
          <p:txBody>
            <a:bodyPr wrap="square" rtlCol="0">
              <a:spAutoFit/>
            </a:bodyPr>
            <a:lstStyle/>
            <a:p>
              <a:r>
                <a:rPr lang="es-CO" sz="2400" dirty="0" smtClean="0"/>
                <a:t>+</a:t>
              </a:r>
              <a:endParaRPr lang="es-CO" sz="2400" dirty="0"/>
            </a:p>
          </p:txBody>
        </p:sp>
        <p:sp>
          <p:nvSpPr>
            <p:cNvPr id="18" name="17 CuadroTexto"/>
            <p:cNvSpPr txBox="1"/>
            <p:nvPr/>
          </p:nvSpPr>
          <p:spPr>
            <a:xfrm>
              <a:off x="7164288" y="3975447"/>
              <a:ext cx="252028" cy="461665"/>
            </a:xfrm>
            <a:prstGeom prst="rect">
              <a:avLst/>
            </a:prstGeom>
            <a:noFill/>
          </p:spPr>
          <p:txBody>
            <a:bodyPr wrap="square" rtlCol="0">
              <a:spAutoFit/>
            </a:bodyPr>
            <a:lstStyle/>
            <a:p>
              <a:r>
                <a:rPr lang="es-CO" sz="2400" dirty="0" smtClean="0"/>
                <a:t>+</a:t>
              </a:r>
              <a:endParaRPr lang="es-CO" sz="2400" dirty="0"/>
            </a:p>
          </p:txBody>
        </p:sp>
        <p:sp>
          <p:nvSpPr>
            <p:cNvPr id="19" name="18 CuadroTexto"/>
            <p:cNvSpPr txBox="1"/>
            <p:nvPr/>
          </p:nvSpPr>
          <p:spPr>
            <a:xfrm>
              <a:off x="7164288" y="2996952"/>
              <a:ext cx="252028" cy="461665"/>
            </a:xfrm>
            <a:prstGeom prst="rect">
              <a:avLst/>
            </a:prstGeom>
            <a:noFill/>
          </p:spPr>
          <p:txBody>
            <a:bodyPr wrap="square" rtlCol="0">
              <a:spAutoFit/>
            </a:bodyPr>
            <a:lstStyle/>
            <a:p>
              <a:r>
                <a:rPr lang="es-CO" sz="2400" dirty="0" smtClean="0"/>
                <a:t>+</a:t>
              </a:r>
              <a:endParaRPr lang="es-CO" sz="2400" dirty="0"/>
            </a:p>
          </p:txBody>
        </p:sp>
        <p:sp>
          <p:nvSpPr>
            <p:cNvPr id="20" name="19 CuadroTexto"/>
            <p:cNvSpPr txBox="1"/>
            <p:nvPr/>
          </p:nvSpPr>
          <p:spPr>
            <a:xfrm>
              <a:off x="7164288" y="4767535"/>
              <a:ext cx="252028" cy="461665"/>
            </a:xfrm>
            <a:prstGeom prst="rect">
              <a:avLst/>
            </a:prstGeom>
            <a:noFill/>
          </p:spPr>
          <p:txBody>
            <a:bodyPr wrap="square" rtlCol="0">
              <a:spAutoFit/>
            </a:bodyPr>
            <a:lstStyle/>
            <a:p>
              <a:r>
                <a:rPr lang="es-CO" sz="2400" dirty="0" smtClean="0"/>
                <a:t>=</a:t>
              </a:r>
              <a:endParaRPr lang="es-CO" sz="2400" dirty="0"/>
            </a:p>
          </p:txBody>
        </p:sp>
        <p:sp>
          <p:nvSpPr>
            <p:cNvPr id="21" name="20 CuadroTexto"/>
            <p:cNvSpPr txBox="1"/>
            <p:nvPr/>
          </p:nvSpPr>
          <p:spPr>
            <a:xfrm>
              <a:off x="1115616" y="4983559"/>
              <a:ext cx="252028" cy="461665"/>
            </a:xfrm>
            <a:prstGeom prst="rect">
              <a:avLst/>
            </a:prstGeom>
            <a:noFill/>
          </p:spPr>
          <p:txBody>
            <a:bodyPr wrap="square" rtlCol="0">
              <a:spAutoFit/>
            </a:bodyPr>
            <a:lstStyle/>
            <a:p>
              <a:r>
                <a:rPr lang="es-CO" sz="2400" dirty="0" smtClean="0"/>
                <a:t>=</a:t>
              </a:r>
              <a:endParaRPr lang="es-CO" sz="2400" dirty="0"/>
            </a:p>
          </p:txBody>
        </p:sp>
        <p:sp>
          <p:nvSpPr>
            <p:cNvPr id="22" name="21 Rectángulo"/>
            <p:cNvSpPr/>
            <p:nvPr/>
          </p:nvSpPr>
          <p:spPr>
            <a:xfrm>
              <a:off x="2411760" y="2358171"/>
              <a:ext cx="3888432" cy="4023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Agency FB" pitchFamily="34" charset="0"/>
              </a:endParaRPr>
            </a:p>
          </p:txBody>
        </p:sp>
        <p:sp>
          <p:nvSpPr>
            <p:cNvPr id="23" name="22 CuadroTexto"/>
            <p:cNvSpPr txBox="1"/>
            <p:nvPr/>
          </p:nvSpPr>
          <p:spPr>
            <a:xfrm>
              <a:off x="2627784" y="2322654"/>
              <a:ext cx="3168352" cy="369332"/>
            </a:xfrm>
            <a:prstGeom prst="rect">
              <a:avLst/>
            </a:prstGeom>
            <a:noFill/>
          </p:spPr>
          <p:txBody>
            <a:bodyPr wrap="square" rtlCol="0">
              <a:spAutoFit/>
            </a:bodyPr>
            <a:lstStyle/>
            <a:p>
              <a:pPr algn="ctr"/>
              <a:r>
                <a:rPr lang="es-ES" dirty="0" smtClean="0">
                  <a:latin typeface="Agency FB" pitchFamily="34" charset="0"/>
                </a:rPr>
                <a:t>ESTADO DE PÉRDIDAS Y GANANCIAS</a:t>
              </a:r>
              <a:endParaRPr lang="es-ES" dirty="0">
                <a:latin typeface="Agency FB" pitchFamily="34" charset="0"/>
              </a:endParaRPr>
            </a:p>
          </p:txBody>
        </p:sp>
        <p:sp>
          <p:nvSpPr>
            <p:cNvPr id="26" name="25 CuadroTexto"/>
            <p:cNvSpPr txBox="1"/>
            <p:nvPr/>
          </p:nvSpPr>
          <p:spPr>
            <a:xfrm>
              <a:off x="2987824" y="2651392"/>
              <a:ext cx="2592288" cy="353943"/>
            </a:xfrm>
            <a:prstGeom prst="rect">
              <a:avLst/>
            </a:prstGeom>
            <a:solidFill>
              <a:schemeClr val="bg1"/>
            </a:solidFill>
            <a:ln>
              <a:solidFill>
                <a:schemeClr val="tx1"/>
              </a:solidFill>
            </a:ln>
          </p:spPr>
          <p:txBody>
            <a:bodyPr wrap="square" rtlCol="0">
              <a:spAutoFit/>
            </a:bodyPr>
            <a:lstStyle/>
            <a:p>
              <a:pPr algn="ctr"/>
              <a:r>
                <a:rPr lang="es-ES" sz="1700" dirty="0" smtClean="0">
                  <a:latin typeface="Agency FB" pitchFamily="34" charset="0"/>
                </a:rPr>
                <a:t>VENTAS</a:t>
              </a:r>
              <a:endParaRPr lang="es-ES" sz="1700" dirty="0">
                <a:latin typeface="Agency FB" pitchFamily="34" charset="0"/>
              </a:endParaRPr>
            </a:p>
          </p:txBody>
        </p:sp>
        <p:sp>
          <p:nvSpPr>
            <p:cNvPr id="27" name="26 CuadroTexto"/>
            <p:cNvSpPr txBox="1"/>
            <p:nvPr/>
          </p:nvSpPr>
          <p:spPr>
            <a:xfrm>
              <a:off x="2987824" y="3047831"/>
              <a:ext cx="2592288" cy="353943"/>
            </a:xfrm>
            <a:prstGeom prst="rect">
              <a:avLst/>
            </a:prstGeom>
            <a:solidFill>
              <a:schemeClr val="bg1"/>
            </a:solidFill>
            <a:ln>
              <a:solidFill>
                <a:schemeClr val="tx1"/>
              </a:solidFill>
            </a:ln>
          </p:spPr>
          <p:txBody>
            <a:bodyPr wrap="square" rtlCol="0">
              <a:spAutoFit/>
            </a:bodyPr>
            <a:lstStyle/>
            <a:p>
              <a:pPr algn="ctr"/>
              <a:r>
                <a:rPr lang="es-ES" sz="1700" dirty="0" smtClean="0">
                  <a:latin typeface="Agency FB" pitchFamily="34" charset="0"/>
                </a:rPr>
                <a:t>COSTO DE VENTAS</a:t>
              </a:r>
              <a:endParaRPr lang="es-ES" sz="1700" dirty="0">
                <a:latin typeface="Agency FB" pitchFamily="34" charset="0"/>
              </a:endParaRPr>
            </a:p>
          </p:txBody>
        </p:sp>
        <p:sp>
          <p:nvSpPr>
            <p:cNvPr id="28" name="27 CuadroTexto"/>
            <p:cNvSpPr txBox="1"/>
            <p:nvPr/>
          </p:nvSpPr>
          <p:spPr>
            <a:xfrm>
              <a:off x="2987824" y="3437544"/>
              <a:ext cx="2592288" cy="353943"/>
            </a:xfrm>
            <a:prstGeom prst="rect">
              <a:avLst/>
            </a:prstGeom>
            <a:solidFill>
              <a:schemeClr val="bg1"/>
            </a:solidFill>
            <a:ln>
              <a:solidFill>
                <a:schemeClr val="tx1"/>
              </a:solidFill>
            </a:ln>
          </p:spPr>
          <p:txBody>
            <a:bodyPr wrap="square" rtlCol="0">
              <a:spAutoFit/>
            </a:bodyPr>
            <a:lstStyle/>
            <a:p>
              <a:pPr algn="ctr"/>
              <a:r>
                <a:rPr lang="es-ES" sz="1700" dirty="0" smtClean="0">
                  <a:latin typeface="Agency FB" pitchFamily="34" charset="0"/>
                </a:rPr>
                <a:t>MARGEN BRUTO</a:t>
              </a:r>
              <a:endParaRPr lang="es-ES" sz="1700" dirty="0">
                <a:latin typeface="Agency FB" pitchFamily="34" charset="0"/>
              </a:endParaRPr>
            </a:p>
          </p:txBody>
        </p:sp>
        <p:sp>
          <p:nvSpPr>
            <p:cNvPr id="29" name="28 CuadroTexto"/>
            <p:cNvSpPr txBox="1"/>
            <p:nvPr/>
          </p:nvSpPr>
          <p:spPr>
            <a:xfrm>
              <a:off x="2987824" y="3827180"/>
              <a:ext cx="2592288" cy="353943"/>
            </a:xfrm>
            <a:prstGeom prst="rect">
              <a:avLst/>
            </a:prstGeom>
            <a:solidFill>
              <a:schemeClr val="bg1"/>
            </a:solidFill>
            <a:ln>
              <a:solidFill>
                <a:schemeClr val="tx1"/>
              </a:solidFill>
            </a:ln>
          </p:spPr>
          <p:txBody>
            <a:bodyPr wrap="square" rtlCol="0">
              <a:spAutoFit/>
            </a:bodyPr>
            <a:lstStyle/>
            <a:p>
              <a:pPr algn="ctr"/>
              <a:r>
                <a:rPr lang="es-ES" sz="1700" dirty="0" smtClean="0">
                  <a:latin typeface="Agency FB" pitchFamily="34" charset="0"/>
                </a:rPr>
                <a:t>GASTOS OPERATIVOS</a:t>
              </a:r>
              <a:endParaRPr lang="es-ES" sz="1700" dirty="0">
                <a:latin typeface="Agency FB" pitchFamily="34" charset="0"/>
              </a:endParaRPr>
            </a:p>
          </p:txBody>
        </p:sp>
        <p:sp>
          <p:nvSpPr>
            <p:cNvPr id="30" name="29 CuadroTexto"/>
            <p:cNvSpPr txBox="1"/>
            <p:nvPr/>
          </p:nvSpPr>
          <p:spPr>
            <a:xfrm>
              <a:off x="2987824" y="4221088"/>
              <a:ext cx="2592288" cy="353943"/>
            </a:xfrm>
            <a:prstGeom prst="rect">
              <a:avLst/>
            </a:prstGeom>
            <a:solidFill>
              <a:schemeClr val="bg1"/>
            </a:solidFill>
            <a:ln>
              <a:solidFill>
                <a:schemeClr val="tx1"/>
              </a:solidFill>
            </a:ln>
          </p:spPr>
          <p:txBody>
            <a:bodyPr wrap="square" rtlCol="0">
              <a:spAutoFit/>
            </a:bodyPr>
            <a:lstStyle/>
            <a:p>
              <a:pPr algn="ctr"/>
              <a:r>
                <a:rPr lang="es-ES" sz="1700" dirty="0" smtClean="0">
                  <a:latin typeface="Agency FB" pitchFamily="34" charset="0"/>
                </a:rPr>
                <a:t>UTILIDAD OPERATIVA</a:t>
              </a:r>
              <a:endParaRPr lang="es-ES" sz="1700" dirty="0">
                <a:latin typeface="Agency FB" pitchFamily="34" charset="0"/>
              </a:endParaRPr>
            </a:p>
          </p:txBody>
        </p:sp>
        <p:sp>
          <p:nvSpPr>
            <p:cNvPr id="31" name="30 CuadroTexto"/>
            <p:cNvSpPr txBox="1"/>
            <p:nvPr/>
          </p:nvSpPr>
          <p:spPr>
            <a:xfrm>
              <a:off x="2987824" y="4602334"/>
              <a:ext cx="2592288" cy="353943"/>
            </a:xfrm>
            <a:prstGeom prst="rect">
              <a:avLst/>
            </a:prstGeom>
            <a:solidFill>
              <a:schemeClr val="bg1"/>
            </a:solidFill>
            <a:ln>
              <a:solidFill>
                <a:schemeClr val="tx1"/>
              </a:solidFill>
            </a:ln>
          </p:spPr>
          <p:txBody>
            <a:bodyPr wrap="square" rtlCol="0">
              <a:spAutoFit/>
            </a:bodyPr>
            <a:lstStyle/>
            <a:p>
              <a:pPr algn="ctr"/>
              <a:r>
                <a:rPr lang="es-ES" sz="1700" dirty="0" smtClean="0">
                  <a:latin typeface="Agency FB" pitchFamily="34" charset="0"/>
                </a:rPr>
                <a:t>INTERESES</a:t>
              </a:r>
              <a:endParaRPr lang="es-ES" sz="1700" dirty="0">
                <a:latin typeface="Agency FB" pitchFamily="34" charset="0"/>
              </a:endParaRPr>
            </a:p>
          </p:txBody>
        </p:sp>
        <p:sp>
          <p:nvSpPr>
            <p:cNvPr id="32" name="31 CuadroTexto"/>
            <p:cNvSpPr txBox="1"/>
            <p:nvPr/>
          </p:nvSpPr>
          <p:spPr>
            <a:xfrm>
              <a:off x="2987824" y="4987775"/>
              <a:ext cx="2592288" cy="353943"/>
            </a:xfrm>
            <a:prstGeom prst="rect">
              <a:avLst/>
            </a:prstGeom>
            <a:solidFill>
              <a:schemeClr val="bg1"/>
            </a:solidFill>
            <a:ln>
              <a:solidFill>
                <a:schemeClr val="tx1"/>
              </a:solidFill>
            </a:ln>
          </p:spPr>
          <p:txBody>
            <a:bodyPr wrap="square" rtlCol="0">
              <a:spAutoFit/>
            </a:bodyPr>
            <a:lstStyle/>
            <a:p>
              <a:pPr algn="ctr"/>
              <a:r>
                <a:rPr lang="es-ES" sz="1700" dirty="0" smtClean="0">
                  <a:latin typeface="Agency FB" pitchFamily="34" charset="0"/>
                </a:rPr>
                <a:t>UTILIDAD ANTES DE IMPUESTOS</a:t>
              </a:r>
              <a:endParaRPr lang="es-ES" sz="1700" dirty="0">
                <a:latin typeface="Agency FB" pitchFamily="34" charset="0"/>
              </a:endParaRPr>
            </a:p>
          </p:txBody>
        </p:sp>
        <p:sp>
          <p:nvSpPr>
            <p:cNvPr id="33" name="32 CuadroTexto"/>
            <p:cNvSpPr txBox="1"/>
            <p:nvPr/>
          </p:nvSpPr>
          <p:spPr>
            <a:xfrm>
              <a:off x="2987824" y="5377488"/>
              <a:ext cx="2592288" cy="353943"/>
            </a:xfrm>
            <a:prstGeom prst="rect">
              <a:avLst/>
            </a:prstGeom>
            <a:solidFill>
              <a:schemeClr val="bg1"/>
            </a:solidFill>
            <a:ln>
              <a:solidFill>
                <a:schemeClr val="tx1"/>
              </a:solidFill>
            </a:ln>
          </p:spPr>
          <p:txBody>
            <a:bodyPr wrap="square" rtlCol="0">
              <a:spAutoFit/>
            </a:bodyPr>
            <a:lstStyle/>
            <a:p>
              <a:pPr algn="ctr"/>
              <a:r>
                <a:rPr lang="es-ES" sz="1700" dirty="0" smtClean="0">
                  <a:latin typeface="Agency FB" pitchFamily="34" charset="0"/>
                </a:rPr>
                <a:t>IMPUESTOS</a:t>
              </a:r>
              <a:endParaRPr lang="es-ES" sz="1700" dirty="0">
                <a:latin typeface="Agency FB" pitchFamily="34" charset="0"/>
              </a:endParaRPr>
            </a:p>
          </p:txBody>
        </p:sp>
        <p:sp>
          <p:nvSpPr>
            <p:cNvPr id="35" name="34 CuadroTexto"/>
            <p:cNvSpPr txBox="1"/>
            <p:nvPr/>
          </p:nvSpPr>
          <p:spPr>
            <a:xfrm>
              <a:off x="2987824" y="5883369"/>
              <a:ext cx="2592288" cy="353943"/>
            </a:xfrm>
            <a:prstGeom prst="rect">
              <a:avLst/>
            </a:prstGeom>
            <a:solidFill>
              <a:schemeClr val="bg1"/>
            </a:solidFill>
            <a:ln>
              <a:solidFill>
                <a:schemeClr val="tx1"/>
              </a:solidFill>
            </a:ln>
          </p:spPr>
          <p:txBody>
            <a:bodyPr wrap="square" rtlCol="0">
              <a:spAutoFit/>
            </a:bodyPr>
            <a:lstStyle/>
            <a:p>
              <a:pPr algn="ctr"/>
              <a:r>
                <a:rPr lang="es-ES" sz="1700" dirty="0" smtClean="0">
                  <a:latin typeface="Agency FB" pitchFamily="34" charset="0"/>
                </a:rPr>
                <a:t>UTILIDAD NETA</a:t>
              </a:r>
              <a:endParaRPr lang="es-ES" sz="1700" dirty="0">
                <a:latin typeface="Agency FB" pitchFamily="34" charset="0"/>
              </a:endParaRPr>
            </a:p>
          </p:txBody>
        </p:sp>
        <p:sp>
          <p:nvSpPr>
            <p:cNvPr id="36" name="35 CuadroTexto"/>
            <p:cNvSpPr txBox="1"/>
            <p:nvPr/>
          </p:nvSpPr>
          <p:spPr>
            <a:xfrm>
              <a:off x="2411760" y="3140968"/>
              <a:ext cx="720080" cy="261610"/>
            </a:xfrm>
            <a:prstGeom prst="rect">
              <a:avLst/>
            </a:prstGeom>
            <a:noFill/>
          </p:spPr>
          <p:txBody>
            <a:bodyPr wrap="square" rtlCol="0">
              <a:spAutoFit/>
            </a:bodyPr>
            <a:lstStyle/>
            <a:p>
              <a:r>
                <a:rPr lang="es-CO" sz="1100" dirty="0" smtClean="0"/>
                <a:t>menos</a:t>
              </a:r>
              <a:endParaRPr lang="es-CO" sz="1100" dirty="0"/>
            </a:p>
          </p:txBody>
        </p:sp>
        <p:sp>
          <p:nvSpPr>
            <p:cNvPr id="37" name="36 CuadroTexto"/>
            <p:cNvSpPr txBox="1"/>
            <p:nvPr/>
          </p:nvSpPr>
          <p:spPr>
            <a:xfrm>
              <a:off x="2411760" y="3527430"/>
              <a:ext cx="720080" cy="261610"/>
            </a:xfrm>
            <a:prstGeom prst="rect">
              <a:avLst/>
            </a:prstGeom>
            <a:noFill/>
          </p:spPr>
          <p:txBody>
            <a:bodyPr wrap="square" rtlCol="0">
              <a:spAutoFit/>
            </a:bodyPr>
            <a:lstStyle/>
            <a:p>
              <a:r>
                <a:rPr lang="es-CO" sz="1100" dirty="0" smtClean="0"/>
                <a:t>igual</a:t>
              </a:r>
              <a:endParaRPr lang="es-CO" sz="1100" dirty="0"/>
            </a:p>
          </p:txBody>
        </p:sp>
        <p:sp>
          <p:nvSpPr>
            <p:cNvPr id="38" name="37 CuadroTexto"/>
            <p:cNvSpPr txBox="1"/>
            <p:nvPr/>
          </p:nvSpPr>
          <p:spPr>
            <a:xfrm>
              <a:off x="2411760" y="3887470"/>
              <a:ext cx="720080" cy="261610"/>
            </a:xfrm>
            <a:prstGeom prst="rect">
              <a:avLst/>
            </a:prstGeom>
            <a:noFill/>
          </p:spPr>
          <p:txBody>
            <a:bodyPr wrap="square" rtlCol="0">
              <a:spAutoFit/>
            </a:bodyPr>
            <a:lstStyle/>
            <a:p>
              <a:r>
                <a:rPr lang="es-CO" sz="1100" dirty="0" smtClean="0"/>
                <a:t>menos</a:t>
              </a:r>
              <a:endParaRPr lang="es-CO" sz="1100" dirty="0"/>
            </a:p>
          </p:txBody>
        </p:sp>
        <p:sp>
          <p:nvSpPr>
            <p:cNvPr id="39" name="38 CuadroTexto"/>
            <p:cNvSpPr txBox="1"/>
            <p:nvPr/>
          </p:nvSpPr>
          <p:spPr>
            <a:xfrm>
              <a:off x="2411760" y="4653136"/>
              <a:ext cx="720080" cy="261610"/>
            </a:xfrm>
            <a:prstGeom prst="rect">
              <a:avLst/>
            </a:prstGeom>
            <a:noFill/>
          </p:spPr>
          <p:txBody>
            <a:bodyPr wrap="square" rtlCol="0">
              <a:spAutoFit/>
            </a:bodyPr>
            <a:lstStyle/>
            <a:p>
              <a:r>
                <a:rPr lang="es-CO" sz="1100" dirty="0" smtClean="0"/>
                <a:t>menos</a:t>
              </a:r>
              <a:endParaRPr lang="es-CO" sz="1100" dirty="0"/>
            </a:p>
          </p:txBody>
        </p:sp>
        <p:sp>
          <p:nvSpPr>
            <p:cNvPr id="40" name="39 CuadroTexto"/>
            <p:cNvSpPr txBox="1"/>
            <p:nvPr/>
          </p:nvSpPr>
          <p:spPr>
            <a:xfrm>
              <a:off x="2411760" y="5471646"/>
              <a:ext cx="720080" cy="261610"/>
            </a:xfrm>
            <a:prstGeom prst="rect">
              <a:avLst/>
            </a:prstGeom>
            <a:noFill/>
          </p:spPr>
          <p:txBody>
            <a:bodyPr wrap="square" rtlCol="0">
              <a:spAutoFit/>
            </a:bodyPr>
            <a:lstStyle/>
            <a:p>
              <a:r>
                <a:rPr lang="es-CO" sz="1100" dirty="0" smtClean="0"/>
                <a:t>menos</a:t>
              </a:r>
              <a:endParaRPr lang="es-CO" sz="1100" dirty="0"/>
            </a:p>
          </p:txBody>
        </p:sp>
        <p:sp>
          <p:nvSpPr>
            <p:cNvPr id="41" name="40 CuadroTexto"/>
            <p:cNvSpPr txBox="1"/>
            <p:nvPr/>
          </p:nvSpPr>
          <p:spPr>
            <a:xfrm>
              <a:off x="2411760" y="4293096"/>
              <a:ext cx="720080" cy="261610"/>
            </a:xfrm>
            <a:prstGeom prst="rect">
              <a:avLst/>
            </a:prstGeom>
            <a:noFill/>
          </p:spPr>
          <p:txBody>
            <a:bodyPr wrap="square" rtlCol="0">
              <a:spAutoFit/>
            </a:bodyPr>
            <a:lstStyle/>
            <a:p>
              <a:r>
                <a:rPr lang="es-CO" sz="1100" dirty="0" smtClean="0"/>
                <a:t>igual</a:t>
              </a:r>
              <a:endParaRPr lang="es-CO" sz="1100" dirty="0"/>
            </a:p>
          </p:txBody>
        </p:sp>
        <p:sp>
          <p:nvSpPr>
            <p:cNvPr id="42" name="41 CuadroTexto"/>
            <p:cNvSpPr txBox="1"/>
            <p:nvPr/>
          </p:nvSpPr>
          <p:spPr>
            <a:xfrm>
              <a:off x="2411760" y="5039598"/>
              <a:ext cx="720080" cy="261610"/>
            </a:xfrm>
            <a:prstGeom prst="rect">
              <a:avLst/>
            </a:prstGeom>
            <a:noFill/>
          </p:spPr>
          <p:txBody>
            <a:bodyPr wrap="square" rtlCol="0">
              <a:spAutoFit/>
            </a:bodyPr>
            <a:lstStyle/>
            <a:p>
              <a:r>
                <a:rPr lang="es-CO" sz="1100" dirty="0" smtClean="0"/>
                <a:t>igual</a:t>
              </a:r>
              <a:endParaRPr lang="es-CO" sz="1100" dirty="0"/>
            </a:p>
          </p:txBody>
        </p:sp>
        <p:sp>
          <p:nvSpPr>
            <p:cNvPr id="43" name="42 CuadroTexto"/>
            <p:cNvSpPr txBox="1"/>
            <p:nvPr/>
          </p:nvSpPr>
          <p:spPr>
            <a:xfrm>
              <a:off x="2411760" y="5975702"/>
              <a:ext cx="720080" cy="261610"/>
            </a:xfrm>
            <a:prstGeom prst="rect">
              <a:avLst/>
            </a:prstGeom>
            <a:noFill/>
          </p:spPr>
          <p:txBody>
            <a:bodyPr wrap="square" rtlCol="0">
              <a:spAutoFit/>
            </a:bodyPr>
            <a:lstStyle/>
            <a:p>
              <a:r>
                <a:rPr lang="es-CO" sz="1100" dirty="0" smtClean="0"/>
                <a:t>igual</a:t>
              </a:r>
              <a:endParaRPr lang="es-CO" sz="1100" dirty="0"/>
            </a:p>
          </p:txBody>
        </p:sp>
        <p:cxnSp>
          <p:nvCxnSpPr>
            <p:cNvPr id="45" name="44 Conector recto de flecha"/>
            <p:cNvCxnSpPr/>
            <p:nvPr/>
          </p:nvCxnSpPr>
          <p:spPr>
            <a:xfrm flipV="1">
              <a:off x="5580112" y="4540478"/>
              <a:ext cx="1080120" cy="15198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6" name="45 CuadroTexto"/>
          <p:cNvSpPr txBox="1"/>
          <p:nvPr/>
        </p:nvSpPr>
        <p:spPr>
          <a:xfrm>
            <a:off x="611560" y="1095127"/>
            <a:ext cx="1368152" cy="461665"/>
          </a:xfrm>
          <a:prstGeom prst="rect">
            <a:avLst/>
          </a:prstGeom>
          <a:noFill/>
        </p:spPr>
        <p:txBody>
          <a:bodyPr wrap="square" rtlCol="0">
            <a:spAutoFit/>
          </a:bodyPr>
          <a:lstStyle/>
          <a:p>
            <a:r>
              <a:rPr lang="es-CO" sz="2400" b="1" dirty="0" smtClean="0">
                <a:latin typeface="Agency FB" pitchFamily="34" charset="0"/>
              </a:rPr>
              <a:t>INVERSIÓN</a:t>
            </a:r>
            <a:endParaRPr lang="es-CO" sz="2400" b="1" dirty="0">
              <a:latin typeface="Agency FB" pitchFamily="34" charset="0"/>
            </a:endParaRPr>
          </a:p>
        </p:txBody>
      </p:sp>
      <p:sp>
        <p:nvSpPr>
          <p:cNvPr id="47" name="46 CuadroTexto"/>
          <p:cNvSpPr txBox="1"/>
          <p:nvPr/>
        </p:nvSpPr>
        <p:spPr>
          <a:xfrm>
            <a:off x="3635896" y="1095127"/>
            <a:ext cx="1368152" cy="461665"/>
          </a:xfrm>
          <a:prstGeom prst="rect">
            <a:avLst/>
          </a:prstGeom>
          <a:noFill/>
        </p:spPr>
        <p:txBody>
          <a:bodyPr wrap="square" rtlCol="0">
            <a:spAutoFit/>
          </a:bodyPr>
          <a:lstStyle/>
          <a:p>
            <a:r>
              <a:rPr lang="es-CO" sz="2400" b="1" dirty="0" smtClean="0">
                <a:latin typeface="Agency FB" pitchFamily="34" charset="0"/>
              </a:rPr>
              <a:t>OPERACIÓN</a:t>
            </a:r>
            <a:endParaRPr lang="es-CO" sz="2400" b="1" dirty="0">
              <a:latin typeface="Agency FB" pitchFamily="34" charset="0"/>
            </a:endParaRPr>
          </a:p>
        </p:txBody>
      </p:sp>
      <p:sp>
        <p:nvSpPr>
          <p:cNvPr id="48" name="47 CuadroTexto"/>
          <p:cNvSpPr txBox="1"/>
          <p:nvPr/>
        </p:nvSpPr>
        <p:spPr>
          <a:xfrm>
            <a:off x="6660232" y="1095127"/>
            <a:ext cx="1656184" cy="461665"/>
          </a:xfrm>
          <a:prstGeom prst="rect">
            <a:avLst/>
          </a:prstGeom>
          <a:noFill/>
        </p:spPr>
        <p:txBody>
          <a:bodyPr wrap="square" rtlCol="0">
            <a:spAutoFit/>
          </a:bodyPr>
          <a:lstStyle/>
          <a:p>
            <a:r>
              <a:rPr lang="es-CO" sz="2400" b="1" dirty="0" smtClean="0">
                <a:latin typeface="Agency FB" pitchFamily="34" charset="0"/>
              </a:rPr>
              <a:t>FINANCIACIÓN</a:t>
            </a:r>
            <a:endParaRPr lang="es-CO" sz="2400" b="1" dirty="0">
              <a:latin typeface="Agency FB" pitchFamily="34" charset="0"/>
            </a:endParaRPr>
          </a:p>
        </p:txBody>
      </p:sp>
      <p:sp>
        <p:nvSpPr>
          <p:cNvPr id="49" name="48 CuadroTexto"/>
          <p:cNvSpPr txBox="1"/>
          <p:nvPr/>
        </p:nvSpPr>
        <p:spPr>
          <a:xfrm>
            <a:off x="144016" y="-99392"/>
            <a:ext cx="8388424" cy="1200329"/>
          </a:xfrm>
          <a:prstGeom prst="rect">
            <a:avLst/>
          </a:prstGeom>
          <a:noFill/>
        </p:spPr>
        <p:txBody>
          <a:bodyPr wrap="square" rtlCol="0">
            <a:spAutoFit/>
          </a:bodyPr>
          <a:lstStyle/>
          <a:p>
            <a:pPr algn="ctr"/>
            <a:r>
              <a:rPr lang="es-ES" sz="3600" b="1" dirty="0" smtClean="0">
                <a:latin typeface="Agency FB" pitchFamily="34" charset="0"/>
              </a:rPr>
              <a:t>LOS ESTADOS FINANCIEROS EN EL CONTEXTO DE DECISIONES</a:t>
            </a:r>
          </a:p>
        </p:txBody>
      </p:sp>
    </p:spTree>
    <p:extLst>
      <p:ext uri="{BB962C8B-B14F-4D97-AF65-F5344CB8AC3E}">
        <p14:creationId xmlns:p14="http://schemas.microsoft.com/office/powerpoint/2010/main" val="1526323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42 Grupo"/>
          <p:cNvGrpSpPr/>
          <p:nvPr/>
        </p:nvGrpSpPr>
        <p:grpSpPr>
          <a:xfrm>
            <a:off x="323528" y="116632"/>
            <a:ext cx="8208912" cy="4153235"/>
            <a:chOff x="323528" y="332656"/>
            <a:chExt cx="8208912" cy="4608512"/>
          </a:xfrm>
        </p:grpSpPr>
        <p:sp>
          <p:nvSpPr>
            <p:cNvPr id="3" name="2 Rectángulo"/>
            <p:cNvSpPr/>
            <p:nvPr/>
          </p:nvSpPr>
          <p:spPr>
            <a:xfrm>
              <a:off x="323528" y="332656"/>
              <a:ext cx="1944216" cy="4608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gency FB" pitchFamily="34" charset="0"/>
              </a:endParaRPr>
            </a:p>
          </p:txBody>
        </p:sp>
        <p:sp>
          <p:nvSpPr>
            <p:cNvPr id="4" name="3 Rectángulo"/>
            <p:cNvSpPr/>
            <p:nvPr/>
          </p:nvSpPr>
          <p:spPr>
            <a:xfrm>
              <a:off x="2267744" y="332656"/>
              <a:ext cx="4176464" cy="864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Agency FB" pitchFamily="34" charset="0"/>
              </a:endParaRPr>
            </a:p>
          </p:txBody>
        </p:sp>
        <p:sp>
          <p:nvSpPr>
            <p:cNvPr id="5" name="4 Rectángulo"/>
            <p:cNvSpPr/>
            <p:nvPr/>
          </p:nvSpPr>
          <p:spPr>
            <a:xfrm>
              <a:off x="6444208" y="332656"/>
              <a:ext cx="2088232" cy="4608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latin typeface="Agency FB" pitchFamily="34" charset="0"/>
                </a:rPr>
                <a:t>r</a:t>
              </a:r>
              <a:endParaRPr lang="es-ES" dirty="0">
                <a:latin typeface="Agency FB" pitchFamily="34" charset="0"/>
              </a:endParaRPr>
            </a:p>
          </p:txBody>
        </p:sp>
        <p:sp>
          <p:nvSpPr>
            <p:cNvPr id="6" name="5 CuadroTexto"/>
            <p:cNvSpPr txBox="1"/>
            <p:nvPr/>
          </p:nvSpPr>
          <p:spPr>
            <a:xfrm>
              <a:off x="2771800" y="464328"/>
              <a:ext cx="3096344" cy="534651"/>
            </a:xfrm>
            <a:prstGeom prst="rect">
              <a:avLst/>
            </a:prstGeom>
            <a:noFill/>
          </p:spPr>
          <p:txBody>
            <a:bodyPr wrap="square" rtlCol="0">
              <a:spAutoFit/>
            </a:bodyPr>
            <a:lstStyle/>
            <a:p>
              <a:pPr algn="ctr"/>
              <a:r>
                <a:rPr lang="es-ES" sz="3200" dirty="0" smtClean="0">
                  <a:latin typeface="Agency FB" pitchFamily="34" charset="0"/>
                </a:rPr>
                <a:t>BALANCE GENERAL</a:t>
              </a:r>
            </a:p>
          </p:txBody>
        </p:sp>
        <p:sp>
          <p:nvSpPr>
            <p:cNvPr id="7" name="6 CuadroTexto"/>
            <p:cNvSpPr txBox="1"/>
            <p:nvPr/>
          </p:nvSpPr>
          <p:spPr>
            <a:xfrm>
              <a:off x="539552" y="859343"/>
              <a:ext cx="1512168" cy="337675"/>
            </a:xfrm>
            <a:prstGeom prst="rect">
              <a:avLst/>
            </a:prstGeom>
            <a:noFill/>
          </p:spPr>
          <p:txBody>
            <a:bodyPr wrap="square" rtlCol="0">
              <a:spAutoFit/>
            </a:bodyPr>
            <a:lstStyle/>
            <a:p>
              <a:pPr algn="ctr"/>
              <a:r>
                <a:rPr lang="es-ES" dirty="0" smtClean="0">
                  <a:latin typeface="Agency FB" pitchFamily="34" charset="0"/>
                </a:rPr>
                <a:t>ACTIVO</a:t>
              </a:r>
              <a:endParaRPr lang="es-ES" dirty="0">
                <a:latin typeface="Agency FB" pitchFamily="34" charset="0"/>
              </a:endParaRPr>
            </a:p>
          </p:txBody>
        </p:sp>
        <p:sp>
          <p:nvSpPr>
            <p:cNvPr id="8" name="7 CuadroTexto"/>
            <p:cNvSpPr txBox="1"/>
            <p:nvPr/>
          </p:nvSpPr>
          <p:spPr>
            <a:xfrm>
              <a:off x="6660232" y="572361"/>
              <a:ext cx="1656184" cy="590931"/>
            </a:xfrm>
            <a:prstGeom prst="rect">
              <a:avLst/>
            </a:prstGeom>
            <a:noFill/>
          </p:spPr>
          <p:txBody>
            <a:bodyPr wrap="square" rtlCol="0">
              <a:spAutoFit/>
            </a:bodyPr>
            <a:lstStyle/>
            <a:p>
              <a:pPr algn="ctr"/>
              <a:r>
                <a:rPr lang="es-ES" dirty="0" smtClean="0">
                  <a:latin typeface="Agency FB" pitchFamily="34" charset="0"/>
                </a:rPr>
                <a:t>PASIVO Y</a:t>
              </a:r>
            </a:p>
            <a:p>
              <a:pPr algn="ctr"/>
              <a:r>
                <a:rPr lang="es-ES" dirty="0" smtClean="0">
                  <a:latin typeface="Agency FB" pitchFamily="34" charset="0"/>
                </a:rPr>
                <a:t>PATRIMONIO</a:t>
              </a:r>
              <a:endParaRPr lang="es-ES" dirty="0">
                <a:latin typeface="Agency FB" pitchFamily="34" charset="0"/>
              </a:endParaRPr>
            </a:p>
          </p:txBody>
        </p:sp>
        <p:sp>
          <p:nvSpPr>
            <p:cNvPr id="9" name="8 CuadroTexto"/>
            <p:cNvSpPr txBox="1"/>
            <p:nvPr/>
          </p:nvSpPr>
          <p:spPr>
            <a:xfrm>
              <a:off x="539552" y="1320194"/>
              <a:ext cx="1512168" cy="648878"/>
            </a:xfrm>
            <a:prstGeom prst="rect">
              <a:avLst/>
            </a:prstGeom>
            <a:solidFill>
              <a:schemeClr val="bg1"/>
            </a:solidFill>
            <a:ln>
              <a:solidFill>
                <a:schemeClr val="tx1"/>
              </a:solidFill>
            </a:ln>
          </p:spPr>
          <p:txBody>
            <a:bodyPr wrap="square" rtlCol="0">
              <a:spAutoFit/>
            </a:bodyPr>
            <a:lstStyle/>
            <a:p>
              <a:pPr algn="ctr"/>
              <a:r>
                <a:rPr lang="es-ES" sz="1600" dirty="0" smtClean="0">
                  <a:latin typeface="Agency FB" pitchFamily="34" charset="0"/>
                </a:rPr>
                <a:t>Activo </a:t>
              </a:r>
            </a:p>
            <a:p>
              <a:pPr algn="ctr"/>
              <a:r>
                <a:rPr lang="es-ES" sz="1600" dirty="0" smtClean="0">
                  <a:latin typeface="Agency FB" pitchFamily="34" charset="0"/>
                </a:rPr>
                <a:t>Corriente</a:t>
              </a:r>
              <a:endParaRPr lang="es-ES" sz="1600" dirty="0">
                <a:latin typeface="Agency FB" pitchFamily="34" charset="0"/>
              </a:endParaRPr>
            </a:p>
          </p:txBody>
        </p:sp>
        <p:sp>
          <p:nvSpPr>
            <p:cNvPr id="10" name="9 CuadroTexto"/>
            <p:cNvSpPr txBox="1"/>
            <p:nvPr/>
          </p:nvSpPr>
          <p:spPr>
            <a:xfrm>
              <a:off x="539552" y="2243488"/>
              <a:ext cx="1512168" cy="648878"/>
            </a:xfrm>
            <a:prstGeom prst="rect">
              <a:avLst/>
            </a:prstGeom>
            <a:solidFill>
              <a:schemeClr val="bg1"/>
            </a:solidFill>
            <a:ln>
              <a:solidFill>
                <a:schemeClr val="tx1"/>
              </a:solidFill>
            </a:ln>
          </p:spPr>
          <p:txBody>
            <a:bodyPr wrap="square" rtlCol="0">
              <a:spAutoFit/>
            </a:bodyPr>
            <a:lstStyle/>
            <a:p>
              <a:pPr algn="ctr"/>
              <a:r>
                <a:rPr lang="es-ES" sz="1600" dirty="0" smtClean="0">
                  <a:latin typeface="Agency FB" pitchFamily="34" charset="0"/>
                </a:rPr>
                <a:t>Activo </a:t>
              </a:r>
            </a:p>
            <a:p>
              <a:pPr algn="ctr"/>
              <a:r>
                <a:rPr lang="es-ES" sz="1600" dirty="0" smtClean="0">
                  <a:latin typeface="Agency FB" pitchFamily="34" charset="0"/>
                </a:rPr>
                <a:t>Fijo</a:t>
              </a:r>
              <a:endParaRPr lang="es-ES" sz="1600" dirty="0">
                <a:latin typeface="Agency FB" pitchFamily="34" charset="0"/>
              </a:endParaRPr>
            </a:p>
          </p:txBody>
        </p:sp>
        <p:sp>
          <p:nvSpPr>
            <p:cNvPr id="11" name="10 CuadroTexto"/>
            <p:cNvSpPr txBox="1"/>
            <p:nvPr/>
          </p:nvSpPr>
          <p:spPr>
            <a:xfrm>
              <a:off x="539552" y="3099356"/>
              <a:ext cx="1512168" cy="648878"/>
            </a:xfrm>
            <a:prstGeom prst="rect">
              <a:avLst/>
            </a:prstGeom>
            <a:solidFill>
              <a:schemeClr val="bg1"/>
            </a:solidFill>
            <a:ln>
              <a:solidFill>
                <a:schemeClr val="tx1"/>
              </a:solidFill>
            </a:ln>
          </p:spPr>
          <p:txBody>
            <a:bodyPr wrap="square" rtlCol="0">
              <a:spAutoFit/>
            </a:bodyPr>
            <a:lstStyle/>
            <a:p>
              <a:pPr algn="ctr"/>
              <a:r>
                <a:rPr lang="es-ES" sz="1600" dirty="0" smtClean="0">
                  <a:latin typeface="Agency FB" pitchFamily="34" charset="0"/>
                </a:rPr>
                <a:t>Otros</a:t>
              </a:r>
            </a:p>
            <a:p>
              <a:pPr algn="ctr"/>
              <a:r>
                <a:rPr lang="es-ES" sz="1600" dirty="0" smtClean="0">
                  <a:latin typeface="Agency FB" pitchFamily="34" charset="0"/>
                </a:rPr>
                <a:t>activos</a:t>
              </a:r>
              <a:endParaRPr lang="es-ES" sz="1600" dirty="0">
                <a:latin typeface="Agency FB" pitchFamily="34" charset="0"/>
              </a:endParaRPr>
            </a:p>
          </p:txBody>
        </p:sp>
        <p:sp>
          <p:nvSpPr>
            <p:cNvPr id="12" name="11 CuadroTexto"/>
            <p:cNvSpPr txBox="1"/>
            <p:nvPr/>
          </p:nvSpPr>
          <p:spPr>
            <a:xfrm>
              <a:off x="539552" y="4086893"/>
              <a:ext cx="1512168" cy="648878"/>
            </a:xfrm>
            <a:prstGeom prst="rect">
              <a:avLst/>
            </a:prstGeom>
            <a:solidFill>
              <a:schemeClr val="bg1"/>
            </a:solidFill>
            <a:ln>
              <a:solidFill>
                <a:schemeClr val="tx1"/>
              </a:solidFill>
            </a:ln>
          </p:spPr>
          <p:txBody>
            <a:bodyPr wrap="square" rtlCol="0">
              <a:spAutoFit/>
            </a:bodyPr>
            <a:lstStyle/>
            <a:p>
              <a:pPr algn="ctr"/>
              <a:r>
                <a:rPr lang="es-ES" sz="1600" dirty="0" smtClean="0">
                  <a:latin typeface="Agency FB" pitchFamily="34" charset="0"/>
                </a:rPr>
                <a:t>TOTAL</a:t>
              </a:r>
            </a:p>
            <a:p>
              <a:pPr algn="ctr"/>
              <a:r>
                <a:rPr lang="es-ES" sz="1600" dirty="0" smtClean="0">
                  <a:latin typeface="Agency FB" pitchFamily="34" charset="0"/>
                </a:rPr>
                <a:t>ACTIVOS</a:t>
              </a:r>
              <a:endParaRPr lang="es-ES" sz="1600" dirty="0">
                <a:latin typeface="Agency FB" pitchFamily="34" charset="0"/>
              </a:endParaRPr>
            </a:p>
          </p:txBody>
        </p:sp>
        <p:sp>
          <p:nvSpPr>
            <p:cNvPr id="13" name="12 CuadroTexto"/>
            <p:cNvSpPr txBox="1"/>
            <p:nvPr/>
          </p:nvSpPr>
          <p:spPr>
            <a:xfrm>
              <a:off x="6660232" y="1320194"/>
              <a:ext cx="1512168" cy="648878"/>
            </a:xfrm>
            <a:prstGeom prst="rect">
              <a:avLst/>
            </a:prstGeom>
            <a:solidFill>
              <a:schemeClr val="bg1"/>
            </a:solidFill>
            <a:ln>
              <a:solidFill>
                <a:schemeClr val="tx1"/>
              </a:solidFill>
            </a:ln>
          </p:spPr>
          <p:txBody>
            <a:bodyPr wrap="square" rtlCol="0">
              <a:spAutoFit/>
            </a:bodyPr>
            <a:lstStyle/>
            <a:p>
              <a:pPr algn="ctr"/>
              <a:r>
                <a:rPr lang="es-ES" sz="1600" dirty="0" smtClean="0">
                  <a:latin typeface="Agency FB" pitchFamily="34" charset="0"/>
                </a:rPr>
                <a:t>Pasivo </a:t>
              </a:r>
            </a:p>
            <a:p>
              <a:pPr algn="ctr"/>
              <a:r>
                <a:rPr lang="es-ES" sz="1600" dirty="0" smtClean="0">
                  <a:latin typeface="Agency FB" pitchFamily="34" charset="0"/>
                </a:rPr>
                <a:t>Corriente</a:t>
              </a:r>
              <a:endParaRPr lang="es-ES" sz="1600" dirty="0">
                <a:latin typeface="Agency FB" pitchFamily="34" charset="0"/>
              </a:endParaRPr>
            </a:p>
          </p:txBody>
        </p:sp>
        <p:sp>
          <p:nvSpPr>
            <p:cNvPr id="14" name="13 CuadroTexto"/>
            <p:cNvSpPr txBox="1"/>
            <p:nvPr/>
          </p:nvSpPr>
          <p:spPr>
            <a:xfrm>
              <a:off x="6660232" y="2177653"/>
              <a:ext cx="1512168" cy="648878"/>
            </a:xfrm>
            <a:prstGeom prst="rect">
              <a:avLst/>
            </a:prstGeom>
            <a:solidFill>
              <a:schemeClr val="bg1"/>
            </a:solidFill>
            <a:ln>
              <a:solidFill>
                <a:schemeClr val="tx1"/>
              </a:solidFill>
            </a:ln>
          </p:spPr>
          <p:txBody>
            <a:bodyPr wrap="square" rtlCol="0">
              <a:spAutoFit/>
            </a:bodyPr>
            <a:lstStyle/>
            <a:p>
              <a:pPr algn="ctr"/>
              <a:r>
                <a:rPr lang="es-ES" sz="1600" dirty="0" smtClean="0">
                  <a:latin typeface="Agency FB" pitchFamily="34" charset="0"/>
                </a:rPr>
                <a:t>Pasivo </a:t>
              </a:r>
            </a:p>
            <a:p>
              <a:pPr algn="ctr"/>
              <a:r>
                <a:rPr lang="es-ES" sz="1600" dirty="0" smtClean="0">
                  <a:latin typeface="Agency FB" pitchFamily="34" charset="0"/>
                </a:rPr>
                <a:t>Largo Plazo</a:t>
              </a:r>
              <a:endParaRPr lang="es-ES" sz="1600" dirty="0">
                <a:latin typeface="Agency FB" pitchFamily="34" charset="0"/>
              </a:endParaRPr>
            </a:p>
          </p:txBody>
        </p:sp>
        <p:sp>
          <p:nvSpPr>
            <p:cNvPr id="15" name="14 CuadroTexto"/>
            <p:cNvSpPr txBox="1"/>
            <p:nvPr/>
          </p:nvSpPr>
          <p:spPr>
            <a:xfrm>
              <a:off x="6660232" y="3089268"/>
              <a:ext cx="1512168" cy="375666"/>
            </a:xfrm>
            <a:prstGeom prst="rect">
              <a:avLst/>
            </a:prstGeom>
            <a:solidFill>
              <a:schemeClr val="bg1"/>
            </a:solidFill>
            <a:ln>
              <a:solidFill>
                <a:schemeClr val="tx1"/>
              </a:solidFill>
            </a:ln>
          </p:spPr>
          <p:txBody>
            <a:bodyPr wrap="square" rtlCol="0">
              <a:spAutoFit/>
            </a:bodyPr>
            <a:lstStyle/>
            <a:p>
              <a:pPr algn="ctr"/>
              <a:r>
                <a:rPr lang="es-ES" sz="1600" dirty="0" smtClean="0">
                  <a:latin typeface="Agency FB" pitchFamily="34" charset="0"/>
                </a:rPr>
                <a:t>Patrimonio</a:t>
              </a:r>
              <a:endParaRPr lang="es-ES" sz="1600" dirty="0">
                <a:latin typeface="Agency FB" pitchFamily="34" charset="0"/>
              </a:endParaRPr>
            </a:p>
          </p:txBody>
        </p:sp>
        <p:sp>
          <p:nvSpPr>
            <p:cNvPr id="16" name="15 CuadroTexto"/>
            <p:cNvSpPr txBox="1"/>
            <p:nvPr/>
          </p:nvSpPr>
          <p:spPr>
            <a:xfrm>
              <a:off x="6660232" y="3953630"/>
              <a:ext cx="1656184" cy="648878"/>
            </a:xfrm>
            <a:prstGeom prst="rect">
              <a:avLst/>
            </a:prstGeom>
            <a:solidFill>
              <a:schemeClr val="bg1"/>
            </a:solidFill>
            <a:ln>
              <a:solidFill>
                <a:schemeClr val="tx1"/>
              </a:solidFill>
            </a:ln>
          </p:spPr>
          <p:txBody>
            <a:bodyPr wrap="square" rtlCol="0">
              <a:spAutoFit/>
            </a:bodyPr>
            <a:lstStyle/>
            <a:p>
              <a:pPr algn="ctr"/>
              <a:r>
                <a:rPr lang="es-ES" sz="1600" dirty="0" smtClean="0">
                  <a:latin typeface="Agency FB" pitchFamily="34" charset="0"/>
                </a:rPr>
                <a:t>TOTAL</a:t>
              </a:r>
            </a:p>
            <a:p>
              <a:pPr algn="ctr"/>
              <a:r>
                <a:rPr lang="es-ES" sz="1600" dirty="0" smtClean="0">
                  <a:latin typeface="Agency FB" pitchFamily="34" charset="0"/>
                </a:rPr>
                <a:t>PASIVO Y PATRIMONIO</a:t>
              </a:r>
              <a:endParaRPr lang="es-ES" sz="1600" dirty="0">
                <a:latin typeface="Agency FB" pitchFamily="34" charset="0"/>
              </a:endParaRPr>
            </a:p>
          </p:txBody>
        </p:sp>
        <p:sp>
          <p:nvSpPr>
            <p:cNvPr id="17" name="16 CuadroTexto"/>
            <p:cNvSpPr txBox="1"/>
            <p:nvPr/>
          </p:nvSpPr>
          <p:spPr>
            <a:xfrm>
              <a:off x="1079612" y="1846881"/>
              <a:ext cx="252028" cy="422094"/>
            </a:xfrm>
            <a:prstGeom prst="rect">
              <a:avLst/>
            </a:prstGeom>
            <a:noFill/>
          </p:spPr>
          <p:txBody>
            <a:bodyPr wrap="square" rtlCol="0">
              <a:spAutoFit/>
            </a:bodyPr>
            <a:lstStyle/>
            <a:p>
              <a:r>
                <a:rPr lang="es-CO" sz="2400" dirty="0" smtClean="0"/>
                <a:t>+</a:t>
              </a:r>
              <a:endParaRPr lang="es-CO" sz="2400" dirty="0"/>
            </a:p>
          </p:txBody>
        </p:sp>
        <p:sp>
          <p:nvSpPr>
            <p:cNvPr id="18" name="17 CuadroTexto"/>
            <p:cNvSpPr txBox="1"/>
            <p:nvPr/>
          </p:nvSpPr>
          <p:spPr>
            <a:xfrm>
              <a:off x="1079612" y="2741505"/>
              <a:ext cx="252028" cy="422094"/>
            </a:xfrm>
            <a:prstGeom prst="rect">
              <a:avLst/>
            </a:prstGeom>
            <a:noFill/>
          </p:spPr>
          <p:txBody>
            <a:bodyPr wrap="square" rtlCol="0">
              <a:spAutoFit/>
            </a:bodyPr>
            <a:lstStyle/>
            <a:p>
              <a:r>
                <a:rPr lang="es-CO" sz="2400" dirty="0" smtClean="0"/>
                <a:t>+</a:t>
              </a:r>
              <a:endParaRPr lang="es-CO" sz="2400" dirty="0"/>
            </a:p>
          </p:txBody>
        </p:sp>
        <p:sp>
          <p:nvSpPr>
            <p:cNvPr id="19" name="18 CuadroTexto"/>
            <p:cNvSpPr txBox="1"/>
            <p:nvPr/>
          </p:nvSpPr>
          <p:spPr>
            <a:xfrm>
              <a:off x="7164288" y="2741505"/>
              <a:ext cx="252028" cy="422094"/>
            </a:xfrm>
            <a:prstGeom prst="rect">
              <a:avLst/>
            </a:prstGeom>
            <a:noFill/>
          </p:spPr>
          <p:txBody>
            <a:bodyPr wrap="square" rtlCol="0">
              <a:spAutoFit/>
            </a:bodyPr>
            <a:lstStyle/>
            <a:p>
              <a:r>
                <a:rPr lang="es-CO" sz="2400" dirty="0" smtClean="0"/>
                <a:t>+</a:t>
              </a:r>
              <a:endParaRPr lang="es-CO" sz="2400" dirty="0"/>
            </a:p>
          </p:txBody>
        </p:sp>
        <p:sp>
          <p:nvSpPr>
            <p:cNvPr id="20" name="19 CuadroTexto"/>
            <p:cNvSpPr txBox="1"/>
            <p:nvPr/>
          </p:nvSpPr>
          <p:spPr>
            <a:xfrm>
              <a:off x="7164288" y="1846881"/>
              <a:ext cx="252028" cy="422094"/>
            </a:xfrm>
            <a:prstGeom prst="rect">
              <a:avLst/>
            </a:prstGeom>
            <a:noFill/>
          </p:spPr>
          <p:txBody>
            <a:bodyPr wrap="square" rtlCol="0">
              <a:spAutoFit/>
            </a:bodyPr>
            <a:lstStyle/>
            <a:p>
              <a:r>
                <a:rPr lang="es-CO" sz="2400" dirty="0" smtClean="0"/>
                <a:t>+</a:t>
              </a:r>
              <a:endParaRPr lang="es-CO" sz="2400" dirty="0"/>
            </a:p>
          </p:txBody>
        </p:sp>
        <p:sp>
          <p:nvSpPr>
            <p:cNvPr id="21" name="20 CuadroTexto"/>
            <p:cNvSpPr txBox="1"/>
            <p:nvPr/>
          </p:nvSpPr>
          <p:spPr>
            <a:xfrm>
              <a:off x="7164288" y="3465700"/>
              <a:ext cx="252028" cy="422094"/>
            </a:xfrm>
            <a:prstGeom prst="rect">
              <a:avLst/>
            </a:prstGeom>
            <a:noFill/>
          </p:spPr>
          <p:txBody>
            <a:bodyPr wrap="square" rtlCol="0">
              <a:spAutoFit/>
            </a:bodyPr>
            <a:lstStyle/>
            <a:p>
              <a:r>
                <a:rPr lang="es-CO" sz="2400" dirty="0" smtClean="0"/>
                <a:t>=</a:t>
              </a:r>
              <a:endParaRPr lang="es-CO" sz="2400" dirty="0"/>
            </a:p>
          </p:txBody>
        </p:sp>
        <p:sp>
          <p:nvSpPr>
            <p:cNvPr id="22" name="21 CuadroTexto"/>
            <p:cNvSpPr txBox="1"/>
            <p:nvPr/>
          </p:nvSpPr>
          <p:spPr>
            <a:xfrm>
              <a:off x="1115616" y="3663208"/>
              <a:ext cx="252028" cy="422094"/>
            </a:xfrm>
            <a:prstGeom prst="rect">
              <a:avLst/>
            </a:prstGeom>
            <a:noFill/>
          </p:spPr>
          <p:txBody>
            <a:bodyPr wrap="square" rtlCol="0">
              <a:spAutoFit/>
            </a:bodyPr>
            <a:lstStyle/>
            <a:p>
              <a:r>
                <a:rPr lang="es-CO" sz="2400" dirty="0" smtClean="0"/>
                <a:t>=</a:t>
              </a:r>
              <a:endParaRPr lang="es-CO" sz="2400" dirty="0"/>
            </a:p>
          </p:txBody>
        </p:sp>
        <p:sp>
          <p:nvSpPr>
            <p:cNvPr id="23" name="22 Rectángulo"/>
            <p:cNvSpPr/>
            <p:nvPr/>
          </p:nvSpPr>
          <p:spPr>
            <a:xfrm>
              <a:off x="2411760" y="1262853"/>
              <a:ext cx="3888432" cy="3678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latin typeface="Agency FB" pitchFamily="34" charset="0"/>
              </a:endParaRPr>
            </a:p>
          </p:txBody>
        </p:sp>
        <p:sp>
          <p:nvSpPr>
            <p:cNvPr id="24" name="23 CuadroTexto"/>
            <p:cNvSpPr txBox="1"/>
            <p:nvPr/>
          </p:nvSpPr>
          <p:spPr>
            <a:xfrm>
              <a:off x="2627784" y="1230380"/>
              <a:ext cx="3168352" cy="337675"/>
            </a:xfrm>
            <a:prstGeom prst="rect">
              <a:avLst/>
            </a:prstGeom>
            <a:noFill/>
          </p:spPr>
          <p:txBody>
            <a:bodyPr wrap="square" rtlCol="0">
              <a:spAutoFit/>
            </a:bodyPr>
            <a:lstStyle/>
            <a:p>
              <a:pPr algn="ctr"/>
              <a:r>
                <a:rPr lang="es-ES" dirty="0" smtClean="0">
                  <a:latin typeface="Agency FB" pitchFamily="34" charset="0"/>
                </a:rPr>
                <a:t>ESTADO DE PÉRDIDAS Y GANANCIAS</a:t>
              </a:r>
              <a:endParaRPr lang="es-ES" dirty="0">
                <a:latin typeface="Agency FB" pitchFamily="34" charset="0"/>
              </a:endParaRPr>
            </a:p>
          </p:txBody>
        </p:sp>
        <p:sp>
          <p:nvSpPr>
            <p:cNvPr id="25" name="24 CuadroTexto"/>
            <p:cNvSpPr txBox="1"/>
            <p:nvPr/>
          </p:nvSpPr>
          <p:spPr>
            <a:xfrm>
              <a:off x="2987824" y="1530941"/>
              <a:ext cx="2592288" cy="323605"/>
            </a:xfrm>
            <a:prstGeom prst="rect">
              <a:avLst/>
            </a:prstGeom>
            <a:solidFill>
              <a:schemeClr val="bg1"/>
            </a:solidFill>
            <a:ln>
              <a:solidFill>
                <a:schemeClr val="tx1"/>
              </a:solidFill>
            </a:ln>
          </p:spPr>
          <p:txBody>
            <a:bodyPr wrap="square" rtlCol="0">
              <a:spAutoFit/>
            </a:bodyPr>
            <a:lstStyle/>
            <a:p>
              <a:pPr algn="ctr"/>
              <a:r>
                <a:rPr lang="es-ES" sz="1700" dirty="0" smtClean="0">
                  <a:latin typeface="Agency FB" pitchFamily="34" charset="0"/>
                </a:rPr>
                <a:t>VENTAS</a:t>
              </a:r>
              <a:endParaRPr lang="es-ES" sz="1700" dirty="0">
                <a:latin typeface="Agency FB" pitchFamily="34" charset="0"/>
              </a:endParaRPr>
            </a:p>
          </p:txBody>
        </p:sp>
        <p:sp>
          <p:nvSpPr>
            <p:cNvPr id="26" name="25 CuadroTexto"/>
            <p:cNvSpPr txBox="1"/>
            <p:nvPr/>
          </p:nvSpPr>
          <p:spPr>
            <a:xfrm>
              <a:off x="2987824" y="1893399"/>
              <a:ext cx="2592288" cy="323605"/>
            </a:xfrm>
            <a:prstGeom prst="rect">
              <a:avLst/>
            </a:prstGeom>
            <a:solidFill>
              <a:schemeClr val="bg1"/>
            </a:solidFill>
            <a:ln>
              <a:solidFill>
                <a:schemeClr val="tx1"/>
              </a:solidFill>
            </a:ln>
          </p:spPr>
          <p:txBody>
            <a:bodyPr wrap="square" rtlCol="0">
              <a:spAutoFit/>
            </a:bodyPr>
            <a:lstStyle/>
            <a:p>
              <a:pPr algn="ctr"/>
              <a:r>
                <a:rPr lang="es-ES" sz="1700" dirty="0" smtClean="0">
                  <a:latin typeface="Agency FB" pitchFamily="34" charset="0"/>
                </a:rPr>
                <a:t>COSTO DE VENTAS</a:t>
              </a:r>
              <a:endParaRPr lang="es-ES" sz="1700" dirty="0">
                <a:latin typeface="Agency FB" pitchFamily="34" charset="0"/>
              </a:endParaRPr>
            </a:p>
          </p:txBody>
        </p:sp>
        <p:sp>
          <p:nvSpPr>
            <p:cNvPr id="27" name="26 CuadroTexto"/>
            <p:cNvSpPr txBox="1"/>
            <p:nvPr/>
          </p:nvSpPr>
          <p:spPr>
            <a:xfrm>
              <a:off x="2987824" y="2249708"/>
              <a:ext cx="2592288" cy="323605"/>
            </a:xfrm>
            <a:prstGeom prst="rect">
              <a:avLst/>
            </a:prstGeom>
            <a:solidFill>
              <a:schemeClr val="bg1"/>
            </a:solidFill>
            <a:ln>
              <a:solidFill>
                <a:schemeClr val="tx1"/>
              </a:solidFill>
            </a:ln>
          </p:spPr>
          <p:txBody>
            <a:bodyPr wrap="square" rtlCol="0">
              <a:spAutoFit/>
            </a:bodyPr>
            <a:lstStyle/>
            <a:p>
              <a:pPr algn="ctr"/>
              <a:r>
                <a:rPr lang="es-ES" sz="1700" dirty="0" smtClean="0">
                  <a:latin typeface="Agency FB" pitchFamily="34" charset="0"/>
                </a:rPr>
                <a:t>MARGEN BRUTO</a:t>
              </a:r>
              <a:endParaRPr lang="es-ES" sz="1700" dirty="0">
                <a:latin typeface="Agency FB" pitchFamily="34" charset="0"/>
              </a:endParaRPr>
            </a:p>
          </p:txBody>
        </p:sp>
        <p:sp>
          <p:nvSpPr>
            <p:cNvPr id="28" name="27 CuadroTexto"/>
            <p:cNvSpPr txBox="1"/>
            <p:nvPr/>
          </p:nvSpPr>
          <p:spPr>
            <a:xfrm>
              <a:off x="2987824" y="2605947"/>
              <a:ext cx="2592288" cy="323605"/>
            </a:xfrm>
            <a:prstGeom prst="rect">
              <a:avLst/>
            </a:prstGeom>
            <a:solidFill>
              <a:schemeClr val="bg1"/>
            </a:solidFill>
            <a:ln>
              <a:solidFill>
                <a:schemeClr val="tx1"/>
              </a:solidFill>
            </a:ln>
          </p:spPr>
          <p:txBody>
            <a:bodyPr wrap="square" rtlCol="0">
              <a:spAutoFit/>
            </a:bodyPr>
            <a:lstStyle/>
            <a:p>
              <a:pPr algn="ctr"/>
              <a:r>
                <a:rPr lang="es-ES" sz="1700" dirty="0" smtClean="0">
                  <a:latin typeface="Agency FB" pitchFamily="34" charset="0"/>
                </a:rPr>
                <a:t>GASTOS OPERATIVOS</a:t>
              </a:r>
              <a:endParaRPr lang="es-ES" sz="1700" dirty="0">
                <a:latin typeface="Agency FB" pitchFamily="34" charset="0"/>
              </a:endParaRPr>
            </a:p>
          </p:txBody>
        </p:sp>
        <p:sp>
          <p:nvSpPr>
            <p:cNvPr id="29" name="28 CuadroTexto"/>
            <p:cNvSpPr txBox="1"/>
            <p:nvPr/>
          </p:nvSpPr>
          <p:spPr>
            <a:xfrm>
              <a:off x="2987824" y="2966091"/>
              <a:ext cx="2592288" cy="323605"/>
            </a:xfrm>
            <a:prstGeom prst="rect">
              <a:avLst/>
            </a:prstGeom>
            <a:solidFill>
              <a:schemeClr val="bg1"/>
            </a:solidFill>
            <a:ln>
              <a:solidFill>
                <a:schemeClr val="tx1"/>
              </a:solidFill>
            </a:ln>
          </p:spPr>
          <p:txBody>
            <a:bodyPr wrap="square" rtlCol="0">
              <a:spAutoFit/>
            </a:bodyPr>
            <a:lstStyle/>
            <a:p>
              <a:pPr algn="ctr"/>
              <a:r>
                <a:rPr lang="es-ES" sz="1700" dirty="0" smtClean="0">
                  <a:latin typeface="Agency FB" pitchFamily="34" charset="0"/>
                </a:rPr>
                <a:t>UTILIDAD OPERATIVA</a:t>
              </a:r>
              <a:endParaRPr lang="es-ES" sz="1700" dirty="0">
                <a:latin typeface="Agency FB" pitchFamily="34" charset="0"/>
              </a:endParaRPr>
            </a:p>
          </p:txBody>
        </p:sp>
        <p:sp>
          <p:nvSpPr>
            <p:cNvPr id="30" name="29 CuadroTexto"/>
            <p:cNvSpPr txBox="1"/>
            <p:nvPr/>
          </p:nvSpPr>
          <p:spPr>
            <a:xfrm>
              <a:off x="2987824" y="3314659"/>
              <a:ext cx="2592288" cy="323605"/>
            </a:xfrm>
            <a:prstGeom prst="rect">
              <a:avLst/>
            </a:prstGeom>
            <a:solidFill>
              <a:schemeClr val="bg1"/>
            </a:solidFill>
            <a:ln>
              <a:solidFill>
                <a:schemeClr val="tx1"/>
              </a:solidFill>
            </a:ln>
          </p:spPr>
          <p:txBody>
            <a:bodyPr wrap="square" rtlCol="0">
              <a:spAutoFit/>
            </a:bodyPr>
            <a:lstStyle/>
            <a:p>
              <a:pPr algn="ctr"/>
              <a:r>
                <a:rPr lang="es-ES" sz="1700" dirty="0" smtClean="0">
                  <a:latin typeface="Agency FB" pitchFamily="34" charset="0"/>
                </a:rPr>
                <a:t>INTERESES</a:t>
              </a:r>
              <a:endParaRPr lang="es-ES" sz="1700" dirty="0">
                <a:latin typeface="Agency FB" pitchFamily="34" charset="0"/>
              </a:endParaRPr>
            </a:p>
          </p:txBody>
        </p:sp>
        <p:sp>
          <p:nvSpPr>
            <p:cNvPr id="31" name="30 CuadroTexto"/>
            <p:cNvSpPr txBox="1"/>
            <p:nvPr/>
          </p:nvSpPr>
          <p:spPr>
            <a:xfrm>
              <a:off x="2987824" y="3667062"/>
              <a:ext cx="2592288" cy="323605"/>
            </a:xfrm>
            <a:prstGeom prst="rect">
              <a:avLst/>
            </a:prstGeom>
            <a:solidFill>
              <a:schemeClr val="bg1"/>
            </a:solidFill>
            <a:ln>
              <a:solidFill>
                <a:schemeClr val="tx1"/>
              </a:solidFill>
            </a:ln>
          </p:spPr>
          <p:txBody>
            <a:bodyPr wrap="square" rtlCol="0">
              <a:spAutoFit/>
            </a:bodyPr>
            <a:lstStyle/>
            <a:p>
              <a:pPr algn="ctr"/>
              <a:r>
                <a:rPr lang="es-ES" sz="1700" dirty="0" smtClean="0">
                  <a:latin typeface="Agency FB" pitchFamily="34" charset="0"/>
                </a:rPr>
                <a:t>UTILIDAD ANTES DE IMPUESTOS</a:t>
              </a:r>
              <a:endParaRPr lang="es-ES" sz="1700" dirty="0">
                <a:latin typeface="Agency FB" pitchFamily="34" charset="0"/>
              </a:endParaRPr>
            </a:p>
          </p:txBody>
        </p:sp>
        <p:sp>
          <p:nvSpPr>
            <p:cNvPr id="32" name="31 CuadroTexto"/>
            <p:cNvSpPr txBox="1"/>
            <p:nvPr/>
          </p:nvSpPr>
          <p:spPr>
            <a:xfrm>
              <a:off x="2987824" y="4023371"/>
              <a:ext cx="2592288" cy="323605"/>
            </a:xfrm>
            <a:prstGeom prst="rect">
              <a:avLst/>
            </a:prstGeom>
            <a:solidFill>
              <a:schemeClr val="bg1"/>
            </a:solidFill>
            <a:ln>
              <a:solidFill>
                <a:schemeClr val="tx1"/>
              </a:solidFill>
            </a:ln>
          </p:spPr>
          <p:txBody>
            <a:bodyPr wrap="square" rtlCol="0">
              <a:spAutoFit/>
            </a:bodyPr>
            <a:lstStyle/>
            <a:p>
              <a:pPr algn="ctr"/>
              <a:r>
                <a:rPr lang="es-ES" sz="1700" dirty="0" smtClean="0">
                  <a:latin typeface="Agency FB" pitchFamily="34" charset="0"/>
                </a:rPr>
                <a:t>IMPUESTOS</a:t>
              </a:r>
              <a:endParaRPr lang="es-ES" sz="1700" dirty="0">
                <a:latin typeface="Agency FB" pitchFamily="34" charset="0"/>
              </a:endParaRPr>
            </a:p>
          </p:txBody>
        </p:sp>
        <p:sp>
          <p:nvSpPr>
            <p:cNvPr id="33" name="32 CuadroTexto"/>
            <p:cNvSpPr txBox="1"/>
            <p:nvPr/>
          </p:nvSpPr>
          <p:spPr>
            <a:xfrm>
              <a:off x="2987824" y="4485891"/>
              <a:ext cx="2592288" cy="323605"/>
            </a:xfrm>
            <a:prstGeom prst="rect">
              <a:avLst/>
            </a:prstGeom>
            <a:solidFill>
              <a:schemeClr val="bg1"/>
            </a:solidFill>
            <a:ln>
              <a:solidFill>
                <a:schemeClr val="tx1"/>
              </a:solidFill>
            </a:ln>
          </p:spPr>
          <p:txBody>
            <a:bodyPr wrap="square" rtlCol="0">
              <a:spAutoFit/>
            </a:bodyPr>
            <a:lstStyle/>
            <a:p>
              <a:pPr algn="ctr"/>
              <a:r>
                <a:rPr lang="es-ES" sz="1700" dirty="0" smtClean="0">
                  <a:latin typeface="Agency FB" pitchFamily="34" charset="0"/>
                </a:rPr>
                <a:t>UTILIDAD NETA</a:t>
              </a:r>
              <a:endParaRPr lang="es-ES" sz="1700" dirty="0">
                <a:latin typeface="Agency FB" pitchFamily="34" charset="0"/>
              </a:endParaRPr>
            </a:p>
          </p:txBody>
        </p:sp>
        <p:sp>
          <p:nvSpPr>
            <p:cNvPr id="34" name="33 CuadroTexto"/>
            <p:cNvSpPr txBox="1"/>
            <p:nvPr/>
          </p:nvSpPr>
          <p:spPr>
            <a:xfrm>
              <a:off x="2411760" y="1978553"/>
              <a:ext cx="720080" cy="239186"/>
            </a:xfrm>
            <a:prstGeom prst="rect">
              <a:avLst/>
            </a:prstGeom>
            <a:noFill/>
          </p:spPr>
          <p:txBody>
            <a:bodyPr wrap="square" rtlCol="0">
              <a:spAutoFit/>
            </a:bodyPr>
            <a:lstStyle/>
            <a:p>
              <a:r>
                <a:rPr lang="es-CO" sz="1100" dirty="0" smtClean="0"/>
                <a:t>menos</a:t>
              </a:r>
              <a:endParaRPr lang="es-CO" sz="1100" dirty="0"/>
            </a:p>
          </p:txBody>
        </p:sp>
        <p:sp>
          <p:nvSpPr>
            <p:cNvPr id="35" name="34 CuadroTexto"/>
            <p:cNvSpPr txBox="1"/>
            <p:nvPr/>
          </p:nvSpPr>
          <p:spPr>
            <a:xfrm>
              <a:off x="2411760" y="2331890"/>
              <a:ext cx="720080" cy="239186"/>
            </a:xfrm>
            <a:prstGeom prst="rect">
              <a:avLst/>
            </a:prstGeom>
            <a:noFill/>
          </p:spPr>
          <p:txBody>
            <a:bodyPr wrap="square" rtlCol="0">
              <a:spAutoFit/>
            </a:bodyPr>
            <a:lstStyle/>
            <a:p>
              <a:r>
                <a:rPr lang="es-CO" sz="1100" dirty="0" smtClean="0"/>
                <a:t>igual</a:t>
              </a:r>
              <a:endParaRPr lang="es-CO" sz="1100" dirty="0"/>
            </a:p>
          </p:txBody>
        </p:sp>
        <p:sp>
          <p:nvSpPr>
            <p:cNvPr id="36" name="35 CuadroTexto"/>
            <p:cNvSpPr txBox="1"/>
            <p:nvPr/>
          </p:nvSpPr>
          <p:spPr>
            <a:xfrm>
              <a:off x="2411760" y="2661069"/>
              <a:ext cx="720080" cy="239186"/>
            </a:xfrm>
            <a:prstGeom prst="rect">
              <a:avLst/>
            </a:prstGeom>
            <a:noFill/>
          </p:spPr>
          <p:txBody>
            <a:bodyPr wrap="square" rtlCol="0">
              <a:spAutoFit/>
            </a:bodyPr>
            <a:lstStyle/>
            <a:p>
              <a:r>
                <a:rPr lang="es-CO" sz="1100" dirty="0" smtClean="0"/>
                <a:t>menos</a:t>
              </a:r>
              <a:endParaRPr lang="es-CO" sz="1100" dirty="0"/>
            </a:p>
          </p:txBody>
        </p:sp>
        <p:sp>
          <p:nvSpPr>
            <p:cNvPr id="37" name="36 CuadroTexto"/>
            <p:cNvSpPr txBox="1"/>
            <p:nvPr/>
          </p:nvSpPr>
          <p:spPr>
            <a:xfrm>
              <a:off x="2411760" y="3361107"/>
              <a:ext cx="720080" cy="239186"/>
            </a:xfrm>
            <a:prstGeom prst="rect">
              <a:avLst/>
            </a:prstGeom>
            <a:noFill/>
          </p:spPr>
          <p:txBody>
            <a:bodyPr wrap="square" rtlCol="0">
              <a:spAutoFit/>
            </a:bodyPr>
            <a:lstStyle/>
            <a:p>
              <a:r>
                <a:rPr lang="es-CO" sz="1100" dirty="0" smtClean="0"/>
                <a:t>menos</a:t>
              </a:r>
              <a:endParaRPr lang="es-CO" sz="1100" dirty="0"/>
            </a:p>
          </p:txBody>
        </p:sp>
        <p:sp>
          <p:nvSpPr>
            <p:cNvPr id="38" name="37 CuadroTexto"/>
            <p:cNvSpPr txBox="1"/>
            <p:nvPr/>
          </p:nvSpPr>
          <p:spPr>
            <a:xfrm>
              <a:off x="2411760" y="4109459"/>
              <a:ext cx="720080" cy="239186"/>
            </a:xfrm>
            <a:prstGeom prst="rect">
              <a:avLst/>
            </a:prstGeom>
            <a:noFill/>
          </p:spPr>
          <p:txBody>
            <a:bodyPr wrap="square" rtlCol="0">
              <a:spAutoFit/>
            </a:bodyPr>
            <a:lstStyle/>
            <a:p>
              <a:r>
                <a:rPr lang="es-CO" sz="1100" dirty="0" smtClean="0"/>
                <a:t>menos</a:t>
              </a:r>
              <a:endParaRPr lang="es-CO" sz="1100" dirty="0"/>
            </a:p>
          </p:txBody>
        </p:sp>
        <p:sp>
          <p:nvSpPr>
            <p:cNvPr id="39" name="38 CuadroTexto"/>
            <p:cNvSpPr txBox="1"/>
            <p:nvPr/>
          </p:nvSpPr>
          <p:spPr>
            <a:xfrm>
              <a:off x="2411760" y="3031927"/>
              <a:ext cx="720080" cy="239186"/>
            </a:xfrm>
            <a:prstGeom prst="rect">
              <a:avLst/>
            </a:prstGeom>
            <a:noFill/>
          </p:spPr>
          <p:txBody>
            <a:bodyPr wrap="square" rtlCol="0">
              <a:spAutoFit/>
            </a:bodyPr>
            <a:lstStyle/>
            <a:p>
              <a:r>
                <a:rPr lang="es-CO" sz="1100" dirty="0" smtClean="0"/>
                <a:t>igual</a:t>
              </a:r>
              <a:endParaRPr lang="es-CO" sz="1100" dirty="0"/>
            </a:p>
          </p:txBody>
        </p:sp>
        <p:sp>
          <p:nvSpPr>
            <p:cNvPr id="40" name="39 CuadroTexto"/>
            <p:cNvSpPr txBox="1"/>
            <p:nvPr/>
          </p:nvSpPr>
          <p:spPr>
            <a:xfrm>
              <a:off x="2411760" y="3714443"/>
              <a:ext cx="720080" cy="239186"/>
            </a:xfrm>
            <a:prstGeom prst="rect">
              <a:avLst/>
            </a:prstGeom>
            <a:noFill/>
          </p:spPr>
          <p:txBody>
            <a:bodyPr wrap="square" rtlCol="0">
              <a:spAutoFit/>
            </a:bodyPr>
            <a:lstStyle/>
            <a:p>
              <a:r>
                <a:rPr lang="es-CO" sz="1100" dirty="0" smtClean="0"/>
                <a:t>igual</a:t>
              </a:r>
              <a:endParaRPr lang="es-CO" sz="1100" dirty="0"/>
            </a:p>
          </p:txBody>
        </p:sp>
        <p:sp>
          <p:nvSpPr>
            <p:cNvPr id="41" name="40 CuadroTexto"/>
            <p:cNvSpPr txBox="1"/>
            <p:nvPr/>
          </p:nvSpPr>
          <p:spPr>
            <a:xfrm>
              <a:off x="2411760" y="4570310"/>
              <a:ext cx="720080" cy="239186"/>
            </a:xfrm>
            <a:prstGeom prst="rect">
              <a:avLst/>
            </a:prstGeom>
            <a:noFill/>
          </p:spPr>
          <p:txBody>
            <a:bodyPr wrap="square" rtlCol="0">
              <a:spAutoFit/>
            </a:bodyPr>
            <a:lstStyle/>
            <a:p>
              <a:r>
                <a:rPr lang="es-CO" sz="1100" dirty="0" smtClean="0"/>
                <a:t>igual</a:t>
              </a:r>
              <a:endParaRPr lang="es-CO" sz="1100" dirty="0"/>
            </a:p>
          </p:txBody>
        </p:sp>
        <p:cxnSp>
          <p:nvCxnSpPr>
            <p:cNvPr id="42" name="41 Conector recto de flecha"/>
            <p:cNvCxnSpPr/>
            <p:nvPr/>
          </p:nvCxnSpPr>
          <p:spPr>
            <a:xfrm flipV="1">
              <a:off x="5580112" y="3258105"/>
              <a:ext cx="1080120" cy="1389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4" name="43 Rectángulo"/>
          <p:cNvSpPr/>
          <p:nvPr/>
        </p:nvSpPr>
        <p:spPr>
          <a:xfrm>
            <a:off x="323528" y="4581128"/>
            <a:ext cx="8208912"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45 CuadroTexto"/>
          <p:cNvSpPr txBox="1"/>
          <p:nvPr/>
        </p:nvSpPr>
        <p:spPr>
          <a:xfrm>
            <a:off x="395536" y="4699010"/>
            <a:ext cx="2880320" cy="1754326"/>
          </a:xfrm>
          <a:prstGeom prst="rect">
            <a:avLst/>
          </a:prstGeom>
          <a:solidFill>
            <a:schemeClr val="bg1"/>
          </a:solidFill>
          <a:ln>
            <a:solidFill>
              <a:schemeClr val="tx1"/>
            </a:solidFill>
          </a:ln>
        </p:spPr>
        <p:txBody>
          <a:bodyPr wrap="square" rtlCol="0">
            <a:spAutoFit/>
          </a:bodyPr>
          <a:lstStyle/>
          <a:p>
            <a:pPr algn="ctr"/>
            <a:r>
              <a:rPr lang="es-CO" dirty="0" smtClean="0">
                <a:latin typeface="Agency FB" pitchFamily="34" charset="0"/>
              </a:rPr>
              <a:t>INVERSIONES</a:t>
            </a:r>
          </a:p>
          <a:p>
            <a:r>
              <a:rPr lang="es-CO" dirty="0" smtClean="0">
                <a:latin typeface="Agency FB" pitchFamily="34" charset="0"/>
              </a:rPr>
              <a:t>Inversiones (incrementos) de todo tipo de activos son </a:t>
            </a:r>
            <a:r>
              <a:rPr lang="es-CO" b="1" dirty="0" smtClean="0">
                <a:latin typeface="Agency FB" pitchFamily="34" charset="0"/>
              </a:rPr>
              <a:t>usos de fondos</a:t>
            </a:r>
            <a:endParaRPr lang="es-CO" dirty="0" smtClean="0">
              <a:latin typeface="Agency FB" pitchFamily="34" charset="0"/>
            </a:endParaRPr>
          </a:p>
          <a:p>
            <a:r>
              <a:rPr lang="es-CO" dirty="0" smtClean="0">
                <a:latin typeface="Agency FB" pitchFamily="34" charset="0"/>
              </a:rPr>
              <a:t>Desinversiones (reducciones) en todo tipo de activos son </a:t>
            </a:r>
            <a:r>
              <a:rPr lang="es-CO" b="1" dirty="0" smtClean="0">
                <a:latin typeface="Agency FB" pitchFamily="34" charset="0"/>
              </a:rPr>
              <a:t>fuentes de fondos</a:t>
            </a:r>
            <a:endParaRPr lang="es-CO" dirty="0">
              <a:latin typeface="Agency FB" pitchFamily="34" charset="0"/>
            </a:endParaRPr>
          </a:p>
        </p:txBody>
      </p:sp>
      <p:sp>
        <p:nvSpPr>
          <p:cNvPr id="47" name="46 CuadroTexto"/>
          <p:cNvSpPr txBox="1"/>
          <p:nvPr/>
        </p:nvSpPr>
        <p:spPr>
          <a:xfrm>
            <a:off x="3309724" y="4831992"/>
            <a:ext cx="2232248" cy="1200329"/>
          </a:xfrm>
          <a:prstGeom prst="rect">
            <a:avLst/>
          </a:prstGeom>
          <a:solidFill>
            <a:schemeClr val="bg1"/>
          </a:solidFill>
          <a:ln>
            <a:solidFill>
              <a:schemeClr val="tx1"/>
            </a:solidFill>
          </a:ln>
        </p:spPr>
        <p:txBody>
          <a:bodyPr wrap="square" rtlCol="0">
            <a:spAutoFit/>
          </a:bodyPr>
          <a:lstStyle/>
          <a:p>
            <a:pPr algn="ctr"/>
            <a:r>
              <a:rPr lang="es-CO" dirty="0" smtClean="0">
                <a:latin typeface="Agency FB" pitchFamily="34" charset="0"/>
              </a:rPr>
              <a:t>OPERACIONES</a:t>
            </a:r>
          </a:p>
          <a:p>
            <a:r>
              <a:rPr lang="es-CO" dirty="0" smtClean="0">
                <a:latin typeface="Agency FB" pitchFamily="34" charset="0"/>
              </a:rPr>
              <a:t>Las utilidades son fuentes de fondos, las pérdidas quitan fondos al sistema</a:t>
            </a:r>
            <a:endParaRPr lang="es-CO" dirty="0">
              <a:latin typeface="Agency FB" pitchFamily="34" charset="0"/>
            </a:endParaRPr>
          </a:p>
        </p:txBody>
      </p:sp>
      <p:sp>
        <p:nvSpPr>
          <p:cNvPr id="49" name="48 CuadroTexto"/>
          <p:cNvSpPr txBox="1"/>
          <p:nvPr/>
        </p:nvSpPr>
        <p:spPr>
          <a:xfrm>
            <a:off x="5580112" y="4699010"/>
            <a:ext cx="2880320" cy="1754326"/>
          </a:xfrm>
          <a:prstGeom prst="rect">
            <a:avLst/>
          </a:prstGeom>
          <a:solidFill>
            <a:schemeClr val="bg1"/>
          </a:solidFill>
          <a:ln>
            <a:solidFill>
              <a:schemeClr val="tx1"/>
            </a:solidFill>
          </a:ln>
        </p:spPr>
        <p:txBody>
          <a:bodyPr wrap="square" rtlCol="0">
            <a:spAutoFit/>
          </a:bodyPr>
          <a:lstStyle/>
          <a:p>
            <a:pPr algn="ctr"/>
            <a:r>
              <a:rPr lang="es-CO" dirty="0" smtClean="0">
                <a:latin typeface="Agency FB" pitchFamily="34" charset="0"/>
              </a:rPr>
              <a:t>FINANCIACIÓN</a:t>
            </a:r>
          </a:p>
          <a:p>
            <a:r>
              <a:rPr lang="es-CO" dirty="0" smtClean="0">
                <a:latin typeface="Agency FB" pitchFamily="34" charset="0"/>
              </a:rPr>
              <a:t>Crédito y financiamiento (aumento de pasivos y patrimonio) son </a:t>
            </a:r>
            <a:r>
              <a:rPr lang="es-CO" b="1" dirty="0" smtClean="0">
                <a:latin typeface="Agency FB" pitchFamily="34" charset="0"/>
              </a:rPr>
              <a:t>fuentes de fondos. </a:t>
            </a:r>
            <a:r>
              <a:rPr lang="es-CO" dirty="0" smtClean="0">
                <a:latin typeface="Agency FB" pitchFamily="34" charset="0"/>
              </a:rPr>
              <a:t>Pago de deuda, dividendos y retornos de capital son </a:t>
            </a:r>
            <a:r>
              <a:rPr lang="es-CO" b="1" dirty="0" smtClean="0">
                <a:latin typeface="Agency FB" pitchFamily="34" charset="0"/>
              </a:rPr>
              <a:t>usos de fondos.</a:t>
            </a:r>
            <a:endParaRPr lang="es-CO" dirty="0">
              <a:latin typeface="Agency FB" pitchFamily="34" charset="0"/>
            </a:endParaRPr>
          </a:p>
        </p:txBody>
      </p:sp>
      <p:sp>
        <p:nvSpPr>
          <p:cNvPr id="2" name="1 Estrella de 5 puntas"/>
          <p:cNvSpPr/>
          <p:nvPr/>
        </p:nvSpPr>
        <p:spPr>
          <a:xfrm>
            <a:off x="8676456" y="6525344"/>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722419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51048" y="523121"/>
            <a:ext cx="8153400"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gn="ctr">
              <a:lnSpc>
                <a:spcPct val="70000"/>
              </a:lnSpc>
              <a:spcBef>
                <a:spcPct val="50000"/>
              </a:spcBef>
            </a:pPr>
            <a:r>
              <a:rPr lang="es-ES" sz="4400" b="1" dirty="0">
                <a:effectLst>
                  <a:outerShdw blurRad="38100" dist="38100" dir="2700000" algn="tl">
                    <a:srgbClr val="000000">
                      <a:alpha val="43137"/>
                    </a:srgbClr>
                  </a:outerShdw>
                </a:effectLst>
                <a:latin typeface="Agency FB" pitchFamily="34" charset="0"/>
              </a:rPr>
              <a:t>PRIORIDADES </a:t>
            </a:r>
            <a:r>
              <a:rPr lang="es-ES" sz="4400" b="1" dirty="0" smtClean="0">
                <a:effectLst>
                  <a:outerShdw blurRad="38100" dist="38100" dir="2700000" algn="tl">
                    <a:srgbClr val="000000">
                      <a:alpha val="43137"/>
                    </a:srgbClr>
                  </a:outerShdw>
                </a:effectLst>
                <a:latin typeface="Agency FB" pitchFamily="34" charset="0"/>
              </a:rPr>
              <a:t>EMPRESARIALES</a:t>
            </a:r>
            <a:endParaRPr lang="es-ES" sz="4400" b="1" dirty="0">
              <a:effectLst>
                <a:outerShdw blurRad="38100" dist="38100" dir="2700000" algn="tl">
                  <a:srgbClr val="000000">
                    <a:alpha val="43137"/>
                  </a:srgbClr>
                </a:outerShdw>
              </a:effectLst>
              <a:latin typeface="Agency FB" pitchFamily="34" charset="0"/>
            </a:endParaRPr>
          </a:p>
          <a:p>
            <a:pPr algn="ctr">
              <a:lnSpc>
                <a:spcPct val="70000"/>
              </a:lnSpc>
              <a:spcBef>
                <a:spcPct val="50000"/>
              </a:spcBef>
              <a:buFontTx/>
              <a:buAutoNum type="arabicPeriod"/>
            </a:pPr>
            <a:endParaRPr lang="es-ES" sz="2800" dirty="0" smtClean="0">
              <a:latin typeface="Agency FB" pitchFamily="34" charset="0"/>
            </a:endParaRPr>
          </a:p>
          <a:p>
            <a:pPr marL="0" indent="0" algn="ctr">
              <a:lnSpc>
                <a:spcPct val="70000"/>
              </a:lnSpc>
              <a:spcBef>
                <a:spcPct val="50000"/>
              </a:spcBef>
            </a:pPr>
            <a:endParaRPr lang="es-ES" sz="2800" dirty="0">
              <a:latin typeface="Agency FB" pitchFamily="34" charset="0"/>
            </a:endParaRPr>
          </a:p>
          <a:p>
            <a:pPr algn="ctr">
              <a:lnSpc>
                <a:spcPct val="70000"/>
              </a:lnSpc>
              <a:spcBef>
                <a:spcPct val="50000"/>
              </a:spcBef>
              <a:buFontTx/>
              <a:buAutoNum type="arabicPeriod"/>
            </a:pPr>
            <a:r>
              <a:rPr lang="es-ES" sz="2800" dirty="0">
                <a:latin typeface="Agency FB" pitchFamily="34" charset="0"/>
              </a:rPr>
              <a:t>Generar ingresos</a:t>
            </a:r>
          </a:p>
          <a:p>
            <a:pPr algn="ctr">
              <a:lnSpc>
                <a:spcPct val="70000"/>
              </a:lnSpc>
              <a:spcBef>
                <a:spcPct val="50000"/>
              </a:spcBef>
              <a:buFontTx/>
              <a:buAutoNum type="arabicPeriod"/>
            </a:pPr>
            <a:r>
              <a:rPr lang="es-ES" sz="2800" dirty="0">
                <a:latin typeface="Agency FB" pitchFamily="34" charset="0"/>
              </a:rPr>
              <a:t>Eficiencia en el uso de los recursos</a:t>
            </a:r>
          </a:p>
          <a:p>
            <a:pPr algn="ctr">
              <a:lnSpc>
                <a:spcPct val="70000"/>
              </a:lnSpc>
              <a:spcBef>
                <a:spcPct val="50000"/>
              </a:spcBef>
              <a:buFontTx/>
              <a:buAutoNum type="arabicPeriod"/>
            </a:pPr>
            <a:r>
              <a:rPr lang="es-ES" sz="2800" dirty="0">
                <a:latin typeface="Agency FB" pitchFamily="34" charset="0"/>
              </a:rPr>
              <a:t>Reducción de costos</a:t>
            </a:r>
          </a:p>
          <a:p>
            <a:pPr algn="ctr">
              <a:lnSpc>
                <a:spcPct val="70000"/>
              </a:lnSpc>
              <a:spcBef>
                <a:spcPct val="50000"/>
              </a:spcBef>
            </a:pPr>
            <a:r>
              <a:rPr lang="es-ES" sz="2800" dirty="0">
                <a:latin typeface="Agency FB" pitchFamily="34" charset="0"/>
              </a:rPr>
              <a:t>     </a:t>
            </a:r>
            <a:r>
              <a:rPr lang="es-ES" sz="3600" dirty="0">
                <a:latin typeface="Agency FB" pitchFamily="34" charset="0"/>
              </a:rPr>
              <a:t>Su logro me </a:t>
            </a:r>
            <a:r>
              <a:rPr lang="es-ES" sz="3600" dirty="0" smtClean="0">
                <a:latin typeface="Agency FB" pitchFamily="34" charset="0"/>
              </a:rPr>
              <a:t>garantiza </a:t>
            </a:r>
            <a:r>
              <a:rPr lang="es-ES" sz="3600" dirty="0">
                <a:latin typeface="Agency FB" pitchFamily="34" charset="0"/>
              </a:rPr>
              <a:t>crecimiento </a:t>
            </a:r>
            <a:r>
              <a:rPr lang="es-ES" sz="3600" dirty="0" smtClean="0">
                <a:latin typeface="Agency FB" pitchFamily="34" charset="0"/>
              </a:rPr>
              <a:t>y </a:t>
            </a:r>
            <a:r>
              <a:rPr lang="es-ES" sz="3600" dirty="0">
                <a:latin typeface="Agency FB" pitchFamily="34" charset="0"/>
              </a:rPr>
              <a:t>permanencia</a:t>
            </a:r>
            <a:endParaRPr lang="es-ES" dirty="0">
              <a:latin typeface="Agency FB" pitchFamily="34" charset="0"/>
            </a:endParaRPr>
          </a:p>
          <a:p>
            <a:pPr>
              <a:lnSpc>
                <a:spcPct val="70000"/>
              </a:lnSpc>
              <a:spcBef>
                <a:spcPct val="50000"/>
              </a:spcBef>
            </a:pPr>
            <a:endParaRPr lang="es-ES" dirty="0">
              <a:latin typeface="Agency FB" pitchFamily="34" charset="0"/>
            </a:endParaRPr>
          </a:p>
          <a:p>
            <a:pPr algn="ctr">
              <a:lnSpc>
                <a:spcPct val="70000"/>
              </a:lnSpc>
              <a:spcBef>
                <a:spcPct val="50000"/>
              </a:spcBef>
            </a:pPr>
            <a:r>
              <a:rPr lang="es-ES" sz="3200" dirty="0">
                <a:latin typeface="Agency FB" pitchFamily="34" charset="0"/>
              </a:rPr>
              <a:t>El valor de mercado de la acción representa el valor de la empresa. </a:t>
            </a:r>
          </a:p>
          <a:p>
            <a:pPr algn="ctr">
              <a:lnSpc>
                <a:spcPct val="70000"/>
              </a:lnSpc>
              <a:spcBef>
                <a:spcPct val="50000"/>
              </a:spcBef>
            </a:pPr>
            <a:r>
              <a:rPr lang="es-ES" sz="3200" dirty="0">
                <a:latin typeface="Agency FB" pitchFamily="34" charset="0"/>
              </a:rPr>
              <a:t>Una empresa vale por ser un negocio en marcha</a:t>
            </a:r>
          </a:p>
        </p:txBody>
      </p:sp>
    </p:spTree>
    <p:extLst>
      <p:ext uri="{BB962C8B-B14F-4D97-AF65-F5344CB8AC3E}">
        <p14:creationId xmlns:p14="http://schemas.microsoft.com/office/powerpoint/2010/main" val="6432032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23528" y="404664"/>
            <a:ext cx="8136904" cy="923330"/>
          </a:xfrm>
          <a:prstGeom prst="rect">
            <a:avLst/>
          </a:prstGeom>
          <a:noFill/>
        </p:spPr>
        <p:txBody>
          <a:bodyPr wrap="square" rtlCol="0">
            <a:spAutoFit/>
          </a:bodyPr>
          <a:lstStyle/>
          <a:p>
            <a:pPr algn="ctr"/>
            <a:r>
              <a:rPr lang="es-CO" sz="5400" b="1" dirty="0" smtClean="0">
                <a:effectLst>
                  <a:outerShdw blurRad="38100" dist="38100" dir="2700000" algn="tl">
                    <a:srgbClr val="000000">
                      <a:alpha val="43137"/>
                    </a:srgbClr>
                  </a:outerShdw>
                </a:effectLst>
                <a:latin typeface="Agency FB" pitchFamily="34" charset="0"/>
              </a:rPr>
              <a:t>OBJETIVO BÁSICO FINANCIERO</a:t>
            </a:r>
            <a:endParaRPr lang="es-CO" sz="5400" b="1" dirty="0">
              <a:effectLst>
                <a:outerShdw blurRad="38100" dist="38100" dir="2700000" algn="tl">
                  <a:srgbClr val="000000">
                    <a:alpha val="43137"/>
                  </a:srgbClr>
                </a:outerShdw>
              </a:effectLst>
              <a:latin typeface="Agency FB" pitchFamily="34" charset="0"/>
            </a:endParaRPr>
          </a:p>
        </p:txBody>
      </p:sp>
      <p:sp>
        <p:nvSpPr>
          <p:cNvPr id="3" name="2 CuadroTexto"/>
          <p:cNvSpPr txBox="1"/>
          <p:nvPr/>
        </p:nvSpPr>
        <p:spPr>
          <a:xfrm>
            <a:off x="323528" y="1700808"/>
            <a:ext cx="8424936" cy="3970318"/>
          </a:xfrm>
          <a:prstGeom prst="rect">
            <a:avLst/>
          </a:prstGeom>
          <a:noFill/>
        </p:spPr>
        <p:txBody>
          <a:bodyPr wrap="square" rtlCol="0">
            <a:spAutoFit/>
          </a:bodyPr>
          <a:lstStyle/>
          <a:p>
            <a:pPr algn="just"/>
            <a:r>
              <a:rPr lang="es-CO" sz="2800" dirty="0" smtClean="0">
                <a:latin typeface="Agency FB" pitchFamily="34" charset="0"/>
              </a:rPr>
              <a:t>NO es maximizar utilidades: No garantiza permanencia y crecimiento, es de corto plazo</a:t>
            </a:r>
          </a:p>
          <a:p>
            <a:pPr algn="just"/>
            <a:endParaRPr lang="es-CO" sz="2800" dirty="0" smtClean="0">
              <a:latin typeface="Agency FB" pitchFamily="34" charset="0"/>
            </a:endParaRPr>
          </a:p>
          <a:p>
            <a:pPr algn="just"/>
            <a:r>
              <a:rPr lang="es-CO" sz="2800" dirty="0" smtClean="0">
                <a:latin typeface="Agency FB" pitchFamily="34" charset="0"/>
              </a:rPr>
              <a:t>Maximizar utilidades funciona si es estrategia a largo plazo y no una simple explotación casual de oportunidades del mercado</a:t>
            </a:r>
          </a:p>
          <a:p>
            <a:pPr algn="just"/>
            <a:endParaRPr lang="es-CO" sz="2800" dirty="0">
              <a:latin typeface="Agency FB" pitchFamily="34" charset="0"/>
            </a:endParaRPr>
          </a:p>
          <a:p>
            <a:pPr algn="just"/>
            <a:r>
              <a:rPr lang="es-CO" sz="2800" dirty="0" smtClean="0">
                <a:latin typeface="Agency FB" pitchFamily="34" charset="0"/>
              </a:rPr>
              <a:t>En algunos casos disminuir utilidades en corto plazo contribuirá</a:t>
            </a:r>
          </a:p>
          <a:p>
            <a:pPr algn="just"/>
            <a:endParaRPr lang="es-CO" sz="2800" dirty="0">
              <a:latin typeface="Agency FB" pitchFamily="34" charset="0"/>
            </a:endParaRPr>
          </a:p>
          <a:p>
            <a:pPr algn="just"/>
            <a:r>
              <a:rPr lang="es-CO" sz="2800" dirty="0" smtClean="0">
                <a:latin typeface="Agency FB" pitchFamily="34" charset="0"/>
              </a:rPr>
              <a:t>Los socios son el grupo en función del cual gira el OBF</a:t>
            </a:r>
          </a:p>
        </p:txBody>
      </p:sp>
    </p:spTree>
    <p:extLst>
      <p:ext uri="{BB962C8B-B14F-4D97-AF65-F5344CB8AC3E}">
        <p14:creationId xmlns:p14="http://schemas.microsoft.com/office/powerpoint/2010/main" val="6278293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23528" y="404664"/>
            <a:ext cx="8136904" cy="923330"/>
          </a:xfrm>
          <a:prstGeom prst="rect">
            <a:avLst/>
          </a:prstGeom>
          <a:noFill/>
        </p:spPr>
        <p:txBody>
          <a:bodyPr wrap="square" rtlCol="0">
            <a:spAutoFit/>
          </a:bodyPr>
          <a:lstStyle/>
          <a:p>
            <a:pPr algn="ctr"/>
            <a:r>
              <a:rPr lang="es-CO" sz="5400" b="1" dirty="0" smtClean="0">
                <a:effectLst>
                  <a:outerShdw blurRad="38100" dist="38100" dir="2700000" algn="tl">
                    <a:srgbClr val="000000">
                      <a:alpha val="43137"/>
                    </a:srgbClr>
                  </a:outerShdw>
                </a:effectLst>
                <a:latin typeface="Agency FB" pitchFamily="34" charset="0"/>
              </a:rPr>
              <a:t>OBJETIVO BÁSICO FINANCIERO</a:t>
            </a:r>
            <a:endParaRPr lang="es-CO" sz="5400" b="1" dirty="0">
              <a:effectLst>
                <a:outerShdw blurRad="38100" dist="38100" dir="2700000" algn="tl">
                  <a:srgbClr val="000000">
                    <a:alpha val="43137"/>
                  </a:srgbClr>
                </a:outerShdw>
              </a:effectLst>
              <a:latin typeface="Agency FB" pitchFamily="34" charset="0"/>
            </a:endParaRPr>
          </a:p>
        </p:txBody>
      </p:sp>
      <p:sp>
        <p:nvSpPr>
          <p:cNvPr id="3" name="2 Rectángulo redondeado"/>
          <p:cNvSpPr/>
          <p:nvPr/>
        </p:nvSpPr>
        <p:spPr>
          <a:xfrm>
            <a:off x="1691680" y="1700808"/>
            <a:ext cx="6408712" cy="3528392"/>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4800" dirty="0" smtClean="0">
                <a:solidFill>
                  <a:schemeClr val="tx1"/>
                </a:solidFill>
                <a:latin typeface="Agency FB" pitchFamily="34" charset="0"/>
              </a:rPr>
              <a:t>MAXIMIZACIÓN DEL VALOR DE LA EMPRESA</a:t>
            </a:r>
          </a:p>
          <a:p>
            <a:pPr algn="ctr"/>
            <a:r>
              <a:rPr lang="es-CO" sz="3600" dirty="0" smtClean="0">
                <a:solidFill>
                  <a:schemeClr val="tx1"/>
                </a:solidFill>
                <a:latin typeface="Agency FB" pitchFamily="34" charset="0"/>
              </a:rPr>
              <a:t>(por ende de la riqueza de los propietarios)</a:t>
            </a:r>
            <a:endParaRPr lang="es-CO" sz="3600" dirty="0">
              <a:solidFill>
                <a:schemeClr val="tx1"/>
              </a:solidFill>
              <a:latin typeface="Agency FB" pitchFamily="34" charset="0"/>
            </a:endParaRPr>
          </a:p>
        </p:txBody>
      </p:sp>
      <p:sp>
        <p:nvSpPr>
          <p:cNvPr id="4" name="3 CuadroTexto"/>
          <p:cNvSpPr txBox="1"/>
          <p:nvPr/>
        </p:nvSpPr>
        <p:spPr>
          <a:xfrm>
            <a:off x="323528" y="5733256"/>
            <a:ext cx="8280920" cy="830997"/>
          </a:xfrm>
          <a:prstGeom prst="rect">
            <a:avLst/>
          </a:prstGeom>
          <a:noFill/>
        </p:spPr>
        <p:txBody>
          <a:bodyPr wrap="square" rtlCol="0">
            <a:spAutoFit/>
          </a:bodyPr>
          <a:lstStyle/>
          <a:p>
            <a:pPr algn="ctr"/>
            <a:r>
              <a:rPr lang="es-CO" sz="2400" dirty="0" smtClean="0">
                <a:latin typeface="Agency FB" pitchFamily="34" charset="0"/>
              </a:rPr>
              <a:t>Para confirmar su cumplimiento se debe conocer permanentemente el valor de la empresa</a:t>
            </a:r>
            <a:endParaRPr lang="es-CO" sz="2400" dirty="0">
              <a:latin typeface="Agency FB" pitchFamily="34" charset="0"/>
            </a:endParaRPr>
          </a:p>
        </p:txBody>
      </p:sp>
    </p:spTree>
    <p:extLst>
      <p:ext uri="{BB962C8B-B14F-4D97-AF65-F5344CB8AC3E}">
        <p14:creationId xmlns:p14="http://schemas.microsoft.com/office/powerpoint/2010/main" val="38424869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7"/>
          <p:cNvSpPr>
            <a:spLocks noChangeArrowheads="1"/>
          </p:cNvSpPr>
          <p:nvPr/>
        </p:nvSpPr>
        <p:spPr bwMode="auto">
          <a:xfrm>
            <a:off x="762000" y="1575048"/>
            <a:ext cx="7010400" cy="2286000"/>
          </a:xfrm>
          <a:prstGeom prst="rect">
            <a:avLst/>
          </a:prstGeom>
          <a:solidFill>
            <a:schemeClr val="tx2">
              <a:lumMod val="20000"/>
              <a:lumOff val="80000"/>
            </a:schemeClr>
          </a:solidFill>
          <a:ln w="9525">
            <a:solidFill>
              <a:schemeClr val="tx1"/>
            </a:solidFill>
            <a:miter lim="800000"/>
            <a:headEnd/>
            <a:tailEnd/>
          </a:ln>
          <a:effectLst/>
        </p:spPr>
        <p:txBody>
          <a:bodyPr wrap="none" anchor="ctr"/>
          <a:lstStyle/>
          <a:p>
            <a:endParaRPr lang="es-CO">
              <a:latin typeface="Agency FB" pitchFamily="34" charset="0"/>
            </a:endParaRPr>
          </a:p>
        </p:txBody>
      </p:sp>
      <p:sp>
        <p:nvSpPr>
          <p:cNvPr id="1026" name="Text Box 2"/>
          <p:cNvSpPr txBox="1">
            <a:spLocks noChangeArrowheads="1"/>
          </p:cNvSpPr>
          <p:nvPr/>
        </p:nvSpPr>
        <p:spPr bwMode="auto">
          <a:xfrm>
            <a:off x="762000" y="734560"/>
            <a:ext cx="6858000" cy="370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spcBef>
                <a:spcPct val="50000"/>
              </a:spcBef>
            </a:pPr>
            <a:r>
              <a:rPr lang="es-ES" sz="5400" b="1" dirty="0">
                <a:effectLst>
                  <a:outerShdw blurRad="38100" dist="38100" dir="2700000" algn="tl">
                    <a:srgbClr val="000000">
                      <a:alpha val="43137"/>
                    </a:srgbClr>
                  </a:outerShdw>
                </a:effectLst>
                <a:latin typeface="Agency FB" pitchFamily="34" charset="0"/>
              </a:rPr>
              <a:t>VALOR DE UNA EMPRESA</a:t>
            </a:r>
          </a:p>
          <a:p>
            <a:pPr algn="ctr">
              <a:spcBef>
                <a:spcPct val="50000"/>
              </a:spcBef>
            </a:pPr>
            <a:r>
              <a:rPr lang="es-ES" sz="2400" dirty="0">
                <a:latin typeface="Agency FB" pitchFamily="34" charset="0"/>
              </a:rPr>
              <a:t>Es el valor presente de sus flujos futuros de caja a perpetuidad. Si el flujo aumenta, así mismo lo hará su valor. El valor se aumenta dependiendo de las expectativas del dueño (liquidez o rentabilidad). Prima del negocio.</a:t>
            </a:r>
          </a:p>
          <a:p>
            <a:pPr algn="just">
              <a:lnSpc>
                <a:spcPct val="90000"/>
              </a:lnSpc>
              <a:spcBef>
                <a:spcPct val="50000"/>
              </a:spcBef>
            </a:pPr>
            <a:endParaRPr lang="es-ES" sz="2400" dirty="0">
              <a:latin typeface="Agency FB" pitchFamily="34" charset="0"/>
            </a:endParaRPr>
          </a:p>
          <a:p>
            <a:pPr algn="just">
              <a:lnSpc>
                <a:spcPct val="90000"/>
              </a:lnSpc>
              <a:spcBef>
                <a:spcPct val="50000"/>
              </a:spcBef>
            </a:pPr>
            <a:endParaRPr lang="es-ES" sz="2400" dirty="0">
              <a:latin typeface="Agency FB" pitchFamily="34" charset="0"/>
            </a:endParaRPr>
          </a:p>
        </p:txBody>
      </p:sp>
      <p:sp>
        <p:nvSpPr>
          <p:cNvPr id="1027" name="Text Box 3"/>
          <p:cNvSpPr txBox="1">
            <a:spLocks noChangeArrowheads="1"/>
          </p:cNvSpPr>
          <p:nvPr/>
        </p:nvSpPr>
        <p:spPr bwMode="auto">
          <a:xfrm>
            <a:off x="533400" y="4460919"/>
            <a:ext cx="2209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sz="2400" dirty="0">
                <a:latin typeface="Agency FB" pitchFamily="34" charset="0"/>
              </a:rPr>
              <a:t>Indicadores que permiten monitorear el alcance del OBF</a:t>
            </a:r>
          </a:p>
        </p:txBody>
      </p:sp>
      <p:sp>
        <p:nvSpPr>
          <p:cNvPr id="1028" name="Text Box 4"/>
          <p:cNvSpPr txBox="1">
            <a:spLocks noChangeArrowheads="1"/>
          </p:cNvSpPr>
          <p:nvPr/>
        </p:nvSpPr>
        <p:spPr bwMode="auto">
          <a:xfrm>
            <a:off x="3276600" y="4437112"/>
            <a:ext cx="4495800" cy="1428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sz="2800" b="1" dirty="0">
                <a:latin typeface="Agency FB" pitchFamily="34" charset="0"/>
              </a:rPr>
              <a:t>LIQUIDEZ:</a:t>
            </a:r>
            <a:r>
              <a:rPr lang="es-ES" sz="2800" dirty="0">
                <a:latin typeface="Agency FB" pitchFamily="34" charset="0"/>
              </a:rPr>
              <a:t> </a:t>
            </a:r>
            <a:r>
              <a:rPr lang="es-ES" sz="2800" dirty="0" smtClean="0">
                <a:latin typeface="Agency FB" pitchFamily="34" charset="0"/>
              </a:rPr>
              <a:t>Flujo </a:t>
            </a:r>
            <a:r>
              <a:rPr lang="es-ES" sz="2800" dirty="0">
                <a:latin typeface="Agency FB" pitchFamily="34" charset="0"/>
              </a:rPr>
              <a:t>de </a:t>
            </a:r>
            <a:r>
              <a:rPr lang="es-ES" sz="2800" dirty="0" smtClean="0">
                <a:latin typeface="Agency FB" pitchFamily="34" charset="0"/>
              </a:rPr>
              <a:t>caja, corto plazo</a:t>
            </a:r>
            <a:endParaRPr lang="es-ES" sz="2800" dirty="0">
              <a:latin typeface="Agency FB" pitchFamily="34" charset="0"/>
            </a:endParaRPr>
          </a:p>
          <a:p>
            <a:pPr>
              <a:lnSpc>
                <a:spcPct val="80000"/>
              </a:lnSpc>
              <a:spcBef>
                <a:spcPct val="50000"/>
              </a:spcBef>
            </a:pPr>
            <a:r>
              <a:rPr lang="es-ES" sz="2800" b="1" dirty="0">
                <a:latin typeface="Agency FB" pitchFamily="34" charset="0"/>
              </a:rPr>
              <a:t>RENTABILIDAD</a:t>
            </a:r>
            <a:r>
              <a:rPr lang="es-ES" sz="2800" dirty="0">
                <a:latin typeface="Agency FB" pitchFamily="34" charset="0"/>
              </a:rPr>
              <a:t>: Crecimiento de la inversión en el largo plazo.</a:t>
            </a:r>
          </a:p>
        </p:txBody>
      </p:sp>
      <p:sp>
        <p:nvSpPr>
          <p:cNvPr id="1030" name="AutoShape 6"/>
          <p:cNvSpPr>
            <a:spLocks/>
          </p:cNvSpPr>
          <p:nvPr/>
        </p:nvSpPr>
        <p:spPr bwMode="auto">
          <a:xfrm>
            <a:off x="2971800" y="4267200"/>
            <a:ext cx="152400" cy="1828800"/>
          </a:xfrm>
          <a:prstGeom prst="leftBrace">
            <a:avLst>
              <a:gd name="adj1" fmla="val 10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2" name="1 CuadroTexto"/>
          <p:cNvSpPr txBox="1"/>
          <p:nvPr/>
        </p:nvSpPr>
        <p:spPr>
          <a:xfrm>
            <a:off x="323528" y="6021288"/>
            <a:ext cx="8424936" cy="769441"/>
          </a:xfrm>
          <a:prstGeom prst="rect">
            <a:avLst/>
          </a:prstGeom>
          <a:noFill/>
        </p:spPr>
        <p:txBody>
          <a:bodyPr wrap="square" rtlCol="0">
            <a:spAutoFit/>
          </a:bodyPr>
          <a:lstStyle/>
          <a:p>
            <a:r>
              <a:rPr lang="es-ES" sz="2200" dirty="0" smtClean="0">
                <a:latin typeface="Agency FB" pitchFamily="34" charset="0"/>
              </a:rPr>
              <a:t>Las decisiones para solucionar problemas de liquidez puede afectar la rentabilidad y viceversa</a:t>
            </a:r>
            <a:endParaRPr lang="es-ES" sz="2200" dirty="0">
              <a:latin typeface="Agency FB" pitchFamily="34" charset="0"/>
            </a:endParaRPr>
          </a:p>
        </p:txBody>
      </p:sp>
    </p:spTree>
    <p:extLst>
      <p:ext uri="{BB962C8B-B14F-4D97-AF65-F5344CB8AC3E}">
        <p14:creationId xmlns:p14="http://schemas.microsoft.com/office/powerpoint/2010/main" val="1650037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533400" y="1340768"/>
            <a:ext cx="7391400" cy="2286000"/>
          </a:xfrm>
          <a:prstGeom prst="rect">
            <a:avLst/>
          </a:prstGeom>
          <a:solidFill>
            <a:schemeClr val="tx2">
              <a:lumMod val="60000"/>
              <a:lumOff val="40000"/>
            </a:schemeClr>
          </a:solidFill>
          <a:ln w="9525">
            <a:solidFill>
              <a:schemeClr val="tx1"/>
            </a:solidFill>
            <a:miter lim="800000"/>
            <a:headEnd/>
            <a:tailEnd/>
          </a:ln>
          <a:effectLst/>
        </p:spPr>
        <p:txBody>
          <a:bodyPr wrap="none" anchor="ctr"/>
          <a:lstStyle/>
          <a:p>
            <a:endParaRPr lang="es-CO">
              <a:latin typeface="Agency FB" pitchFamily="34" charset="0"/>
            </a:endParaRPr>
          </a:p>
        </p:txBody>
      </p:sp>
      <p:sp>
        <p:nvSpPr>
          <p:cNvPr id="5122" name="Text Box 2"/>
          <p:cNvSpPr txBox="1">
            <a:spLocks noChangeArrowheads="1"/>
          </p:cNvSpPr>
          <p:nvPr/>
        </p:nvSpPr>
        <p:spPr bwMode="auto">
          <a:xfrm>
            <a:off x="685800" y="1682021"/>
            <a:ext cx="6934200" cy="1483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lgn="just">
              <a:spcBef>
                <a:spcPct val="50000"/>
              </a:spcBef>
              <a:buFontTx/>
              <a:buAutoNum type="arabicPeriod"/>
            </a:pPr>
            <a:r>
              <a:rPr lang="es-ES" sz="2800" dirty="0" smtClean="0">
                <a:latin typeface="Agency FB" pitchFamily="34" charset="0"/>
              </a:rPr>
              <a:t>Reposición </a:t>
            </a:r>
            <a:r>
              <a:rPr lang="es-ES" sz="2800" dirty="0">
                <a:latin typeface="Agency FB" pitchFamily="34" charset="0"/>
              </a:rPr>
              <a:t>de capital de trabajo (KT) y activos fijos (AF).</a:t>
            </a:r>
          </a:p>
          <a:p>
            <a:pPr algn="just">
              <a:lnSpc>
                <a:spcPct val="60000"/>
              </a:lnSpc>
              <a:spcBef>
                <a:spcPct val="50000"/>
              </a:spcBef>
              <a:buFontTx/>
              <a:buAutoNum type="arabicPeriod"/>
            </a:pPr>
            <a:r>
              <a:rPr lang="es-ES" sz="2800" dirty="0">
                <a:latin typeface="Agency FB" pitchFamily="34" charset="0"/>
              </a:rPr>
              <a:t>Atención del servicio a la deuda</a:t>
            </a:r>
          </a:p>
          <a:p>
            <a:pPr algn="just">
              <a:lnSpc>
                <a:spcPct val="60000"/>
              </a:lnSpc>
              <a:spcBef>
                <a:spcPct val="50000"/>
              </a:spcBef>
              <a:buFontTx/>
              <a:buAutoNum type="arabicPeriod"/>
            </a:pPr>
            <a:r>
              <a:rPr lang="es-ES" sz="2800" dirty="0">
                <a:latin typeface="Agency FB" pitchFamily="34" charset="0"/>
              </a:rPr>
              <a:t>Reparto de utilidades</a:t>
            </a:r>
          </a:p>
        </p:txBody>
      </p:sp>
      <p:graphicFrame>
        <p:nvGraphicFramePr>
          <p:cNvPr id="5176" name="Group 56"/>
          <p:cNvGraphicFramePr>
            <a:graphicFrameLocks noGrp="1"/>
          </p:cNvGraphicFramePr>
          <p:nvPr>
            <p:extLst>
              <p:ext uri="{D42A27DB-BD31-4B8C-83A1-F6EECF244321}">
                <p14:modId xmlns:p14="http://schemas.microsoft.com/office/powerpoint/2010/main" val="104257864"/>
              </p:ext>
            </p:extLst>
          </p:nvPr>
        </p:nvGraphicFramePr>
        <p:xfrm>
          <a:off x="685800" y="3933056"/>
          <a:ext cx="7162800" cy="1666875"/>
        </p:xfrm>
        <a:graphic>
          <a:graphicData uri="http://schemas.openxmlformats.org/drawingml/2006/table">
            <a:tbl>
              <a:tblPr/>
              <a:tblGrid>
                <a:gridCol w="1431925"/>
                <a:gridCol w="1433513"/>
                <a:gridCol w="1431925"/>
                <a:gridCol w="1433512"/>
                <a:gridCol w="1431925"/>
              </a:tblGrid>
              <a:tr h="9144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endParaRPr kumimoji="0" lang="es-CO" sz="2800" b="0" i="0" u="none" strike="noStrike" cap="none" normalizeH="0" baseline="0" dirty="0" smtClean="0">
                        <a:ln>
                          <a:noFill/>
                        </a:ln>
                        <a:solidFill>
                          <a:schemeClr val="tx1"/>
                        </a:solidFill>
                        <a:effectLst/>
                        <a:latin typeface="Agency FB"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0" lang="es-ES" sz="1800" b="0" i="0" u="none" strike="noStrike" cap="none" normalizeH="0" baseline="0" smtClean="0">
                          <a:ln>
                            <a:noFill/>
                          </a:ln>
                          <a:solidFill>
                            <a:schemeClr val="tx1"/>
                          </a:solidFill>
                          <a:effectLst/>
                          <a:latin typeface="Agency FB" pitchFamily="34" charset="0"/>
                        </a:rPr>
                        <a:t>Flujo de caja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0" lang="es-ES" sz="1800" b="0" i="0" u="none" strike="noStrike" cap="none" normalizeH="0" baseline="0" dirty="0" smtClean="0">
                          <a:ln>
                            <a:noFill/>
                          </a:ln>
                          <a:solidFill>
                            <a:schemeClr val="tx1"/>
                          </a:solidFill>
                          <a:effectLst/>
                          <a:latin typeface="Agency FB" pitchFamily="34" charset="0"/>
                        </a:rPr>
                        <a:t>Reposición de KT y AF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0" lang="es-ES" sz="1800" b="0" i="0" u="none" strike="noStrike" cap="none" normalizeH="0" baseline="0" dirty="0" smtClean="0">
                          <a:ln>
                            <a:noFill/>
                          </a:ln>
                          <a:solidFill>
                            <a:schemeClr val="tx1"/>
                          </a:solidFill>
                          <a:effectLst/>
                          <a:latin typeface="Agency FB" pitchFamily="34" charset="0"/>
                        </a:rPr>
                        <a:t>Servicio a la deuda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0" lang="es-ES" sz="1800" b="0" i="0" u="none" strike="noStrike" cap="none" normalizeH="0" baseline="0" dirty="0" smtClean="0">
                          <a:ln>
                            <a:noFill/>
                          </a:ln>
                          <a:solidFill>
                            <a:schemeClr val="tx1"/>
                          </a:solidFill>
                          <a:effectLst/>
                          <a:latin typeface="Agency FB" pitchFamily="34" charset="0"/>
                        </a:rPr>
                        <a:t>Disponible para reparto de utilidad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0" lang="es-ES" sz="1800" b="0" i="0" u="none" strike="noStrike" cap="none" normalizeH="0" baseline="0" smtClean="0">
                          <a:ln>
                            <a:noFill/>
                          </a:ln>
                          <a:solidFill>
                            <a:schemeClr val="tx1"/>
                          </a:solidFill>
                          <a:effectLst/>
                          <a:latin typeface="Agency FB"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0" lang="es-ES" sz="1800" b="0" i="0" u="none" strike="noStrike" cap="none" normalizeH="0" baseline="0" smtClean="0">
                          <a:ln>
                            <a:noFill/>
                          </a:ln>
                          <a:solidFill>
                            <a:schemeClr val="tx1"/>
                          </a:solidFill>
                          <a:effectLst/>
                          <a:latin typeface="Agency FB" pitchFamily="34" charset="0"/>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0" lang="es-ES" sz="1800" b="0" i="0" u="none" strike="noStrike" cap="none" normalizeH="0" baseline="0" smtClean="0">
                          <a:ln>
                            <a:noFill/>
                          </a:ln>
                          <a:solidFill>
                            <a:schemeClr val="tx1"/>
                          </a:solidFill>
                          <a:effectLst/>
                          <a:latin typeface="Agency FB" pitchFamily="34"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0" lang="es-ES" sz="1800" b="0" i="0" u="none" strike="noStrike" cap="none" normalizeH="0" baseline="0" smtClean="0">
                          <a:ln>
                            <a:noFill/>
                          </a:ln>
                          <a:solidFill>
                            <a:schemeClr val="tx1"/>
                          </a:solidFill>
                          <a:effectLst/>
                          <a:latin typeface="Agency FB"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0" lang="es-ES" sz="1800" b="0" i="0" u="none" strike="noStrike" cap="none" normalizeH="0" baseline="0" smtClean="0">
                          <a:ln>
                            <a:noFill/>
                          </a:ln>
                          <a:solidFill>
                            <a:schemeClr val="tx1"/>
                          </a:solidFill>
                          <a:effectLst/>
                          <a:latin typeface="Agency FB" pitchFamily="34"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0" lang="es-ES" sz="1800" b="0" i="0" u="none" strike="noStrike" cap="none" normalizeH="0" baseline="0" smtClean="0">
                          <a:ln>
                            <a:noFill/>
                          </a:ln>
                          <a:solidFill>
                            <a:schemeClr val="tx1"/>
                          </a:solidFill>
                          <a:effectLst/>
                          <a:latin typeface="Agency FB" pitchFamily="34"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0" lang="es-ES" sz="1800" b="0" i="0" u="none" strike="noStrike" cap="none" normalizeH="0" baseline="0" smtClean="0">
                          <a:ln>
                            <a:noFill/>
                          </a:ln>
                          <a:solidFill>
                            <a:schemeClr val="tx1"/>
                          </a:solidFill>
                          <a:effectLst/>
                          <a:latin typeface="Agency FB" pitchFamily="34" charset="0"/>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0" lang="es-ES" sz="1800" b="0" i="0" u="none" strike="noStrike" cap="none" normalizeH="0" baseline="0" smtClean="0">
                          <a:ln>
                            <a:noFill/>
                          </a:ln>
                          <a:solidFill>
                            <a:schemeClr val="tx1"/>
                          </a:solidFill>
                          <a:effectLst/>
                          <a:latin typeface="Agency FB"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0" lang="es-ES" sz="1800" b="0" i="0" u="none" strike="noStrike" cap="none" normalizeH="0" baseline="0" smtClean="0">
                          <a:ln>
                            <a:noFill/>
                          </a:ln>
                          <a:solidFill>
                            <a:schemeClr val="tx1"/>
                          </a:solidFill>
                          <a:effectLst/>
                          <a:latin typeface="Agency FB"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65000"/>
                        <a:buFont typeface="Wingdings" pitchFamily="2" charset="2"/>
                        <a:buNone/>
                        <a:tabLst/>
                      </a:pPr>
                      <a:r>
                        <a:rPr kumimoji="0" lang="es-ES" sz="1800" b="0" i="0" u="none" strike="noStrike" cap="none" normalizeH="0" baseline="0" dirty="0" smtClean="0">
                          <a:ln>
                            <a:noFill/>
                          </a:ln>
                          <a:solidFill>
                            <a:schemeClr val="tx1"/>
                          </a:solidFill>
                          <a:effectLst/>
                          <a:latin typeface="Agency FB" pitchFamily="34" charset="0"/>
                        </a:rPr>
                        <a:t>170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73" name="Text Box 53"/>
          <p:cNvSpPr txBox="1">
            <a:spLocks noChangeArrowheads="1"/>
          </p:cNvSpPr>
          <p:nvPr/>
        </p:nvSpPr>
        <p:spPr bwMode="auto">
          <a:xfrm>
            <a:off x="685800" y="5943600"/>
            <a:ext cx="27382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
                <a:latin typeface="Agency FB" pitchFamily="34" charset="0"/>
              </a:rPr>
              <a:t>Cual de las dos empresa vale más?</a:t>
            </a:r>
          </a:p>
        </p:txBody>
      </p:sp>
      <p:sp>
        <p:nvSpPr>
          <p:cNvPr id="2" name="1 CuadroTexto"/>
          <p:cNvSpPr txBox="1"/>
          <p:nvPr/>
        </p:nvSpPr>
        <p:spPr>
          <a:xfrm>
            <a:off x="611560" y="332656"/>
            <a:ext cx="7008440" cy="769441"/>
          </a:xfrm>
          <a:prstGeom prst="rect">
            <a:avLst/>
          </a:prstGeom>
          <a:noFill/>
        </p:spPr>
        <p:txBody>
          <a:bodyPr wrap="square" rtlCol="0">
            <a:spAutoFit/>
          </a:bodyPr>
          <a:lstStyle/>
          <a:p>
            <a:pPr algn="ctr"/>
            <a:r>
              <a:rPr lang="es-ES" sz="4400" b="1" dirty="0">
                <a:effectLst>
                  <a:outerShdw blurRad="38100" dist="38100" dir="2700000" algn="tl">
                    <a:srgbClr val="000000">
                      <a:alpha val="43137"/>
                    </a:srgbClr>
                  </a:outerShdw>
                </a:effectLst>
                <a:latin typeface="Agency FB" pitchFamily="34" charset="0"/>
              </a:rPr>
              <a:t>DESTINACIÓN DEL FLUJO DE </a:t>
            </a:r>
            <a:r>
              <a:rPr lang="es-ES" sz="4400" b="1" dirty="0" smtClean="0">
                <a:effectLst>
                  <a:outerShdw blurRad="38100" dist="38100" dir="2700000" algn="tl">
                    <a:srgbClr val="000000">
                      <a:alpha val="43137"/>
                    </a:srgbClr>
                  </a:outerShdw>
                </a:effectLst>
                <a:latin typeface="Agency FB" pitchFamily="34" charset="0"/>
              </a:rPr>
              <a:t>CAJA</a:t>
            </a:r>
            <a:endParaRPr lang="es-ES" sz="4400" b="1" dirty="0">
              <a:effectLst>
                <a:outerShdw blurRad="38100" dist="38100" dir="2700000" algn="tl">
                  <a:srgbClr val="000000">
                    <a:alpha val="43137"/>
                  </a:srgbClr>
                </a:outerShdw>
              </a:effectLst>
              <a:latin typeface="Agency FB" pitchFamily="34" charset="0"/>
            </a:endParaRPr>
          </a:p>
        </p:txBody>
      </p:sp>
    </p:spTree>
    <p:extLst>
      <p:ext uri="{BB962C8B-B14F-4D97-AF65-F5344CB8AC3E}">
        <p14:creationId xmlns:p14="http://schemas.microsoft.com/office/powerpoint/2010/main" val="1496563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0" y="473299"/>
            <a:ext cx="9144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CO" sz="3200" b="1" dirty="0">
                <a:effectLst>
                  <a:outerShdw blurRad="38100" dist="38100" dir="2700000" algn="tl">
                    <a:srgbClr val="000000">
                      <a:alpha val="43137"/>
                    </a:srgbClr>
                  </a:outerShdw>
                </a:effectLst>
                <a:latin typeface="Agency FB" pitchFamily="34" charset="0"/>
              </a:rPr>
              <a:t>PRINCIPIOS BÁSICOS DE LA CONTABILIDAD</a:t>
            </a:r>
            <a:endParaRPr lang="es-ES" sz="3200" b="1" dirty="0">
              <a:effectLst>
                <a:outerShdw blurRad="38100" dist="38100" dir="2700000" algn="tl">
                  <a:srgbClr val="000000">
                    <a:alpha val="43137"/>
                  </a:srgbClr>
                </a:outerShdw>
              </a:effectLst>
              <a:latin typeface="Agency FB" pitchFamily="34" charset="0"/>
            </a:endParaRPr>
          </a:p>
        </p:txBody>
      </p:sp>
      <p:sp>
        <p:nvSpPr>
          <p:cNvPr id="5" name="Text Box 3"/>
          <p:cNvSpPr txBox="1">
            <a:spLocks noChangeArrowheads="1"/>
          </p:cNvSpPr>
          <p:nvPr/>
        </p:nvSpPr>
        <p:spPr bwMode="auto">
          <a:xfrm>
            <a:off x="197768" y="1628800"/>
            <a:ext cx="8748464"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spcBef>
                <a:spcPct val="50000"/>
              </a:spcBef>
              <a:buFont typeface="Arial" pitchFamily="34" charset="0"/>
              <a:buChar char="•"/>
            </a:pPr>
            <a:r>
              <a:rPr lang="es-CO" sz="2400" dirty="0">
                <a:latin typeface="Agency FB" pitchFamily="34" charset="0"/>
              </a:rPr>
              <a:t>Principio del Costo:</a:t>
            </a:r>
          </a:p>
          <a:p>
            <a:pPr algn="just">
              <a:spcBef>
                <a:spcPct val="50000"/>
              </a:spcBef>
            </a:pPr>
            <a:r>
              <a:rPr lang="es-CO" sz="2400" dirty="0">
                <a:latin typeface="Agency FB" pitchFamily="34" charset="0"/>
              </a:rPr>
              <a:t>Las transacciones financieras se deben registrar por el costo incurrido en ellas, o por el valor de mercado si éste llega disminuir posteriormente.</a:t>
            </a:r>
          </a:p>
          <a:p>
            <a:pPr marL="342900" indent="-342900" algn="just">
              <a:spcBef>
                <a:spcPct val="50000"/>
              </a:spcBef>
              <a:buFont typeface="Arial" pitchFamily="34" charset="0"/>
              <a:buChar char="•"/>
            </a:pPr>
            <a:r>
              <a:rPr lang="es-CO" sz="2400" dirty="0">
                <a:latin typeface="Agency FB" pitchFamily="34" charset="0"/>
              </a:rPr>
              <a:t>Principio de Causación:</a:t>
            </a:r>
          </a:p>
          <a:p>
            <a:pPr algn="just">
              <a:spcBef>
                <a:spcPct val="50000"/>
              </a:spcBef>
            </a:pPr>
            <a:r>
              <a:rPr lang="es-CO" sz="2400" dirty="0">
                <a:latin typeface="Agency FB" pitchFamily="34" charset="0"/>
              </a:rPr>
              <a:t>Los ingresos y gastos se deben reconocer como tales en el momento en que se causan y no propiamente cuando se perciben o pagan.</a:t>
            </a:r>
          </a:p>
          <a:p>
            <a:pPr marL="342900" indent="-342900" algn="just">
              <a:spcBef>
                <a:spcPct val="50000"/>
              </a:spcBef>
              <a:buFont typeface="Arial" pitchFamily="34" charset="0"/>
              <a:buChar char="•"/>
            </a:pPr>
            <a:r>
              <a:rPr lang="es-CO" sz="2400" dirty="0">
                <a:latin typeface="Agency FB" pitchFamily="34" charset="0"/>
              </a:rPr>
              <a:t>Principio de Causalidad:</a:t>
            </a:r>
          </a:p>
          <a:p>
            <a:pPr algn="just">
              <a:spcBef>
                <a:spcPct val="50000"/>
              </a:spcBef>
            </a:pPr>
            <a:r>
              <a:rPr lang="es-CO" sz="2400" dirty="0">
                <a:latin typeface="Agency FB" pitchFamily="34" charset="0"/>
              </a:rPr>
              <a:t>Existe una relación de causalidad entre los ingresos y los gastos en la medida en que éstos son necesarios para la obtención de aquellos.</a:t>
            </a:r>
            <a:endParaRPr lang="es-ES" sz="2400" dirty="0">
              <a:latin typeface="Agency FB" pitchFamily="34" charset="0"/>
            </a:endParaRPr>
          </a:p>
        </p:txBody>
      </p:sp>
    </p:spTree>
    <p:extLst>
      <p:ext uri="{BB962C8B-B14F-4D97-AF65-F5344CB8AC3E}">
        <p14:creationId xmlns:p14="http://schemas.microsoft.com/office/powerpoint/2010/main" val="24326458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95536" y="404664"/>
            <a:ext cx="8352928" cy="630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s-ES" sz="5400" b="1" dirty="0" smtClean="0">
                <a:effectLst>
                  <a:outerShdw blurRad="38100" dist="38100" dir="2700000" algn="tl">
                    <a:srgbClr val="000000">
                      <a:alpha val="43137"/>
                    </a:srgbClr>
                  </a:outerShdw>
                </a:effectLst>
                <a:latin typeface="Agency FB" pitchFamily="34" charset="0"/>
              </a:rPr>
              <a:t>CONCEPTOS</a:t>
            </a:r>
          </a:p>
          <a:p>
            <a:pPr algn="just" eaLnBrk="1" hangingPunct="1">
              <a:spcBef>
                <a:spcPct val="50000"/>
              </a:spcBef>
              <a:buFont typeface="Wingdings" pitchFamily="2" charset="2"/>
              <a:buChar char="ü"/>
            </a:pPr>
            <a:r>
              <a:rPr lang="es-ES" sz="2800" dirty="0" smtClean="0">
                <a:latin typeface="Agency FB" pitchFamily="34" charset="0"/>
              </a:rPr>
              <a:t>Los beneficiarios de una empresa son los acreedores financieros y los socios.</a:t>
            </a:r>
          </a:p>
          <a:p>
            <a:pPr algn="just" eaLnBrk="1" hangingPunct="1">
              <a:spcBef>
                <a:spcPct val="50000"/>
              </a:spcBef>
              <a:buFont typeface="Wingdings" pitchFamily="2" charset="2"/>
              <a:buChar char="ü"/>
            </a:pPr>
            <a:r>
              <a:rPr lang="es-ES" sz="2800" dirty="0" smtClean="0">
                <a:latin typeface="Agency FB" pitchFamily="34" charset="0"/>
              </a:rPr>
              <a:t>La gestión gerencial debe propender por el permanente aumento del flujo de caja libre de la empresa.</a:t>
            </a:r>
          </a:p>
          <a:p>
            <a:pPr algn="just" eaLnBrk="1" hangingPunct="1">
              <a:spcBef>
                <a:spcPct val="50000"/>
              </a:spcBef>
              <a:buFont typeface="Wingdings" pitchFamily="2" charset="2"/>
              <a:buChar char="ü"/>
            </a:pPr>
            <a:r>
              <a:rPr lang="es-ES" sz="2800" dirty="0" smtClean="0">
                <a:latin typeface="Agency FB" pitchFamily="34" charset="0"/>
              </a:rPr>
              <a:t>FCL </a:t>
            </a:r>
            <a:r>
              <a:rPr lang="es-ES" sz="2800" dirty="0">
                <a:latin typeface="Agency FB" pitchFamily="34" charset="0"/>
              </a:rPr>
              <a:t>es el flujo de caja que queda disponible para atender los compromisos con los beneficiarios de la empresa: acreedores y socios.</a:t>
            </a:r>
          </a:p>
          <a:p>
            <a:pPr algn="just" eaLnBrk="1" hangingPunct="1">
              <a:spcBef>
                <a:spcPct val="50000"/>
              </a:spcBef>
              <a:buFont typeface="Wingdings" pitchFamily="2" charset="2"/>
              <a:buChar char="ü"/>
            </a:pPr>
            <a:r>
              <a:rPr lang="es-ES" sz="2800" dirty="0">
                <a:latin typeface="Agency FB" pitchFamily="34" charset="0"/>
              </a:rPr>
              <a:t>La reposición de los activos fijos debe realizarse con el propio flujo de caja de la empresa.</a:t>
            </a:r>
          </a:p>
          <a:p>
            <a:pPr algn="just" eaLnBrk="1" hangingPunct="1">
              <a:spcBef>
                <a:spcPct val="50000"/>
              </a:spcBef>
              <a:buFont typeface="Wingdings" pitchFamily="2" charset="2"/>
              <a:buChar char="ü"/>
            </a:pPr>
            <a:r>
              <a:rPr lang="es-ES" sz="2800" dirty="0">
                <a:latin typeface="Agency FB" pitchFamily="34" charset="0"/>
              </a:rPr>
              <a:t>El flujo de caja para reposición de KT y AF les pertenece a los socios pero nunca </a:t>
            </a:r>
            <a:r>
              <a:rPr lang="es-ES" sz="2800" dirty="0" smtClean="0">
                <a:latin typeface="Agency FB" pitchFamily="34" charset="0"/>
              </a:rPr>
              <a:t>lo podrán </a:t>
            </a:r>
            <a:r>
              <a:rPr lang="es-ES" sz="2800" dirty="0">
                <a:latin typeface="Agency FB" pitchFamily="34" charset="0"/>
              </a:rPr>
              <a:t>disfrutar.</a:t>
            </a:r>
          </a:p>
        </p:txBody>
      </p:sp>
    </p:spTree>
    <p:extLst>
      <p:ext uri="{BB962C8B-B14F-4D97-AF65-F5344CB8AC3E}">
        <p14:creationId xmlns:p14="http://schemas.microsoft.com/office/powerpoint/2010/main" val="12076731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15144" y="260648"/>
            <a:ext cx="7848872" cy="1077218"/>
          </a:xfrm>
          <a:prstGeom prst="rect">
            <a:avLst/>
          </a:prstGeom>
          <a:noFill/>
        </p:spPr>
        <p:txBody>
          <a:bodyPr wrap="square" rtlCol="0">
            <a:spAutoFit/>
          </a:bodyPr>
          <a:lstStyle/>
          <a:p>
            <a:pPr algn="ctr"/>
            <a:r>
              <a:rPr lang="es-ES" sz="3200" b="1" dirty="0" smtClean="0">
                <a:effectLst>
                  <a:outerShdw blurRad="38100" dist="38100" dir="2700000" algn="tl">
                    <a:srgbClr val="000000">
                      <a:alpha val="43137"/>
                    </a:srgbClr>
                  </a:outerShdw>
                </a:effectLst>
                <a:latin typeface="Agency FB" pitchFamily="34" charset="0"/>
              </a:rPr>
              <a:t>Factores que implican maximizar el valor de la empresa</a:t>
            </a:r>
            <a:endParaRPr lang="es-ES" sz="3200" b="1" dirty="0">
              <a:effectLst>
                <a:outerShdw blurRad="38100" dist="38100" dir="2700000" algn="tl">
                  <a:srgbClr val="000000">
                    <a:alpha val="43137"/>
                  </a:srgbClr>
                </a:outerShdw>
              </a:effectLst>
              <a:latin typeface="Agency FB" pitchFamily="34" charset="0"/>
            </a:endParaRPr>
          </a:p>
        </p:txBody>
      </p:sp>
      <p:sp>
        <p:nvSpPr>
          <p:cNvPr id="3" name="2 CuadroTexto"/>
          <p:cNvSpPr txBox="1"/>
          <p:nvPr/>
        </p:nvSpPr>
        <p:spPr>
          <a:xfrm>
            <a:off x="208195" y="1553890"/>
            <a:ext cx="4320480" cy="5262979"/>
          </a:xfrm>
          <a:prstGeom prst="rect">
            <a:avLst/>
          </a:prstGeom>
          <a:noFill/>
        </p:spPr>
        <p:txBody>
          <a:bodyPr wrap="square" rtlCol="0">
            <a:spAutoFit/>
          </a:bodyPr>
          <a:lstStyle/>
          <a:p>
            <a:pPr marL="285750" indent="-285750">
              <a:buFont typeface="Wingdings" pitchFamily="2" charset="2"/>
              <a:buChar char="ü"/>
            </a:pPr>
            <a:r>
              <a:rPr lang="es-ES" sz="2400" dirty="0" smtClean="0">
                <a:latin typeface="Agency FB" pitchFamily="34" charset="0"/>
              </a:rPr>
              <a:t>Obtención de utilidades con estrategias de largo plazo</a:t>
            </a:r>
          </a:p>
          <a:p>
            <a:pPr marL="285750" indent="-285750">
              <a:buFont typeface="Wingdings" pitchFamily="2" charset="2"/>
              <a:buChar char="ü"/>
            </a:pPr>
            <a:r>
              <a:rPr lang="es-ES" sz="2400" dirty="0" smtClean="0">
                <a:latin typeface="Agency FB" pitchFamily="34" charset="0"/>
              </a:rPr>
              <a:t>Tipo de actividad:</a:t>
            </a:r>
          </a:p>
          <a:p>
            <a:r>
              <a:rPr lang="es-ES" sz="2400" dirty="0" smtClean="0">
                <a:latin typeface="Agency FB" pitchFamily="34" charset="0"/>
              </a:rPr>
              <a:t>	Productos</a:t>
            </a:r>
          </a:p>
          <a:p>
            <a:r>
              <a:rPr lang="es-ES" sz="2400" dirty="0">
                <a:latin typeface="Agency FB" pitchFamily="34" charset="0"/>
              </a:rPr>
              <a:t>	</a:t>
            </a:r>
            <a:r>
              <a:rPr lang="es-ES" sz="2400" dirty="0" smtClean="0">
                <a:latin typeface="Agency FB" pitchFamily="34" charset="0"/>
              </a:rPr>
              <a:t>Mercados</a:t>
            </a:r>
          </a:p>
          <a:p>
            <a:r>
              <a:rPr lang="es-ES" sz="2400" dirty="0">
                <a:latin typeface="Agency FB" pitchFamily="34" charset="0"/>
              </a:rPr>
              <a:t>	</a:t>
            </a:r>
            <a:r>
              <a:rPr lang="es-ES" sz="2400" dirty="0" smtClean="0">
                <a:latin typeface="Agency FB" pitchFamily="34" charset="0"/>
              </a:rPr>
              <a:t>Competencia</a:t>
            </a:r>
          </a:p>
          <a:p>
            <a:r>
              <a:rPr lang="es-ES" sz="2400" dirty="0">
                <a:latin typeface="Agency FB" pitchFamily="34" charset="0"/>
              </a:rPr>
              <a:t>	</a:t>
            </a:r>
            <a:r>
              <a:rPr lang="es-ES" sz="2400" dirty="0" smtClean="0">
                <a:latin typeface="Agency FB" pitchFamily="34" charset="0"/>
              </a:rPr>
              <a:t>Planes de crecimiento</a:t>
            </a:r>
          </a:p>
          <a:p>
            <a:r>
              <a:rPr lang="es-ES" sz="2400" dirty="0">
                <a:latin typeface="Agency FB" pitchFamily="34" charset="0"/>
              </a:rPr>
              <a:t>	</a:t>
            </a:r>
            <a:r>
              <a:rPr lang="es-ES" sz="2400" dirty="0" smtClean="0">
                <a:latin typeface="Agency FB" pitchFamily="34" charset="0"/>
              </a:rPr>
              <a:t>Desarrollo de nuevos 	productos</a:t>
            </a:r>
          </a:p>
          <a:p>
            <a:pPr marL="285750" indent="-285750">
              <a:buFont typeface="Wingdings" pitchFamily="2" charset="2"/>
              <a:buChar char="ü"/>
            </a:pPr>
            <a:r>
              <a:rPr lang="es-ES" sz="2400" dirty="0">
                <a:latin typeface="Agency FB" pitchFamily="34" charset="0"/>
              </a:rPr>
              <a:t>Análisis de medio ambiente</a:t>
            </a:r>
          </a:p>
          <a:p>
            <a:pPr lvl="1"/>
            <a:r>
              <a:rPr lang="es-ES" sz="2400" dirty="0">
                <a:latin typeface="Agency FB" pitchFamily="34" charset="0"/>
              </a:rPr>
              <a:t>Ecológico</a:t>
            </a:r>
          </a:p>
          <a:p>
            <a:pPr lvl="1"/>
            <a:r>
              <a:rPr lang="es-ES" sz="2400" dirty="0">
                <a:latin typeface="Agency FB" pitchFamily="34" charset="0"/>
              </a:rPr>
              <a:t>Cultural</a:t>
            </a:r>
          </a:p>
          <a:p>
            <a:pPr lvl="1"/>
            <a:r>
              <a:rPr lang="es-ES" sz="2400" dirty="0">
                <a:latin typeface="Agency FB" pitchFamily="34" charset="0"/>
              </a:rPr>
              <a:t>Tecnológico</a:t>
            </a:r>
          </a:p>
          <a:p>
            <a:pPr marL="285750" indent="-285750">
              <a:buFont typeface="Wingdings" pitchFamily="2" charset="2"/>
              <a:buChar char="ü"/>
            </a:pPr>
            <a:r>
              <a:rPr lang="es-ES" sz="2400" dirty="0" smtClean="0">
                <a:latin typeface="Agency FB" pitchFamily="34" charset="0"/>
              </a:rPr>
              <a:t>Perspectivas</a:t>
            </a:r>
            <a:endParaRPr lang="es-ES" sz="2400" dirty="0">
              <a:latin typeface="Agency FB" pitchFamily="34" charset="0"/>
            </a:endParaRPr>
          </a:p>
        </p:txBody>
      </p:sp>
      <p:sp>
        <p:nvSpPr>
          <p:cNvPr id="5" name="4 CuadroTexto"/>
          <p:cNvSpPr txBox="1"/>
          <p:nvPr/>
        </p:nvSpPr>
        <p:spPr>
          <a:xfrm>
            <a:off x="4644008" y="2239704"/>
            <a:ext cx="3720008" cy="3108543"/>
          </a:xfrm>
          <a:prstGeom prst="rect">
            <a:avLst/>
          </a:prstGeom>
          <a:noFill/>
        </p:spPr>
        <p:txBody>
          <a:bodyPr wrap="square" rtlCol="0">
            <a:spAutoFit/>
          </a:bodyPr>
          <a:lstStyle/>
          <a:p>
            <a:r>
              <a:rPr lang="es-ES" sz="2800" dirty="0" smtClean="0">
                <a:latin typeface="Agency FB" pitchFamily="34" charset="0"/>
              </a:rPr>
              <a:t>Elementos que afectan el valor de la empresa:</a:t>
            </a:r>
          </a:p>
          <a:p>
            <a:pPr marL="285750" indent="-285750">
              <a:buFont typeface="Wingdings" pitchFamily="2" charset="2"/>
              <a:buChar char="ü"/>
            </a:pPr>
            <a:r>
              <a:rPr lang="es-ES" sz="2800" dirty="0" smtClean="0">
                <a:latin typeface="Agency FB" pitchFamily="34" charset="0"/>
              </a:rPr>
              <a:t>Organización</a:t>
            </a:r>
          </a:p>
          <a:p>
            <a:pPr marL="285750" indent="-285750">
              <a:buFont typeface="Wingdings" pitchFamily="2" charset="2"/>
              <a:buChar char="ü"/>
            </a:pPr>
            <a:r>
              <a:rPr lang="es-ES" sz="2800" dirty="0" smtClean="0">
                <a:latin typeface="Agency FB" pitchFamily="34" charset="0"/>
              </a:rPr>
              <a:t>Situación laboral y tecnológica</a:t>
            </a:r>
          </a:p>
          <a:p>
            <a:pPr marL="285750" indent="-285750">
              <a:buFont typeface="Wingdings" pitchFamily="2" charset="2"/>
              <a:buChar char="ü"/>
            </a:pPr>
            <a:r>
              <a:rPr lang="es-ES" sz="2800" dirty="0" smtClean="0">
                <a:latin typeface="Agency FB" pitchFamily="34" charset="0"/>
              </a:rPr>
              <a:t>Imagen ante el público</a:t>
            </a:r>
          </a:p>
          <a:p>
            <a:pPr marL="285750" indent="-285750">
              <a:buFont typeface="Wingdings" pitchFamily="2" charset="2"/>
              <a:buChar char="ü"/>
            </a:pPr>
            <a:r>
              <a:rPr lang="es-ES" sz="2800" dirty="0" smtClean="0">
                <a:latin typeface="Agency FB" pitchFamily="34" charset="0"/>
              </a:rPr>
              <a:t>Quienes la manejan</a:t>
            </a:r>
          </a:p>
        </p:txBody>
      </p:sp>
    </p:spTree>
    <p:extLst>
      <p:ext uri="{BB962C8B-B14F-4D97-AF65-F5344CB8AC3E}">
        <p14:creationId xmlns:p14="http://schemas.microsoft.com/office/powerpoint/2010/main" val="28650146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83568" y="548680"/>
            <a:ext cx="7776864" cy="646331"/>
          </a:xfrm>
          <a:prstGeom prst="rect">
            <a:avLst/>
          </a:prstGeom>
          <a:noFill/>
        </p:spPr>
        <p:txBody>
          <a:bodyPr wrap="square" rtlCol="0">
            <a:spAutoFit/>
          </a:bodyPr>
          <a:lstStyle/>
          <a:p>
            <a:pPr algn="ctr"/>
            <a:r>
              <a:rPr lang="es-ES" sz="3600" b="1" dirty="0" smtClean="0">
                <a:effectLst>
                  <a:outerShdw blurRad="38100" dist="38100" dir="2700000" algn="tl">
                    <a:srgbClr val="000000">
                      <a:alpha val="43137"/>
                    </a:srgbClr>
                  </a:outerShdw>
                </a:effectLst>
                <a:latin typeface="Agency FB" pitchFamily="34" charset="0"/>
              </a:rPr>
              <a:t>FORMAS DE CREAR VALOR PARA EL ACCIONISTA</a:t>
            </a:r>
            <a:endParaRPr lang="es-ES" sz="3600" b="1" dirty="0">
              <a:effectLst>
                <a:outerShdw blurRad="38100" dist="38100" dir="2700000" algn="tl">
                  <a:srgbClr val="000000">
                    <a:alpha val="43137"/>
                  </a:srgbClr>
                </a:outerShdw>
              </a:effectLst>
              <a:latin typeface="Agency FB" pitchFamily="34" charset="0"/>
            </a:endParaRPr>
          </a:p>
        </p:txBody>
      </p:sp>
      <p:sp>
        <p:nvSpPr>
          <p:cNvPr id="3" name="2 CuadroTexto"/>
          <p:cNvSpPr txBox="1"/>
          <p:nvPr/>
        </p:nvSpPr>
        <p:spPr>
          <a:xfrm>
            <a:off x="539552" y="1844824"/>
            <a:ext cx="4032448" cy="3508653"/>
          </a:xfrm>
          <a:prstGeom prst="rect">
            <a:avLst/>
          </a:prstGeom>
          <a:noFill/>
        </p:spPr>
        <p:txBody>
          <a:bodyPr wrap="square" rtlCol="0">
            <a:spAutoFit/>
          </a:bodyPr>
          <a:lstStyle/>
          <a:p>
            <a:pPr algn="ctr"/>
            <a:r>
              <a:rPr lang="es-ES" sz="2400" b="1" dirty="0" smtClean="0">
                <a:latin typeface="Agency FB" pitchFamily="34" charset="0"/>
              </a:rPr>
              <a:t>GESTIÓN DE ACTIVOS</a:t>
            </a:r>
          </a:p>
          <a:p>
            <a:endParaRPr lang="es-ES" dirty="0" smtClean="0">
              <a:latin typeface="Agency FB" pitchFamily="34" charset="0"/>
            </a:endParaRPr>
          </a:p>
          <a:p>
            <a:pPr algn="ctr"/>
            <a:r>
              <a:rPr lang="es-ES" sz="2000" dirty="0" smtClean="0">
                <a:latin typeface="Agency FB" pitchFamily="34" charset="0"/>
              </a:rPr>
              <a:t>OBJETIVO</a:t>
            </a:r>
          </a:p>
          <a:p>
            <a:pPr algn="ctr"/>
            <a:r>
              <a:rPr lang="es-ES" sz="2000" dirty="0" smtClean="0">
                <a:latin typeface="Agency FB" pitchFamily="34" charset="0"/>
              </a:rPr>
              <a:t>Minimizar la cantidad de capital requerido</a:t>
            </a:r>
          </a:p>
          <a:p>
            <a:pPr algn="ctr"/>
            <a:r>
              <a:rPr lang="es-ES" sz="2000" dirty="0" smtClean="0">
                <a:latin typeface="Agency FB" pitchFamily="34" charset="0"/>
              </a:rPr>
              <a:t>para alcanzar el objetivo de la empresa</a:t>
            </a:r>
          </a:p>
          <a:p>
            <a:endParaRPr lang="es-ES" dirty="0">
              <a:latin typeface="Agency FB" pitchFamily="34" charset="0"/>
            </a:endParaRPr>
          </a:p>
          <a:p>
            <a:endParaRPr lang="es-ES" dirty="0" smtClean="0">
              <a:latin typeface="Agency FB" pitchFamily="34" charset="0"/>
            </a:endParaRPr>
          </a:p>
          <a:p>
            <a:endParaRPr lang="es-ES" dirty="0">
              <a:latin typeface="Agency FB" pitchFamily="34" charset="0"/>
            </a:endParaRPr>
          </a:p>
          <a:p>
            <a:endParaRPr lang="es-ES" dirty="0" smtClean="0">
              <a:latin typeface="Agency FB" pitchFamily="34" charset="0"/>
            </a:endParaRPr>
          </a:p>
          <a:p>
            <a:pPr algn="ctr"/>
            <a:r>
              <a:rPr lang="es-ES" sz="2400" dirty="0" smtClean="0">
                <a:latin typeface="Agency FB" pitchFamily="34" charset="0"/>
              </a:rPr>
              <a:t>GESTIÓN DE ACTIVOS FIJOS</a:t>
            </a:r>
          </a:p>
          <a:p>
            <a:pPr algn="ctr"/>
            <a:r>
              <a:rPr lang="es-ES" sz="2400" dirty="0" smtClean="0">
                <a:latin typeface="Agency FB" pitchFamily="34" charset="0"/>
              </a:rPr>
              <a:t>GESTIÓN DE CARTERA</a:t>
            </a:r>
            <a:endParaRPr lang="es-ES" sz="2400" dirty="0">
              <a:latin typeface="Agency FB" pitchFamily="34" charset="0"/>
            </a:endParaRPr>
          </a:p>
        </p:txBody>
      </p:sp>
      <p:sp>
        <p:nvSpPr>
          <p:cNvPr id="4" name="3 CuadroTexto"/>
          <p:cNvSpPr txBox="1"/>
          <p:nvPr/>
        </p:nvSpPr>
        <p:spPr>
          <a:xfrm>
            <a:off x="4572000" y="1844823"/>
            <a:ext cx="3672408" cy="3847207"/>
          </a:xfrm>
          <a:prstGeom prst="rect">
            <a:avLst/>
          </a:prstGeom>
          <a:noFill/>
        </p:spPr>
        <p:txBody>
          <a:bodyPr wrap="square" rtlCol="0">
            <a:spAutoFit/>
          </a:bodyPr>
          <a:lstStyle/>
          <a:p>
            <a:pPr algn="ctr"/>
            <a:r>
              <a:rPr lang="es-ES" sz="2400" b="1" dirty="0" smtClean="0">
                <a:latin typeface="Agency FB" pitchFamily="34" charset="0"/>
              </a:rPr>
              <a:t>GESTIÓN DE PASIVOS</a:t>
            </a:r>
          </a:p>
          <a:p>
            <a:endParaRPr lang="es-ES" dirty="0">
              <a:latin typeface="Agency FB" pitchFamily="34" charset="0"/>
            </a:endParaRPr>
          </a:p>
          <a:p>
            <a:pPr algn="ctr"/>
            <a:r>
              <a:rPr lang="es-ES" sz="2000" dirty="0" smtClean="0">
                <a:latin typeface="Agency FB" pitchFamily="34" charset="0"/>
              </a:rPr>
              <a:t>OBJETIVO</a:t>
            </a:r>
          </a:p>
          <a:p>
            <a:pPr algn="ctr"/>
            <a:r>
              <a:rPr lang="es-ES" sz="2000" dirty="0" smtClean="0">
                <a:latin typeface="Agency FB" pitchFamily="34" charset="0"/>
              </a:rPr>
              <a:t>Minimizar el costo de capital</a:t>
            </a:r>
          </a:p>
          <a:p>
            <a:endParaRPr lang="es-ES" dirty="0">
              <a:latin typeface="Agency FB" pitchFamily="34" charset="0"/>
            </a:endParaRPr>
          </a:p>
          <a:p>
            <a:endParaRPr lang="es-ES" dirty="0" smtClean="0">
              <a:latin typeface="Agency FB" pitchFamily="34" charset="0"/>
            </a:endParaRPr>
          </a:p>
          <a:p>
            <a:endParaRPr lang="es-ES" dirty="0">
              <a:latin typeface="Agency FB" pitchFamily="34" charset="0"/>
            </a:endParaRPr>
          </a:p>
          <a:p>
            <a:endParaRPr lang="es-ES" dirty="0" smtClean="0">
              <a:latin typeface="Agency FB" pitchFamily="34" charset="0"/>
            </a:endParaRPr>
          </a:p>
          <a:p>
            <a:endParaRPr lang="es-ES" dirty="0">
              <a:latin typeface="Agency FB" pitchFamily="34" charset="0"/>
            </a:endParaRPr>
          </a:p>
          <a:p>
            <a:pPr algn="ctr"/>
            <a:r>
              <a:rPr lang="es-ES" sz="2400" dirty="0" smtClean="0">
                <a:latin typeface="Agency FB" pitchFamily="34" charset="0"/>
              </a:rPr>
              <a:t>GESTIÓN DE ENDEUDAMIENTO</a:t>
            </a:r>
          </a:p>
          <a:p>
            <a:pPr algn="ctr"/>
            <a:r>
              <a:rPr lang="es-ES" sz="2400" dirty="0" smtClean="0">
                <a:latin typeface="Agency FB" pitchFamily="34" charset="0"/>
              </a:rPr>
              <a:t>GESTIÓN PATRIMONIAL</a:t>
            </a:r>
          </a:p>
          <a:p>
            <a:pPr algn="ctr"/>
            <a:r>
              <a:rPr lang="es-ES" sz="2400" dirty="0" smtClean="0">
                <a:latin typeface="Agency FB" pitchFamily="34" charset="0"/>
              </a:rPr>
              <a:t>INGENIERÍA FINANCIERA</a:t>
            </a:r>
            <a:endParaRPr lang="es-ES" sz="2400" dirty="0">
              <a:latin typeface="Agency FB" pitchFamily="34" charset="0"/>
            </a:endParaRPr>
          </a:p>
        </p:txBody>
      </p:sp>
      <p:sp>
        <p:nvSpPr>
          <p:cNvPr id="7" name="6 Rectángulo"/>
          <p:cNvSpPr/>
          <p:nvPr/>
        </p:nvSpPr>
        <p:spPr>
          <a:xfrm>
            <a:off x="971600" y="2348880"/>
            <a:ext cx="7488832"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7 Rectángulo"/>
          <p:cNvSpPr/>
          <p:nvPr/>
        </p:nvSpPr>
        <p:spPr>
          <a:xfrm>
            <a:off x="4572000" y="2492896"/>
            <a:ext cx="45719" cy="3672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Rectángulo"/>
          <p:cNvSpPr/>
          <p:nvPr/>
        </p:nvSpPr>
        <p:spPr>
          <a:xfrm rot="16200000" flipH="1">
            <a:off x="4657153" y="129775"/>
            <a:ext cx="45720" cy="7416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2078803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0" y="257175"/>
            <a:ext cx="9144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 sz="5400" b="1" dirty="0">
                <a:latin typeface="Agency FB" pitchFamily="34" charset="0"/>
              </a:rPr>
              <a:t>DIAGNÓSTICO FINANCIERO</a:t>
            </a:r>
          </a:p>
        </p:txBody>
      </p:sp>
      <p:sp>
        <p:nvSpPr>
          <p:cNvPr id="187395" name="Text Box 3"/>
          <p:cNvSpPr txBox="1">
            <a:spLocks noChangeArrowheads="1"/>
          </p:cNvSpPr>
          <p:nvPr/>
        </p:nvSpPr>
        <p:spPr bwMode="auto">
          <a:xfrm>
            <a:off x="107950" y="1846263"/>
            <a:ext cx="896461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CO" sz="2800" dirty="0">
                <a:latin typeface="Agency FB" pitchFamily="34" charset="0"/>
              </a:rPr>
              <a:t>Es el estudio que se hace de la información financiera que proporciona la contabilidad y toda la demás información disponible para tratar de definir el estado de la salud financiera de una empresa o de un sector específico.</a:t>
            </a:r>
          </a:p>
          <a:p>
            <a:pPr>
              <a:spcBef>
                <a:spcPct val="50000"/>
              </a:spcBef>
            </a:pPr>
            <a:r>
              <a:rPr lang="es-CO" sz="2800" dirty="0">
                <a:latin typeface="Agency FB" pitchFamily="34" charset="0"/>
              </a:rPr>
              <a:t>Esta información es histórica y debe ser complementada con información cualitativa que forme una idea mucho más aproximada de la situación financiera futura de la empresa.</a:t>
            </a:r>
          </a:p>
          <a:p>
            <a:pPr>
              <a:spcBef>
                <a:spcPct val="50000"/>
              </a:spcBef>
            </a:pPr>
            <a:r>
              <a:rPr lang="es-CO" sz="2800" dirty="0">
                <a:latin typeface="Agency FB" pitchFamily="34" charset="0"/>
              </a:rPr>
              <a:t>A mayor cantidad de información disponible será más completo y acertado el diagnóstico</a:t>
            </a:r>
            <a:endParaRPr lang="es-ES" sz="2800" dirty="0">
              <a:latin typeface="Agency FB" pitchFamily="34" charset="0"/>
            </a:endParaRPr>
          </a:p>
        </p:txBody>
      </p:sp>
    </p:spTree>
    <p:extLst>
      <p:ext uri="{BB962C8B-B14F-4D97-AF65-F5344CB8AC3E}">
        <p14:creationId xmlns:p14="http://schemas.microsoft.com/office/powerpoint/2010/main" val="25276544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468313" y="549275"/>
            <a:ext cx="82089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MX">
              <a:latin typeface="Verdana" pitchFamily="34" charset="0"/>
            </a:endParaRPr>
          </a:p>
        </p:txBody>
      </p:sp>
      <p:sp>
        <p:nvSpPr>
          <p:cNvPr id="188419" name="Rectangle 3"/>
          <p:cNvSpPr>
            <a:spLocks noGrp="1" noChangeArrowheads="1"/>
          </p:cNvSpPr>
          <p:nvPr>
            <p:ph type="title"/>
          </p:nvPr>
        </p:nvSpPr>
        <p:spPr>
          <a:xfrm>
            <a:off x="457200" y="522288"/>
            <a:ext cx="8291513" cy="895350"/>
          </a:xfrm>
        </p:spPr>
        <p:txBody>
          <a:bodyPr>
            <a:noAutofit/>
          </a:bodyPr>
          <a:lstStyle/>
          <a:p>
            <a:pPr algn="ctr"/>
            <a:r>
              <a:rPr lang="es-ES" sz="5400" b="1" dirty="0">
                <a:solidFill>
                  <a:schemeClr val="tx1"/>
                </a:solidFill>
                <a:latin typeface="Agency FB" pitchFamily="34" charset="0"/>
              </a:rPr>
              <a:t>INDICADOR FINANCIERO</a:t>
            </a:r>
          </a:p>
        </p:txBody>
      </p:sp>
      <p:sp>
        <p:nvSpPr>
          <p:cNvPr id="188420" name="Rectangle 4"/>
          <p:cNvSpPr>
            <a:spLocks noGrp="1" noChangeArrowheads="1"/>
          </p:cNvSpPr>
          <p:nvPr>
            <p:ph type="body" idx="1"/>
          </p:nvPr>
        </p:nvSpPr>
        <p:spPr>
          <a:xfrm>
            <a:off x="755650" y="2133600"/>
            <a:ext cx="7777163" cy="3808413"/>
          </a:xfrm>
        </p:spPr>
        <p:txBody>
          <a:bodyPr>
            <a:normAutofit/>
          </a:bodyPr>
          <a:lstStyle/>
          <a:p>
            <a:pPr marL="0" indent="0" algn="ctr">
              <a:spcBef>
                <a:spcPct val="50000"/>
              </a:spcBef>
              <a:buFontTx/>
              <a:buNone/>
            </a:pPr>
            <a:r>
              <a:rPr lang="es-ES" sz="4000" b="0" dirty="0">
                <a:latin typeface="Agency FB" pitchFamily="34" charset="0"/>
              </a:rPr>
              <a:t>Es una relación de cifras extractadas de los estados financieros y demás informes de la empresa con el propósito de formarse un idea acerca del comportamiento de algún aspecto específico.</a:t>
            </a:r>
          </a:p>
          <a:p>
            <a:pPr marL="0" indent="0">
              <a:buFontTx/>
              <a:buNone/>
            </a:pPr>
            <a:endParaRPr lang="es-ES" sz="4000" b="0" dirty="0">
              <a:latin typeface="Agency FB" pitchFamily="34" charset="0"/>
            </a:endParaRPr>
          </a:p>
        </p:txBody>
      </p:sp>
    </p:spTree>
    <p:extLst>
      <p:ext uri="{BB962C8B-B14F-4D97-AF65-F5344CB8AC3E}">
        <p14:creationId xmlns:p14="http://schemas.microsoft.com/office/powerpoint/2010/main" val="40385364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899592" y="404664"/>
            <a:ext cx="7560840" cy="863501"/>
          </a:xfrm>
        </p:spPr>
        <p:txBody>
          <a:bodyPr>
            <a:noAutofit/>
          </a:bodyPr>
          <a:lstStyle/>
          <a:p>
            <a:r>
              <a:rPr lang="es-ES" sz="5400" b="1" dirty="0">
                <a:solidFill>
                  <a:schemeClr val="tx1"/>
                </a:solidFill>
                <a:latin typeface="Agency FB" pitchFamily="34" charset="0"/>
              </a:rPr>
              <a:t>SIGNOS VITALES DE LA EMPRESA</a:t>
            </a:r>
          </a:p>
        </p:txBody>
      </p:sp>
      <p:sp>
        <p:nvSpPr>
          <p:cNvPr id="189443" name="Rectangle 3"/>
          <p:cNvSpPr>
            <a:spLocks noGrp="1" noChangeArrowheads="1"/>
          </p:cNvSpPr>
          <p:nvPr>
            <p:ph type="body" idx="1"/>
          </p:nvPr>
        </p:nvSpPr>
        <p:spPr>
          <a:xfrm>
            <a:off x="827088" y="1916113"/>
            <a:ext cx="7456487" cy="4176712"/>
          </a:xfrm>
        </p:spPr>
        <p:txBody>
          <a:bodyPr>
            <a:noAutofit/>
          </a:bodyPr>
          <a:lstStyle/>
          <a:p>
            <a:pPr marL="0" indent="0">
              <a:lnSpc>
                <a:spcPct val="90000"/>
              </a:lnSpc>
            </a:pPr>
            <a:r>
              <a:rPr lang="es-ES" sz="4000" b="0" dirty="0">
                <a:latin typeface="Agency FB" pitchFamily="34" charset="0"/>
              </a:rPr>
              <a:t>La Liquidez </a:t>
            </a:r>
          </a:p>
          <a:p>
            <a:pPr marL="0" indent="0">
              <a:lnSpc>
                <a:spcPct val="90000"/>
              </a:lnSpc>
            </a:pPr>
            <a:r>
              <a:rPr lang="es-ES" sz="4000" b="0" dirty="0">
                <a:latin typeface="Agency FB" pitchFamily="34" charset="0"/>
              </a:rPr>
              <a:t>Rentabilidad</a:t>
            </a:r>
          </a:p>
          <a:p>
            <a:pPr marL="0" indent="0">
              <a:lnSpc>
                <a:spcPct val="90000"/>
              </a:lnSpc>
            </a:pPr>
            <a:r>
              <a:rPr lang="es-ES" sz="4000" b="0" dirty="0">
                <a:latin typeface="Agency FB" pitchFamily="34" charset="0"/>
              </a:rPr>
              <a:t>Endeudamiento</a:t>
            </a:r>
          </a:p>
          <a:p>
            <a:pPr marL="0" indent="0">
              <a:lnSpc>
                <a:spcPct val="90000"/>
              </a:lnSpc>
            </a:pPr>
            <a:endParaRPr lang="es-ES" sz="4000" b="0" dirty="0">
              <a:latin typeface="Agency FB" pitchFamily="34" charset="0"/>
            </a:endParaRPr>
          </a:p>
          <a:p>
            <a:pPr marL="0" indent="0">
              <a:lnSpc>
                <a:spcPct val="90000"/>
              </a:lnSpc>
              <a:buFontTx/>
              <a:buNone/>
            </a:pPr>
            <a:r>
              <a:rPr lang="es-ES" sz="4000" b="0" dirty="0">
                <a:latin typeface="Agency FB" pitchFamily="34" charset="0"/>
              </a:rPr>
              <a:t>De su análisis podemos determinar el estado de la salud financiera de la empresa.</a:t>
            </a:r>
          </a:p>
          <a:p>
            <a:pPr marL="0" indent="0">
              <a:lnSpc>
                <a:spcPct val="90000"/>
              </a:lnSpc>
            </a:pPr>
            <a:endParaRPr lang="es-ES" sz="4000" b="0" dirty="0">
              <a:latin typeface="Agency FB" pitchFamily="34" charset="0"/>
            </a:endParaRPr>
          </a:p>
        </p:txBody>
      </p:sp>
    </p:spTree>
    <p:extLst>
      <p:ext uri="{BB962C8B-B14F-4D97-AF65-F5344CB8AC3E}">
        <p14:creationId xmlns:p14="http://schemas.microsoft.com/office/powerpoint/2010/main" val="2091276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179389" y="301625"/>
            <a:ext cx="8065020" cy="1143000"/>
          </a:xfrm>
        </p:spPr>
        <p:txBody>
          <a:bodyPr>
            <a:normAutofit/>
          </a:bodyPr>
          <a:lstStyle/>
          <a:p>
            <a:pPr algn="ctr"/>
            <a:r>
              <a:rPr lang="es-ES" sz="4800" b="1" dirty="0">
                <a:solidFill>
                  <a:schemeClr val="tx1"/>
                </a:solidFill>
                <a:latin typeface="Agency FB" pitchFamily="34" charset="0"/>
              </a:rPr>
              <a:t>GUIA PARA INTERPRETAR UN INDICE</a:t>
            </a:r>
          </a:p>
        </p:txBody>
      </p:sp>
      <p:sp>
        <p:nvSpPr>
          <p:cNvPr id="190467" name="Rectangle 3"/>
          <p:cNvSpPr>
            <a:spLocks noGrp="1" noChangeArrowheads="1"/>
          </p:cNvSpPr>
          <p:nvPr>
            <p:ph type="body" idx="1"/>
          </p:nvPr>
        </p:nvSpPr>
        <p:spPr>
          <a:xfrm>
            <a:off x="827088" y="1827213"/>
            <a:ext cx="7337798" cy="4554537"/>
          </a:xfrm>
        </p:spPr>
        <p:txBody>
          <a:bodyPr>
            <a:normAutofit/>
          </a:bodyPr>
          <a:lstStyle/>
          <a:p>
            <a:pPr marL="0" indent="0" algn="ctr">
              <a:buFontTx/>
              <a:buNone/>
            </a:pPr>
            <a:r>
              <a:rPr lang="es-ES" sz="2800" b="0" dirty="0">
                <a:latin typeface="Agency FB" pitchFamily="34" charset="0"/>
              </a:rPr>
              <a:t>Un índice financiero solo podrá ayudarnos a emitir un juicio si lo comparamos con alguna otra cifra.  Generalmente puede compararse con los siguientes parámetros</a:t>
            </a:r>
          </a:p>
          <a:p>
            <a:pPr marL="0" indent="0">
              <a:buFontTx/>
              <a:buNone/>
            </a:pPr>
            <a:endParaRPr lang="es-ES" sz="2800" b="0" dirty="0">
              <a:latin typeface="Agency FB" pitchFamily="34" charset="0"/>
            </a:endParaRPr>
          </a:p>
          <a:p>
            <a:pPr marL="0" indent="0">
              <a:buClr>
                <a:srgbClr val="006699"/>
              </a:buClr>
              <a:buFont typeface="Wingdings" pitchFamily="2" charset="2"/>
              <a:buChar char="§"/>
            </a:pPr>
            <a:r>
              <a:rPr lang="es-ES" sz="2800" b="0" dirty="0">
                <a:latin typeface="Agency FB" pitchFamily="34" charset="0"/>
              </a:rPr>
              <a:t> El promedio o estándar de la industria</a:t>
            </a:r>
          </a:p>
          <a:p>
            <a:pPr marL="0" indent="0">
              <a:buClr>
                <a:srgbClr val="006699"/>
              </a:buClr>
              <a:buFont typeface="Wingdings" pitchFamily="2" charset="2"/>
              <a:buChar char="§"/>
            </a:pPr>
            <a:r>
              <a:rPr lang="es-ES" sz="2800" b="0" dirty="0">
                <a:latin typeface="Agency FB" pitchFamily="34" charset="0"/>
              </a:rPr>
              <a:t> Índices de periodos anteriores</a:t>
            </a:r>
          </a:p>
          <a:p>
            <a:pPr marL="0" indent="0">
              <a:buClr>
                <a:srgbClr val="006699"/>
              </a:buClr>
              <a:buFont typeface="Wingdings" pitchFamily="2" charset="2"/>
              <a:buChar char="§"/>
            </a:pPr>
            <a:r>
              <a:rPr lang="es-ES" sz="2800" b="0" dirty="0">
                <a:latin typeface="Agency FB" pitchFamily="34" charset="0"/>
              </a:rPr>
              <a:t> Los objetivos de la empresa</a:t>
            </a:r>
          </a:p>
          <a:p>
            <a:pPr marL="0" indent="0">
              <a:buClr>
                <a:srgbClr val="006699"/>
              </a:buClr>
              <a:buFont typeface="Wingdings" pitchFamily="2" charset="2"/>
              <a:buChar char="§"/>
            </a:pPr>
            <a:r>
              <a:rPr lang="es-ES" sz="2800" b="0" dirty="0">
                <a:latin typeface="Agency FB" pitchFamily="34" charset="0"/>
              </a:rPr>
              <a:t> Otros índices</a:t>
            </a:r>
          </a:p>
        </p:txBody>
      </p:sp>
    </p:spTree>
    <p:extLst>
      <p:ext uri="{BB962C8B-B14F-4D97-AF65-F5344CB8AC3E}">
        <p14:creationId xmlns:p14="http://schemas.microsoft.com/office/powerpoint/2010/main" val="3485988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457200" y="274638"/>
            <a:ext cx="8507413" cy="1143000"/>
          </a:xfrm>
        </p:spPr>
        <p:txBody>
          <a:bodyPr>
            <a:normAutofit/>
          </a:bodyPr>
          <a:lstStyle/>
          <a:p>
            <a:pPr algn="ctr"/>
            <a:r>
              <a:rPr lang="es-ES" sz="6000" b="1" dirty="0">
                <a:solidFill>
                  <a:schemeClr val="tx1"/>
                </a:solidFill>
                <a:latin typeface="Agency FB" pitchFamily="34" charset="0"/>
              </a:rPr>
              <a:t>INDICES DE LIQUIDEZ</a:t>
            </a:r>
          </a:p>
        </p:txBody>
      </p:sp>
      <p:sp>
        <p:nvSpPr>
          <p:cNvPr id="191491" name="Rectangle 3"/>
          <p:cNvSpPr>
            <a:spLocks noGrp="1" noChangeArrowheads="1"/>
          </p:cNvSpPr>
          <p:nvPr>
            <p:ph type="body" idx="1"/>
          </p:nvPr>
        </p:nvSpPr>
        <p:spPr>
          <a:xfrm>
            <a:off x="539552" y="1844675"/>
            <a:ext cx="7920236" cy="4410075"/>
          </a:xfrm>
        </p:spPr>
        <p:txBody>
          <a:bodyPr>
            <a:normAutofit/>
          </a:bodyPr>
          <a:lstStyle/>
          <a:p>
            <a:pPr marL="0" indent="0">
              <a:lnSpc>
                <a:spcPct val="90000"/>
              </a:lnSpc>
              <a:buFontTx/>
              <a:buNone/>
            </a:pPr>
            <a:r>
              <a:rPr lang="es-ES" sz="4800" b="0" dirty="0">
                <a:latin typeface="Agency FB" pitchFamily="34" charset="0"/>
              </a:rPr>
              <a:t>LIQUIDEZ</a:t>
            </a:r>
          </a:p>
          <a:p>
            <a:pPr marL="0" indent="0">
              <a:lnSpc>
                <a:spcPct val="90000"/>
              </a:lnSpc>
              <a:buFontTx/>
              <a:buNone/>
            </a:pPr>
            <a:endParaRPr lang="es-ES" sz="2400" b="0" dirty="0">
              <a:latin typeface="Agency FB" pitchFamily="34" charset="0"/>
            </a:endParaRPr>
          </a:p>
          <a:p>
            <a:pPr marL="0" indent="0" algn="ctr">
              <a:lnSpc>
                <a:spcPct val="90000"/>
              </a:lnSpc>
              <a:buFontTx/>
              <a:buNone/>
            </a:pPr>
            <a:r>
              <a:rPr lang="es-ES" sz="3600" b="0" dirty="0">
                <a:latin typeface="Agency FB" pitchFamily="34" charset="0"/>
              </a:rPr>
              <a:t>Capacidad de la empresa de generar recursos para atender sus compromisos corrientes o de corto plazo.</a:t>
            </a:r>
          </a:p>
          <a:p>
            <a:pPr marL="0" indent="0" algn="ctr">
              <a:lnSpc>
                <a:spcPct val="90000"/>
              </a:lnSpc>
            </a:pPr>
            <a:endParaRPr lang="es-ES" sz="3600" b="0" dirty="0">
              <a:latin typeface="Agency FB" pitchFamily="34" charset="0"/>
            </a:endParaRPr>
          </a:p>
          <a:p>
            <a:pPr marL="0" indent="0" algn="ctr">
              <a:lnSpc>
                <a:spcPct val="90000"/>
              </a:lnSpc>
              <a:buFontTx/>
              <a:buNone/>
            </a:pPr>
            <a:r>
              <a:rPr lang="es-ES" sz="3600" b="0" dirty="0">
                <a:latin typeface="Agency FB" pitchFamily="34" charset="0"/>
              </a:rPr>
              <a:t>Capacidad de pago a corto plazo.</a:t>
            </a:r>
          </a:p>
          <a:p>
            <a:pPr marL="0" indent="0">
              <a:lnSpc>
                <a:spcPct val="90000"/>
              </a:lnSpc>
            </a:pPr>
            <a:endParaRPr lang="es-ES" sz="2400" b="0" dirty="0">
              <a:latin typeface="Agency FB" pitchFamily="34" charset="0"/>
            </a:endParaRPr>
          </a:p>
          <a:p>
            <a:pPr marL="0" indent="0">
              <a:lnSpc>
                <a:spcPct val="90000"/>
              </a:lnSpc>
            </a:pPr>
            <a:endParaRPr lang="es-ES" sz="2400" b="0" dirty="0">
              <a:latin typeface="Agency FB" pitchFamily="34" charset="0"/>
            </a:endParaRPr>
          </a:p>
        </p:txBody>
      </p:sp>
    </p:spTree>
    <p:extLst>
      <p:ext uri="{BB962C8B-B14F-4D97-AF65-F5344CB8AC3E}">
        <p14:creationId xmlns:p14="http://schemas.microsoft.com/office/powerpoint/2010/main" val="11237331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1373088" y="476672"/>
            <a:ext cx="5791200" cy="1047646"/>
          </a:xfrm>
        </p:spPr>
        <p:txBody>
          <a:bodyPr>
            <a:normAutofit/>
          </a:bodyPr>
          <a:lstStyle/>
          <a:p>
            <a:pPr algn="ctr"/>
            <a:r>
              <a:rPr lang="es-ES" sz="5400" b="1" dirty="0">
                <a:solidFill>
                  <a:schemeClr val="tx1"/>
                </a:solidFill>
                <a:latin typeface="Agency FB" pitchFamily="34" charset="0"/>
              </a:rPr>
              <a:t>1.ROTACION DE C x C</a:t>
            </a:r>
          </a:p>
        </p:txBody>
      </p:sp>
      <p:sp>
        <p:nvSpPr>
          <p:cNvPr id="192515" name="Rectangle 3"/>
          <p:cNvSpPr>
            <a:spLocks noGrp="1" noChangeArrowheads="1"/>
          </p:cNvSpPr>
          <p:nvPr>
            <p:ph type="body" idx="1"/>
          </p:nvPr>
        </p:nvSpPr>
        <p:spPr>
          <a:xfrm>
            <a:off x="323529" y="1827213"/>
            <a:ext cx="8496622" cy="4114800"/>
          </a:xfrm>
        </p:spPr>
        <p:txBody>
          <a:bodyPr>
            <a:normAutofit/>
          </a:bodyPr>
          <a:lstStyle/>
          <a:p>
            <a:pPr marL="0" indent="0" algn="ctr">
              <a:buFontTx/>
              <a:buNone/>
            </a:pPr>
            <a:r>
              <a:rPr lang="es-ES" sz="2800" b="0" dirty="0">
                <a:latin typeface="Agency FB" pitchFamily="34" charset="0"/>
              </a:rPr>
              <a:t>Da una idea de la forma como se </a:t>
            </a:r>
            <a:r>
              <a:rPr lang="es-ES" sz="2800" b="0" dirty="0" smtClean="0">
                <a:latin typeface="Agency FB" pitchFamily="34" charset="0"/>
              </a:rPr>
              <a:t>está </a:t>
            </a:r>
            <a:r>
              <a:rPr lang="es-ES" sz="2800" b="0" dirty="0">
                <a:latin typeface="Agency FB" pitchFamily="34" charset="0"/>
              </a:rPr>
              <a:t>recuperando la cartera, de acuerdo con las políticas de crédito de la empresa.</a:t>
            </a:r>
          </a:p>
          <a:p>
            <a:pPr marL="0" indent="0"/>
            <a:endParaRPr lang="es-ES" sz="2800" b="0" dirty="0">
              <a:latin typeface="Agency FB" pitchFamily="34" charset="0"/>
            </a:endParaRPr>
          </a:p>
          <a:p>
            <a:pPr marL="0" indent="0">
              <a:buFontTx/>
              <a:buNone/>
            </a:pPr>
            <a:endParaRPr lang="es-ES" sz="2800" b="0" dirty="0">
              <a:latin typeface="Agency FB" pitchFamily="34" charset="0"/>
            </a:endParaRPr>
          </a:p>
          <a:p>
            <a:pPr marL="0" indent="0"/>
            <a:endParaRPr lang="es-ES" sz="2800" b="0" dirty="0">
              <a:latin typeface="Agency FB" pitchFamily="34" charset="0"/>
            </a:endParaRPr>
          </a:p>
        </p:txBody>
      </p:sp>
      <p:graphicFrame>
        <p:nvGraphicFramePr>
          <p:cNvPr id="192517" name="Object 5"/>
          <p:cNvGraphicFramePr>
            <a:graphicFrameLocks noChangeAspect="1"/>
          </p:cNvGraphicFramePr>
          <p:nvPr>
            <p:extLst>
              <p:ext uri="{D42A27DB-BD31-4B8C-83A1-F6EECF244321}">
                <p14:modId xmlns:p14="http://schemas.microsoft.com/office/powerpoint/2010/main" val="3796011845"/>
              </p:ext>
            </p:extLst>
          </p:nvPr>
        </p:nvGraphicFramePr>
        <p:xfrm>
          <a:off x="250825" y="4149725"/>
          <a:ext cx="8353425" cy="1443038"/>
        </p:xfrm>
        <a:graphic>
          <a:graphicData uri="http://schemas.openxmlformats.org/presentationml/2006/ole">
            <mc:AlternateContent xmlns:mc="http://schemas.openxmlformats.org/markup-compatibility/2006">
              <mc:Choice xmlns:v="urn:schemas-microsoft-com:vml" Requires="v">
                <p:oleObj spid="_x0000_s2120" name="Ecuación" r:id="rId3" imgW="3695400" imgH="634680" progId="Equation.3">
                  <p:embed/>
                </p:oleObj>
              </mc:Choice>
              <mc:Fallback>
                <p:oleObj name="Ecuación" r:id="rId3" imgW="3695400" imgH="634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4149725"/>
                        <a:ext cx="8353425" cy="1443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106241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ChangeArrowheads="1"/>
          </p:cNvSpPr>
          <p:nvPr/>
        </p:nvSpPr>
        <p:spPr bwMode="auto">
          <a:xfrm>
            <a:off x="-758825" y="2968625"/>
            <a:ext cx="1066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MX"/>
          </a:p>
        </p:txBody>
      </p:sp>
      <p:sp>
        <p:nvSpPr>
          <p:cNvPr id="193540" name="Text Box 4"/>
          <p:cNvSpPr txBox="1">
            <a:spLocks noChangeArrowheads="1"/>
          </p:cNvSpPr>
          <p:nvPr/>
        </p:nvSpPr>
        <p:spPr bwMode="auto">
          <a:xfrm>
            <a:off x="179512" y="188640"/>
            <a:ext cx="874871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 sz="4400" b="1" dirty="0">
                <a:solidFill>
                  <a:srgbClr val="006699"/>
                </a:solidFill>
                <a:latin typeface="Agency FB" pitchFamily="34" charset="0"/>
              </a:rPr>
              <a:t>ROTACION DE CUENTAS POR COBRAR</a:t>
            </a:r>
          </a:p>
        </p:txBody>
      </p:sp>
      <p:sp>
        <p:nvSpPr>
          <p:cNvPr id="193539" name="Rectangle 3"/>
          <p:cNvSpPr>
            <a:spLocks noChangeArrowheads="1"/>
          </p:cNvSpPr>
          <p:nvPr/>
        </p:nvSpPr>
        <p:spPr bwMode="auto">
          <a:xfrm>
            <a:off x="71438" y="1268760"/>
            <a:ext cx="9072562"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 typeface="Wingdings" pitchFamily="2" charset="2"/>
              <a:buNone/>
            </a:pPr>
            <a:r>
              <a:rPr lang="es-ES" sz="2600" dirty="0">
                <a:latin typeface="Agency FB" pitchFamily="34" charset="0"/>
                <a:cs typeface="Times New Roman" pitchFamily="18" charset="0"/>
              </a:rPr>
              <a:t>                            </a:t>
            </a:r>
            <a:r>
              <a:rPr lang="es-ES" sz="2600" dirty="0" smtClean="0">
                <a:latin typeface="Agency FB" pitchFamily="34" charset="0"/>
                <a:cs typeface="Times New Roman" pitchFamily="18" charset="0"/>
              </a:rPr>
              <a:t>		</a:t>
            </a:r>
            <a:r>
              <a:rPr lang="es-ES" sz="2400" dirty="0" smtClean="0">
                <a:latin typeface="Agency FB" pitchFamily="34" charset="0"/>
                <a:cs typeface="Times New Roman" pitchFamily="18" charset="0"/>
              </a:rPr>
              <a:t>Factores       	- </a:t>
            </a:r>
            <a:r>
              <a:rPr lang="es-ES" sz="2400" dirty="0">
                <a:latin typeface="Agency FB" pitchFamily="34" charset="0"/>
                <a:cs typeface="Times New Roman" pitchFamily="18" charset="0"/>
              </a:rPr>
              <a:t>Ineficiencias administrativas</a:t>
            </a:r>
            <a:endParaRPr lang="es-ES" sz="2400" dirty="0">
              <a:latin typeface="Agency FB" pitchFamily="34" charset="0"/>
            </a:endParaRP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Controlables     	- </a:t>
            </a:r>
            <a:r>
              <a:rPr lang="es-ES" sz="2400" dirty="0">
                <a:latin typeface="Agency FB" pitchFamily="34" charset="0"/>
                <a:cs typeface="Times New Roman" pitchFamily="18" charset="0"/>
              </a:rPr>
              <a:t>Inadecuada gestión de crédito</a:t>
            </a:r>
            <a:endParaRPr lang="es-ES" sz="2400" dirty="0">
              <a:latin typeface="Agency FB" pitchFamily="34" charset="0"/>
            </a:endParaRP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a:t>
            </a:r>
            <a:r>
              <a:rPr lang="es-ES" sz="2400" dirty="0">
                <a:latin typeface="Agency FB" pitchFamily="34" charset="0"/>
                <a:cs typeface="Times New Roman" pitchFamily="18" charset="0"/>
              </a:rPr>
              <a:t>y cobranzas.</a:t>
            </a:r>
            <a:endParaRPr lang="es-ES" sz="2400" dirty="0">
              <a:latin typeface="Agency FB" pitchFamily="34" charset="0"/>
            </a:endParaRPr>
          </a:p>
          <a:p>
            <a:pPr eaLnBrk="0" hangingPunct="0"/>
            <a:r>
              <a:rPr lang="es-ES" sz="2400" dirty="0">
                <a:latin typeface="Agency FB" pitchFamily="34" charset="0"/>
                <a:cs typeface="Times New Roman" pitchFamily="18" charset="0"/>
              </a:rPr>
              <a:t>                                                    </a:t>
            </a:r>
            <a:endParaRPr lang="es-ES" sz="2400" dirty="0">
              <a:latin typeface="Agency FB" pitchFamily="34" charset="0"/>
            </a:endParaRP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Factores       	- </a:t>
            </a:r>
            <a:r>
              <a:rPr lang="es-ES" sz="2400" dirty="0">
                <a:latin typeface="Agency FB" pitchFamily="34" charset="0"/>
                <a:cs typeface="Times New Roman" pitchFamily="18" charset="0"/>
              </a:rPr>
              <a:t>Mala situación de la economía</a:t>
            </a:r>
            <a:endParaRPr lang="es-ES" sz="2400" dirty="0">
              <a:latin typeface="Agency FB" pitchFamily="34" charset="0"/>
            </a:endParaRP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Incontrolables      	   o </a:t>
            </a:r>
            <a:r>
              <a:rPr lang="es-ES" sz="2400" dirty="0">
                <a:latin typeface="Agency FB" pitchFamily="34" charset="0"/>
                <a:cs typeface="Times New Roman" pitchFamily="18" charset="0"/>
              </a:rPr>
              <a:t>del sector.</a:t>
            </a:r>
            <a:endParaRPr lang="es-ES" sz="2400" dirty="0">
              <a:latin typeface="Agency FB" pitchFamily="34" charset="0"/>
            </a:endParaRP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 </a:t>
            </a:r>
            <a:r>
              <a:rPr lang="es-ES" sz="2400" dirty="0">
                <a:latin typeface="Agency FB" pitchFamily="34" charset="0"/>
                <a:cs typeface="Times New Roman" pitchFamily="18" charset="0"/>
              </a:rPr>
              <a:t>Alto grado de competencia.</a:t>
            </a:r>
          </a:p>
          <a:p>
            <a:pPr eaLnBrk="0" hangingPunct="0"/>
            <a:endParaRPr lang="es-ES" sz="2400" dirty="0">
              <a:latin typeface="Agency FB" pitchFamily="34" charset="0"/>
            </a:endParaRPr>
          </a:p>
          <a:p>
            <a:pPr eaLnBrk="0" hangingPunct="0"/>
            <a:r>
              <a:rPr lang="es-ES" sz="2400" dirty="0">
                <a:latin typeface="Agency FB" pitchFamily="34" charset="0"/>
                <a:cs typeface="Times New Roman" pitchFamily="18" charset="0"/>
              </a:rPr>
              <a:t>                                                         </a:t>
            </a:r>
            <a:endParaRPr lang="es-ES" sz="2400" dirty="0">
              <a:latin typeface="Agency FB" pitchFamily="34" charset="0"/>
            </a:endParaRP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Factores           </a:t>
            </a:r>
            <a:r>
              <a:rPr lang="es-ES" sz="2400" dirty="0">
                <a:latin typeface="Agency FB" pitchFamily="34" charset="0"/>
                <a:cs typeface="Times New Roman" pitchFamily="18" charset="0"/>
              </a:rPr>
              <a:t>- Adecuado manejo del crédito</a:t>
            </a:r>
            <a:endParaRPr lang="es-ES" sz="2400" dirty="0">
              <a:latin typeface="Agency FB" pitchFamily="34" charset="0"/>
            </a:endParaRP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Positivos               </a:t>
            </a:r>
            <a:r>
              <a:rPr lang="es-ES" sz="2400" dirty="0">
                <a:latin typeface="Agency FB" pitchFamily="34" charset="0"/>
                <a:cs typeface="Times New Roman" pitchFamily="18" charset="0"/>
              </a:rPr>
              <a:t>y la cobranza.</a:t>
            </a:r>
          </a:p>
          <a:p>
            <a:pPr eaLnBrk="0" hangingPunct="0"/>
            <a:endParaRPr lang="es-ES" sz="2400" dirty="0">
              <a:latin typeface="Agency FB" pitchFamily="34" charset="0"/>
            </a:endParaRP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a:t>
            </a:r>
            <a:r>
              <a:rPr lang="es-ES" sz="2400" dirty="0">
                <a:latin typeface="Agency FB" pitchFamily="34" charset="0"/>
                <a:cs typeface="Times New Roman" pitchFamily="18" charset="0"/>
              </a:rPr>
              <a:t>Factores           - Insuficiente capital de trabajo.</a:t>
            </a:r>
            <a:endParaRPr lang="es-ES" sz="2400" dirty="0">
              <a:latin typeface="Agency FB" pitchFamily="34" charset="0"/>
            </a:endParaRP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a:t>
            </a:r>
            <a:r>
              <a:rPr lang="es-ES" sz="2400" dirty="0">
                <a:latin typeface="Agency FB" pitchFamily="34" charset="0"/>
                <a:cs typeface="Times New Roman" pitchFamily="18" charset="0"/>
              </a:rPr>
              <a:t>Peligroso           - Rígidas políticas de crédito.</a:t>
            </a:r>
            <a:endParaRPr lang="es-ES" sz="2400" dirty="0">
              <a:latin typeface="Agency FB" pitchFamily="34" charset="0"/>
            </a:endParaRPr>
          </a:p>
          <a:p>
            <a:pPr eaLnBrk="0" hangingPunct="0"/>
            <a:r>
              <a:rPr lang="es-ES" sz="2600" dirty="0">
                <a:latin typeface="Agency FB" pitchFamily="34" charset="0"/>
                <a:cs typeface="Times New Roman" pitchFamily="18" charset="0"/>
              </a:rPr>
              <a:t>                                                           </a:t>
            </a:r>
            <a:endParaRPr lang="es-ES" sz="1300" dirty="0">
              <a:latin typeface="Agency FB" pitchFamily="34" charset="0"/>
            </a:endParaRPr>
          </a:p>
          <a:p>
            <a:pPr eaLnBrk="0" hangingPunct="0"/>
            <a:endParaRPr lang="es-ES" dirty="0">
              <a:latin typeface="Agency FB" pitchFamily="34" charset="0"/>
            </a:endParaRPr>
          </a:p>
        </p:txBody>
      </p:sp>
      <p:sp>
        <p:nvSpPr>
          <p:cNvPr id="193541" name="Rectangle 5"/>
          <p:cNvSpPr>
            <a:spLocks noChangeArrowheads="1"/>
          </p:cNvSpPr>
          <p:nvPr/>
        </p:nvSpPr>
        <p:spPr bwMode="auto">
          <a:xfrm>
            <a:off x="107950" y="3639071"/>
            <a:ext cx="2089150" cy="4612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b="1">
                <a:latin typeface="Agency FB" pitchFamily="34" charset="0"/>
              </a:rPr>
              <a:t>ROTACION DE </a:t>
            </a:r>
          </a:p>
          <a:p>
            <a:pPr algn="ctr"/>
            <a:r>
              <a:rPr lang="es-ES" b="1">
                <a:latin typeface="Agency FB" pitchFamily="34" charset="0"/>
              </a:rPr>
              <a:t>CARTERA</a:t>
            </a:r>
          </a:p>
        </p:txBody>
      </p:sp>
      <p:sp>
        <p:nvSpPr>
          <p:cNvPr id="193542" name="Rectangle 6"/>
          <p:cNvSpPr>
            <a:spLocks noChangeArrowheads="1"/>
          </p:cNvSpPr>
          <p:nvPr/>
        </p:nvSpPr>
        <p:spPr bwMode="auto">
          <a:xfrm>
            <a:off x="323850" y="2186954"/>
            <a:ext cx="1079500" cy="26481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sz="2400" b="1">
                <a:latin typeface="Agency FB" pitchFamily="34" charset="0"/>
              </a:rPr>
              <a:t>BAJA</a:t>
            </a:r>
          </a:p>
        </p:txBody>
      </p:sp>
      <p:sp>
        <p:nvSpPr>
          <p:cNvPr id="193543" name="Rectangle 7"/>
          <p:cNvSpPr>
            <a:spLocks noChangeArrowheads="1"/>
          </p:cNvSpPr>
          <p:nvPr/>
        </p:nvSpPr>
        <p:spPr bwMode="auto">
          <a:xfrm>
            <a:off x="468313" y="5158118"/>
            <a:ext cx="1079500" cy="26336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sz="2400" b="1">
                <a:latin typeface="Agency FB" pitchFamily="34" charset="0"/>
              </a:rPr>
              <a:t>ALTA</a:t>
            </a:r>
          </a:p>
        </p:txBody>
      </p:sp>
      <p:sp>
        <p:nvSpPr>
          <p:cNvPr id="193544" name="AutoShape 8"/>
          <p:cNvSpPr>
            <a:spLocks noChangeArrowheads="1"/>
          </p:cNvSpPr>
          <p:nvPr/>
        </p:nvSpPr>
        <p:spPr bwMode="auto">
          <a:xfrm>
            <a:off x="611188" y="2582722"/>
            <a:ext cx="485775" cy="894842"/>
          </a:xfrm>
          <a:prstGeom prst="upArrow">
            <a:avLst>
              <a:gd name="adj1" fmla="val 50000"/>
              <a:gd name="adj2" fmla="val 50245"/>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93545" name="AutoShape 9"/>
          <p:cNvSpPr>
            <a:spLocks noChangeArrowheads="1"/>
          </p:cNvSpPr>
          <p:nvPr/>
        </p:nvSpPr>
        <p:spPr bwMode="auto">
          <a:xfrm>
            <a:off x="630238" y="4167246"/>
            <a:ext cx="485775" cy="894841"/>
          </a:xfrm>
          <a:prstGeom prst="downArrow">
            <a:avLst>
              <a:gd name="adj1" fmla="val 50000"/>
              <a:gd name="adj2" fmla="val 50245"/>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93546" name="AutoShape 10"/>
          <p:cNvSpPr>
            <a:spLocks noChangeArrowheads="1"/>
          </p:cNvSpPr>
          <p:nvPr/>
        </p:nvSpPr>
        <p:spPr bwMode="auto">
          <a:xfrm>
            <a:off x="4340820" y="1268760"/>
            <a:ext cx="288925" cy="510715"/>
          </a:xfrm>
          <a:prstGeom prst="rightArrow">
            <a:avLst>
              <a:gd name="adj1" fmla="val 50000"/>
              <a:gd name="adj2"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93547" name="AutoShape 11"/>
          <p:cNvSpPr>
            <a:spLocks noChangeArrowheads="1"/>
          </p:cNvSpPr>
          <p:nvPr/>
        </p:nvSpPr>
        <p:spPr bwMode="auto">
          <a:xfrm>
            <a:off x="4357753" y="2708920"/>
            <a:ext cx="287338" cy="510714"/>
          </a:xfrm>
          <a:prstGeom prst="rightArrow">
            <a:avLst>
              <a:gd name="adj1" fmla="val 50000"/>
              <a:gd name="adj2"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93548" name="AutoShape 12"/>
          <p:cNvSpPr>
            <a:spLocks noChangeArrowheads="1"/>
          </p:cNvSpPr>
          <p:nvPr/>
        </p:nvSpPr>
        <p:spPr bwMode="auto">
          <a:xfrm>
            <a:off x="4067175" y="4514996"/>
            <a:ext cx="360363" cy="510715"/>
          </a:xfrm>
          <a:prstGeom prst="rightArrow">
            <a:avLst>
              <a:gd name="adj1" fmla="val 50000"/>
              <a:gd name="adj2"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93549" name="AutoShape 13"/>
          <p:cNvSpPr>
            <a:spLocks noChangeArrowheads="1"/>
          </p:cNvSpPr>
          <p:nvPr/>
        </p:nvSpPr>
        <p:spPr bwMode="auto">
          <a:xfrm>
            <a:off x="4067176" y="5558977"/>
            <a:ext cx="360362" cy="510715"/>
          </a:xfrm>
          <a:prstGeom prst="rightArrow">
            <a:avLst>
              <a:gd name="adj1" fmla="val 50000"/>
              <a:gd name="adj2"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93550" name="Line 14"/>
          <p:cNvSpPr>
            <a:spLocks noChangeShapeType="1"/>
          </p:cNvSpPr>
          <p:nvPr/>
        </p:nvSpPr>
        <p:spPr bwMode="auto">
          <a:xfrm flipV="1">
            <a:off x="1619250" y="4563013"/>
            <a:ext cx="792163" cy="726058"/>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193551" name="Line 15"/>
          <p:cNvSpPr>
            <a:spLocks noChangeShapeType="1"/>
          </p:cNvSpPr>
          <p:nvPr/>
        </p:nvSpPr>
        <p:spPr bwMode="auto">
          <a:xfrm>
            <a:off x="1619250" y="5356002"/>
            <a:ext cx="649288" cy="328836"/>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193552" name="Oval 16"/>
          <p:cNvSpPr>
            <a:spLocks noChangeArrowheads="1"/>
          </p:cNvSpPr>
          <p:nvPr/>
        </p:nvSpPr>
        <p:spPr bwMode="auto">
          <a:xfrm>
            <a:off x="1619250" y="1989071"/>
            <a:ext cx="1008063" cy="5281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sz="1400">
                <a:latin typeface="Agency FB" pitchFamily="34" charset="0"/>
              </a:rPr>
              <a:t>FONDOS</a:t>
            </a:r>
          </a:p>
          <a:p>
            <a:pPr algn="ctr"/>
            <a:r>
              <a:rPr lang="es-ES" sz="1400">
                <a:latin typeface="Agency FB" pitchFamily="34" charset="0"/>
              </a:rPr>
              <a:t>OCIOSOS</a:t>
            </a:r>
          </a:p>
        </p:txBody>
      </p:sp>
      <p:sp>
        <p:nvSpPr>
          <p:cNvPr id="193553" name="Line 17"/>
          <p:cNvSpPr>
            <a:spLocks noChangeShapeType="1"/>
          </p:cNvSpPr>
          <p:nvPr/>
        </p:nvSpPr>
        <p:spPr bwMode="auto">
          <a:xfrm flipV="1">
            <a:off x="2268538" y="1593304"/>
            <a:ext cx="431800" cy="330291"/>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193554" name="Line 18"/>
          <p:cNvSpPr>
            <a:spLocks noChangeShapeType="1"/>
          </p:cNvSpPr>
          <p:nvPr/>
        </p:nvSpPr>
        <p:spPr bwMode="auto">
          <a:xfrm>
            <a:off x="2268538" y="2582722"/>
            <a:ext cx="358775" cy="199339"/>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Tree>
    <p:extLst>
      <p:ext uri="{BB962C8B-B14F-4D97-AF65-F5344CB8AC3E}">
        <p14:creationId xmlns:p14="http://schemas.microsoft.com/office/powerpoint/2010/main" val="1205788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0" y="546100"/>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CO" sz="4800" b="1" dirty="0">
                <a:effectLst>
                  <a:outerShdw blurRad="38100" dist="38100" dir="2700000" algn="tl">
                    <a:srgbClr val="000000">
                      <a:alpha val="43137"/>
                    </a:srgbClr>
                  </a:outerShdw>
                </a:effectLst>
                <a:latin typeface="Agency FB" pitchFamily="34" charset="0"/>
              </a:rPr>
              <a:t>PRINCIPIOS BÁSICOS DE LA CONTABILIDAD</a:t>
            </a:r>
            <a:endParaRPr lang="es-ES" sz="4800" b="1" dirty="0">
              <a:effectLst>
                <a:outerShdw blurRad="38100" dist="38100" dir="2700000" algn="tl">
                  <a:srgbClr val="000000">
                    <a:alpha val="43137"/>
                  </a:srgbClr>
                </a:outerShdw>
              </a:effectLst>
              <a:latin typeface="Agency FB" pitchFamily="34" charset="0"/>
            </a:endParaRPr>
          </a:p>
        </p:txBody>
      </p:sp>
      <p:sp>
        <p:nvSpPr>
          <p:cNvPr id="3" name="Text Box 3"/>
          <p:cNvSpPr txBox="1">
            <a:spLocks noChangeArrowheads="1"/>
          </p:cNvSpPr>
          <p:nvPr/>
        </p:nvSpPr>
        <p:spPr bwMode="auto">
          <a:xfrm>
            <a:off x="305780" y="2132856"/>
            <a:ext cx="853244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50000"/>
              </a:spcBef>
              <a:buFont typeface="Arial" pitchFamily="34" charset="0"/>
              <a:buChar char="•"/>
            </a:pPr>
            <a:r>
              <a:rPr lang="es-CO" sz="2400" dirty="0">
                <a:latin typeface="Agency FB" pitchFamily="34" charset="0"/>
              </a:rPr>
              <a:t>Reconocimiento de Ganancias o Pérdidas:</a:t>
            </a:r>
          </a:p>
          <a:p>
            <a:pPr>
              <a:spcBef>
                <a:spcPct val="50000"/>
              </a:spcBef>
            </a:pPr>
            <a:r>
              <a:rPr lang="es-CO" sz="2400" dirty="0">
                <a:latin typeface="Agency FB" pitchFamily="34" charset="0"/>
              </a:rPr>
              <a:t>No debe anticiparse ninguna ganancia, mientras que cualquier pérdida conocida debe registrarse</a:t>
            </a:r>
          </a:p>
          <a:p>
            <a:pPr marL="342900" indent="-342900">
              <a:spcBef>
                <a:spcPct val="50000"/>
              </a:spcBef>
              <a:buFont typeface="Arial" pitchFamily="34" charset="0"/>
              <a:buChar char="•"/>
            </a:pPr>
            <a:r>
              <a:rPr lang="es-CO" sz="2400" dirty="0">
                <a:latin typeface="Agency FB" pitchFamily="34" charset="0"/>
              </a:rPr>
              <a:t>Revelación suficiente:</a:t>
            </a:r>
          </a:p>
          <a:p>
            <a:pPr>
              <a:spcBef>
                <a:spcPct val="50000"/>
              </a:spcBef>
            </a:pPr>
            <a:r>
              <a:rPr lang="es-CO" sz="2400" dirty="0">
                <a:latin typeface="Agency FB" pitchFamily="34" charset="0"/>
              </a:rPr>
              <a:t>Toda información que pueda afectar las decisiones de algún usuario de la información contable debe ser proporcionada con el mayor detalle posible.</a:t>
            </a:r>
          </a:p>
        </p:txBody>
      </p:sp>
    </p:spTree>
    <p:extLst>
      <p:ext uri="{BB962C8B-B14F-4D97-AF65-F5344CB8AC3E}">
        <p14:creationId xmlns:p14="http://schemas.microsoft.com/office/powerpoint/2010/main" val="28738675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755651" y="476250"/>
            <a:ext cx="6912694" cy="936625"/>
          </a:xfrm>
        </p:spPr>
        <p:txBody>
          <a:bodyPr>
            <a:normAutofit/>
          </a:bodyPr>
          <a:lstStyle/>
          <a:p>
            <a:r>
              <a:rPr lang="es-ES" sz="5000" b="1" dirty="0">
                <a:solidFill>
                  <a:schemeClr val="tx1"/>
                </a:solidFill>
                <a:latin typeface="Agency FB" pitchFamily="34" charset="0"/>
              </a:rPr>
              <a:t>2</a:t>
            </a:r>
            <a:r>
              <a:rPr lang="es-ES" sz="5000" b="1" dirty="0" smtClean="0">
                <a:solidFill>
                  <a:schemeClr val="tx1"/>
                </a:solidFill>
                <a:latin typeface="Agency FB" pitchFamily="34" charset="0"/>
              </a:rPr>
              <a:t>. ROTACIÓN </a:t>
            </a:r>
            <a:r>
              <a:rPr lang="es-ES" sz="5000" b="1" dirty="0">
                <a:solidFill>
                  <a:schemeClr val="tx1"/>
                </a:solidFill>
                <a:latin typeface="Agency FB" pitchFamily="34" charset="0"/>
              </a:rPr>
              <a:t>DE INVENTARIOS</a:t>
            </a:r>
          </a:p>
        </p:txBody>
      </p:sp>
      <p:sp>
        <p:nvSpPr>
          <p:cNvPr id="194563" name="Rectangle 3"/>
          <p:cNvSpPr>
            <a:spLocks noGrp="1" noChangeArrowheads="1"/>
          </p:cNvSpPr>
          <p:nvPr>
            <p:ph type="body" idx="1"/>
          </p:nvPr>
        </p:nvSpPr>
        <p:spPr>
          <a:xfrm>
            <a:off x="755650" y="1556792"/>
            <a:ext cx="7993063" cy="5013325"/>
          </a:xfrm>
        </p:spPr>
        <p:txBody>
          <a:bodyPr/>
          <a:lstStyle/>
          <a:p>
            <a:pPr marL="0" indent="0" algn="ctr">
              <a:buFontTx/>
              <a:buNone/>
            </a:pPr>
            <a:r>
              <a:rPr lang="es-ES" sz="3500" b="0" dirty="0">
                <a:latin typeface="Agency FB" pitchFamily="34" charset="0"/>
              </a:rPr>
              <a:t>Indica las veces que los inventarios se convierten en efectivo durante el periodo.</a:t>
            </a:r>
          </a:p>
          <a:p>
            <a:pPr marL="0" indent="0" algn="ctr">
              <a:buFontTx/>
              <a:buNone/>
            </a:pPr>
            <a:endParaRPr lang="es-ES" sz="3500" b="0" dirty="0">
              <a:solidFill>
                <a:srgbClr val="006699"/>
              </a:solidFill>
              <a:latin typeface="Agency FB" pitchFamily="34" charset="0"/>
            </a:endParaRPr>
          </a:p>
          <a:p>
            <a:pPr marL="0" indent="0" algn="ctr">
              <a:buFontTx/>
              <a:buNone/>
            </a:pPr>
            <a:r>
              <a:rPr lang="es-ES" sz="3500" b="0" dirty="0">
                <a:latin typeface="Agency FB" pitchFamily="34" charset="0"/>
              </a:rPr>
              <a:t>ROTACION DE INVENTARIO DE MATERIAS PRIMAS</a:t>
            </a:r>
          </a:p>
        </p:txBody>
      </p:sp>
      <p:graphicFrame>
        <p:nvGraphicFramePr>
          <p:cNvPr id="194565" name="Object 5"/>
          <p:cNvGraphicFramePr>
            <a:graphicFrameLocks noChangeAspect="1"/>
          </p:cNvGraphicFramePr>
          <p:nvPr>
            <p:extLst>
              <p:ext uri="{D42A27DB-BD31-4B8C-83A1-F6EECF244321}">
                <p14:modId xmlns:p14="http://schemas.microsoft.com/office/powerpoint/2010/main" val="1615468765"/>
              </p:ext>
            </p:extLst>
          </p:nvPr>
        </p:nvGraphicFramePr>
        <p:xfrm>
          <a:off x="179512" y="4725144"/>
          <a:ext cx="8642350" cy="1277938"/>
        </p:xfrm>
        <a:graphic>
          <a:graphicData uri="http://schemas.openxmlformats.org/presentationml/2006/ole">
            <mc:AlternateContent xmlns:mc="http://schemas.openxmlformats.org/markup-compatibility/2006">
              <mc:Choice xmlns:v="urn:schemas-microsoft-com:vml" Requires="v">
                <p:oleObj spid="_x0000_s3144" name="Ecuación" r:id="rId3" imgW="4318000" imgH="635000" progId="Equation.3">
                  <p:embed/>
                </p:oleObj>
              </mc:Choice>
              <mc:Fallback>
                <p:oleObj name="Ecuación" r:id="rId3" imgW="4318000" imgH="635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4725144"/>
                        <a:ext cx="8642350" cy="1277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023331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ChangeArrowheads="1"/>
          </p:cNvSpPr>
          <p:nvPr/>
        </p:nvSpPr>
        <p:spPr bwMode="auto">
          <a:xfrm>
            <a:off x="0" y="1484313"/>
            <a:ext cx="874846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Wingdings" pitchFamily="2" charset="2"/>
              <a:buNone/>
            </a:pPr>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Factores 		- </a:t>
            </a:r>
            <a:r>
              <a:rPr lang="es-ES" sz="2400" dirty="0">
                <a:latin typeface="Agency FB" pitchFamily="34" charset="0"/>
                <a:cs typeface="Times New Roman" pitchFamily="18" charset="0"/>
              </a:rPr>
              <a:t>Ineficiencias administrativas</a:t>
            </a:r>
            <a:endParaRPr lang="es-ES" sz="2400" dirty="0">
              <a:latin typeface="Agency FB" pitchFamily="34" charset="0"/>
            </a:endParaRP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Controlables    	- </a:t>
            </a:r>
            <a:r>
              <a:rPr lang="es-ES" sz="2400" dirty="0">
                <a:latin typeface="Agency FB" pitchFamily="34" charset="0"/>
                <a:cs typeface="Times New Roman" pitchFamily="18" charset="0"/>
              </a:rPr>
              <a:t>Inadecuada gestión de </a:t>
            </a: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compras </a:t>
            </a:r>
            <a:r>
              <a:rPr lang="es-ES" sz="2400" dirty="0">
                <a:latin typeface="Agency FB" pitchFamily="34" charset="0"/>
                <a:cs typeface="Times New Roman" pitchFamily="18" charset="0"/>
              </a:rPr>
              <a:t>y producción</a:t>
            </a:r>
            <a:endParaRPr lang="es-ES" sz="2400" dirty="0">
              <a:latin typeface="Agency FB" pitchFamily="34" charset="0"/>
            </a:endParaRPr>
          </a:p>
          <a:p>
            <a:pPr eaLnBrk="0" hangingPunct="0"/>
            <a:r>
              <a:rPr lang="es-ES" sz="2400" dirty="0">
                <a:latin typeface="Agency FB" pitchFamily="34" charset="0"/>
                <a:cs typeface="Times New Roman" pitchFamily="18" charset="0"/>
              </a:rPr>
              <a:t>                                                    </a:t>
            </a:r>
            <a:endParaRPr lang="es-ES" sz="2400" dirty="0">
              <a:latin typeface="Agency FB" pitchFamily="34" charset="0"/>
            </a:endParaRP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Factores          </a:t>
            </a:r>
            <a:r>
              <a:rPr lang="es-ES" sz="2400" dirty="0">
                <a:latin typeface="Agency FB" pitchFamily="34" charset="0"/>
                <a:cs typeface="Times New Roman" pitchFamily="18" charset="0"/>
              </a:rPr>
              <a:t>	- Cambios en la demanda</a:t>
            </a:r>
            <a:endParaRPr lang="es-ES" sz="2400" dirty="0">
              <a:latin typeface="Agency FB" pitchFamily="34" charset="0"/>
            </a:endParaRP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Incontrolables   </a:t>
            </a:r>
            <a:r>
              <a:rPr lang="es-ES" sz="2400" dirty="0">
                <a:latin typeface="Agency FB" pitchFamily="34" charset="0"/>
                <a:cs typeface="Times New Roman" pitchFamily="18" charset="0"/>
              </a:rPr>
              <a:t>	- Protección contra alzas de </a:t>
            </a:r>
            <a:endParaRPr lang="es-ES" sz="2400" dirty="0">
              <a:latin typeface="Agency FB" pitchFamily="34" charset="0"/>
            </a:endParaRP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precios </a:t>
            </a:r>
            <a:r>
              <a:rPr lang="es-ES" sz="2400" dirty="0">
                <a:latin typeface="Agency FB" pitchFamily="34" charset="0"/>
                <a:cs typeface="Times New Roman" pitchFamily="18" charset="0"/>
              </a:rPr>
              <a:t>y escasez.</a:t>
            </a:r>
          </a:p>
          <a:p>
            <a:pPr eaLnBrk="0" hangingPunct="0"/>
            <a:endParaRPr lang="es-ES" sz="2400" dirty="0">
              <a:latin typeface="Agency FB" pitchFamily="34" charset="0"/>
            </a:endParaRPr>
          </a:p>
          <a:p>
            <a:pPr eaLnBrk="0" hangingPunct="0"/>
            <a:r>
              <a:rPr lang="es-ES" sz="2400" dirty="0">
                <a:latin typeface="Agency FB" pitchFamily="34" charset="0"/>
                <a:cs typeface="Times New Roman" pitchFamily="18" charset="0"/>
              </a:rPr>
              <a:t>                                                         </a:t>
            </a:r>
            <a:endParaRPr lang="es-ES" sz="2400" dirty="0">
              <a:latin typeface="Agency FB" pitchFamily="34" charset="0"/>
            </a:endParaRP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Factores             </a:t>
            </a:r>
            <a:r>
              <a:rPr lang="es-ES" sz="2400" dirty="0">
                <a:latin typeface="Agency FB" pitchFamily="34" charset="0"/>
                <a:cs typeface="Times New Roman" pitchFamily="18" charset="0"/>
              </a:rPr>
              <a:t>	- Adecuado manejo de</a:t>
            </a:r>
            <a:endParaRPr lang="es-ES" sz="2400" dirty="0">
              <a:latin typeface="Agency FB" pitchFamily="34" charset="0"/>
            </a:endParaRP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Positivos                 </a:t>
            </a:r>
            <a:r>
              <a:rPr lang="es-ES" sz="2400" dirty="0">
                <a:latin typeface="Agency FB" pitchFamily="34" charset="0"/>
                <a:cs typeface="Times New Roman" pitchFamily="18" charset="0"/>
              </a:rPr>
              <a:t>compras y producción</a:t>
            </a:r>
          </a:p>
          <a:p>
            <a:pPr eaLnBrk="0" hangingPunct="0"/>
            <a:endParaRPr lang="es-ES" sz="2400" dirty="0">
              <a:latin typeface="Agency FB" pitchFamily="34" charset="0"/>
            </a:endParaRP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Factores             </a:t>
            </a:r>
            <a:r>
              <a:rPr lang="es-ES" sz="2400" dirty="0">
                <a:latin typeface="Agency FB" pitchFamily="34" charset="0"/>
                <a:cs typeface="Times New Roman" pitchFamily="18" charset="0"/>
              </a:rPr>
              <a:t>	- Insuficiente capital </a:t>
            </a:r>
            <a:r>
              <a:rPr lang="es-ES" sz="2400" dirty="0" smtClean="0">
                <a:latin typeface="Agency FB" pitchFamily="34" charset="0"/>
                <a:cs typeface="Times New Roman" pitchFamily="18" charset="0"/>
              </a:rPr>
              <a:t>de trabajo</a:t>
            </a:r>
            <a:endParaRPr lang="es-ES" sz="2400" dirty="0">
              <a:latin typeface="Agency FB" pitchFamily="34" charset="0"/>
            </a:endParaRP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Peligrosos              </a:t>
            </a:r>
            <a:endParaRPr lang="es-ES" sz="2600" dirty="0">
              <a:latin typeface="Agency FB" pitchFamily="34" charset="0"/>
              <a:cs typeface="Times New Roman" pitchFamily="18" charset="0"/>
            </a:endParaRPr>
          </a:p>
        </p:txBody>
      </p:sp>
      <p:sp>
        <p:nvSpPr>
          <p:cNvPr id="195587" name="Rectangle 3"/>
          <p:cNvSpPr>
            <a:spLocks noChangeArrowheads="1"/>
          </p:cNvSpPr>
          <p:nvPr/>
        </p:nvSpPr>
        <p:spPr bwMode="auto">
          <a:xfrm>
            <a:off x="250825" y="3860800"/>
            <a:ext cx="2160588" cy="5762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b="1">
                <a:latin typeface="Agency FB" pitchFamily="34" charset="0"/>
              </a:rPr>
              <a:t>ROTACION DE</a:t>
            </a:r>
          </a:p>
          <a:p>
            <a:pPr algn="ctr"/>
            <a:r>
              <a:rPr lang="es-ES" b="1">
                <a:latin typeface="Agency FB" pitchFamily="34" charset="0"/>
              </a:rPr>
              <a:t>MATERIA PRIMA</a:t>
            </a:r>
          </a:p>
        </p:txBody>
      </p:sp>
      <p:sp>
        <p:nvSpPr>
          <p:cNvPr id="195588" name="Rectangle 4"/>
          <p:cNvSpPr>
            <a:spLocks noChangeArrowheads="1"/>
          </p:cNvSpPr>
          <p:nvPr/>
        </p:nvSpPr>
        <p:spPr bwMode="auto">
          <a:xfrm>
            <a:off x="395288" y="2420938"/>
            <a:ext cx="1008062" cy="3603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sz="2000" b="1">
                <a:latin typeface="Agency FB" pitchFamily="34" charset="0"/>
              </a:rPr>
              <a:t>BAJA</a:t>
            </a:r>
          </a:p>
        </p:txBody>
      </p:sp>
      <p:sp>
        <p:nvSpPr>
          <p:cNvPr id="195589" name="Rectangle 5"/>
          <p:cNvSpPr>
            <a:spLocks noChangeArrowheads="1"/>
          </p:cNvSpPr>
          <p:nvPr/>
        </p:nvSpPr>
        <p:spPr bwMode="auto">
          <a:xfrm>
            <a:off x="468313" y="5445125"/>
            <a:ext cx="1008062" cy="431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sz="2000" b="1">
                <a:latin typeface="Agency FB" pitchFamily="34" charset="0"/>
              </a:rPr>
              <a:t>ALTA</a:t>
            </a:r>
          </a:p>
        </p:txBody>
      </p:sp>
      <p:sp>
        <p:nvSpPr>
          <p:cNvPr id="195590" name="AutoShape 6"/>
          <p:cNvSpPr>
            <a:spLocks noChangeArrowheads="1"/>
          </p:cNvSpPr>
          <p:nvPr/>
        </p:nvSpPr>
        <p:spPr bwMode="auto">
          <a:xfrm>
            <a:off x="755650" y="2852738"/>
            <a:ext cx="431800" cy="935037"/>
          </a:xfrm>
          <a:prstGeom prst="upArrow">
            <a:avLst>
              <a:gd name="adj1" fmla="val 50000"/>
              <a:gd name="adj2" fmla="val 54136"/>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95591" name="AutoShape 7"/>
          <p:cNvSpPr>
            <a:spLocks noChangeArrowheads="1"/>
          </p:cNvSpPr>
          <p:nvPr/>
        </p:nvSpPr>
        <p:spPr bwMode="auto">
          <a:xfrm>
            <a:off x="755650" y="4508500"/>
            <a:ext cx="431800" cy="865188"/>
          </a:xfrm>
          <a:prstGeom prst="downArrow">
            <a:avLst>
              <a:gd name="adj1" fmla="val 50000"/>
              <a:gd name="adj2" fmla="val 50092"/>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95592" name="Line 8"/>
          <p:cNvSpPr>
            <a:spLocks noChangeShapeType="1"/>
          </p:cNvSpPr>
          <p:nvPr/>
        </p:nvSpPr>
        <p:spPr bwMode="auto">
          <a:xfrm flipV="1">
            <a:off x="2735758" y="4956969"/>
            <a:ext cx="647700" cy="360362"/>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195593" name="Line 9"/>
          <p:cNvSpPr>
            <a:spLocks noChangeShapeType="1"/>
          </p:cNvSpPr>
          <p:nvPr/>
        </p:nvSpPr>
        <p:spPr bwMode="auto">
          <a:xfrm>
            <a:off x="2808784" y="6011862"/>
            <a:ext cx="503237" cy="2159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195594" name="AutoShape 10"/>
          <p:cNvSpPr>
            <a:spLocks noChangeArrowheads="1"/>
          </p:cNvSpPr>
          <p:nvPr/>
        </p:nvSpPr>
        <p:spPr bwMode="auto">
          <a:xfrm>
            <a:off x="5219725" y="1650470"/>
            <a:ext cx="287338" cy="485775"/>
          </a:xfrm>
          <a:prstGeom prst="rightArrow">
            <a:avLst>
              <a:gd name="adj1" fmla="val 50000"/>
              <a:gd name="adj2"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95595" name="AutoShape 11"/>
          <p:cNvSpPr>
            <a:spLocks noChangeArrowheads="1"/>
          </p:cNvSpPr>
          <p:nvPr/>
        </p:nvSpPr>
        <p:spPr bwMode="auto">
          <a:xfrm>
            <a:off x="5219725" y="3140868"/>
            <a:ext cx="287338" cy="485775"/>
          </a:xfrm>
          <a:prstGeom prst="rightArrow">
            <a:avLst>
              <a:gd name="adj1" fmla="val 50000"/>
              <a:gd name="adj2"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95596" name="AutoShape 12"/>
          <p:cNvSpPr>
            <a:spLocks noChangeArrowheads="1"/>
          </p:cNvSpPr>
          <p:nvPr/>
        </p:nvSpPr>
        <p:spPr bwMode="auto">
          <a:xfrm>
            <a:off x="4717811" y="4894263"/>
            <a:ext cx="647700" cy="485775"/>
          </a:xfrm>
          <a:prstGeom prst="rightArrow">
            <a:avLst>
              <a:gd name="adj1" fmla="val 50000"/>
              <a:gd name="adj2" fmla="val 33333"/>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95597" name="AutoShape 13"/>
          <p:cNvSpPr>
            <a:spLocks noChangeArrowheads="1"/>
          </p:cNvSpPr>
          <p:nvPr/>
        </p:nvSpPr>
        <p:spPr bwMode="auto">
          <a:xfrm>
            <a:off x="4700877" y="5876925"/>
            <a:ext cx="647700" cy="485775"/>
          </a:xfrm>
          <a:prstGeom prst="rightArrow">
            <a:avLst>
              <a:gd name="adj1" fmla="val 50000"/>
              <a:gd name="adj2" fmla="val 33333"/>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95598" name="Oval 14"/>
          <p:cNvSpPr>
            <a:spLocks noChangeArrowheads="1"/>
          </p:cNvSpPr>
          <p:nvPr/>
        </p:nvSpPr>
        <p:spPr bwMode="auto">
          <a:xfrm>
            <a:off x="1619250" y="2349500"/>
            <a:ext cx="1150938" cy="57467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sz="1400">
                <a:latin typeface="Agency FB" pitchFamily="34" charset="0"/>
              </a:rPr>
              <a:t>FONDOS</a:t>
            </a:r>
          </a:p>
          <a:p>
            <a:pPr algn="ctr"/>
            <a:r>
              <a:rPr lang="es-ES" sz="1400">
                <a:latin typeface="Agency FB" pitchFamily="34" charset="0"/>
              </a:rPr>
              <a:t>OCIOSOS</a:t>
            </a:r>
          </a:p>
        </p:txBody>
      </p:sp>
      <p:sp>
        <p:nvSpPr>
          <p:cNvPr id="195599" name="Line 15"/>
          <p:cNvSpPr>
            <a:spLocks noChangeShapeType="1"/>
          </p:cNvSpPr>
          <p:nvPr/>
        </p:nvSpPr>
        <p:spPr bwMode="auto">
          <a:xfrm>
            <a:off x="3059608" y="3140868"/>
            <a:ext cx="504825" cy="287338"/>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195600" name="Line 16"/>
          <p:cNvSpPr>
            <a:spLocks noChangeShapeType="1"/>
          </p:cNvSpPr>
          <p:nvPr/>
        </p:nvSpPr>
        <p:spPr bwMode="auto">
          <a:xfrm flipV="1">
            <a:off x="3131840" y="1799165"/>
            <a:ext cx="360362" cy="360363"/>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195601" name="Text Box 17"/>
          <p:cNvSpPr txBox="1">
            <a:spLocks noChangeArrowheads="1"/>
          </p:cNvSpPr>
          <p:nvPr/>
        </p:nvSpPr>
        <p:spPr bwMode="auto">
          <a:xfrm>
            <a:off x="0" y="188913"/>
            <a:ext cx="896448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s-ES" sz="4400" b="1" dirty="0">
                <a:solidFill>
                  <a:srgbClr val="006699"/>
                </a:solidFill>
                <a:latin typeface="Agency FB" pitchFamily="34" charset="0"/>
              </a:rPr>
              <a:t>ROTACION DE INVENTARIO DE MATERIA PRIMA</a:t>
            </a:r>
          </a:p>
        </p:txBody>
      </p:sp>
    </p:spTree>
    <p:extLst>
      <p:ext uri="{BB962C8B-B14F-4D97-AF65-F5344CB8AC3E}">
        <p14:creationId xmlns:p14="http://schemas.microsoft.com/office/powerpoint/2010/main" val="22484244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572790" y="692150"/>
            <a:ext cx="828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MX">
              <a:latin typeface="Agency FB" pitchFamily="34" charset="0"/>
            </a:endParaRPr>
          </a:p>
        </p:txBody>
      </p:sp>
      <p:sp>
        <p:nvSpPr>
          <p:cNvPr id="196611" name="Text Box 3"/>
          <p:cNvSpPr txBox="1">
            <a:spLocks noChangeArrowheads="1"/>
          </p:cNvSpPr>
          <p:nvPr/>
        </p:nvSpPr>
        <p:spPr bwMode="auto">
          <a:xfrm>
            <a:off x="33040" y="303213"/>
            <a:ext cx="9144000" cy="635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 sz="3600" dirty="0">
                <a:latin typeface="Agency FB" pitchFamily="34" charset="0"/>
              </a:rPr>
              <a:t>ROTACION DE INVENTARIO DE PRODUCTOS EN PROCESO</a:t>
            </a:r>
          </a:p>
          <a:p>
            <a:pPr>
              <a:spcBef>
                <a:spcPct val="50000"/>
              </a:spcBef>
            </a:pPr>
            <a:endParaRPr lang="es-ES" sz="3200" dirty="0">
              <a:latin typeface="Agency FB" pitchFamily="34" charset="0"/>
            </a:endParaRPr>
          </a:p>
          <a:p>
            <a:pPr>
              <a:lnSpc>
                <a:spcPct val="70000"/>
              </a:lnSpc>
              <a:spcBef>
                <a:spcPct val="50000"/>
              </a:spcBef>
            </a:pPr>
            <a:endParaRPr lang="es-ES" sz="3200" dirty="0">
              <a:latin typeface="Agency FB" pitchFamily="34" charset="0"/>
            </a:endParaRPr>
          </a:p>
          <a:p>
            <a:pPr>
              <a:spcBef>
                <a:spcPct val="50000"/>
              </a:spcBef>
            </a:pPr>
            <a:endParaRPr lang="es-ES" sz="3200" b="1" dirty="0">
              <a:solidFill>
                <a:srgbClr val="006699"/>
              </a:solidFill>
              <a:latin typeface="Agency FB" pitchFamily="34" charset="0"/>
            </a:endParaRPr>
          </a:p>
          <a:p>
            <a:pPr algn="ctr">
              <a:spcBef>
                <a:spcPct val="50000"/>
              </a:spcBef>
            </a:pPr>
            <a:r>
              <a:rPr lang="es-ES" sz="3600" dirty="0" smtClean="0">
                <a:latin typeface="Agency FB" pitchFamily="34" charset="0"/>
              </a:rPr>
              <a:t>ROTACION </a:t>
            </a:r>
            <a:r>
              <a:rPr lang="es-ES" sz="3600" dirty="0">
                <a:latin typeface="Agency FB" pitchFamily="34" charset="0"/>
              </a:rPr>
              <a:t>DE INVENTARIO DE PRODUCTOS TERMINADO</a:t>
            </a:r>
          </a:p>
          <a:p>
            <a:pPr>
              <a:spcBef>
                <a:spcPct val="50000"/>
              </a:spcBef>
            </a:pPr>
            <a:endParaRPr lang="es-ES" sz="3200" dirty="0">
              <a:latin typeface="Agency FB" pitchFamily="34" charset="0"/>
            </a:endParaRPr>
          </a:p>
          <a:p>
            <a:pPr>
              <a:spcBef>
                <a:spcPct val="50000"/>
              </a:spcBef>
            </a:pPr>
            <a:endParaRPr lang="es-ES" sz="3200" dirty="0">
              <a:latin typeface="Agency FB" pitchFamily="34" charset="0"/>
            </a:endParaRPr>
          </a:p>
          <a:p>
            <a:pPr>
              <a:lnSpc>
                <a:spcPct val="70000"/>
              </a:lnSpc>
              <a:spcBef>
                <a:spcPct val="50000"/>
              </a:spcBef>
            </a:pPr>
            <a:endParaRPr lang="es-ES" sz="3200" dirty="0">
              <a:latin typeface="Agency FB" pitchFamily="34" charset="0"/>
            </a:endParaRPr>
          </a:p>
          <a:p>
            <a:pPr>
              <a:spcBef>
                <a:spcPct val="50000"/>
              </a:spcBef>
            </a:pPr>
            <a:endParaRPr lang="es-ES" sz="3200" dirty="0">
              <a:latin typeface="Agency FB" pitchFamily="34" charset="0"/>
            </a:endParaRPr>
          </a:p>
        </p:txBody>
      </p:sp>
      <p:graphicFrame>
        <p:nvGraphicFramePr>
          <p:cNvPr id="196613" name="Object 5"/>
          <p:cNvGraphicFramePr>
            <a:graphicFrameLocks noChangeAspect="1"/>
          </p:cNvGraphicFramePr>
          <p:nvPr>
            <p:extLst>
              <p:ext uri="{D42A27DB-BD31-4B8C-83A1-F6EECF244321}">
                <p14:modId xmlns:p14="http://schemas.microsoft.com/office/powerpoint/2010/main" val="1375463162"/>
              </p:ext>
            </p:extLst>
          </p:nvPr>
        </p:nvGraphicFramePr>
        <p:xfrm>
          <a:off x="501353" y="1916113"/>
          <a:ext cx="8496300" cy="1152525"/>
        </p:xfrm>
        <a:graphic>
          <a:graphicData uri="http://schemas.openxmlformats.org/presentationml/2006/ole">
            <mc:AlternateContent xmlns:mc="http://schemas.openxmlformats.org/markup-compatibility/2006">
              <mc:Choice xmlns:v="urn:schemas-microsoft-com:vml" Requires="v">
                <p:oleObj spid="_x0000_s4238" name="Ecuación" r:id="rId3" imgW="4584700" imgH="635000" progId="Equation.3">
                  <p:embed/>
                </p:oleObj>
              </mc:Choice>
              <mc:Fallback>
                <p:oleObj name="Ecuación" r:id="rId3" imgW="4584700" imgH="635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353" y="1916113"/>
                        <a:ext cx="8496300"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6615" name="Object 7"/>
          <p:cNvGraphicFramePr>
            <a:graphicFrameLocks noChangeAspect="1"/>
          </p:cNvGraphicFramePr>
          <p:nvPr>
            <p:extLst>
              <p:ext uri="{D42A27DB-BD31-4B8C-83A1-F6EECF244321}">
                <p14:modId xmlns:p14="http://schemas.microsoft.com/office/powerpoint/2010/main" val="1813182581"/>
              </p:ext>
            </p:extLst>
          </p:nvPr>
        </p:nvGraphicFramePr>
        <p:xfrm>
          <a:off x="283865" y="4941888"/>
          <a:ext cx="8642350" cy="1150937"/>
        </p:xfrm>
        <a:graphic>
          <a:graphicData uri="http://schemas.openxmlformats.org/presentationml/2006/ole">
            <mc:AlternateContent xmlns:mc="http://schemas.openxmlformats.org/markup-compatibility/2006">
              <mc:Choice xmlns:v="urn:schemas-microsoft-com:vml" Requires="v">
                <p:oleObj spid="_x0000_s4239" name="Ecuación" r:id="rId5" imgW="4546600" imgH="635000" progId="Equation.3">
                  <p:embed/>
                </p:oleObj>
              </mc:Choice>
              <mc:Fallback>
                <p:oleObj name="Ecuación" r:id="rId5" imgW="4546600" imgH="635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865" y="4941888"/>
                        <a:ext cx="8642350" cy="1150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45416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323850" y="1557338"/>
            <a:ext cx="8496622" cy="567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 typeface="Wingdings" pitchFamily="2" charset="2"/>
              <a:buNone/>
            </a:pPr>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Factores         </a:t>
            </a:r>
            <a:r>
              <a:rPr lang="es-ES" sz="2400" dirty="0">
                <a:latin typeface="Agency FB" pitchFamily="34" charset="0"/>
                <a:cs typeface="Times New Roman" pitchFamily="18" charset="0"/>
              </a:rPr>
              <a:t>	- Ineficiencias administrativas</a:t>
            </a:r>
            <a:endParaRPr lang="es-ES" sz="2400" dirty="0">
              <a:latin typeface="Agency FB" pitchFamily="34" charset="0"/>
            </a:endParaRP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Controlables    </a:t>
            </a:r>
            <a:r>
              <a:rPr lang="es-ES" sz="2400" dirty="0">
                <a:latin typeface="Agency FB" pitchFamily="34" charset="0"/>
                <a:cs typeface="Times New Roman" pitchFamily="18" charset="0"/>
              </a:rPr>
              <a:t>	- Inadecuada programación</a:t>
            </a:r>
            <a:endParaRPr lang="es-ES" sz="2400" dirty="0">
              <a:latin typeface="Agency FB" pitchFamily="34" charset="0"/>
            </a:endParaRP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ventas </a:t>
            </a:r>
            <a:r>
              <a:rPr lang="es-ES" sz="2400" dirty="0">
                <a:latin typeface="Agency FB" pitchFamily="34" charset="0"/>
                <a:cs typeface="Times New Roman" pitchFamily="18" charset="0"/>
              </a:rPr>
              <a:t>y producción.</a:t>
            </a:r>
            <a:endParaRPr lang="es-ES" sz="2400" dirty="0">
              <a:latin typeface="Agency FB" pitchFamily="34" charset="0"/>
            </a:endParaRPr>
          </a:p>
          <a:p>
            <a:pPr eaLnBrk="0" hangingPunct="0"/>
            <a:r>
              <a:rPr lang="es-ES" sz="2400" dirty="0">
                <a:latin typeface="Agency FB" pitchFamily="34" charset="0"/>
                <a:cs typeface="Times New Roman" pitchFamily="18" charset="0"/>
              </a:rPr>
              <a:t>                                                    </a:t>
            </a:r>
            <a:endParaRPr lang="es-ES" sz="2400" dirty="0">
              <a:latin typeface="Agency FB" pitchFamily="34" charset="0"/>
            </a:endParaRP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Factores          </a:t>
            </a:r>
            <a:r>
              <a:rPr lang="es-ES" sz="2400" dirty="0">
                <a:latin typeface="Agency FB" pitchFamily="34" charset="0"/>
                <a:cs typeface="Times New Roman" pitchFamily="18" charset="0"/>
              </a:rPr>
              <a:t>	- Cambios en la demanda</a:t>
            </a:r>
            <a:endParaRPr lang="es-ES" sz="2400" dirty="0">
              <a:latin typeface="Agency FB" pitchFamily="34" charset="0"/>
            </a:endParaRP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Incontrolables   </a:t>
            </a:r>
            <a:r>
              <a:rPr lang="es-ES" sz="2400" dirty="0">
                <a:latin typeface="Agency FB" pitchFamily="34" charset="0"/>
                <a:cs typeface="Times New Roman" pitchFamily="18" charset="0"/>
              </a:rPr>
              <a:t>	- Paro e imprevistos en la</a:t>
            </a:r>
            <a:endParaRPr lang="es-ES" sz="2400" dirty="0">
              <a:latin typeface="Agency FB" pitchFamily="34" charset="0"/>
            </a:endParaRP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producción</a:t>
            </a:r>
            <a:r>
              <a:rPr lang="es-ES" sz="2400" dirty="0">
                <a:latin typeface="Agency FB" pitchFamily="34" charset="0"/>
                <a:cs typeface="Times New Roman" pitchFamily="18" charset="0"/>
              </a:rPr>
              <a:t>.</a:t>
            </a:r>
          </a:p>
          <a:p>
            <a:pPr eaLnBrk="0" hangingPunct="0"/>
            <a:r>
              <a:rPr lang="es-ES" sz="2400" dirty="0">
                <a:latin typeface="Agency FB" pitchFamily="34" charset="0"/>
                <a:cs typeface="Times New Roman" pitchFamily="18" charset="0"/>
              </a:rPr>
              <a:t>                                                     </a:t>
            </a:r>
          </a:p>
          <a:p>
            <a:pPr eaLnBrk="0" hangingPunct="0">
              <a:lnSpc>
                <a:spcPct val="50000"/>
              </a:lnSpc>
            </a:pPr>
            <a:endParaRPr lang="es-ES" sz="2400" dirty="0">
              <a:latin typeface="Agency FB" pitchFamily="34" charset="0"/>
            </a:endParaRP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Factores            </a:t>
            </a:r>
            <a:r>
              <a:rPr lang="es-ES" sz="2400" dirty="0">
                <a:latin typeface="Agency FB" pitchFamily="34" charset="0"/>
                <a:cs typeface="Times New Roman" pitchFamily="18" charset="0"/>
              </a:rPr>
              <a:t>	- Adecuado manejo de</a:t>
            </a:r>
            <a:endParaRPr lang="es-ES" sz="2400" dirty="0">
              <a:latin typeface="Agency FB" pitchFamily="34" charset="0"/>
            </a:endParaRP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Positivos             </a:t>
            </a:r>
            <a:r>
              <a:rPr lang="es-ES" sz="2400" dirty="0">
                <a:latin typeface="Agency FB" pitchFamily="34" charset="0"/>
                <a:cs typeface="Times New Roman" pitchFamily="18" charset="0"/>
              </a:rPr>
              <a:t>	  ventas y producción</a:t>
            </a:r>
          </a:p>
          <a:p>
            <a:pPr eaLnBrk="0" hangingPunct="0"/>
            <a:endParaRPr lang="es-ES" sz="2400" dirty="0">
              <a:latin typeface="Agency FB" pitchFamily="34" charset="0"/>
            </a:endParaRP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Factores              </a:t>
            </a:r>
            <a:r>
              <a:rPr lang="es-ES" sz="2400" dirty="0">
                <a:latin typeface="Agency FB" pitchFamily="34" charset="0"/>
                <a:cs typeface="Times New Roman" pitchFamily="18" charset="0"/>
              </a:rPr>
              <a:t>	- Insuficiente capital de trabajo</a:t>
            </a:r>
            <a:endParaRPr lang="es-ES" sz="2400" dirty="0">
              <a:latin typeface="Agency FB" pitchFamily="34" charset="0"/>
            </a:endParaRP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Peligrosos              </a:t>
            </a:r>
            <a:endParaRPr lang="es-ES" sz="2400" dirty="0">
              <a:latin typeface="Agency FB" pitchFamily="34" charset="0"/>
            </a:endParaRPr>
          </a:p>
          <a:p>
            <a:pPr eaLnBrk="0" hangingPunct="0">
              <a:spcBef>
                <a:spcPct val="50000"/>
              </a:spcBef>
            </a:pPr>
            <a:r>
              <a:rPr lang="es-ES" sz="2600" dirty="0">
                <a:latin typeface="Agency FB" pitchFamily="34" charset="0"/>
                <a:cs typeface="Times New Roman" pitchFamily="18" charset="0"/>
              </a:rPr>
              <a:t>                                                           </a:t>
            </a:r>
          </a:p>
        </p:txBody>
      </p:sp>
      <p:sp>
        <p:nvSpPr>
          <p:cNvPr id="197635" name="Rectangle 3"/>
          <p:cNvSpPr>
            <a:spLocks noChangeArrowheads="1"/>
          </p:cNvSpPr>
          <p:nvPr/>
        </p:nvSpPr>
        <p:spPr bwMode="auto">
          <a:xfrm>
            <a:off x="107950" y="3860800"/>
            <a:ext cx="2089150" cy="720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0000"/>
              </a:lnSpc>
            </a:pPr>
            <a:r>
              <a:rPr lang="es-ES" sz="2000" b="1">
                <a:latin typeface="Agency FB" pitchFamily="34" charset="0"/>
              </a:rPr>
              <a:t>ROTACION</a:t>
            </a:r>
          </a:p>
          <a:p>
            <a:pPr algn="ctr">
              <a:lnSpc>
                <a:spcPct val="70000"/>
              </a:lnSpc>
            </a:pPr>
            <a:r>
              <a:rPr lang="es-ES" sz="2000" b="1">
                <a:latin typeface="Agency FB" pitchFamily="34" charset="0"/>
              </a:rPr>
              <a:t>DE PROD. EN </a:t>
            </a:r>
          </a:p>
          <a:p>
            <a:pPr algn="ctr">
              <a:lnSpc>
                <a:spcPct val="70000"/>
              </a:lnSpc>
            </a:pPr>
            <a:r>
              <a:rPr lang="es-ES" sz="2000" b="1">
                <a:latin typeface="Agency FB" pitchFamily="34" charset="0"/>
              </a:rPr>
              <a:t>PROCESO</a:t>
            </a:r>
          </a:p>
        </p:txBody>
      </p:sp>
      <p:sp>
        <p:nvSpPr>
          <p:cNvPr id="197636" name="Rectangle 4"/>
          <p:cNvSpPr>
            <a:spLocks noChangeArrowheads="1"/>
          </p:cNvSpPr>
          <p:nvPr/>
        </p:nvSpPr>
        <p:spPr bwMode="auto">
          <a:xfrm>
            <a:off x="468313" y="2565400"/>
            <a:ext cx="1008062" cy="3587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sz="2000" b="1">
                <a:latin typeface="Agency FB" pitchFamily="34" charset="0"/>
              </a:rPr>
              <a:t>BAJA</a:t>
            </a:r>
          </a:p>
        </p:txBody>
      </p:sp>
      <p:sp>
        <p:nvSpPr>
          <p:cNvPr id="197637" name="Rectangle 5"/>
          <p:cNvSpPr>
            <a:spLocks noChangeArrowheads="1"/>
          </p:cNvSpPr>
          <p:nvPr/>
        </p:nvSpPr>
        <p:spPr bwMode="auto">
          <a:xfrm>
            <a:off x="539750" y="5516563"/>
            <a:ext cx="1079500" cy="3587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sz="2000" b="1">
                <a:latin typeface="Agency FB" pitchFamily="34" charset="0"/>
              </a:rPr>
              <a:t>ALTA</a:t>
            </a:r>
          </a:p>
        </p:txBody>
      </p:sp>
      <p:sp>
        <p:nvSpPr>
          <p:cNvPr id="197638" name="Oval 6"/>
          <p:cNvSpPr>
            <a:spLocks noChangeArrowheads="1"/>
          </p:cNvSpPr>
          <p:nvPr/>
        </p:nvSpPr>
        <p:spPr bwMode="auto">
          <a:xfrm>
            <a:off x="1692275" y="2420938"/>
            <a:ext cx="1223963" cy="5762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sz="1400">
                <a:latin typeface="Agency FB" pitchFamily="34" charset="0"/>
              </a:rPr>
              <a:t>FONDOS</a:t>
            </a:r>
          </a:p>
          <a:p>
            <a:pPr algn="ctr"/>
            <a:r>
              <a:rPr lang="es-ES" sz="1400">
                <a:latin typeface="Agency FB" pitchFamily="34" charset="0"/>
              </a:rPr>
              <a:t>OCIOSOS</a:t>
            </a:r>
          </a:p>
        </p:txBody>
      </p:sp>
      <p:sp>
        <p:nvSpPr>
          <p:cNvPr id="197639" name="Line 7"/>
          <p:cNvSpPr>
            <a:spLocks noChangeShapeType="1"/>
          </p:cNvSpPr>
          <p:nvPr/>
        </p:nvSpPr>
        <p:spPr bwMode="auto">
          <a:xfrm flipV="1">
            <a:off x="2124075" y="1916113"/>
            <a:ext cx="647700" cy="360362"/>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197640" name="Line 8"/>
          <p:cNvSpPr>
            <a:spLocks noChangeShapeType="1"/>
          </p:cNvSpPr>
          <p:nvPr/>
        </p:nvSpPr>
        <p:spPr bwMode="auto">
          <a:xfrm>
            <a:off x="2124075" y="3141663"/>
            <a:ext cx="503238" cy="2159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197641" name="Line 9"/>
          <p:cNvSpPr>
            <a:spLocks noChangeShapeType="1"/>
          </p:cNvSpPr>
          <p:nvPr/>
        </p:nvSpPr>
        <p:spPr bwMode="auto">
          <a:xfrm flipV="1">
            <a:off x="1692275" y="5013325"/>
            <a:ext cx="792163" cy="4318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197642" name="Line 10"/>
          <p:cNvSpPr>
            <a:spLocks noChangeShapeType="1"/>
          </p:cNvSpPr>
          <p:nvPr/>
        </p:nvSpPr>
        <p:spPr bwMode="auto">
          <a:xfrm>
            <a:off x="1763713" y="5661025"/>
            <a:ext cx="576262" cy="4318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197643" name="AutoShape 11"/>
          <p:cNvSpPr>
            <a:spLocks noChangeArrowheads="1"/>
          </p:cNvSpPr>
          <p:nvPr/>
        </p:nvSpPr>
        <p:spPr bwMode="auto">
          <a:xfrm>
            <a:off x="4498975" y="1790700"/>
            <a:ext cx="360363" cy="414338"/>
          </a:xfrm>
          <a:prstGeom prst="rightArrow">
            <a:avLst>
              <a:gd name="adj1" fmla="val 50194"/>
              <a:gd name="adj2" fmla="val 30884"/>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97644" name="AutoShape 12"/>
          <p:cNvSpPr>
            <a:spLocks noChangeArrowheads="1"/>
          </p:cNvSpPr>
          <p:nvPr/>
        </p:nvSpPr>
        <p:spPr bwMode="auto">
          <a:xfrm>
            <a:off x="4500563" y="3230563"/>
            <a:ext cx="358775" cy="414337"/>
          </a:xfrm>
          <a:prstGeom prst="rightArrow">
            <a:avLst>
              <a:gd name="adj1" fmla="val 50194"/>
              <a:gd name="adj2" fmla="val 30884"/>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97645" name="AutoShape 13"/>
          <p:cNvSpPr>
            <a:spLocks noChangeArrowheads="1"/>
          </p:cNvSpPr>
          <p:nvPr/>
        </p:nvSpPr>
        <p:spPr bwMode="auto">
          <a:xfrm>
            <a:off x="4068763" y="4868863"/>
            <a:ext cx="647700" cy="414337"/>
          </a:xfrm>
          <a:prstGeom prst="rightArrow">
            <a:avLst>
              <a:gd name="adj1" fmla="val 50194"/>
              <a:gd name="adj2" fmla="val 48279"/>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97646" name="AutoShape 14"/>
          <p:cNvSpPr>
            <a:spLocks noChangeArrowheads="1"/>
          </p:cNvSpPr>
          <p:nvPr/>
        </p:nvSpPr>
        <p:spPr bwMode="auto">
          <a:xfrm>
            <a:off x="4140200" y="5876925"/>
            <a:ext cx="647700" cy="414338"/>
          </a:xfrm>
          <a:prstGeom prst="rightArrow">
            <a:avLst>
              <a:gd name="adj1" fmla="val 50194"/>
              <a:gd name="adj2" fmla="val 48279"/>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97647" name="AutoShape 15"/>
          <p:cNvSpPr>
            <a:spLocks noChangeArrowheads="1"/>
          </p:cNvSpPr>
          <p:nvPr/>
        </p:nvSpPr>
        <p:spPr bwMode="auto">
          <a:xfrm>
            <a:off x="755650" y="2924175"/>
            <a:ext cx="485775" cy="831850"/>
          </a:xfrm>
          <a:prstGeom prst="upArrow">
            <a:avLst>
              <a:gd name="adj1" fmla="val 50000"/>
              <a:gd name="adj2" fmla="val 4281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97648" name="AutoShape 16"/>
          <p:cNvSpPr>
            <a:spLocks noChangeArrowheads="1"/>
          </p:cNvSpPr>
          <p:nvPr/>
        </p:nvSpPr>
        <p:spPr bwMode="auto">
          <a:xfrm>
            <a:off x="755650" y="4652963"/>
            <a:ext cx="504825" cy="833437"/>
          </a:xfrm>
          <a:prstGeom prst="downArrow">
            <a:avLst>
              <a:gd name="adj1" fmla="val 50000"/>
              <a:gd name="adj2" fmla="val 41274"/>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97649" name="Text Box 17"/>
          <p:cNvSpPr txBox="1">
            <a:spLocks noChangeArrowheads="1"/>
          </p:cNvSpPr>
          <p:nvPr/>
        </p:nvSpPr>
        <p:spPr bwMode="auto">
          <a:xfrm>
            <a:off x="395288" y="260350"/>
            <a:ext cx="82073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 sz="4000">
                <a:solidFill>
                  <a:srgbClr val="006699"/>
                </a:solidFill>
                <a:latin typeface="Agency FB" pitchFamily="34" charset="0"/>
              </a:rPr>
              <a:t>ROTACION DE INVENTARIO DE PRODUCTO EN PROCESO</a:t>
            </a:r>
          </a:p>
        </p:txBody>
      </p:sp>
    </p:spTree>
    <p:extLst>
      <p:ext uri="{BB962C8B-B14F-4D97-AF65-F5344CB8AC3E}">
        <p14:creationId xmlns:p14="http://schemas.microsoft.com/office/powerpoint/2010/main" val="29884153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ChangeArrowheads="1"/>
          </p:cNvSpPr>
          <p:nvPr/>
        </p:nvSpPr>
        <p:spPr bwMode="auto">
          <a:xfrm>
            <a:off x="0" y="1557338"/>
            <a:ext cx="9144000" cy="549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pPr>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F</a:t>
            </a:r>
            <a:r>
              <a:rPr lang="es-ES" sz="2300" dirty="0" smtClean="0">
                <a:latin typeface="Agency FB" pitchFamily="34" charset="0"/>
                <a:cs typeface="Times New Roman" pitchFamily="18" charset="0"/>
              </a:rPr>
              <a:t>actores </a:t>
            </a:r>
            <a:r>
              <a:rPr lang="es-ES" sz="2400" dirty="0" smtClean="0">
                <a:latin typeface="Agency FB" pitchFamily="34" charset="0"/>
                <a:cs typeface="Times New Roman" pitchFamily="18" charset="0"/>
              </a:rPr>
              <a:t>      </a:t>
            </a:r>
            <a:r>
              <a:rPr lang="es-ES" sz="2400" dirty="0">
                <a:latin typeface="Agency FB" pitchFamily="34" charset="0"/>
                <a:cs typeface="Times New Roman" pitchFamily="18" charset="0"/>
              </a:rPr>
              <a:t>	- </a:t>
            </a:r>
            <a:r>
              <a:rPr lang="es-ES" sz="2300" dirty="0">
                <a:latin typeface="Agency FB" pitchFamily="34" charset="0"/>
                <a:cs typeface="Times New Roman" pitchFamily="18" charset="0"/>
              </a:rPr>
              <a:t>Ineficiencias administrativas</a:t>
            </a:r>
            <a:endParaRPr lang="es-ES" sz="2300" dirty="0">
              <a:latin typeface="Agency FB" pitchFamily="34" charset="0"/>
            </a:endParaRPr>
          </a:p>
          <a:p>
            <a:pPr eaLnBrk="0" hangingPunct="0"/>
            <a:r>
              <a:rPr lang="es-ES" sz="2300" dirty="0">
                <a:latin typeface="Agency FB" pitchFamily="34" charset="0"/>
                <a:cs typeface="Times New Roman" pitchFamily="18" charset="0"/>
              </a:rPr>
              <a:t>                               </a:t>
            </a:r>
            <a:r>
              <a:rPr lang="es-ES" sz="2300" dirty="0" smtClean="0">
                <a:latin typeface="Agency FB" pitchFamily="34" charset="0"/>
                <a:cs typeface="Times New Roman" pitchFamily="18" charset="0"/>
              </a:rPr>
              <a:t>			Controlables    </a:t>
            </a:r>
            <a:r>
              <a:rPr lang="es-ES" sz="2300" dirty="0">
                <a:latin typeface="Agency FB" pitchFamily="34" charset="0"/>
                <a:cs typeface="Times New Roman" pitchFamily="18" charset="0"/>
              </a:rPr>
              <a:t>	- Inadecuada programación</a:t>
            </a:r>
            <a:endParaRPr lang="es-ES" sz="2300" dirty="0">
              <a:latin typeface="Agency FB" pitchFamily="34" charset="0"/>
            </a:endParaRPr>
          </a:p>
          <a:p>
            <a:pPr eaLnBrk="0" hangingPunct="0"/>
            <a:r>
              <a:rPr lang="es-ES" sz="2300" dirty="0">
                <a:latin typeface="Agency FB" pitchFamily="34" charset="0"/>
                <a:cs typeface="Times New Roman" pitchFamily="18" charset="0"/>
              </a:rPr>
              <a:t>                                                          </a:t>
            </a:r>
            <a:r>
              <a:rPr lang="es-ES" sz="2300" dirty="0" smtClean="0">
                <a:latin typeface="Agency FB" pitchFamily="34" charset="0"/>
                <a:cs typeface="Times New Roman" pitchFamily="18" charset="0"/>
              </a:rPr>
              <a:t>			ventas </a:t>
            </a:r>
            <a:r>
              <a:rPr lang="es-ES" sz="2300" dirty="0">
                <a:latin typeface="Agency FB" pitchFamily="34" charset="0"/>
                <a:cs typeface="Times New Roman" pitchFamily="18" charset="0"/>
              </a:rPr>
              <a:t>y producción.</a:t>
            </a:r>
            <a:endParaRPr lang="es-ES" sz="2300" dirty="0">
              <a:latin typeface="Agency FB" pitchFamily="34" charset="0"/>
            </a:endParaRPr>
          </a:p>
          <a:p>
            <a:pPr eaLnBrk="0" hangingPunct="0"/>
            <a:r>
              <a:rPr lang="es-ES" sz="2300" dirty="0">
                <a:latin typeface="Agency FB" pitchFamily="34" charset="0"/>
                <a:cs typeface="Times New Roman" pitchFamily="18" charset="0"/>
              </a:rPr>
              <a:t>                                                    </a:t>
            </a:r>
            <a:endParaRPr lang="es-ES" sz="2300" dirty="0">
              <a:latin typeface="Agency FB" pitchFamily="34" charset="0"/>
            </a:endParaRPr>
          </a:p>
          <a:p>
            <a:pPr eaLnBrk="0" hangingPunct="0"/>
            <a:r>
              <a:rPr lang="es-ES" sz="2300" dirty="0">
                <a:latin typeface="Agency FB" pitchFamily="34" charset="0"/>
                <a:cs typeface="Times New Roman" pitchFamily="18" charset="0"/>
              </a:rPr>
              <a:t>                                  </a:t>
            </a:r>
            <a:r>
              <a:rPr lang="es-ES" sz="2300" dirty="0" smtClean="0">
                <a:latin typeface="Agency FB" pitchFamily="34" charset="0"/>
                <a:cs typeface="Times New Roman" pitchFamily="18" charset="0"/>
              </a:rPr>
              <a:t>		Factores       </a:t>
            </a:r>
            <a:r>
              <a:rPr lang="es-ES" sz="2300" dirty="0">
                <a:latin typeface="Agency FB" pitchFamily="34" charset="0"/>
                <a:cs typeface="Times New Roman" pitchFamily="18" charset="0"/>
              </a:rPr>
              <a:t>	- Cambios en la demanda</a:t>
            </a:r>
            <a:endParaRPr lang="es-ES" sz="2300" dirty="0">
              <a:latin typeface="Agency FB" pitchFamily="34" charset="0"/>
            </a:endParaRPr>
          </a:p>
          <a:p>
            <a:pPr eaLnBrk="0" hangingPunct="0"/>
            <a:r>
              <a:rPr lang="es-ES" sz="2300" dirty="0">
                <a:latin typeface="Agency FB" pitchFamily="34" charset="0"/>
                <a:cs typeface="Times New Roman" pitchFamily="18" charset="0"/>
              </a:rPr>
              <a:t>                           </a:t>
            </a:r>
            <a:r>
              <a:rPr lang="es-ES" sz="2300" dirty="0" smtClean="0">
                <a:latin typeface="Agency FB" pitchFamily="34" charset="0"/>
                <a:cs typeface="Times New Roman" pitchFamily="18" charset="0"/>
              </a:rPr>
              <a:t>			Incontrolables   </a:t>
            </a:r>
            <a:r>
              <a:rPr lang="es-ES" sz="2300" dirty="0">
                <a:latin typeface="Agency FB" pitchFamily="34" charset="0"/>
                <a:cs typeface="Times New Roman" pitchFamily="18" charset="0"/>
              </a:rPr>
              <a:t>	- Fuerte grado de competencia</a:t>
            </a:r>
            <a:endParaRPr lang="es-ES" sz="2300" dirty="0">
              <a:latin typeface="Agency FB" pitchFamily="34" charset="0"/>
            </a:endParaRPr>
          </a:p>
          <a:p>
            <a:pPr eaLnBrk="0" hangingPunct="0"/>
            <a:r>
              <a:rPr lang="es-ES" sz="2300" dirty="0">
                <a:latin typeface="Agency FB" pitchFamily="34" charset="0"/>
                <a:cs typeface="Times New Roman" pitchFamily="18" charset="0"/>
              </a:rPr>
              <a:t>                                                     	</a:t>
            </a:r>
            <a:r>
              <a:rPr lang="es-ES" sz="2300" dirty="0" smtClean="0">
                <a:latin typeface="Agency FB" pitchFamily="34" charset="0"/>
                <a:cs typeface="Times New Roman" pitchFamily="18" charset="0"/>
              </a:rPr>
              <a:t>		- </a:t>
            </a:r>
            <a:r>
              <a:rPr lang="es-ES" sz="2300" dirty="0">
                <a:latin typeface="Agency FB" pitchFamily="34" charset="0"/>
                <a:cs typeface="Times New Roman" pitchFamily="18" charset="0"/>
              </a:rPr>
              <a:t>Situación económica difícil</a:t>
            </a:r>
          </a:p>
          <a:p>
            <a:pPr eaLnBrk="0" hangingPunct="0"/>
            <a:r>
              <a:rPr lang="es-ES" sz="2300" dirty="0">
                <a:latin typeface="Agency FB" pitchFamily="34" charset="0"/>
                <a:cs typeface="Times New Roman" pitchFamily="18" charset="0"/>
              </a:rPr>
              <a:t>                                                     </a:t>
            </a:r>
          </a:p>
          <a:p>
            <a:pPr eaLnBrk="0" hangingPunct="0">
              <a:lnSpc>
                <a:spcPct val="50000"/>
              </a:lnSpc>
            </a:pPr>
            <a:endParaRPr lang="es-ES" sz="2300" dirty="0">
              <a:latin typeface="Agency FB" pitchFamily="34" charset="0"/>
            </a:endParaRPr>
          </a:p>
          <a:p>
            <a:r>
              <a:rPr lang="es-ES" sz="2300" dirty="0">
                <a:latin typeface="Agency FB" pitchFamily="34" charset="0"/>
                <a:cs typeface="Times New Roman" pitchFamily="18" charset="0"/>
              </a:rPr>
              <a:t>                                 </a:t>
            </a:r>
            <a:r>
              <a:rPr lang="es-ES" sz="2300" dirty="0" smtClean="0">
                <a:latin typeface="Agency FB" pitchFamily="34" charset="0"/>
                <a:cs typeface="Times New Roman" pitchFamily="18" charset="0"/>
              </a:rPr>
              <a:t>		Factores </a:t>
            </a:r>
            <a:r>
              <a:rPr lang="es-ES" sz="2300" dirty="0">
                <a:latin typeface="Agency FB" pitchFamily="34" charset="0"/>
                <a:cs typeface="Times New Roman" pitchFamily="18" charset="0"/>
              </a:rPr>
              <a:t>	</a:t>
            </a:r>
            <a:r>
              <a:rPr lang="es-ES" sz="2300" dirty="0" smtClean="0">
                <a:latin typeface="Agency FB" pitchFamily="34" charset="0"/>
                <a:cs typeface="Times New Roman" pitchFamily="18" charset="0"/>
              </a:rPr>
              <a:t>	</a:t>
            </a:r>
            <a:r>
              <a:rPr lang="es-ES" sz="2300" dirty="0" smtClean="0">
                <a:latin typeface="Agency FB" pitchFamily="34" charset="0"/>
              </a:rPr>
              <a:t>- </a:t>
            </a:r>
            <a:r>
              <a:rPr lang="es-ES" sz="2300" dirty="0">
                <a:latin typeface="Agency FB" pitchFamily="34" charset="0"/>
              </a:rPr>
              <a:t>Adecuado manejo de</a:t>
            </a:r>
          </a:p>
          <a:p>
            <a:r>
              <a:rPr lang="es-ES" sz="2300" dirty="0">
                <a:latin typeface="Agency FB" pitchFamily="34" charset="0"/>
              </a:rPr>
              <a:t>	  	        </a:t>
            </a:r>
            <a:r>
              <a:rPr lang="es-ES" sz="2300" dirty="0" smtClean="0">
                <a:latin typeface="Agency FB" pitchFamily="34" charset="0"/>
              </a:rPr>
              <a:t>		Positivos</a:t>
            </a:r>
            <a:r>
              <a:rPr lang="es-ES" sz="2600" dirty="0" smtClean="0">
                <a:latin typeface="Agency FB" pitchFamily="34" charset="0"/>
              </a:rPr>
              <a:t> </a:t>
            </a:r>
            <a:r>
              <a:rPr lang="es-ES" sz="2300" dirty="0">
                <a:latin typeface="Agency FB" pitchFamily="34" charset="0"/>
              </a:rPr>
              <a:t>	  </a:t>
            </a:r>
            <a:r>
              <a:rPr lang="es-ES" sz="2300" dirty="0" smtClean="0">
                <a:latin typeface="Agency FB" pitchFamily="34" charset="0"/>
              </a:rPr>
              <a:t>	ventas </a:t>
            </a:r>
            <a:r>
              <a:rPr lang="es-ES" sz="2300" dirty="0">
                <a:latin typeface="Agency FB" pitchFamily="34" charset="0"/>
              </a:rPr>
              <a:t>y producción </a:t>
            </a:r>
            <a:r>
              <a:rPr lang="es-ES" sz="2300" dirty="0">
                <a:latin typeface="Agency FB" pitchFamily="34" charset="0"/>
                <a:cs typeface="Times New Roman" pitchFamily="18" charset="0"/>
              </a:rPr>
              <a:t>	</a:t>
            </a:r>
          </a:p>
          <a:p>
            <a:pPr eaLnBrk="0" hangingPunct="0"/>
            <a:r>
              <a:rPr lang="es-ES" sz="2300" dirty="0">
                <a:latin typeface="Agency FB" pitchFamily="34" charset="0"/>
                <a:cs typeface="Times New Roman" pitchFamily="18" charset="0"/>
              </a:rPr>
              <a:t>		 	</a:t>
            </a:r>
          </a:p>
          <a:p>
            <a:pPr eaLnBrk="0" hangingPunct="0"/>
            <a:r>
              <a:rPr lang="es-ES" sz="2300" dirty="0">
                <a:latin typeface="Agency FB" pitchFamily="34" charset="0"/>
              </a:rPr>
              <a:t>		</a:t>
            </a:r>
            <a:r>
              <a:rPr lang="es-ES" sz="2300" dirty="0">
                <a:latin typeface="Agency FB" pitchFamily="34" charset="0"/>
                <a:cs typeface="Times New Roman" pitchFamily="18" charset="0"/>
              </a:rPr>
              <a:t>       </a:t>
            </a:r>
            <a:r>
              <a:rPr lang="es-ES" sz="2300" dirty="0" smtClean="0">
                <a:latin typeface="Agency FB" pitchFamily="34" charset="0"/>
                <a:cs typeface="Times New Roman" pitchFamily="18" charset="0"/>
              </a:rPr>
              <a:t>		Factores         </a:t>
            </a:r>
            <a:r>
              <a:rPr lang="es-ES" sz="2300" dirty="0">
                <a:latin typeface="Agency FB" pitchFamily="34" charset="0"/>
                <a:cs typeface="Times New Roman" pitchFamily="18" charset="0"/>
              </a:rPr>
              <a:t>	</a:t>
            </a:r>
            <a:r>
              <a:rPr lang="es-ES" sz="2300" dirty="0">
                <a:latin typeface="Agency FB" pitchFamily="34" charset="0"/>
              </a:rPr>
              <a:t>- Insuficiente capital de </a:t>
            </a:r>
          </a:p>
          <a:p>
            <a:pPr eaLnBrk="0" hangingPunct="0"/>
            <a:r>
              <a:rPr lang="es-ES" sz="2400" dirty="0">
                <a:latin typeface="Agency FB" pitchFamily="34" charset="0"/>
                <a:cs typeface="Times New Roman" pitchFamily="18" charset="0"/>
              </a:rPr>
              <a:t>                            </a:t>
            </a:r>
            <a:r>
              <a:rPr lang="es-ES" sz="2400" dirty="0" smtClean="0">
                <a:latin typeface="Agency FB" pitchFamily="34" charset="0"/>
                <a:cs typeface="Times New Roman" pitchFamily="18" charset="0"/>
              </a:rPr>
              <a:t>			</a:t>
            </a:r>
            <a:r>
              <a:rPr lang="es-ES" sz="2300" dirty="0" smtClean="0">
                <a:latin typeface="Agency FB" pitchFamily="34" charset="0"/>
                <a:cs typeface="Times New Roman" pitchFamily="18" charset="0"/>
              </a:rPr>
              <a:t>Peligrosos </a:t>
            </a:r>
            <a:r>
              <a:rPr lang="es-ES" sz="2300" dirty="0">
                <a:latin typeface="Agency FB" pitchFamily="34" charset="0"/>
                <a:cs typeface="Times New Roman" pitchFamily="18" charset="0"/>
              </a:rPr>
              <a:t>	   </a:t>
            </a:r>
            <a:r>
              <a:rPr lang="es-ES" sz="2300" dirty="0">
                <a:latin typeface="Agency FB" pitchFamily="34" charset="0"/>
              </a:rPr>
              <a:t>trabajo</a:t>
            </a:r>
          </a:p>
          <a:p>
            <a:pPr eaLnBrk="0" hangingPunct="0">
              <a:spcBef>
                <a:spcPct val="50000"/>
              </a:spcBef>
            </a:pPr>
            <a:r>
              <a:rPr lang="es-ES" sz="2600" dirty="0">
                <a:latin typeface="Agency FB" pitchFamily="34" charset="0"/>
                <a:cs typeface="Times New Roman" pitchFamily="18" charset="0"/>
              </a:rPr>
              <a:t>                                                           </a:t>
            </a:r>
          </a:p>
        </p:txBody>
      </p:sp>
      <p:sp>
        <p:nvSpPr>
          <p:cNvPr id="198659" name="Rectangle 3"/>
          <p:cNvSpPr>
            <a:spLocks noChangeArrowheads="1"/>
          </p:cNvSpPr>
          <p:nvPr/>
        </p:nvSpPr>
        <p:spPr bwMode="auto">
          <a:xfrm>
            <a:off x="107950" y="3860800"/>
            <a:ext cx="2089150" cy="720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0000"/>
              </a:lnSpc>
            </a:pPr>
            <a:r>
              <a:rPr lang="es-ES" sz="2000" b="1" dirty="0">
                <a:latin typeface="Agency FB" pitchFamily="34" charset="0"/>
              </a:rPr>
              <a:t>ROTACION</a:t>
            </a:r>
          </a:p>
          <a:p>
            <a:pPr algn="ctr">
              <a:lnSpc>
                <a:spcPct val="70000"/>
              </a:lnSpc>
            </a:pPr>
            <a:r>
              <a:rPr lang="es-ES" sz="2000" b="1" dirty="0">
                <a:latin typeface="Agency FB" pitchFamily="34" charset="0"/>
              </a:rPr>
              <a:t>DE PROD. </a:t>
            </a:r>
          </a:p>
          <a:p>
            <a:pPr algn="ctr">
              <a:lnSpc>
                <a:spcPct val="70000"/>
              </a:lnSpc>
            </a:pPr>
            <a:r>
              <a:rPr lang="es-ES" sz="2000" b="1" dirty="0">
                <a:latin typeface="Agency FB" pitchFamily="34" charset="0"/>
              </a:rPr>
              <a:t>TERMINADO</a:t>
            </a:r>
          </a:p>
        </p:txBody>
      </p:sp>
      <p:sp>
        <p:nvSpPr>
          <p:cNvPr id="198660" name="Rectangle 4"/>
          <p:cNvSpPr>
            <a:spLocks noChangeArrowheads="1"/>
          </p:cNvSpPr>
          <p:nvPr/>
        </p:nvSpPr>
        <p:spPr bwMode="auto">
          <a:xfrm>
            <a:off x="468313" y="2565400"/>
            <a:ext cx="1008062" cy="3587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sz="2000" b="1">
                <a:latin typeface="Agency FB" pitchFamily="34" charset="0"/>
              </a:rPr>
              <a:t>BAJA</a:t>
            </a:r>
          </a:p>
        </p:txBody>
      </p:sp>
      <p:sp>
        <p:nvSpPr>
          <p:cNvPr id="198661" name="Rectangle 5"/>
          <p:cNvSpPr>
            <a:spLocks noChangeArrowheads="1"/>
          </p:cNvSpPr>
          <p:nvPr/>
        </p:nvSpPr>
        <p:spPr bwMode="auto">
          <a:xfrm>
            <a:off x="539750" y="5516563"/>
            <a:ext cx="1079500" cy="3587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sz="2000" b="1">
                <a:latin typeface="Agency FB" pitchFamily="34" charset="0"/>
              </a:rPr>
              <a:t>ALTA</a:t>
            </a:r>
          </a:p>
        </p:txBody>
      </p:sp>
      <p:sp>
        <p:nvSpPr>
          <p:cNvPr id="198662" name="Oval 6"/>
          <p:cNvSpPr>
            <a:spLocks noChangeArrowheads="1"/>
          </p:cNvSpPr>
          <p:nvPr/>
        </p:nvSpPr>
        <p:spPr bwMode="auto">
          <a:xfrm>
            <a:off x="1692275" y="2420938"/>
            <a:ext cx="1223963" cy="5762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sz="1400">
                <a:latin typeface="Agency FB" pitchFamily="34" charset="0"/>
              </a:rPr>
              <a:t>FONDOS</a:t>
            </a:r>
          </a:p>
          <a:p>
            <a:pPr algn="ctr"/>
            <a:r>
              <a:rPr lang="es-ES" sz="1400">
                <a:latin typeface="Agency FB" pitchFamily="34" charset="0"/>
              </a:rPr>
              <a:t>OCIOSOS</a:t>
            </a:r>
          </a:p>
        </p:txBody>
      </p:sp>
      <p:sp>
        <p:nvSpPr>
          <p:cNvPr id="198663" name="Line 7"/>
          <p:cNvSpPr>
            <a:spLocks noChangeShapeType="1"/>
          </p:cNvSpPr>
          <p:nvPr/>
        </p:nvSpPr>
        <p:spPr bwMode="auto">
          <a:xfrm flipV="1">
            <a:off x="2124075" y="1916113"/>
            <a:ext cx="647700" cy="360362"/>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198664" name="Line 8"/>
          <p:cNvSpPr>
            <a:spLocks noChangeShapeType="1"/>
          </p:cNvSpPr>
          <p:nvPr/>
        </p:nvSpPr>
        <p:spPr bwMode="auto">
          <a:xfrm>
            <a:off x="2124075" y="3141663"/>
            <a:ext cx="503238" cy="2159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198665" name="Line 9"/>
          <p:cNvSpPr>
            <a:spLocks noChangeShapeType="1"/>
          </p:cNvSpPr>
          <p:nvPr/>
        </p:nvSpPr>
        <p:spPr bwMode="auto">
          <a:xfrm flipV="1">
            <a:off x="1692275" y="5013325"/>
            <a:ext cx="792163" cy="4318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198666" name="Line 10"/>
          <p:cNvSpPr>
            <a:spLocks noChangeShapeType="1"/>
          </p:cNvSpPr>
          <p:nvPr/>
        </p:nvSpPr>
        <p:spPr bwMode="auto">
          <a:xfrm>
            <a:off x="1763713" y="5661025"/>
            <a:ext cx="576262" cy="4318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198667" name="AutoShape 11"/>
          <p:cNvSpPr>
            <a:spLocks noChangeArrowheads="1"/>
          </p:cNvSpPr>
          <p:nvPr/>
        </p:nvSpPr>
        <p:spPr bwMode="auto">
          <a:xfrm>
            <a:off x="5076056" y="1773238"/>
            <a:ext cx="287338" cy="414337"/>
          </a:xfrm>
          <a:prstGeom prst="rightArrow">
            <a:avLst>
              <a:gd name="adj1" fmla="val 50194"/>
              <a:gd name="adj2" fmla="val 30884"/>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98668" name="AutoShape 12"/>
          <p:cNvSpPr>
            <a:spLocks noChangeArrowheads="1"/>
          </p:cNvSpPr>
          <p:nvPr/>
        </p:nvSpPr>
        <p:spPr bwMode="auto">
          <a:xfrm>
            <a:off x="5096958" y="3249613"/>
            <a:ext cx="287338" cy="414338"/>
          </a:xfrm>
          <a:prstGeom prst="rightArrow">
            <a:avLst>
              <a:gd name="adj1" fmla="val 50194"/>
              <a:gd name="adj2" fmla="val 30884"/>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98669" name="AutoShape 13"/>
          <p:cNvSpPr>
            <a:spLocks noChangeArrowheads="1"/>
          </p:cNvSpPr>
          <p:nvPr/>
        </p:nvSpPr>
        <p:spPr bwMode="auto">
          <a:xfrm>
            <a:off x="4881058" y="4787106"/>
            <a:ext cx="503238" cy="414338"/>
          </a:xfrm>
          <a:prstGeom prst="rightArrow">
            <a:avLst>
              <a:gd name="adj1" fmla="val 50194"/>
              <a:gd name="adj2" fmla="val 37511"/>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98670" name="AutoShape 14"/>
          <p:cNvSpPr>
            <a:spLocks noChangeArrowheads="1"/>
          </p:cNvSpPr>
          <p:nvPr/>
        </p:nvSpPr>
        <p:spPr bwMode="auto">
          <a:xfrm>
            <a:off x="4860156" y="5885656"/>
            <a:ext cx="503238" cy="414338"/>
          </a:xfrm>
          <a:prstGeom prst="rightArrow">
            <a:avLst>
              <a:gd name="adj1" fmla="val 50194"/>
              <a:gd name="adj2" fmla="val 37511"/>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98671" name="AutoShape 15"/>
          <p:cNvSpPr>
            <a:spLocks noChangeArrowheads="1"/>
          </p:cNvSpPr>
          <p:nvPr/>
        </p:nvSpPr>
        <p:spPr bwMode="auto">
          <a:xfrm>
            <a:off x="755650" y="2949575"/>
            <a:ext cx="485775" cy="831850"/>
          </a:xfrm>
          <a:prstGeom prst="upArrow">
            <a:avLst>
              <a:gd name="adj1" fmla="val 50000"/>
              <a:gd name="adj2" fmla="val 4281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98672" name="AutoShape 16"/>
          <p:cNvSpPr>
            <a:spLocks noChangeArrowheads="1"/>
          </p:cNvSpPr>
          <p:nvPr/>
        </p:nvSpPr>
        <p:spPr bwMode="auto">
          <a:xfrm>
            <a:off x="755650" y="4652963"/>
            <a:ext cx="504825" cy="833437"/>
          </a:xfrm>
          <a:prstGeom prst="downArrow">
            <a:avLst>
              <a:gd name="adj1" fmla="val 50000"/>
              <a:gd name="adj2" fmla="val 41274"/>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98673" name="Text Box 17"/>
          <p:cNvSpPr txBox="1">
            <a:spLocks noChangeArrowheads="1"/>
          </p:cNvSpPr>
          <p:nvPr/>
        </p:nvSpPr>
        <p:spPr bwMode="auto">
          <a:xfrm>
            <a:off x="107950" y="44624"/>
            <a:ext cx="8856537"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s-ES" sz="4400" b="1" dirty="0">
                <a:solidFill>
                  <a:srgbClr val="006699"/>
                </a:solidFill>
                <a:latin typeface="Agency FB" pitchFamily="34" charset="0"/>
              </a:rPr>
              <a:t>ROTACION DE INVENTARIO DE PRODUCTO TERMINADO</a:t>
            </a:r>
          </a:p>
        </p:txBody>
      </p:sp>
    </p:spTree>
    <p:extLst>
      <p:ext uri="{BB962C8B-B14F-4D97-AF65-F5344CB8AC3E}">
        <p14:creationId xmlns:p14="http://schemas.microsoft.com/office/powerpoint/2010/main" val="16615747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684213" y="404813"/>
            <a:ext cx="8027987" cy="1143000"/>
          </a:xfrm>
        </p:spPr>
        <p:txBody>
          <a:bodyPr>
            <a:normAutofit fontScale="90000"/>
          </a:bodyPr>
          <a:lstStyle/>
          <a:p>
            <a:pPr algn="ctr"/>
            <a:r>
              <a:rPr lang="es-ES" sz="5400" b="1" dirty="0">
                <a:solidFill>
                  <a:schemeClr val="tx1"/>
                </a:solidFill>
                <a:latin typeface="Agency FB" pitchFamily="34" charset="0"/>
              </a:rPr>
              <a:t>3.ROTACION DE CUENTAS POR PAGAR</a:t>
            </a:r>
          </a:p>
        </p:txBody>
      </p:sp>
      <p:sp>
        <p:nvSpPr>
          <p:cNvPr id="199683" name="Rectangle 3"/>
          <p:cNvSpPr>
            <a:spLocks noGrp="1" noChangeArrowheads="1"/>
          </p:cNvSpPr>
          <p:nvPr>
            <p:ph type="body" idx="1"/>
          </p:nvPr>
        </p:nvSpPr>
        <p:spPr>
          <a:xfrm>
            <a:off x="1187450" y="1978025"/>
            <a:ext cx="7381875" cy="4114800"/>
          </a:xfrm>
        </p:spPr>
        <p:txBody>
          <a:bodyPr/>
          <a:lstStyle/>
          <a:p>
            <a:pPr marL="0" indent="0" algn="ctr">
              <a:buFontTx/>
              <a:buNone/>
            </a:pPr>
            <a:r>
              <a:rPr lang="es-ES" sz="3500" b="0" dirty="0">
                <a:latin typeface="Agency FB" pitchFamily="34" charset="0"/>
              </a:rPr>
              <a:t>Da una idea de la forma como se está manejando el crédito con los proveedores.</a:t>
            </a:r>
          </a:p>
          <a:p>
            <a:pPr marL="0" indent="0"/>
            <a:endParaRPr lang="es-ES" sz="3500" b="0" dirty="0">
              <a:latin typeface="Agency FB" pitchFamily="34" charset="0"/>
            </a:endParaRPr>
          </a:p>
          <a:p>
            <a:pPr marL="0" indent="0"/>
            <a:endParaRPr lang="es-ES" b="0" dirty="0">
              <a:latin typeface="Agency FB" pitchFamily="34" charset="0"/>
            </a:endParaRPr>
          </a:p>
          <a:p>
            <a:pPr marL="0" indent="0"/>
            <a:endParaRPr lang="es-ES" b="0" dirty="0">
              <a:latin typeface="Agency FB" pitchFamily="34" charset="0"/>
            </a:endParaRPr>
          </a:p>
          <a:p>
            <a:pPr marL="0" indent="0"/>
            <a:endParaRPr lang="es-ES" b="0" dirty="0">
              <a:latin typeface="Agency FB" pitchFamily="34" charset="0"/>
            </a:endParaRPr>
          </a:p>
        </p:txBody>
      </p:sp>
      <p:graphicFrame>
        <p:nvGraphicFramePr>
          <p:cNvPr id="199685" name="Object 5"/>
          <p:cNvGraphicFramePr>
            <a:graphicFrameLocks noChangeAspect="1"/>
          </p:cNvGraphicFramePr>
          <p:nvPr>
            <p:extLst>
              <p:ext uri="{D42A27DB-BD31-4B8C-83A1-F6EECF244321}">
                <p14:modId xmlns:p14="http://schemas.microsoft.com/office/powerpoint/2010/main" val="1033176207"/>
              </p:ext>
            </p:extLst>
          </p:nvPr>
        </p:nvGraphicFramePr>
        <p:xfrm>
          <a:off x="755650" y="4076700"/>
          <a:ext cx="7883525" cy="1789113"/>
        </p:xfrm>
        <a:graphic>
          <a:graphicData uri="http://schemas.openxmlformats.org/presentationml/2006/ole">
            <mc:AlternateContent xmlns:mc="http://schemas.openxmlformats.org/markup-compatibility/2006">
              <mc:Choice xmlns:v="urn:schemas-microsoft-com:vml" Requires="v">
                <p:oleObj spid="_x0000_s5192" name="Ecuación" r:id="rId3" imgW="2806700" imgH="635000" progId="Equation.3">
                  <p:embed/>
                </p:oleObj>
              </mc:Choice>
              <mc:Fallback>
                <p:oleObj name="Ecuación" r:id="rId3" imgW="2806700" imgH="635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076700"/>
                        <a:ext cx="7883525" cy="178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947330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200" y="629816"/>
            <a:ext cx="8229600" cy="1143000"/>
          </a:xfrm>
        </p:spPr>
        <p:txBody>
          <a:bodyPr>
            <a:normAutofit/>
          </a:bodyPr>
          <a:lstStyle/>
          <a:p>
            <a:r>
              <a:rPr lang="es-ES" sz="4300" b="1" dirty="0">
                <a:solidFill>
                  <a:schemeClr val="tx1"/>
                </a:solidFill>
                <a:latin typeface="Agency FB" pitchFamily="34" charset="0"/>
              </a:rPr>
              <a:t>4.  RAZON CORRIENTE O INDICE DE LIQUIDEZ</a:t>
            </a:r>
          </a:p>
        </p:txBody>
      </p:sp>
      <p:sp>
        <p:nvSpPr>
          <p:cNvPr id="200707" name="Rectangle 3"/>
          <p:cNvSpPr>
            <a:spLocks noGrp="1" noChangeArrowheads="1"/>
          </p:cNvSpPr>
          <p:nvPr>
            <p:ph type="body" sz="half" idx="1"/>
          </p:nvPr>
        </p:nvSpPr>
        <p:spPr>
          <a:xfrm>
            <a:off x="684213" y="4004494"/>
            <a:ext cx="8135937" cy="2016794"/>
          </a:xfrm>
        </p:spPr>
        <p:txBody>
          <a:bodyPr>
            <a:normAutofit/>
          </a:bodyPr>
          <a:lstStyle/>
          <a:p>
            <a:pPr marL="0" indent="0" algn="ctr">
              <a:buFontTx/>
              <a:buNone/>
            </a:pPr>
            <a:r>
              <a:rPr lang="es-ES" sz="2800" b="0" dirty="0">
                <a:latin typeface="Agency FB" pitchFamily="34" charset="0"/>
              </a:rPr>
              <a:t>Por si sola no mide la liquidez de un negocio, puesto que no existe certeza de la convertibilidad en efectivo del activo corriente antes del vencimiento del pasivo corriente.  Una razón mayor que 1 no siempre garantizará que la empresa pueda cumplir con el pago de este.</a:t>
            </a:r>
          </a:p>
          <a:p>
            <a:pPr marL="0" indent="0" algn="ctr">
              <a:buFontTx/>
              <a:buNone/>
            </a:pPr>
            <a:endParaRPr lang="es-ES" sz="2800" b="0" dirty="0">
              <a:latin typeface="Agency FB" pitchFamily="34" charset="0"/>
            </a:endParaRPr>
          </a:p>
        </p:txBody>
      </p:sp>
      <p:sp>
        <p:nvSpPr>
          <p:cNvPr id="200708" name="Rectangle 4"/>
          <p:cNvSpPr>
            <a:spLocks noChangeArrowheads="1"/>
          </p:cNvSpPr>
          <p:nvPr/>
        </p:nvSpPr>
        <p:spPr bwMode="auto">
          <a:xfrm>
            <a:off x="0" y="3109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graphicFrame>
        <p:nvGraphicFramePr>
          <p:cNvPr id="200709" name="Object 5"/>
          <p:cNvGraphicFramePr>
            <a:graphicFrameLocks noGrp="1" noChangeAspect="1"/>
          </p:cNvGraphicFramePr>
          <p:nvPr>
            <p:ph sz="half" idx="2"/>
            <p:extLst>
              <p:ext uri="{D42A27DB-BD31-4B8C-83A1-F6EECF244321}">
                <p14:modId xmlns:p14="http://schemas.microsoft.com/office/powerpoint/2010/main" val="2616689187"/>
              </p:ext>
            </p:extLst>
          </p:nvPr>
        </p:nvGraphicFramePr>
        <p:xfrm>
          <a:off x="1476375" y="2236341"/>
          <a:ext cx="5830888" cy="1336675"/>
        </p:xfrm>
        <a:graphic>
          <a:graphicData uri="http://schemas.openxmlformats.org/presentationml/2006/ole">
            <mc:AlternateContent xmlns:mc="http://schemas.openxmlformats.org/markup-compatibility/2006">
              <mc:Choice xmlns:v="urn:schemas-microsoft-com:vml" Requires="v">
                <p:oleObj spid="_x0000_s6216" name="Ecuación" r:id="rId3" imgW="2159000" imgH="635000" progId="Equation.3">
                  <p:embed/>
                </p:oleObj>
              </mc:Choice>
              <mc:Fallback>
                <p:oleObj name="Ecuación" r:id="rId3" imgW="2159000" imgH="635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236341"/>
                        <a:ext cx="5830888" cy="13366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526735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0" y="476945"/>
            <a:ext cx="9144000" cy="935831"/>
          </a:xfrm>
        </p:spPr>
        <p:txBody>
          <a:bodyPr>
            <a:normAutofit fontScale="90000"/>
          </a:bodyPr>
          <a:lstStyle/>
          <a:p>
            <a:r>
              <a:rPr lang="es-ES" sz="4800" b="1" dirty="0">
                <a:solidFill>
                  <a:schemeClr val="tx1"/>
                </a:solidFill>
                <a:latin typeface="Agency FB" pitchFamily="34" charset="0"/>
              </a:rPr>
              <a:t>5. PRUEBA ACIDA O ÍNDICE DE LIQUIDEZ INMEDIATA</a:t>
            </a:r>
          </a:p>
        </p:txBody>
      </p:sp>
      <p:sp>
        <p:nvSpPr>
          <p:cNvPr id="201731" name="Rectangle 3"/>
          <p:cNvSpPr>
            <a:spLocks noGrp="1" noChangeArrowheads="1"/>
          </p:cNvSpPr>
          <p:nvPr>
            <p:ph type="body" idx="1"/>
          </p:nvPr>
        </p:nvSpPr>
        <p:spPr>
          <a:xfrm>
            <a:off x="1042988" y="1827213"/>
            <a:ext cx="7640637" cy="4114800"/>
          </a:xfrm>
        </p:spPr>
        <p:txBody>
          <a:bodyPr/>
          <a:lstStyle/>
          <a:p>
            <a:pPr marL="0" indent="0" algn="ctr">
              <a:buFontTx/>
              <a:buNone/>
            </a:pPr>
            <a:endParaRPr lang="es-ES" sz="3500" b="0" dirty="0">
              <a:latin typeface="Agency FB" pitchFamily="34" charset="0"/>
            </a:endParaRPr>
          </a:p>
          <a:p>
            <a:pPr marL="0" indent="0" algn="ctr">
              <a:buFontTx/>
              <a:buNone/>
            </a:pPr>
            <a:r>
              <a:rPr lang="es-ES" sz="3500" b="0" dirty="0">
                <a:latin typeface="Agency FB" pitchFamily="34" charset="0"/>
              </a:rPr>
              <a:t>Supone que el negocio esta al borde de la liquidación, mide la liquidez inmediata.</a:t>
            </a:r>
          </a:p>
          <a:p>
            <a:pPr marL="0" indent="0" algn="ctr">
              <a:buFontTx/>
              <a:buNone/>
            </a:pPr>
            <a:endParaRPr lang="es-ES" sz="3500" b="0" dirty="0">
              <a:latin typeface="Agency FB" pitchFamily="34" charset="0"/>
            </a:endParaRPr>
          </a:p>
          <a:p>
            <a:pPr marL="0" indent="0" algn="ctr">
              <a:buFontTx/>
              <a:buNone/>
            </a:pPr>
            <a:r>
              <a:rPr lang="es-ES" sz="3500" b="0" dirty="0">
                <a:latin typeface="Agency FB" pitchFamily="34" charset="0"/>
              </a:rPr>
              <a:t> </a:t>
            </a:r>
          </a:p>
        </p:txBody>
      </p:sp>
      <p:graphicFrame>
        <p:nvGraphicFramePr>
          <p:cNvPr id="201733" name="Object 5"/>
          <p:cNvGraphicFramePr>
            <a:graphicFrameLocks noChangeAspect="1"/>
          </p:cNvGraphicFramePr>
          <p:nvPr>
            <p:extLst>
              <p:ext uri="{D42A27DB-BD31-4B8C-83A1-F6EECF244321}">
                <p14:modId xmlns:p14="http://schemas.microsoft.com/office/powerpoint/2010/main" val="1379104660"/>
              </p:ext>
            </p:extLst>
          </p:nvPr>
        </p:nvGraphicFramePr>
        <p:xfrm>
          <a:off x="620713" y="4652963"/>
          <a:ext cx="7612062" cy="1749425"/>
        </p:xfrm>
        <a:graphic>
          <a:graphicData uri="http://schemas.openxmlformats.org/presentationml/2006/ole">
            <mc:AlternateContent xmlns:mc="http://schemas.openxmlformats.org/markup-compatibility/2006">
              <mc:Choice xmlns:v="urn:schemas-microsoft-com:vml" Requires="v">
                <p:oleObj spid="_x0000_s7240" name="Ecuación" r:id="rId3" imgW="2781000" imgH="634680" progId="Equation.3">
                  <p:embed/>
                </p:oleObj>
              </mc:Choice>
              <mc:Fallback>
                <p:oleObj name="Ecuación" r:id="rId3" imgW="2781000" imgH="634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13" y="4652963"/>
                        <a:ext cx="7612062" cy="174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841276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971550" y="260350"/>
            <a:ext cx="7567613" cy="720378"/>
          </a:xfrm>
        </p:spPr>
        <p:txBody>
          <a:bodyPr>
            <a:normAutofit fontScale="90000"/>
          </a:bodyPr>
          <a:lstStyle/>
          <a:p>
            <a:r>
              <a:rPr lang="es-ES" sz="4800" b="1" dirty="0">
                <a:solidFill>
                  <a:schemeClr val="tx1"/>
                </a:solidFill>
                <a:latin typeface="Agency FB" pitchFamily="34" charset="0"/>
              </a:rPr>
              <a:t>6. IMPORTANCIA DEL ACTIVO CORRIENTE</a:t>
            </a:r>
          </a:p>
        </p:txBody>
      </p:sp>
      <p:sp>
        <p:nvSpPr>
          <p:cNvPr id="202755" name="Rectangle 3"/>
          <p:cNvSpPr>
            <a:spLocks noGrp="1" noChangeArrowheads="1"/>
          </p:cNvSpPr>
          <p:nvPr>
            <p:ph type="body" idx="1"/>
          </p:nvPr>
        </p:nvSpPr>
        <p:spPr>
          <a:xfrm>
            <a:off x="457200" y="1998663"/>
            <a:ext cx="8229600" cy="2510457"/>
          </a:xfrm>
        </p:spPr>
        <p:txBody>
          <a:bodyPr/>
          <a:lstStyle/>
          <a:p>
            <a:pPr marL="0" indent="0" algn="ctr">
              <a:buFontTx/>
              <a:buNone/>
            </a:pPr>
            <a:r>
              <a:rPr lang="es-ES" sz="3500" b="0" dirty="0">
                <a:latin typeface="Agency FB" pitchFamily="34" charset="0"/>
              </a:rPr>
              <a:t>Es útil cuando se trata de realizar comparaciones entre empresas o con periodos anteriores.</a:t>
            </a:r>
          </a:p>
        </p:txBody>
      </p:sp>
      <p:graphicFrame>
        <p:nvGraphicFramePr>
          <p:cNvPr id="202757" name="Object 5"/>
          <p:cNvGraphicFramePr>
            <a:graphicFrameLocks noChangeAspect="1"/>
          </p:cNvGraphicFramePr>
          <p:nvPr/>
        </p:nvGraphicFramePr>
        <p:xfrm>
          <a:off x="323850" y="4365625"/>
          <a:ext cx="8208963" cy="2014538"/>
        </p:xfrm>
        <a:graphic>
          <a:graphicData uri="http://schemas.openxmlformats.org/presentationml/2006/ole">
            <mc:AlternateContent xmlns:mc="http://schemas.openxmlformats.org/markup-compatibility/2006">
              <mc:Choice xmlns:v="urn:schemas-microsoft-com:vml" Requires="v">
                <p:oleObj spid="_x0000_s8264" name="Ecuación" r:id="rId3" imgW="2603500" imgH="635000" progId="Equation.3">
                  <p:embed/>
                </p:oleObj>
              </mc:Choice>
              <mc:Fallback>
                <p:oleObj name="Ecuación" r:id="rId3" imgW="2603500" imgH="635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4365625"/>
                        <a:ext cx="8208963" cy="2014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932304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827089" y="333375"/>
            <a:ext cx="6697240" cy="1143000"/>
          </a:xfrm>
        </p:spPr>
        <p:txBody>
          <a:bodyPr>
            <a:normAutofit/>
          </a:bodyPr>
          <a:lstStyle/>
          <a:p>
            <a:pPr algn="ctr"/>
            <a:r>
              <a:rPr lang="es-ES" sz="5400" b="1" dirty="0">
                <a:solidFill>
                  <a:schemeClr val="tx1"/>
                </a:solidFill>
                <a:latin typeface="Agency FB" pitchFamily="34" charset="0"/>
              </a:rPr>
              <a:t>ÍNDICES DE RENTABILIDAD</a:t>
            </a:r>
          </a:p>
        </p:txBody>
      </p:sp>
      <p:sp>
        <p:nvSpPr>
          <p:cNvPr id="203779" name="Rectangle 3"/>
          <p:cNvSpPr>
            <a:spLocks noGrp="1" noChangeArrowheads="1"/>
          </p:cNvSpPr>
          <p:nvPr>
            <p:ph type="body" idx="1"/>
          </p:nvPr>
        </p:nvSpPr>
        <p:spPr>
          <a:xfrm>
            <a:off x="395288" y="1827213"/>
            <a:ext cx="8424862" cy="4554537"/>
          </a:xfrm>
        </p:spPr>
        <p:txBody>
          <a:bodyPr>
            <a:normAutofit/>
          </a:bodyPr>
          <a:lstStyle/>
          <a:p>
            <a:pPr marL="0" indent="0">
              <a:buFontTx/>
              <a:buNone/>
            </a:pPr>
            <a:r>
              <a:rPr lang="es-ES" sz="3500" b="0" dirty="0">
                <a:latin typeface="Agency FB" pitchFamily="34" charset="0"/>
              </a:rPr>
              <a:t>RENTABILIDAD</a:t>
            </a:r>
          </a:p>
          <a:p>
            <a:pPr marL="0" indent="0"/>
            <a:endParaRPr lang="es-ES" sz="1500" b="0" dirty="0">
              <a:solidFill>
                <a:srgbClr val="006699"/>
              </a:solidFill>
              <a:latin typeface="Agency FB" pitchFamily="34" charset="0"/>
            </a:endParaRPr>
          </a:p>
          <a:p>
            <a:pPr marL="0" indent="0" algn="ctr">
              <a:buFontTx/>
              <a:buNone/>
            </a:pPr>
            <a:r>
              <a:rPr lang="es-ES" sz="3500" b="0" dirty="0">
                <a:latin typeface="Agency FB" pitchFamily="34" charset="0"/>
              </a:rPr>
              <a:t>El beneficio que un inversionista espera por el sacrificio económico que realiza comprometiendo fondos en una determinada alternativa.</a:t>
            </a:r>
          </a:p>
          <a:p>
            <a:pPr marL="0" indent="0" algn="ctr">
              <a:buFontTx/>
              <a:buNone/>
            </a:pPr>
            <a:r>
              <a:rPr lang="es-ES" sz="1500" b="0" dirty="0">
                <a:latin typeface="Agency FB" pitchFamily="34" charset="0"/>
              </a:rPr>
              <a:t> </a:t>
            </a:r>
          </a:p>
          <a:p>
            <a:pPr marL="0" indent="0" algn="ctr">
              <a:buFontTx/>
              <a:buNone/>
            </a:pPr>
            <a:r>
              <a:rPr lang="es-ES" sz="3500" b="0" dirty="0">
                <a:latin typeface="Agency FB" pitchFamily="34" charset="0"/>
              </a:rPr>
              <a:t> Medida de la productividad de los fondos comprometidos en una empresa.</a:t>
            </a:r>
          </a:p>
        </p:txBody>
      </p:sp>
    </p:spTree>
    <p:extLst>
      <p:ext uri="{BB962C8B-B14F-4D97-AF65-F5344CB8AC3E}">
        <p14:creationId xmlns:p14="http://schemas.microsoft.com/office/powerpoint/2010/main" val="2584507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55576" y="288925"/>
            <a:ext cx="7601272"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eaLnBrk="0" hangingPunct="0"/>
            <a:r>
              <a:rPr lang="es-ES" sz="4800" b="1" dirty="0">
                <a:solidFill>
                  <a:schemeClr val="tx2"/>
                </a:solidFill>
                <a:effectLst>
                  <a:outerShdw blurRad="38100" dist="38100" dir="2700000" algn="tl">
                    <a:srgbClr val="000000">
                      <a:alpha val="43137"/>
                    </a:srgbClr>
                  </a:outerShdw>
                </a:effectLst>
                <a:latin typeface="Agency FB" pitchFamily="34" charset="0"/>
              </a:rPr>
              <a:t>ACTIVIDADES DE UN NEGOCIO</a:t>
            </a:r>
          </a:p>
        </p:txBody>
      </p:sp>
      <p:sp>
        <p:nvSpPr>
          <p:cNvPr id="3" name="Rectangle 3"/>
          <p:cNvSpPr>
            <a:spLocks noChangeArrowheads="1"/>
          </p:cNvSpPr>
          <p:nvPr/>
        </p:nvSpPr>
        <p:spPr bwMode="auto">
          <a:xfrm>
            <a:off x="1508125" y="1522413"/>
            <a:ext cx="742315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4" name="Rectangle 4"/>
          <p:cNvSpPr>
            <a:spLocks noChangeArrowheads="1"/>
          </p:cNvSpPr>
          <p:nvPr/>
        </p:nvSpPr>
        <p:spPr bwMode="auto">
          <a:xfrm>
            <a:off x="365125" y="3176588"/>
            <a:ext cx="91531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s-ES" b="1">
                <a:solidFill>
                  <a:schemeClr val="tx2"/>
                </a:solidFill>
                <a:latin typeface="Agency FB" pitchFamily="34" charset="0"/>
              </a:rPr>
              <a:t>CLIENTES</a:t>
            </a:r>
          </a:p>
        </p:txBody>
      </p:sp>
      <p:sp>
        <p:nvSpPr>
          <p:cNvPr id="5" name="Line 5"/>
          <p:cNvSpPr>
            <a:spLocks noChangeShapeType="1"/>
          </p:cNvSpPr>
          <p:nvPr/>
        </p:nvSpPr>
        <p:spPr bwMode="auto">
          <a:xfrm flipV="1">
            <a:off x="5634038" y="3048000"/>
            <a:ext cx="304800" cy="3810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6" name="Oval 6"/>
          <p:cNvSpPr>
            <a:spLocks noChangeArrowheads="1"/>
          </p:cNvSpPr>
          <p:nvPr/>
        </p:nvSpPr>
        <p:spPr bwMode="auto">
          <a:xfrm>
            <a:off x="3659188" y="3206750"/>
            <a:ext cx="2044700" cy="520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grpSp>
        <p:nvGrpSpPr>
          <p:cNvPr id="7" name="Group 7"/>
          <p:cNvGrpSpPr>
            <a:grpSpLocks/>
          </p:cNvGrpSpPr>
          <p:nvPr/>
        </p:nvGrpSpPr>
        <p:grpSpPr bwMode="auto">
          <a:xfrm>
            <a:off x="4787900" y="4640263"/>
            <a:ext cx="2762250" cy="831850"/>
            <a:chOff x="3075" y="2923"/>
            <a:chExt cx="1740" cy="524"/>
          </a:xfrm>
        </p:grpSpPr>
        <p:sp>
          <p:nvSpPr>
            <p:cNvPr id="8" name="Rectangle 8"/>
            <p:cNvSpPr>
              <a:spLocks noChangeArrowheads="1"/>
            </p:cNvSpPr>
            <p:nvPr/>
          </p:nvSpPr>
          <p:spPr bwMode="auto">
            <a:xfrm>
              <a:off x="3075" y="2930"/>
              <a:ext cx="1740"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9" name="Rectangle 9"/>
            <p:cNvSpPr>
              <a:spLocks noChangeArrowheads="1"/>
            </p:cNvSpPr>
            <p:nvPr/>
          </p:nvSpPr>
          <p:spPr bwMode="auto">
            <a:xfrm>
              <a:off x="3127" y="2923"/>
              <a:ext cx="1381"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s-ES" sz="2400">
                  <a:latin typeface="Agency FB" pitchFamily="34" charset="0"/>
                </a:rPr>
                <a:t>Proporcionan bienes</a:t>
              </a:r>
            </a:p>
            <a:p>
              <a:pPr eaLnBrk="0" hangingPunct="0"/>
              <a:r>
                <a:rPr lang="es-ES" sz="2400">
                  <a:latin typeface="Agency FB" pitchFamily="34" charset="0"/>
                </a:rPr>
                <a:t>        y servicios</a:t>
              </a:r>
            </a:p>
          </p:txBody>
        </p:sp>
      </p:grpSp>
      <p:sp>
        <p:nvSpPr>
          <p:cNvPr id="10" name="Rectangle 10"/>
          <p:cNvSpPr>
            <a:spLocks noChangeArrowheads="1"/>
          </p:cNvSpPr>
          <p:nvPr/>
        </p:nvSpPr>
        <p:spPr bwMode="auto">
          <a:xfrm>
            <a:off x="3941763" y="3260725"/>
            <a:ext cx="116217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s-ES" sz="2400">
                <a:latin typeface="Agency FB" pitchFamily="34" charset="0"/>
              </a:rPr>
              <a:t>El negocio</a:t>
            </a:r>
          </a:p>
        </p:txBody>
      </p:sp>
      <p:grpSp>
        <p:nvGrpSpPr>
          <p:cNvPr id="11" name="Group 11"/>
          <p:cNvGrpSpPr>
            <a:grpSpLocks/>
          </p:cNvGrpSpPr>
          <p:nvPr/>
        </p:nvGrpSpPr>
        <p:grpSpPr bwMode="auto">
          <a:xfrm>
            <a:off x="3484564" y="2346328"/>
            <a:ext cx="1235075" cy="461963"/>
            <a:chOff x="2195" y="1478"/>
            <a:chExt cx="778" cy="291"/>
          </a:xfrm>
        </p:grpSpPr>
        <p:sp>
          <p:nvSpPr>
            <p:cNvPr id="12" name="Rectangle 12"/>
            <p:cNvSpPr>
              <a:spLocks noChangeArrowheads="1"/>
            </p:cNvSpPr>
            <p:nvPr/>
          </p:nvSpPr>
          <p:spPr bwMode="auto">
            <a:xfrm>
              <a:off x="2205" y="1488"/>
              <a:ext cx="76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3" name="Rectangle 13"/>
            <p:cNvSpPr>
              <a:spLocks noChangeArrowheads="1"/>
            </p:cNvSpPr>
            <p:nvPr/>
          </p:nvSpPr>
          <p:spPr bwMode="auto">
            <a:xfrm>
              <a:off x="2195" y="1478"/>
              <a:ext cx="6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s-ES" sz="2400">
                  <a:latin typeface="Agency FB" pitchFamily="34" charset="0"/>
                </a:rPr>
                <a:t>Invierten</a:t>
              </a:r>
            </a:p>
          </p:txBody>
        </p:sp>
      </p:grpSp>
      <p:grpSp>
        <p:nvGrpSpPr>
          <p:cNvPr id="14" name="Group 14"/>
          <p:cNvGrpSpPr>
            <a:grpSpLocks/>
          </p:cNvGrpSpPr>
          <p:nvPr/>
        </p:nvGrpSpPr>
        <p:grpSpPr bwMode="auto">
          <a:xfrm>
            <a:off x="4932363" y="2346328"/>
            <a:ext cx="1235075" cy="461963"/>
            <a:chOff x="3107" y="1478"/>
            <a:chExt cx="778" cy="291"/>
          </a:xfrm>
        </p:grpSpPr>
        <p:sp>
          <p:nvSpPr>
            <p:cNvPr id="15" name="Rectangle 15"/>
            <p:cNvSpPr>
              <a:spLocks noChangeArrowheads="1"/>
            </p:cNvSpPr>
            <p:nvPr/>
          </p:nvSpPr>
          <p:spPr bwMode="auto">
            <a:xfrm>
              <a:off x="3117" y="1488"/>
              <a:ext cx="76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16" name="Rectangle 16"/>
            <p:cNvSpPr>
              <a:spLocks noChangeArrowheads="1"/>
            </p:cNvSpPr>
            <p:nvPr/>
          </p:nvSpPr>
          <p:spPr bwMode="auto">
            <a:xfrm>
              <a:off x="3107" y="1478"/>
              <a:ext cx="64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s-ES" sz="2400">
                  <a:latin typeface="Agency FB" pitchFamily="34" charset="0"/>
                </a:rPr>
                <a:t>  Retiran</a:t>
              </a:r>
            </a:p>
          </p:txBody>
        </p:sp>
      </p:grpSp>
      <p:sp>
        <p:nvSpPr>
          <p:cNvPr id="17" name="Rectangle 17"/>
          <p:cNvSpPr>
            <a:spLocks noChangeArrowheads="1"/>
          </p:cNvSpPr>
          <p:nvPr/>
        </p:nvSpPr>
        <p:spPr bwMode="auto">
          <a:xfrm>
            <a:off x="3713163" y="1652588"/>
            <a:ext cx="1314462"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s-ES" b="1">
                <a:latin typeface="Agency FB" pitchFamily="34" charset="0"/>
              </a:rPr>
              <a:t>PROPIETARIOS</a:t>
            </a:r>
          </a:p>
        </p:txBody>
      </p:sp>
      <p:grpSp>
        <p:nvGrpSpPr>
          <p:cNvPr id="18" name="Group 18"/>
          <p:cNvGrpSpPr>
            <a:grpSpLocks/>
          </p:cNvGrpSpPr>
          <p:nvPr/>
        </p:nvGrpSpPr>
        <p:grpSpPr bwMode="auto">
          <a:xfrm>
            <a:off x="6013450" y="2811464"/>
            <a:ext cx="1373188" cy="1201738"/>
            <a:chOff x="3788" y="1771"/>
            <a:chExt cx="865" cy="757"/>
          </a:xfrm>
        </p:grpSpPr>
        <p:sp>
          <p:nvSpPr>
            <p:cNvPr id="19" name="Rectangle 19"/>
            <p:cNvSpPr>
              <a:spLocks noChangeArrowheads="1"/>
            </p:cNvSpPr>
            <p:nvPr/>
          </p:nvSpPr>
          <p:spPr bwMode="auto">
            <a:xfrm>
              <a:off x="3792" y="1778"/>
              <a:ext cx="861"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20" name="Rectangle 20"/>
            <p:cNvSpPr>
              <a:spLocks noChangeArrowheads="1"/>
            </p:cNvSpPr>
            <p:nvPr/>
          </p:nvSpPr>
          <p:spPr bwMode="auto">
            <a:xfrm>
              <a:off x="3788" y="1771"/>
              <a:ext cx="600" cy="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s-ES" sz="2400">
                  <a:latin typeface="Agency FB" pitchFamily="34" charset="0"/>
                </a:rPr>
                <a:t>Prestan</a:t>
              </a:r>
            </a:p>
            <a:p>
              <a:pPr eaLnBrk="0" hangingPunct="0"/>
              <a:r>
                <a:rPr lang="es-ES" sz="2400">
                  <a:latin typeface="Agency FB" pitchFamily="34" charset="0"/>
                </a:rPr>
                <a:t>dinero</a:t>
              </a:r>
            </a:p>
            <a:p>
              <a:pPr eaLnBrk="0" hangingPunct="0"/>
              <a:endParaRPr lang="es-ES" sz="2400">
                <a:latin typeface="Agency FB" pitchFamily="34" charset="0"/>
              </a:endParaRPr>
            </a:p>
          </p:txBody>
        </p:sp>
      </p:grpSp>
      <p:grpSp>
        <p:nvGrpSpPr>
          <p:cNvPr id="21" name="Group 21"/>
          <p:cNvGrpSpPr>
            <a:grpSpLocks/>
          </p:cNvGrpSpPr>
          <p:nvPr/>
        </p:nvGrpSpPr>
        <p:grpSpPr bwMode="auto">
          <a:xfrm>
            <a:off x="6015040" y="3649665"/>
            <a:ext cx="1371600" cy="1201738"/>
            <a:chOff x="3789" y="2299"/>
            <a:chExt cx="864" cy="757"/>
          </a:xfrm>
        </p:grpSpPr>
        <p:sp>
          <p:nvSpPr>
            <p:cNvPr id="22" name="Rectangle 22"/>
            <p:cNvSpPr>
              <a:spLocks noChangeArrowheads="1"/>
            </p:cNvSpPr>
            <p:nvPr/>
          </p:nvSpPr>
          <p:spPr bwMode="auto">
            <a:xfrm>
              <a:off x="3792" y="2306"/>
              <a:ext cx="861"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23" name="Rectangle 23"/>
            <p:cNvSpPr>
              <a:spLocks noChangeArrowheads="1"/>
            </p:cNvSpPr>
            <p:nvPr/>
          </p:nvSpPr>
          <p:spPr bwMode="auto">
            <a:xfrm>
              <a:off x="3789" y="2299"/>
              <a:ext cx="776" cy="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s-ES" sz="2400" dirty="0">
                  <a:latin typeface="Agency FB" pitchFamily="34" charset="0"/>
                </a:rPr>
                <a:t>Pagan</a:t>
              </a:r>
            </a:p>
            <a:p>
              <a:pPr eaLnBrk="0" hangingPunct="0"/>
              <a:r>
                <a:rPr lang="es-ES" sz="2400" dirty="0">
                  <a:latin typeface="Agency FB" pitchFamily="34" charset="0"/>
                </a:rPr>
                <a:t>préstamos</a:t>
              </a:r>
            </a:p>
            <a:p>
              <a:pPr eaLnBrk="0" hangingPunct="0"/>
              <a:endParaRPr lang="es-ES" sz="2400" dirty="0">
                <a:latin typeface="Agency FB" pitchFamily="34" charset="0"/>
              </a:endParaRPr>
            </a:p>
          </p:txBody>
        </p:sp>
      </p:grpSp>
      <p:sp>
        <p:nvSpPr>
          <p:cNvPr id="24" name="Rectangle 24"/>
          <p:cNvSpPr>
            <a:spLocks noChangeArrowheads="1"/>
          </p:cNvSpPr>
          <p:nvPr/>
        </p:nvSpPr>
        <p:spPr bwMode="auto">
          <a:xfrm>
            <a:off x="7370763" y="3357563"/>
            <a:ext cx="1208664"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s-ES" b="1">
                <a:latin typeface="Agency FB" pitchFamily="34" charset="0"/>
              </a:rPr>
              <a:t>ACREEDORES</a:t>
            </a:r>
          </a:p>
        </p:txBody>
      </p:sp>
      <p:grpSp>
        <p:nvGrpSpPr>
          <p:cNvPr id="25" name="Group 25"/>
          <p:cNvGrpSpPr>
            <a:grpSpLocks/>
          </p:cNvGrpSpPr>
          <p:nvPr/>
        </p:nvGrpSpPr>
        <p:grpSpPr bwMode="auto">
          <a:xfrm>
            <a:off x="1979613" y="4640263"/>
            <a:ext cx="2352675" cy="831850"/>
            <a:chOff x="1491" y="2923"/>
            <a:chExt cx="1482" cy="524"/>
          </a:xfrm>
        </p:grpSpPr>
        <p:sp>
          <p:nvSpPr>
            <p:cNvPr id="26" name="Rectangle 26"/>
            <p:cNvSpPr>
              <a:spLocks noChangeArrowheads="1"/>
            </p:cNvSpPr>
            <p:nvPr/>
          </p:nvSpPr>
          <p:spPr bwMode="auto">
            <a:xfrm>
              <a:off x="1491" y="2930"/>
              <a:ext cx="1482"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27" name="Rectangle 27"/>
            <p:cNvSpPr>
              <a:spLocks noChangeArrowheads="1"/>
            </p:cNvSpPr>
            <p:nvPr/>
          </p:nvSpPr>
          <p:spPr bwMode="auto">
            <a:xfrm>
              <a:off x="1527" y="2923"/>
              <a:ext cx="1173"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s-ES" sz="2400">
                  <a:latin typeface="Agency FB" pitchFamily="34" charset="0"/>
                </a:rPr>
                <a:t>Pagan por bienes</a:t>
              </a:r>
            </a:p>
            <a:p>
              <a:pPr eaLnBrk="0" hangingPunct="0"/>
              <a:r>
                <a:rPr lang="es-ES" sz="2400">
                  <a:latin typeface="Agency FB" pitchFamily="34" charset="0"/>
                </a:rPr>
                <a:t>        y servicios</a:t>
              </a:r>
            </a:p>
          </p:txBody>
        </p:sp>
      </p:grpSp>
      <p:sp>
        <p:nvSpPr>
          <p:cNvPr id="28" name="Rectangle 28"/>
          <p:cNvSpPr>
            <a:spLocks noChangeArrowheads="1"/>
          </p:cNvSpPr>
          <p:nvPr/>
        </p:nvSpPr>
        <p:spPr bwMode="auto">
          <a:xfrm>
            <a:off x="2767013" y="5726113"/>
            <a:ext cx="2442976"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s-ES" b="1">
                <a:latin typeface="Agency FB" pitchFamily="34" charset="0"/>
              </a:rPr>
              <a:t>EMPLEADOS Y PROVEEDORES</a:t>
            </a:r>
          </a:p>
        </p:txBody>
      </p:sp>
      <p:grpSp>
        <p:nvGrpSpPr>
          <p:cNvPr id="29" name="Group 29"/>
          <p:cNvGrpSpPr>
            <a:grpSpLocks/>
          </p:cNvGrpSpPr>
          <p:nvPr/>
        </p:nvGrpSpPr>
        <p:grpSpPr bwMode="auto">
          <a:xfrm>
            <a:off x="1763713" y="2811464"/>
            <a:ext cx="1701800" cy="1201738"/>
            <a:chOff x="1244" y="1771"/>
            <a:chExt cx="939" cy="757"/>
          </a:xfrm>
        </p:grpSpPr>
        <p:sp>
          <p:nvSpPr>
            <p:cNvPr id="30" name="Rectangle 30"/>
            <p:cNvSpPr>
              <a:spLocks noChangeArrowheads="1"/>
            </p:cNvSpPr>
            <p:nvPr/>
          </p:nvSpPr>
          <p:spPr bwMode="auto">
            <a:xfrm>
              <a:off x="1248" y="1778"/>
              <a:ext cx="861"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31" name="Rectangle 31"/>
            <p:cNvSpPr>
              <a:spLocks noChangeArrowheads="1"/>
            </p:cNvSpPr>
            <p:nvPr/>
          </p:nvSpPr>
          <p:spPr bwMode="auto">
            <a:xfrm>
              <a:off x="1244" y="1771"/>
              <a:ext cx="939" cy="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s-ES" sz="2400">
                  <a:latin typeface="Agency FB" pitchFamily="34" charset="0"/>
                </a:rPr>
                <a:t>Pagan en</a:t>
              </a:r>
            </a:p>
            <a:p>
              <a:pPr eaLnBrk="0" hangingPunct="0"/>
              <a:r>
                <a:rPr lang="es-ES" sz="2400">
                  <a:latin typeface="Agency FB" pitchFamily="34" charset="0"/>
                </a:rPr>
                <a:t>efectivo</a:t>
              </a:r>
            </a:p>
            <a:p>
              <a:pPr eaLnBrk="0" hangingPunct="0"/>
              <a:endParaRPr lang="es-ES" sz="2400">
                <a:latin typeface="Agency FB" pitchFamily="34" charset="0"/>
              </a:endParaRPr>
            </a:p>
          </p:txBody>
        </p:sp>
      </p:grpSp>
      <p:grpSp>
        <p:nvGrpSpPr>
          <p:cNvPr id="32" name="Group 32"/>
          <p:cNvGrpSpPr>
            <a:grpSpLocks/>
          </p:cNvGrpSpPr>
          <p:nvPr/>
        </p:nvGrpSpPr>
        <p:grpSpPr bwMode="auto">
          <a:xfrm>
            <a:off x="1042988" y="3725865"/>
            <a:ext cx="2344738" cy="1201738"/>
            <a:chOff x="818" y="2347"/>
            <a:chExt cx="1477" cy="757"/>
          </a:xfrm>
        </p:grpSpPr>
        <p:sp>
          <p:nvSpPr>
            <p:cNvPr id="33" name="Rectangle 33"/>
            <p:cNvSpPr>
              <a:spLocks noChangeArrowheads="1"/>
            </p:cNvSpPr>
            <p:nvPr/>
          </p:nvSpPr>
          <p:spPr bwMode="auto">
            <a:xfrm>
              <a:off x="818" y="2354"/>
              <a:ext cx="1477" cy="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34" name="Rectangle 34"/>
            <p:cNvSpPr>
              <a:spLocks noChangeArrowheads="1"/>
            </p:cNvSpPr>
            <p:nvPr/>
          </p:nvSpPr>
          <p:spPr bwMode="auto">
            <a:xfrm>
              <a:off x="853" y="2347"/>
              <a:ext cx="1217" cy="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s-ES" sz="2400">
                  <a:latin typeface="Agency FB" pitchFamily="34" charset="0"/>
                </a:rPr>
                <a:t>       Venden </a:t>
              </a:r>
            </a:p>
            <a:p>
              <a:pPr eaLnBrk="0" hangingPunct="0"/>
              <a:r>
                <a:rPr lang="es-ES" sz="2400">
                  <a:latin typeface="Agency FB" pitchFamily="34" charset="0"/>
                </a:rPr>
                <a:t>bienes y servicios</a:t>
              </a:r>
            </a:p>
            <a:p>
              <a:pPr eaLnBrk="0" hangingPunct="0"/>
              <a:endParaRPr lang="es-ES" sz="2400">
                <a:latin typeface="Agency FB" pitchFamily="34" charset="0"/>
              </a:endParaRPr>
            </a:p>
          </p:txBody>
        </p:sp>
      </p:grpSp>
      <p:sp>
        <p:nvSpPr>
          <p:cNvPr id="35" name="Arc 35"/>
          <p:cNvSpPr>
            <a:spLocks/>
          </p:cNvSpPr>
          <p:nvPr/>
        </p:nvSpPr>
        <p:spPr bwMode="auto">
          <a:xfrm>
            <a:off x="5938838" y="1828800"/>
            <a:ext cx="2514600" cy="1447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36" name="Arc 36"/>
          <p:cNvSpPr>
            <a:spLocks/>
          </p:cNvSpPr>
          <p:nvPr/>
        </p:nvSpPr>
        <p:spPr bwMode="auto">
          <a:xfrm>
            <a:off x="6929438" y="3733800"/>
            <a:ext cx="1600200" cy="20574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37" name="Arc 37"/>
          <p:cNvSpPr>
            <a:spLocks/>
          </p:cNvSpPr>
          <p:nvPr/>
        </p:nvSpPr>
        <p:spPr bwMode="auto">
          <a:xfrm>
            <a:off x="987425" y="3733800"/>
            <a:ext cx="1524000" cy="20574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38" name="Arc 38"/>
          <p:cNvSpPr>
            <a:spLocks/>
          </p:cNvSpPr>
          <p:nvPr/>
        </p:nvSpPr>
        <p:spPr bwMode="auto">
          <a:xfrm>
            <a:off x="1062038" y="1752600"/>
            <a:ext cx="2438400" cy="1371600"/>
          </a:xfrm>
          <a:custGeom>
            <a:avLst/>
            <a:gdLst>
              <a:gd name="G0" fmla="+- 21600 0 0"/>
              <a:gd name="G1" fmla="+- 21600 0 0"/>
              <a:gd name="G2" fmla="+- 21600 0 0"/>
              <a:gd name="T0" fmla="*/ 0 w 21600"/>
              <a:gd name="T1" fmla="*/ 21600 h 21600"/>
              <a:gd name="T2" fmla="*/ 21586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6"/>
                  <a:pt x="9662" y="7"/>
                  <a:pt x="21586" y="0"/>
                </a:cubicBezTo>
              </a:path>
              <a:path w="21600" h="21600" stroke="0" extrusionOk="0">
                <a:moveTo>
                  <a:pt x="0" y="21600"/>
                </a:moveTo>
                <a:cubicBezTo>
                  <a:pt x="0" y="9676"/>
                  <a:pt x="9662" y="7"/>
                  <a:pt x="21586" y="0"/>
                </a:cubicBezTo>
                <a:lnTo>
                  <a:pt x="21600" y="2160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39" name="Line 39"/>
          <p:cNvSpPr>
            <a:spLocks noChangeShapeType="1"/>
          </p:cNvSpPr>
          <p:nvPr/>
        </p:nvSpPr>
        <p:spPr bwMode="auto">
          <a:xfrm flipV="1">
            <a:off x="5329238" y="2819400"/>
            <a:ext cx="0" cy="381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40" name="Line 40"/>
          <p:cNvSpPr>
            <a:spLocks noChangeShapeType="1"/>
          </p:cNvSpPr>
          <p:nvPr/>
        </p:nvSpPr>
        <p:spPr bwMode="auto">
          <a:xfrm>
            <a:off x="4110038" y="2743200"/>
            <a:ext cx="0" cy="457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41" name="Line 41"/>
          <p:cNvSpPr>
            <a:spLocks noChangeShapeType="1"/>
          </p:cNvSpPr>
          <p:nvPr/>
        </p:nvSpPr>
        <p:spPr bwMode="auto">
          <a:xfrm>
            <a:off x="5481638" y="3733800"/>
            <a:ext cx="3810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42" name="Line 42"/>
          <p:cNvSpPr>
            <a:spLocks noChangeShapeType="1"/>
          </p:cNvSpPr>
          <p:nvPr/>
        </p:nvSpPr>
        <p:spPr bwMode="auto">
          <a:xfrm>
            <a:off x="4284663" y="3789363"/>
            <a:ext cx="0" cy="8382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43" name="Line 43"/>
          <p:cNvSpPr>
            <a:spLocks noChangeShapeType="1"/>
          </p:cNvSpPr>
          <p:nvPr/>
        </p:nvSpPr>
        <p:spPr bwMode="auto">
          <a:xfrm flipV="1">
            <a:off x="5003800" y="3789363"/>
            <a:ext cx="0" cy="76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44" name="Line 44"/>
          <p:cNvSpPr>
            <a:spLocks noChangeShapeType="1"/>
          </p:cNvSpPr>
          <p:nvPr/>
        </p:nvSpPr>
        <p:spPr bwMode="auto">
          <a:xfrm>
            <a:off x="3424238" y="2971800"/>
            <a:ext cx="381000" cy="3048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45" name="Line 45"/>
          <p:cNvSpPr>
            <a:spLocks noChangeShapeType="1"/>
          </p:cNvSpPr>
          <p:nvPr/>
        </p:nvSpPr>
        <p:spPr bwMode="auto">
          <a:xfrm flipV="1">
            <a:off x="3729038" y="3733800"/>
            <a:ext cx="304800" cy="38100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46" name="Rectangle 46"/>
          <p:cNvSpPr>
            <a:spLocks noChangeArrowheads="1"/>
          </p:cNvSpPr>
          <p:nvPr/>
        </p:nvSpPr>
        <p:spPr bwMode="auto">
          <a:xfrm>
            <a:off x="1692275" y="2901950"/>
            <a:ext cx="15113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47" name="Rectangle 47"/>
          <p:cNvSpPr>
            <a:spLocks noChangeArrowheads="1"/>
          </p:cNvSpPr>
          <p:nvPr/>
        </p:nvSpPr>
        <p:spPr bwMode="auto">
          <a:xfrm>
            <a:off x="3435350" y="2368550"/>
            <a:ext cx="14351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48" name="Rectangle 48"/>
          <p:cNvSpPr>
            <a:spLocks noChangeArrowheads="1"/>
          </p:cNvSpPr>
          <p:nvPr/>
        </p:nvSpPr>
        <p:spPr bwMode="auto">
          <a:xfrm>
            <a:off x="5111750" y="2368550"/>
            <a:ext cx="1130300" cy="368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49" name="Rectangle 49"/>
          <p:cNvSpPr>
            <a:spLocks noChangeArrowheads="1"/>
          </p:cNvSpPr>
          <p:nvPr/>
        </p:nvSpPr>
        <p:spPr bwMode="auto">
          <a:xfrm>
            <a:off x="5949950" y="2825750"/>
            <a:ext cx="1282700"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50" name="Rectangle 50"/>
          <p:cNvSpPr>
            <a:spLocks noChangeArrowheads="1"/>
          </p:cNvSpPr>
          <p:nvPr/>
        </p:nvSpPr>
        <p:spPr bwMode="auto">
          <a:xfrm>
            <a:off x="5949950" y="3740150"/>
            <a:ext cx="1646238"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51" name="Rectangle 51"/>
          <p:cNvSpPr>
            <a:spLocks noChangeArrowheads="1"/>
          </p:cNvSpPr>
          <p:nvPr/>
        </p:nvSpPr>
        <p:spPr bwMode="auto">
          <a:xfrm>
            <a:off x="1187450" y="3816350"/>
            <a:ext cx="2463800" cy="673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52" name="Rectangle 52"/>
          <p:cNvSpPr>
            <a:spLocks noChangeArrowheads="1"/>
          </p:cNvSpPr>
          <p:nvPr/>
        </p:nvSpPr>
        <p:spPr bwMode="auto">
          <a:xfrm>
            <a:off x="2051050" y="4654550"/>
            <a:ext cx="2601913"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53" name="Rectangle 53"/>
          <p:cNvSpPr>
            <a:spLocks noChangeArrowheads="1"/>
          </p:cNvSpPr>
          <p:nvPr/>
        </p:nvSpPr>
        <p:spPr bwMode="auto">
          <a:xfrm>
            <a:off x="4859338" y="4654550"/>
            <a:ext cx="2925762" cy="749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Tree>
    <p:extLst>
      <p:ext uri="{BB962C8B-B14F-4D97-AF65-F5344CB8AC3E}">
        <p14:creationId xmlns:p14="http://schemas.microsoft.com/office/powerpoint/2010/main" val="25394945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7" name="Rectangle 7"/>
          <p:cNvSpPr>
            <a:spLocks noChangeArrowheads="1"/>
          </p:cNvSpPr>
          <p:nvPr/>
        </p:nvSpPr>
        <p:spPr bwMode="auto">
          <a:xfrm>
            <a:off x="0" y="1557338"/>
            <a:ext cx="9144000" cy="485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s-ES" sz="2600" dirty="0">
                <a:solidFill>
                  <a:srgbClr val="000000"/>
                </a:solidFill>
                <a:latin typeface="Agency FB" pitchFamily="34" charset="0"/>
                <a:cs typeface="Times New Roman" pitchFamily="18" charset="0"/>
              </a:rPr>
              <a:t>                               </a:t>
            </a:r>
            <a:r>
              <a:rPr lang="es-ES" sz="2600" dirty="0" smtClean="0">
                <a:solidFill>
                  <a:srgbClr val="000000"/>
                </a:solidFill>
                <a:latin typeface="Agency FB" pitchFamily="34" charset="0"/>
                <a:cs typeface="Times New Roman" pitchFamily="18" charset="0"/>
              </a:rPr>
              <a:t>		Utilidad </a:t>
            </a:r>
            <a:r>
              <a:rPr lang="es-ES" sz="2600" dirty="0">
                <a:solidFill>
                  <a:srgbClr val="000000"/>
                </a:solidFill>
                <a:latin typeface="Agency FB" pitchFamily="34" charset="0"/>
                <a:cs typeface="Times New Roman" pitchFamily="18" charset="0"/>
              </a:rPr>
              <a:t>operativa </a:t>
            </a:r>
            <a:r>
              <a:rPr lang="es-ES" sz="2600" dirty="0" smtClean="0">
                <a:solidFill>
                  <a:srgbClr val="000000"/>
                </a:solidFill>
                <a:latin typeface="Agency FB" pitchFamily="34" charset="0"/>
                <a:cs typeface="Times New Roman" pitchFamily="18" charset="0"/>
              </a:rPr>
              <a:t>	=  </a:t>
            </a:r>
            <a:r>
              <a:rPr lang="es-ES" sz="2600" dirty="0">
                <a:solidFill>
                  <a:srgbClr val="000000"/>
                </a:solidFill>
                <a:latin typeface="Agency FB" pitchFamily="34" charset="0"/>
                <a:cs typeface="Times New Roman" pitchFamily="18" charset="0"/>
              </a:rPr>
              <a:t>Rentabilidad</a:t>
            </a:r>
          </a:p>
          <a:p>
            <a:r>
              <a:rPr lang="es-ES" sz="2600" dirty="0">
                <a:solidFill>
                  <a:srgbClr val="000000"/>
                </a:solidFill>
                <a:latin typeface="Agency FB" pitchFamily="34" charset="0"/>
                <a:cs typeface="Times New Roman" pitchFamily="18" charset="0"/>
              </a:rPr>
              <a:t>                                       </a:t>
            </a:r>
            <a:r>
              <a:rPr lang="es-ES" sz="2600" dirty="0" smtClean="0">
                <a:solidFill>
                  <a:srgbClr val="000000"/>
                </a:solidFill>
                <a:latin typeface="Agency FB" pitchFamily="34" charset="0"/>
                <a:cs typeface="Times New Roman" pitchFamily="18" charset="0"/>
              </a:rPr>
              <a:t>			Activos             	    operativa</a:t>
            </a:r>
            <a:endParaRPr lang="es-ES" sz="2600" dirty="0">
              <a:solidFill>
                <a:srgbClr val="000000"/>
              </a:solidFill>
              <a:latin typeface="Agency FB" pitchFamily="34" charset="0"/>
              <a:cs typeface="Times New Roman" pitchFamily="18" charset="0"/>
            </a:endParaRPr>
          </a:p>
          <a:p>
            <a:r>
              <a:rPr lang="es-ES" sz="2600" dirty="0">
                <a:solidFill>
                  <a:srgbClr val="000000"/>
                </a:solidFill>
                <a:latin typeface="Agency FB" pitchFamily="34" charset="0"/>
                <a:cs typeface="Times New Roman" pitchFamily="18" charset="0"/>
              </a:rPr>
              <a:t>                               </a:t>
            </a:r>
            <a:r>
              <a:rPr lang="es-ES" sz="2600" dirty="0" smtClean="0">
                <a:solidFill>
                  <a:srgbClr val="000000"/>
                </a:solidFill>
                <a:latin typeface="Agency FB" pitchFamily="34" charset="0"/>
                <a:cs typeface="Times New Roman" pitchFamily="18" charset="0"/>
              </a:rPr>
              <a:t>		Utilidad </a:t>
            </a:r>
            <a:r>
              <a:rPr lang="es-ES" sz="2600" dirty="0">
                <a:solidFill>
                  <a:srgbClr val="000000"/>
                </a:solidFill>
                <a:latin typeface="Agency FB" pitchFamily="34" charset="0"/>
                <a:cs typeface="Times New Roman" pitchFamily="18" charset="0"/>
              </a:rPr>
              <a:t>antes de impuestos = </a:t>
            </a:r>
            <a:r>
              <a:rPr lang="es-ES" sz="2600" dirty="0" err="1">
                <a:solidFill>
                  <a:srgbClr val="000000"/>
                </a:solidFill>
                <a:latin typeface="Agency FB" pitchFamily="34" charset="0"/>
                <a:cs typeface="Times New Roman" pitchFamily="18" charset="0"/>
              </a:rPr>
              <a:t>Rentab</a:t>
            </a:r>
            <a:r>
              <a:rPr lang="es-ES" sz="2600" dirty="0">
                <a:solidFill>
                  <a:srgbClr val="000000"/>
                </a:solidFill>
                <a:latin typeface="Agency FB" pitchFamily="34" charset="0"/>
                <a:cs typeface="Times New Roman" pitchFamily="18" charset="0"/>
              </a:rPr>
              <a:t>.  </a:t>
            </a:r>
          </a:p>
          <a:p>
            <a:r>
              <a:rPr lang="es-ES" sz="2600" dirty="0">
                <a:solidFill>
                  <a:srgbClr val="000000"/>
                </a:solidFill>
                <a:latin typeface="Agency FB" pitchFamily="34" charset="0"/>
                <a:cs typeface="Times New Roman" pitchFamily="18" charset="0"/>
              </a:rPr>
              <a:t>                                             </a:t>
            </a:r>
            <a:r>
              <a:rPr lang="es-ES" sz="2600" dirty="0" smtClean="0">
                <a:solidFill>
                  <a:srgbClr val="000000"/>
                </a:solidFill>
                <a:latin typeface="Agency FB" pitchFamily="34" charset="0"/>
                <a:cs typeface="Times New Roman" pitchFamily="18" charset="0"/>
              </a:rPr>
              <a:t>		Activos                   </a:t>
            </a:r>
            <a:r>
              <a:rPr lang="es-ES" sz="2600" dirty="0">
                <a:solidFill>
                  <a:srgbClr val="000000"/>
                </a:solidFill>
                <a:latin typeface="Agency FB" pitchFamily="34" charset="0"/>
                <a:cs typeface="Times New Roman" pitchFamily="18" charset="0"/>
              </a:rPr>
              <a:t>antes de imp.</a:t>
            </a:r>
          </a:p>
          <a:p>
            <a:r>
              <a:rPr lang="es-ES" sz="2600" dirty="0">
                <a:solidFill>
                  <a:srgbClr val="000000"/>
                </a:solidFill>
                <a:latin typeface="Agency FB" pitchFamily="34" charset="0"/>
                <a:cs typeface="Times New Roman" pitchFamily="18" charset="0"/>
              </a:rPr>
              <a:t>                                </a:t>
            </a:r>
            <a:r>
              <a:rPr lang="es-ES" sz="2600" dirty="0" smtClean="0">
                <a:solidFill>
                  <a:srgbClr val="000000"/>
                </a:solidFill>
                <a:latin typeface="Agency FB" pitchFamily="34" charset="0"/>
                <a:cs typeface="Times New Roman" pitchFamily="18" charset="0"/>
              </a:rPr>
              <a:t>		Utilidad </a:t>
            </a:r>
            <a:r>
              <a:rPr lang="es-ES" sz="2600" dirty="0">
                <a:solidFill>
                  <a:srgbClr val="000000"/>
                </a:solidFill>
                <a:latin typeface="Agency FB" pitchFamily="34" charset="0"/>
                <a:cs typeface="Times New Roman" pitchFamily="18" charset="0"/>
              </a:rPr>
              <a:t>Neta  =  Rentabilidad neta</a:t>
            </a:r>
          </a:p>
          <a:p>
            <a:r>
              <a:rPr lang="es-ES" sz="2600" dirty="0">
                <a:solidFill>
                  <a:srgbClr val="000000"/>
                </a:solidFill>
                <a:latin typeface="Agency FB" pitchFamily="34" charset="0"/>
                <a:cs typeface="Times New Roman" pitchFamily="18" charset="0"/>
              </a:rPr>
              <a:t>                                      </a:t>
            </a:r>
            <a:r>
              <a:rPr lang="es-ES" sz="2600" dirty="0" smtClean="0">
                <a:solidFill>
                  <a:srgbClr val="000000"/>
                </a:solidFill>
                <a:latin typeface="Agency FB" pitchFamily="34" charset="0"/>
                <a:cs typeface="Times New Roman" pitchFamily="18" charset="0"/>
              </a:rPr>
              <a:t>		 </a:t>
            </a:r>
            <a:r>
              <a:rPr lang="es-ES" sz="2600" dirty="0">
                <a:solidFill>
                  <a:srgbClr val="000000"/>
                </a:solidFill>
                <a:latin typeface="Agency FB" pitchFamily="34" charset="0"/>
                <a:cs typeface="Times New Roman" pitchFamily="18" charset="0"/>
              </a:rPr>
              <a:t>Activos               del activo    </a:t>
            </a:r>
          </a:p>
          <a:p>
            <a:endParaRPr lang="es-ES" sz="2600" dirty="0">
              <a:solidFill>
                <a:srgbClr val="000000"/>
              </a:solidFill>
              <a:latin typeface="Agency FB" pitchFamily="34" charset="0"/>
              <a:cs typeface="Times New Roman" pitchFamily="18" charset="0"/>
            </a:endParaRPr>
          </a:p>
          <a:p>
            <a:endParaRPr lang="es-ES" sz="2600" dirty="0">
              <a:solidFill>
                <a:srgbClr val="000000"/>
              </a:solidFill>
              <a:latin typeface="Agency FB" pitchFamily="34" charset="0"/>
              <a:cs typeface="Times New Roman" pitchFamily="18" charset="0"/>
            </a:endParaRPr>
          </a:p>
          <a:p>
            <a:r>
              <a:rPr lang="es-ES" sz="2600" dirty="0">
                <a:solidFill>
                  <a:srgbClr val="000000"/>
                </a:solidFill>
                <a:latin typeface="Agency FB" pitchFamily="34" charset="0"/>
                <a:cs typeface="Times New Roman" pitchFamily="18" charset="0"/>
              </a:rPr>
              <a:t>                                </a:t>
            </a:r>
            <a:r>
              <a:rPr lang="es-ES" sz="2600" dirty="0" smtClean="0">
                <a:solidFill>
                  <a:srgbClr val="000000"/>
                </a:solidFill>
                <a:latin typeface="Agency FB" pitchFamily="34" charset="0"/>
                <a:cs typeface="Times New Roman" pitchFamily="18" charset="0"/>
              </a:rPr>
              <a:t>		Utilidad </a:t>
            </a:r>
            <a:r>
              <a:rPr lang="es-ES" sz="2600" dirty="0">
                <a:solidFill>
                  <a:srgbClr val="000000"/>
                </a:solidFill>
                <a:latin typeface="Agency FB" pitchFamily="34" charset="0"/>
                <a:cs typeface="Times New Roman" pitchFamily="18" charset="0"/>
              </a:rPr>
              <a:t>antes de impuestos = </a:t>
            </a:r>
            <a:r>
              <a:rPr lang="es-ES" sz="2600" dirty="0" err="1">
                <a:solidFill>
                  <a:srgbClr val="000000"/>
                </a:solidFill>
                <a:latin typeface="Agency FB" pitchFamily="34" charset="0"/>
                <a:cs typeface="Times New Roman" pitchFamily="18" charset="0"/>
              </a:rPr>
              <a:t>Rentab</a:t>
            </a:r>
            <a:r>
              <a:rPr lang="es-ES" sz="2600" dirty="0">
                <a:solidFill>
                  <a:srgbClr val="000000"/>
                </a:solidFill>
                <a:latin typeface="Agency FB" pitchFamily="34" charset="0"/>
                <a:cs typeface="Times New Roman" pitchFamily="18" charset="0"/>
              </a:rPr>
              <a:t>.</a:t>
            </a:r>
          </a:p>
          <a:p>
            <a:r>
              <a:rPr lang="es-ES" sz="2600" dirty="0">
                <a:solidFill>
                  <a:srgbClr val="000000"/>
                </a:solidFill>
                <a:latin typeface="Agency FB" pitchFamily="34" charset="0"/>
                <a:cs typeface="Times New Roman" pitchFamily="18" charset="0"/>
              </a:rPr>
              <a:t>                                         </a:t>
            </a:r>
            <a:r>
              <a:rPr lang="es-ES" sz="2600" dirty="0" smtClean="0">
                <a:solidFill>
                  <a:srgbClr val="000000"/>
                </a:solidFill>
                <a:latin typeface="Agency FB" pitchFamily="34" charset="0"/>
                <a:cs typeface="Times New Roman" pitchFamily="18" charset="0"/>
              </a:rPr>
              <a:t>		Patrimonio                 	      antes </a:t>
            </a:r>
            <a:r>
              <a:rPr lang="es-ES" sz="2600" dirty="0">
                <a:solidFill>
                  <a:srgbClr val="000000"/>
                </a:solidFill>
                <a:latin typeface="Agency FB" pitchFamily="34" charset="0"/>
                <a:cs typeface="Times New Roman" pitchFamily="18" charset="0"/>
              </a:rPr>
              <a:t>de Imp.</a:t>
            </a:r>
          </a:p>
          <a:p>
            <a:r>
              <a:rPr lang="es-ES" sz="2600" dirty="0">
                <a:solidFill>
                  <a:srgbClr val="000000"/>
                </a:solidFill>
                <a:latin typeface="Agency FB" pitchFamily="34" charset="0"/>
                <a:cs typeface="Times New Roman" pitchFamily="18" charset="0"/>
              </a:rPr>
              <a:t>                                   </a:t>
            </a:r>
            <a:r>
              <a:rPr lang="es-ES" sz="2600" dirty="0" smtClean="0">
                <a:solidFill>
                  <a:srgbClr val="000000"/>
                </a:solidFill>
                <a:latin typeface="Agency FB" pitchFamily="34" charset="0"/>
                <a:cs typeface="Times New Roman" pitchFamily="18" charset="0"/>
              </a:rPr>
              <a:t>		Utilidad </a:t>
            </a:r>
            <a:r>
              <a:rPr lang="es-ES" sz="2600" dirty="0">
                <a:solidFill>
                  <a:srgbClr val="000000"/>
                </a:solidFill>
                <a:latin typeface="Agency FB" pitchFamily="34" charset="0"/>
                <a:cs typeface="Times New Roman" pitchFamily="18" charset="0"/>
              </a:rPr>
              <a:t>Neta  </a:t>
            </a:r>
            <a:r>
              <a:rPr lang="es-ES" sz="2600" dirty="0" smtClean="0">
                <a:solidFill>
                  <a:srgbClr val="000000"/>
                </a:solidFill>
                <a:latin typeface="Agency FB" pitchFamily="34" charset="0"/>
                <a:cs typeface="Times New Roman" pitchFamily="18" charset="0"/>
              </a:rPr>
              <a:t>	=  </a:t>
            </a:r>
            <a:r>
              <a:rPr lang="es-ES" sz="2600" dirty="0">
                <a:solidFill>
                  <a:srgbClr val="000000"/>
                </a:solidFill>
                <a:latin typeface="Agency FB" pitchFamily="34" charset="0"/>
                <a:cs typeface="Times New Roman" pitchFamily="18" charset="0"/>
              </a:rPr>
              <a:t>Rentabilidad neta</a:t>
            </a:r>
          </a:p>
          <a:p>
            <a:r>
              <a:rPr lang="es-ES" sz="2600" dirty="0">
                <a:solidFill>
                  <a:srgbClr val="000000"/>
                </a:solidFill>
                <a:latin typeface="Agency FB" pitchFamily="34" charset="0"/>
                <a:cs typeface="Times New Roman" pitchFamily="18" charset="0"/>
              </a:rPr>
              <a:t>                                     </a:t>
            </a:r>
            <a:r>
              <a:rPr lang="es-ES" sz="2600" dirty="0" smtClean="0">
                <a:solidFill>
                  <a:srgbClr val="000000"/>
                </a:solidFill>
                <a:latin typeface="Agency FB" pitchFamily="34" charset="0"/>
                <a:cs typeface="Times New Roman" pitchFamily="18" charset="0"/>
              </a:rPr>
              <a:t>		Patrimonio               </a:t>
            </a:r>
            <a:r>
              <a:rPr lang="es-ES" sz="2600" dirty="0">
                <a:solidFill>
                  <a:srgbClr val="000000"/>
                </a:solidFill>
                <a:latin typeface="Agency FB" pitchFamily="34" charset="0"/>
                <a:cs typeface="Times New Roman" pitchFamily="18" charset="0"/>
              </a:rPr>
              <a:t>del patrimonio</a:t>
            </a:r>
            <a:r>
              <a:rPr lang="es-ES" sz="2600" dirty="0">
                <a:latin typeface="Agency FB" pitchFamily="34" charset="0"/>
                <a:cs typeface="Times New Roman" pitchFamily="18" charset="0"/>
              </a:rPr>
              <a:t>                                    </a:t>
            </a:r>
          </a:p>
        </p:txBody>
      </p:sp>
      <p:sp>
        <p:nvSpPr>
          <p:cNvPr id="204802" name="Rectangle 2"/>
          <p:cNvSpPr>
            <a:spLocks noChangeArrowheads="1"/>
          </p:cNvSpPr>
          <p:nvPr/>
        </p:nvSpPr>
        <p:spPr bwMode="auto">
          <a:xfrm>
            <a:off x="-1279525" y="3459163"/>
            <a:ext cx="184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s-ES" sz="1400"/>
              <a:t/>
            </a:r>
            <a:br>
              <a:rPr lang="es-ES" sz="1400"/>
            </a:br>
            <a:endParaRPr lang="es-ES"/>
          </a:p>
        </p:txBody>
      </p:sp>
      <p:sp>
        <p:nvSpPr>
          <p:cNvPr id="204809" name="Text Box 9"/>
          <p:cNvSpPr txBox="1">
            <a:spLocks noChangeArrowheads="1"/>
          </p:cNvSpPr>
          <p:nvPr/>
        </p:nvSpPr>
        <p:spPr bwMode="auto">
          <a:xfrm>
            <a:off x="684212" y="188913"/>
            <a:ext cx="813625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s-ES" sz="4400" b="1" dirty="0">
                <a:solidFill>
                  <a:srgbClr val="006699"/>
                </a:solidFill>
                <a:latin typeface="Agency FB" pitchFamily="34" charset="0"/>
              </a:rPr>
              <a:t>RENTABILIDAD DEL ACTIVO Y PATRIMONIO</a:t>
            </a:r>
          </a:p>
        </p:txBody>
      </p:sp>
      <p:sp>
        <p:nvSpPr>
          <p:cNvPr id="204810" name="Rectangle 10"/>
          <p:cNvSpPr>
            <a:spLocks noChangeArrowheads="1"/>
          </p:cNvSpPr>
          <p:nvPr/>
        </p:nvSpPr>
        <p:spPr bwMode="auto">
          <a:xfrm>
            <a:off x="539750" y="2492375"/>
            <a:ext cx="1511300" cy="3587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sz="2000" b="1">
                <a:latin typeface="Agency FB" pitchFamily="34" charset="0"/>
              </a:rPr>
              <a:t>ACTIVO</a:t>
            </a:r>
          </a:p>
        </p:txBody>
      </p:sp>
      <p:sp>
        <p:nvSpPr>
          <p:cNvPr id="204811" name="Rectangle 11"/>
          <p:cNvSpPr>
            <a:spLocks noChangeArrowheads="1"/>
          </p:cNvSpPr>
          <p:nvPr/>
        </p:nvSpPr>
        <p:spPr bwMode="auto">
          <a:xfrm>
            <a:off x="395288" y="5229225"/>
            <a:ext cx="1800225" cy="4333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b="1">
                <a:latin typeface="Agency FB" pitchFamily="34" charset="0"/>
              </a:rPr>
              <a:t>PATRIMONIO</a:t>
            </a:r>
          </a:p>
        </p:txBody>
      </p:sp>
      <p:sp>
        <p:nvSpPr>
          <p:cNvPr id="204812" name="Rectangle 12"/>
          <p:cNvSpPr>
            <a:spLocks noChangeArrowheads="1"/>
          </p:cNvSpPr>
          <p:nvPr/>
        </p:nvSpPr>
        <p:spPr bwMode="auto">
          <a:xfrm>
            <a:off x="323850" y="3789363"/>
            <a:ext cx="2160588" cy="431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 sz="2000" b="1">
                <a:latin typeface="Agency FB" pitchFamily="34" charset="0"/>
              </a:rPr>
              <a:t>RENTABILIDAD</a:t>
            </a:r>
          </a:p>
        </p:txBody>
      </p:sp>
      <p:sp>
        <p:nvSpPr>
          <p:cNvPr id="204813" name="AutoShape 13"/>
          <p:cNvSpPr>
            <a:spLocks noChangeArrowheads="1"/>
          </p:cNvSpPr>
          <p:nvPr/>
        </p:nvSpPr>
        <p:spPr bwMode="auto">
          <a:xfrm>
            <a:off x="1042988" y="2852738"/>
            <a:ext cx="485775" cy="903287"/>
          </a:xfrm>
          <a:prstGeom prst="upArrow">
            <a:avLst>
              <a:gd name="adj1" fmla="val 50000"/>
              <a:gd name="adj2" fmla="val 46487"/>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204814" name="AutoShape 14"/>
          <p:cNvSpPr>
            <a:spLocks noChangeArrowheads="1"/>
          </p:cNvSpPr>
          <p:nvPr/>
        </p:nvSpPr>
        <p:spPr bwMode="auto">
          <a:xfrm>
            <a:off x="1042988" y="4292600"/>
            <a:ext cx="485775" cy="976313"/>
          </a:xfrm>
          <a:prstGeom prst="downArrow">
            <a:avLst>
              <a:gd name="adj1" fmla="val 50000"/>
              <a:gd name="adj2" fmla="val 50245"/>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204815" name="Line 15"/>
          <p:cNvSpPr>
            <a:spLocks noChangeShapeType="1"/>
          </p:cNvSpPr>
          <p:nvPr/>
        </p:nvSpPr>
        <p:spPr bwMode="auto">
          <a:xfrm flipV="1">
            <a:off x="2124075" y="1989138"/>
            <a:ext cx="719138" cy="360362"/>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204816" name="Line 16"/>
          <p:cNvSpPr>
            <a:spLocks noChangeShapeType="1"/>
          </p:cNvSpPr>
          <p:nvPr/>
        </p:nvSpPr>
        <p:spPr bwMode="auto">
          <a:xfrm>
            <a:off x="2195513" y="2565400"/>
            <a:ext cx="647700"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204817" name="Line 17"/>
          <p:cNvSpPr>
            <a:spLocks noChangeShapeType="1"/>
          </p:cNvSpPr>
          <p:nvPr/>
        </p:nvSpPr>
        <p:spPr bwMode="auto">
          <a:xfrm>
            <a:off x="2195513" y="2852738"/>
            <a:ext cx="647700" cy="4318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204818" name="Line 18"/>
          <p:cNvSpPr>
            <a:spLocks noChangeShapeType="1"/>
          </p:cNvSpPr>
          <p:nvPr/>
        </p:nvSpPr>
        <p:spPr bwMode="auto">
          <a:xfrm flipV="1">
            <a:off x="2339975" y="5084763"/>
            <a:ext cx="576263" cy="2159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204819" name="Line 19"/>
          <p:cNvSpPr>
            <a:spLocks noChangeShapeType="1"/>
          </p:cNvSpPr>
          <p:nvPr/>
        </p:nvSpPr>
        <p:spPr bwMode="auto">
          <a:xfrm>
            <a:off x="2339975" y="5589588"/>
            <a:ext cx="792163" cy="287337"/>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204820" name="Line 20"/>
          <p:cNvSpPr>
            <a:spLocks noChangeShapeType="1"/>
          </p:cNvSpPr>
          <p:nvPr/>
        </p:nvSpPr>
        <p:spPr bwMode="auto">
          <a:xfrm>
            <a:off x="3635797" y="1989138"/>
            <a:ext cx="201632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204821" name="Line 21"/>
          <p:cNvSpPr>
            <a:spLocks noChangeShapeType="1"/>
          </p:cNvSpPr>
          <p:nvPr/>
        </p:nvSpPr>
        <p:spPr bwMode="auto">
          <a:xfrm>
            <a:off x="3779912" y="2781300"/>
            <a:ext cx="244713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204822" name="Line 22"/>
          <p:cNvSpPr>
            <a:spLocks noChangeShapeType="1"/>
          </p:cNvSpPr>
          <p:nvPr/>
        </p:nvSpPr>
        <p:spPr bwMode="auto">
          <a:xfrm>
            <a:off x="3707904" y="5157788"/>
            <a:ext cx="295299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204823" name="Line 23"/>
          <p:cNvSpPr>
            <a:spLocks noChangeShapeType="1"/>
          </p:cNvSpPr>
          <p:nvPr/>
        </p:nvSpPr>
        <p:spPr bwMode="auto">
          <a:xfrm>
            <a:off x="3707903" y="5949950"/>
            <a:ext cx="158482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204824" name="Line 24"/>
          <p:cNvSpPr>
            <a:spLocks noChangeShapeType="1"/>
          </p:cNvSpPr>
          <p:nvPr/>
        </p:nvSpPr>
        <p:spPr bwMode="auto">
          <a:xfrm>
            <a:off x="3708152" y="3644900"/>
            <a:ext cx="1439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Tree>
    <p:extLst>
      <p:ext uri="{BB962C8B-B14F-4D97-AF65-F5344CB8AC3E}">
        <p14:creationId xmlns:p14="http://schemas.microsoft.com/office/powerpoint/2010/main" val="39858665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395536" y="692696"/>
            <a:ext cx="5791200" cy="831622"/>
          </a:xfrm>
        </p:spPr>
        <p:txBody>
          <a:bodyPr>
            <a:noAutofit/>
          </a:bodyPr>
          <a:lstStyle/>
          <a:p>
            <a:pPr algn="ctr"/>
            <a:r>
              <a:rPr lang="es-ES" sz="5400" dirty="0">
                <a:solidFill>
                  <a:schemeClr val="tx1"/>
                </a:solidFill>
                <a:latin typeface="Agency FB" pitchFamily="34" charset="0"/>
              </a:rPr>
              <a:t>ANALISIS HORIZONTAL</a:t>
            </a:r>
            <a:r>
              <a:rPr lang="es-ES" dirty="0">
                <a:solidFill>
                  <a:schemeClr val="tx1"/>
                </a:solidFill>
                <a:latin typeface="Agency FB" pitchFamily="34" charset="0"/>
              </a:rPr>
              <a:t> </a:t>
            </a:r>
          </a:p>
        </p:txBody>
      </p:sp>
      <p:sp>
        <p:nvSpPr>
          <p:cNvPr id="205827" name="Rectangle 3"/>
          <p:cNvSpPr>
            <a:spLocks noGrp="1" noChangeArrowheads="1"/>
          </p:cNvSpPr>
          <p:nvPr>
            <p:ph type="body" idx="1"/>
          </p:nvPr>
        </p:nvSpPr>
        <p:spPr>
          <a:xfrm>
            <a:off x="900113" y="1827213"/>
            <a:ext cx="7920037" cy="4410075"/>
          </a:xfrm>
        </p:spPr>
        <p:txBody>
          <a:bodyPr/>
          <a:lstStyle/>
          <a:p>
            <a:pPr marL="0" indent="0" algn="ctr">
              <a:spcBef>
                <a:spcPct val="50000"/>
              </a:spcBef>
              <a:buFontTx/>
              <a:buNone/>
            </a:pPr>
            <a:r>
              <a:rPr lang="es-ES" sz="3500" b="0" dirty="0">
                <a:latin typeface="Agency FB" pitchFamily="34" charset="0"/>
              </a:rPr>
              <a:t>Compara cifras de un periodo con otro, o reales contra esperadas.</a:t>
            </a:r>
          </a:p>
          <a:p>
            <a:pPr marL="0" indent="0">
              <a:spcBef>
                <a:spcPct val="50000"/>
              </a:spcBef>
              <a:buFontTx/>
              <a:buNone/>
            </a:pPr>
            <a:r>
              <a:rPr lang="es-ES" sz="5400" b="0" dirty="0">
                <a:latin typeface="Agency FB" pitchFamily="34" charset="0"/>
              </a:rPr>
              <a:t>ANALISIS VERTICAL</a:t>
            </a:r>
            <a:r>
              <a:rPr lang="es-ES" b="0" dirty="0">
                <a:solidFill>
                  <a:srgbClr val="006699"/>
                </a:solidFill>
                <a:latin typeface="Agency FB" pitchFamily="34" charset="0"/>
              </a:rPr>
              <a:t> </a:t>
            </a:r>
          </a:p>
          <a:p>
            <a:pPr marL="0" indent="0" algn="ctr">
              <a:buFontTx/>
              <a:buNone/>
            </a:pPr>
            <a:endParaRPr lang="es-ES" b="0" dirty="0">
              <a:solidFill>
                <a:srgbClr val="006699"/>
              </a:solidFill>
              <a:latin typeface="Agency FB" pitchFamily="34" charset="0"/>
            </a:endParaRPr>
          </a:p>
          <a:p>
            <a:pPr marL="0" indent="0" algn="ctr">
              <a:buFontTx/>
              <a:buNone/>
            </a:pPr>
            <a:r>
              <a:rPr lang="es-ES" sz="3500" b="0" dirty="0">
                <a:latin typeface="Agency FB" pitchFamily="34" charset="0"/>
              </a:rPr>
              <a:t>Observa los estados financieros en forma estructural</a:t>
            </a:r>
          </a:p>
          <a:p>
            <a:pPr marL="0" indent="0">
              <a:spcBef>
                <a:spcPct val="50000"/>
              </a:spcBef>
              <a:buFontTx/>
              <a:buNone/>
            </a:pPr>
            <a:endParaRPr lang="es-ES" sz="3500" b="0" dirty="0">
              <a:latin typeface="Agency FB" pitchFamily="34" charset="0"/>
            </a:endParaRPr>
          </a:p>
          <a:p>
            <a:pPr marL="0" indent="0"/>
            <a:endParaRPr lang="es-ES" b="0" dirty="0">
              <a:latin typeface="Agency FB" pitchFamily="34" charset="0"/>
            </a:endParaRPr>
          </a:p>
        </p:txBody>
      </p:sp>
    </p:spTree>
    <p:extLst>
      <p:ext uri="{BB962C8B-B14F-4D97-AF65-F5344CB8AC3E}">
        <p14:creationId xmlns:p14="http://schemas.microsoft.com/office/powerpoint/2010/main" val="24557718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900113" y="3460750"/>
            <a:ext cx="2232025" cy="904875"/>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 sz="2600" dirty="0">
                <a:latin typeface="Agency FB" pitchFamily="34" charset="0"/>
              </a:rPr>
              <a:t>MARGEN DE UTILIDAD</a:t>
            </a:r>
          </a:p>
        </p:txBody>
      </p:sp>
      <p:sp>
        <p:nvSpPr>
          <p:cNvPr id="206851" name="Line 3"/>
          <p:cNvSpPr>
            <a:spLocks noChangeShapeType="1"/>
          </p:cNvSpPr>
          <p:nvPr/>
        </p:nvSpPr>
        <p:spPr bwMode="auto">
          <a:xfrm flipV="1">
            <a:off x="3348038" y="2060575"/>
            <a:ext cx="1368425" cy="180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206852" name="Line 4"/>
          <p:cNvSpPr>
            <a:spLocks noChangeShapeType="1"/>
          </p:cNvSpPr>
          <p:nvPr/>
        </p:nvSpPr>
        <p:spPr bwMode="auto">
          <a:xfrm>
            <a:off x="3348038" y="4076700"/>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206853" name="Line 5"/>
          <p:cNvSpPr>
            <a:spLocks noChangeShapeType="1"/>
          </p:cNvSpPr>
          <p:nvPr/>
        </p:nvSpPr>
        <p:spPr bwMode="auto">
          <a:xfrm>
            <a:off x="3348038" y="4221163"/>
            <a:ext cx="1655762" cy="16557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206854" name="Rectangle 6"/>
          <p:cNvSpPr>
            <a:spLocks noGrp="1" noChangeArrowheads="1"/>
          </p:cNvSpPr>
          <p:nvPr>
            <p:ph type="title"/>
          </p:nvPr>
        </p:nvSpPr>
        <p:spPr>
          <a:xfrm>
            <a:off x="125412" y="517104"/>
            <a:ext cx="8893175" cy="895672"/>
          </a:xfrm>
        </p:spPr>
        <p:txBody>
          <a:bodyPr>
            <a:normAutofit fontScale="90000"/>
          </a:bodyPr>
          <a:lstStyle/>
          <a:p>
            <a:pPr algn="ctr"/>
            <a:r>
              <a:rPr lang="es-ES" sz="5400" b="1" dirty="0">
                <a:solidFill>
                  <a:schemeClr val="tx1"/>
                </a:solidFill>
                <a:latin typeface="Agency FB" pitchFamily="34" charset="0"/>
              </a:rPr>
              <a:t>DIFERENTES </a:t>
            </a:r>
            <a:r>
              <a:rPr lang="es-ES" sz="5400" b="1" dirty="0" smtClean="0">
                <a:solidFill>
                  <a:schemeClr val="tx1"/>
                </a:solidFill>
                <a:latin typeface="Agency FB" pitchFamily="34" charset="0"/>
              </a:rPr>
              <a:t>MÁRGENES </a:t>
            </a:r>
            <a:r>
              <a:rPr lang="es-ES" sz="5400" b="1" dirty="0">
                <a:solidFill>
                  <a:schemeClr val="tx1"/>
                </a:solidFill>
                <a:latin typeface="Agency FB" pitchFamily="34" charset="0"/>
              </a:rPr>
              <a:t>DE UTILIDAD</a:t>
            </a:r>
          </a:p>
        </p:txBody>
      </p:sp>
      <p:sp>
        <p:nvSpPr>
          <p:cNvPr id="206855" name="Rectangle 7"/>
          <p:cNvSpPr>
            <a:spLocks noChangeArrowheads="1"/>
          </p:cNvSpPr>
          <p:nvPr/>
        </p:nvSpPr>
        <p:spPr bwMode="auto">
          <a:xfrm>
            <a:off x="0" y="29252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latin typeface="Agency FB" pitchFamily="34" charset="0"/>
            </a:endParaRPr>
          </a:p>
        </p:txBody>
      </p:sp>
      <p:graphicFrame>
        <p:nvGraphicFramePr>
          <p:cNvPr id="206856" name="Object 8"/>
          <p:cNvGraphicFramePr>
            <a:graphicFrameLocks noChangeAspect="1"/>
          </p:cNvGraphicFramePr>
          <p:nvPr>
            <p:extLst>
              <p:ext uri="{D42A27DB-BD31-4B8C-83A1-F6EECF244321}">
                <p14:modId xmlns:p14="http://schemas.microsoft.com/office/powerpoint/2010/main" val="2421759774"/>
              </p:ext>
            </p:extLst>
          </p:nvPr>
        </p:nvGraphicFramePr>
        <p:xfrm>
          <a:off x="4572000" y="1700213"/>
          <a:ext cx="2663825" cy="906462"/>
        </p:xfrm>
        <a:graphic>
          <a:graphicData uri="http://schemas.openxmlformats.org/presentationml/2006/ole">
            <mc:AlternateContent xmlns:mc="http://schemas.openxmlformats.org/markup-compatibility/2006">
              <mc:Choice xmlns:v="urn:schemas-microsoft-com:vml" Requires="v">
                <p:oleObj spid="_x0000_s9573" name="Ecuación" r:id="rId3" imgW="1879600" imgH="635000" progId="Equation.3">
                  <p:embed/>
                </p:oleObj>
              </mc:Choice>
              <mc:Fallback>
                <p:oleObj name="Ecuación" r:id="rId3" imgW="1879600" imgH="635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700213"/>
                        <a:ext cx="2663825"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57" name="Rectangle 9"/>
          <p:cNvSpPr>
            <a:spLocks noChangeArrowheads="1"/>
          </p:cNvSpPr>
          <p:nvPr/>
        </p:nvSpPr>
        <p:spPr bwMode="auto">
          <a:xfrm>
            <a:off x="0" y="29252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latin typeface="Agency FB" pitchFamily="34" charset="0"/>
            </a:endParaRPr>
          </a:p>
        </p:txBody>
      </p:sp>
      <p:graphicFrame>
        <p:nvGraphicFramePr>
          <p:cNvPr id="206858" name="Object 10"/>
          <p:cNvGraphicFramePr>
            <a:graphicFrameLocks noChangeAspect="1"/>
          </p:cNvGraphicFramePr>
          <p:nvPr>
            <p:extLst>
              <p:ext uri="{D42A27DB-BD31-4B8C-83A1-F6EECF244321}">
                <p14:modId xmlns:p14="http://schemas.microsoft.com/office/powerpoint/2010/main" val="441262522"/>
              </p:ext>
            </p:extLst>
          </p:nvPr>
        </p:nvGraphicFramePr>
        <p:xfrm>
          <a:off x="4572000" y="3644900"/>
          <a:ext cx="3311525" cy="952500"/>
        </p:xfrm>
        <a:graphic>
          <a:graphicData uri="http://schemas.openxmlformats.org/presentationml/2006/ole">
            <mc:AlternateContent xmlns:mc="http://schemas.openxmlformats.org/markup-compatibility/2006">
              <mc:Choice xmlns:v="urn:schemas-microsoft-com:vml" Requires="v">
                <p:oleObj spid="_x0000_s9574" name="Ecuación" r:id="rId5" imgW="2222500" imgH="635000" progId="Equation.3">
                  <p:embed/>
                </p:oleObj>
              </mc:Choice>
              <mc:Fallback>
                <p:oleObj name="Ecuación" r:id="rId5" imgW="2222500" imgH="635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644900"/>
                        <a:ext cx="3311525"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59" name="Rectangle 11"/>
          <p:cNvSpPr>
            <a:spLocks noChangeArrowheads="1"/>
          </p:cNvSpPr>
          <p:nvPr/>
        </p:nvSpPr>
        <p:spPr bwMode="auto">
          <a:xfrm>
            <a:off x="0" y="29252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latin typeface="Agency FB" pitchFamily="34" charset="0"/>
            </a:endParaRPr>
          </a:p>
        </p:txBody>
      </p:sp>
      <p:graphicFrame>
        <p:nvGraphicFramePr>
          <p:cNvPr id="206860" name="Object 12"/>
          <p:cNvGraphicFramePr>
            <a:graphicFrameLocks noChangeAspect="1"/>
          </p:cNvGraphicFramePr>
          <p:nvPr>
            <p:extLst>
              <p:ext uri="{D42A27DB-BD31-4B8C-83A1-F6EECF244321}">
                <p14:modId xmlns:p14="http://schemas.microsoft.com/office/powerpoint/2010/main" val="107728819"/>
              </p:ext>
            </p:extLst>
          </p:nvPr>
        </p:nvGraphicFramePr>
        <p:xfrm>
          <a:off x="4643438" y="4581525"/>
          <a:ext cx="4103687" cy="914400"/>
        </p:xfrm>
        <a:graphic>
          <a:graphicData uri="http://schemas.openxmlformats.org/presentationml/2006/ole">
            <mc:AlternateContent xmlns:mc="http://schemas.openxmlformats.org/markup-compatibility/2006">
              <mc:Choice xmlns:v="urn:schemas-microsoft-com:vml" Requires="v">
                <p:oleObj spid="_x0000_s9575" name="Ecuación" r:id="rId7" imgW="3098800" imgH="635000" progId="Equation.3">
                  <p:embed/>
                </p:oleObj>
              </mc:Choice>
              <mc:Fallback>
                <p:oleObj name="Ecuación" r:id="rId7" imgW="3098800" imgH="635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3438" y="4581525"/>
                        <a:ext cx="4103687"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61" name="Rectangle 13"/>
          <p:cNvSpPr>
            <a:spLocks noChangeArrowheads="1"/>
          </p:cNvSpPr>
          <p:nvPr/>
        </p:nvSpPr>
        <p:spPr bwMode="auto">
          <a:xfrm>
            <a:off x="0" y="29252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latin typeface="Agency FB" pitchFamily="34" charset="0"/>
            </a:endParaRPr>
          </a:p>
        </p:txBody>
      </p:sp>
      <p:graphicFrame>
        <p:nvGraphicFramePr>
          <p:cNvPr id="206862" name="Object 14"/>
          <p:cNvGraphicFramePr>
            <a:graphicFrameLocks noChangeAspect="1"/>
          </p:cNvGraphicFramePr>
          <p:nvPr>
            <p:extLst>
              <p:ext uri="{D42A27DB-BD31-4B8C-83A1-F6EECF244321}">
                <p14:modId xmlns:p14="http://schemas.microsoft.com/office/powerpoint/2010/main" val="1778149925"/>
              </p:ext>
            </p:extLst>
          </p:nvPr>
        </p:nvGraphicFramePr>
        <p:xfrm>
          <a:off x="4643438" y="5516563"/>
          <a:ext cx="2879725" cy="1001712"/>
        </p:xfrm>
        <a:graphic>
          <a:graphicData uri="http://schemas.openxmlformats.org/presentationml/2006/ole">
            <mc:AlternateContent xmlns:mc="http://schemas.openxmlformats.org/markup-compatibility/2006">
              <mc:Choice xmlns:v="urn:schemas-microsoft-com:vml" Requires="v">
                <p:oleObj spid="_x0000_s9576" name="Ecuación" r:id="rId9" imgW="1841500" imgH="635000" progId="Equation.3">
                  <p:embed/>
                </p:oleObj>
              </mc:Choice>
              <mc:Fallback>
                <p:oleObj name="Ecuación" r:id="rId9" imgW="1841500" imgH="635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5516563"/>
                        <a:ext cx="2879725" cy="1001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63" name="Line 15"/>
          <p:cNvSpPr>
            <a:spLocks noChangeShapeType="1"/>
          </p:cNvSpPr>
          <p:nvPr/>
        </p:nvSpPr>
        <p:spPr bwMode="auto">
          <a:xfrm flipV="1">
            <a:off x="3348038" y="3141663"/>
            <a:ext cx="1223962"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206864" name="Line 16"/>
          <p:cNvSpPr>
            <a:spLocks noChangeShapeType="1"/>
          </p:cNvSpPr>
          <p:nvPr/>
        </p:nvSpPr>
        <p:spPr bwMode="auto">
          <a:xfrm>
            <a:off x="3348038" y="4149725"/>
            <a:ext cx="1295400" cy="719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sp>
        <p:nvSpPr>
          <p:cNvPr id="206865" name="Rectangle 17"/>
          <p:cNvSpPr>
            <a:spLocks noChangeArrowheads="1"/>
          </p:cNvSpPr>
          <p:nvPr/>
        </p:nvSpPr>
        <p:spPr bwMode="auto">
          <a:xfrm>
            <a:off x="0" y="29252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latin typeface="Agency FB" pitchFamily="34" charset="0"/>
            </a:endParaRPr>
          </a:p>
        </p:txBody>
      </p:sp>
      <p:graphicFrame>
        <p:nvGraphicFramePr>
          <p:cNvPr id="206866" name="Object 18"/>
          <p:cNvGraphicFramePr>
            <a:graphicFrameLocks noChangeAspect="1"/>
          </p:cNvGraphicFramePr>
          <p:nvPr>
            <p:extLst>
              <p:ext uri="{D42A27DB-BD31-4B8C-83A1-F6EECF244321}">
                <p14:modId xmlns:p14="http://schemas.microsoft.com/office/powerpoint/2010/main" val="2641988169"/>
              </p:ext>
            </p:extLst>
          </p:nvPr>
        </p:nvGraphicFramePr>
        <p:xfrm>
          <a:off x="4355976" y="2662238"/>
          <a:ext cx="4392613" cy="958850"/>
        </p:xfrm>
        <a:graphic>
          <a:graphicData uri="http://schemas.openxmlformats.org/presentationml/2006/ole">
            <mc:AlternateContent xmlns:mc="http://schemas.openxmlformats.org/markup-compatibility/2006">
              <mc:Choice xmlns:v="urn:schemas-microsoft-com:vml" Requires="v">
                <p:oleObj spid="_x0000_s9577" name="Ecuación" r:id="rId11" imgW="2921000" imgH="635000" progId="Equation.3">
                  <p:embed/>
                </p:oleObj>
              </mc:Choice>
              <mc:Fallback>
                <p:oleObj name="Ecuación" r:id="rId11" imgW="2921000" imgH="6350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55976" y="2662238"/>
                        <a:ext cx="4392613" cy="95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450697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827088" y="301625"/>
            <a:ext cx="7201296" cy="1143000"/>
          </a:xfrm>
        </p:spPr>
        <p:txBody>
          <a:bodyPr>
            <a:normAutofit/>
          </a:bodyPr>
          <a:lstStyle/>
          <a:p>
            <a:pPr algn="ctr"/>
            <a:r>
              <a:rPr lang="es-ES" sz="5400" b="1" dirty="0">
                <a:solidFill>
                  <a:schemeClr val="tx1"/>
                </a:solidFill>
                <a:latin typeface="Agency FB" pitchFamily="34" charset="0"/>
              </a:rPr>
              <a:t>INDICE DE ENDEUDAMIENTO</a:t>
            </a:r>
          </a:p>
        </p:txBody>
      </p:sp>
      <p:sp>
        <p:nvSpPr>
          <p:cNvPr id="207875" name="Rectangle 3"/>
          <p:cNvSpPr>
            <a:spLocks noGrp="1" noChangeArrowheads="1"/>
          </p:cNvSpPr>
          <p:nvPr>
            <p:ph type="body" idx="1"/>
          </p:nvPr>
        </p:nvSpPr>
        <p:spPr>
          <a:xfrm>
            <a:off x="457200" y="1927225"/>
            <a:ext cx="8229600" cy="4525963"/>
          </a:xfrm>
        </p:spPr>
        <p:txBody>
          <a:bodyPr>
            <a:normAutofit/>
          </a:bodyPr>
          <a:lstStyle/>
          <a:p>
            <a:pPr marL="0" indent="0" algn="ctr">
              <a:buFontTx/>
              <a:buNone/>
            </a:pPr>
            <a:r>
              <a:rPr lang="es-ES" sz="3200" b="0" dirty="0">
                <a:latin typeface="Agency FB" pitchFamily="34" charset="0"/>
              </a:rPr>
              <a:t>Nos permite evaluar el riesgo implícito en el mantenimiento de un determinado nivel de deuda y la capacidad de endeudamiento de la empresa.</a:t>
            </a:r>
          </a:p>
          <a:p>
            <a:pPr marL="0" indent="0">
              <a:buFontTx/>
              <a:buNone/>
            </a:pPr>
            <a:r>
              <a:rPr lang="es-ES" sz="3200" b="0" dirty="0">
                <a:latin typeface="Agency FB" pitchFamily="34" charset="0"/>
              </a:rPr>
              <a:t>     </a:t>
            </a:r>
          </a:p>
          <a:p>
            <a:pPr marL="0" indent="0"/>
            <a:endParaRPr lang="es-ES" sz="3200" b="0" dirty="0">
              <a:latin typeface="Agency FB" pitchFamily="34" charset="0"/>
            </a:endParaRPr>
          </a:p>
        </p:txBody>
      </p:sp>
      <p:graphicFrame>
        <p:nvGraphicFramePr>
          <p:cNvPr id="207877" name="Object 5"/>
          <p:cNvGraphicFramePr>
            <a:graphicFrameLocks noChangeAspect="1"/>
          </p:cNvGraphicFramePr>
          <p:nvPr>
            <p:extLst>
              <p:ext uri="{D42A27DB-BD31-4B8C-83A1-F6EECF244321}">
                <p14:modId xmlns:p14="http://schemas.microsoft.com/office/powerpoint/2010/main" val="729976763"/>
              </p:ext>
            </p:extLst>
          </p:nvPr>
        </p:nvGraphicFramePr>
        <p:xfrm>
          <a:off x="1115616" y="3933056"/>
          <a:ext cx="6408737" cy="1890712"/>
        </p:xfrm>
        <a:graphic>
          <a:graphicData uri="http://schemas.openxmlformats.org/presentationml/2006/ole">
            <mc:AlternateContent xmlns:mc="http://schemas.openxmlformats.org/markup-compatibility/2006">
              <mc:Choice xmlns:v="urn:schemas-microsoft-com:vml" Requires="v">
                <p:oleObj spid="_x0000_s10313" name="Ecuación" r:id="rId3" imgW="2159000" imgH="635000" progId="Equation.3">
                  <p:embed/>
                </p:oleObj>
              </mc:Choice>
              <mc:Fallback>
                <p:oleObj name="Ecuación" r:id="rId3" imgW="2159000" imgH="635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3933056"/>
                        <a:ext cx="6408737" cy="1890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1 Estrella de 5 puntas"/>
          <p:cNvSpPr/>
          <p:nvPr/>
        </p:nvSpPr>
        <p:spPr>
          <a:xfrm>
            <a:off x="7956376" y="5949280"/>
            <a:ext cx="288032" cy="28803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3139678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a:spLocks noChangeArrowheads="1"/>
          </p:cNvSpPr>
          <p:nvPr/>
        </p:nvSpPr>
        <p:spPr bwMode="auto">
          <a:xfrm>
            <a:off x="792312" y="724649"/>
            <a:ext cx="7740352"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s-ES" sz="5200" b="1" dirty="0">
                <a:latin typeface="Agency FB" pitchFamily="34" charset="0"/>
              </a:rPr>
              <a:t>DIAGNÓSTICO FINANCIERO</a:t>
            </a:r>
          </a:p>
        </p:txBody>
      </p:sp>
      <p:sp>
        <p:nvSpPr>
          <p:cNvPr id="208899" name="Text Box 3"/>
          <p:cNvSpPr txBox="1">
            <a:spLocks noChangeArrowheads="1"/>
          </p:cNvSpPr>
          <p:nvPr/>
        </p:nvSpPr>
        <p:spPr bwMode="auto">
          <a:xfrm>
            <a:off x="576263" y="2204864"/>
            <a:ext cx="817245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CO" sz="3600" dirty="0">
                <a:latin typeface="Agency FB" pitchFamily="34" charset="0"/>
              </a:rPr>
              <a:t>El cálculo de los indicadores es apenas el comienzo del diagnóstico financiero. Para tener un diagnóstico completo se deben analizar otros aspectos importantes, manteniendo la estructura del análisis en liquidez, rentabilidad y endeudamiento.</a:t>
            </a:r>
            <a:endParaRPr lang="es-ES" sz="3600" dirty="0">
              <a:latin typeface="Agency FB" pitchFamily="34" charset="0"/>
            </a:endParaRPr>
          </a:p>
        </p:txBody>
      </p:sp>
    </p:spTree>
    <p:extLst>
      <p:ext uri="{BB962C8B-B14F-4D97-AF65-F5344CB8AC3E}">
        <p14:creationId xmlns:p14="http://schemas.microsoft.com/office/powerpoint/2010/main" val="356143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ChangeArrowheads="1"/>
          </p:cNvSpPr>
          <p:nvPr/>
        </p:nvSpPr>
        <p:spPr bwMode="auto">
          <a:xfrm>
            <a:off x="2438940" y="44624"/>
            <a:ext cx="4458208" cy="980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s-ES" sz="8000" b="1" dirty="0" smtClean="0">
                <a:effectLst>
                  <a:outerShdw blurRad="38100" dist="38100" dir="2700000" algn="tl">
                    <a:srgbClr val="000000">
                      <a:alpha val="43137"/>
                    </a:srgbClr>
                  </a:outerShdw>
                </a:effectLst>
                <a:latin typeface="Agency FB" pitchFamily="34" charset="0"/>
              </a:rPr>
              <a:t>LIQUIDEZ</a:t>
            </a:r>
            <a:endParaRPr lang="es-ES" sz="8000" b="1" dirty="0">
              <a:effectLst>
                <a:outerShdw blurRad="38100" dist="38100" dir="2700000" algn="tl">
                  <a:srgbClr val="000000">
                    <a:alpha val="43137"/>
                  </a:srgbClr>
                </a:outerShdw>
              </a:effectLst>
              <a:latin typeface="Agency FB" pitchFamily="34" charset="0"/>
            </a:endParaRPr>
          </a:p>
        </p:txBody>
      </p:sp>
      <p:pic>
        <p:nvPicPr>
          <p:cNvPr id="2099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960" y="1807988"/>
            <a:ext cx="8545512"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3551920" y="1196752"/>
            <a:ext cx="2232248" cy="523220"/>
          </a:xfrm>
          <a:prstGeom prst="rect">
            <a:avLst/>
          </a:prstGeom>
          <a:noFill/>
        </p:spPr>
        <p:txBody>
          <a:bodyPr wrap="square" rtlCol="0">
            <a:spAutoFit/>
          </a:bodyPr>
          <a:lstStyle/>
          <a:p>
            <a:pPr algn="ctr"/>
            <a:r>
              <a:rPr lang="es-CO" sz="2800" b="1" dirty="0">
                <a:latin typeface="Agency FB" pitchFamily="34" charset="0"/>
              </a:rPr>
              <a:t>CICLO DE </a:t>
            </a:r>
            <a:r>
              <a:rPr lang="es-CO" sz="2800" b="1" dirty="0" smtClean="0">
                <a:latin typeface="Agency FB" pitchFamily="34" charset="0"/>
              </a:rPr>
              <a:t>CAJA</a:t>
            </a:r>
            <a:endParaRPr lang="es-ES" sz="2800" b="1" dirty="0">
              <a:latin typeface="Agency FB" pitchFamily="34" charset="0"/>
            </a:endParaRPr>
          </a:p>
        </p:txBody>
      </p:sp>
    </p:spTree>
    <p:extLst>
      <p:ext uri="{BB962C8B-B14F-4D97-AF65-F5344CB8AC3E}">
        <p14:creationId xmlns:p14="http://schemas.microsoft.com/office/powerpoint/2010/main" val="4572662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Text Box 3"/>
          <p:cNvSpPr txBox="1">
            <a:spLocks noChangeArrowheads="1"/>
          </p:cNvSpPr>
          <p:nvPr/>
        </p:nvSpPr>
        <p:spPr bwMode="auto">
          <a:xfrm>
            <a:off x="908757" y="1796618"/>
            <a:ext cx="7518573"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CO" sz="3200" dirty="0">
                <a:latin typeface="Agency FB" pitchFamily="34" charset="0"/>
              </a:rPr>
              <a:t>Días de materia prima				</a:t>
            </a:r>
            <a:r>
              <a:rPr lang="es-CO" sz="3200" dirty="0" smtClean="0">
                <a:latin typeface="Agency FB" pitchFamily="34" charset="0"/>
              </a:rPr>
              <a:t>xxx</a:t>
            </a:r>
          </a:p>
          <a:p>
            <a:pPr>
              <a:spcBef>
                <a:spcPct val="50000"/>
              </a:spcBef>
            </a:pPr>
            <a:r>
              <a:rPr lang="es-CO" sz="3200" dirty="0" smtClean="0">
                <a:latin typeface="Agency FB" pitchFamily="34" charset="0"/>
              </a:rPr>
              <a:t>+Días de producto en proceso			xxx</a:t>
            </a:r>
          </a:p>
          <a:p>
            <a:pPr>
              <a:spcBef>
                <a:spcPct val="50000"/>
              </a:spcBef>
            </a:pPr>
            <a:r>
              <a:rPr lang="es-CO" sz="3200" dirty="0" smtClean="0">
                <a:latin typeface="Agency FB" pitchFamily="34" charset="0"/>
              </a:rPr>
              <a:t>+</a:t>
            </a:r>
            <a:r>
              <a:rPr lang="es-CO" sz="3200" dirty="0">
                <a:latin typeface="Agency FB" pitchFamily="34" charset="0"/>
              </a:rPr>
              <a:t>Días de producto terminado			</a:t>
            </a:r>
            <a:r>
              <a:rPr lang="es-CO" sz="3200" dirty="0" smtClean="0">
                <a:latin typeface="Agency FB" pitchFamily="34" charset="0"/>
              </a:rPr>
              <a:t>xxx</a:t>
            </a:r>
            <a:endParaRPr lang="es-CO" sz="3200" dirty="0">
              <a:latin typeface="Agency FB" pitchFamily="34" charset="0"/>
            </a:endParaRPr>
          </a:p>
          <a:p>
            <a:pPr>
              <a:spcBef>
                <a:spcPct val="50000"/>
              </a:spcBef>
            </a:pPr>
            <a:r>
              <a:rPr lang="es-CO" sz="3200" dirty="0">
                <a:latin typeface="Agency FB" pitchFamily="34" charset="0"/>
              </a:rPr>
              <a:t>+Días de cuentas por cobrar			</a:t>
            </a:r>
            <a:r>
              <a:rPr lang="es-CO" sz="3200" u="sng" dirty="0" smtClean="0">
                <a:latin typeface="Agency FB" pitchFamily="34" charset="0"/>
              </a:rPr>
              <a:t>xxx</a:t>
            </a:r>
            <a:endParaRPr lang="es-CO" sz="3200" u="sng" dirty="0">
              <a:latin typeface="Agency FB" pitchFamily="34" charset="0"/>
            </a:endParaRPr>
          </a:p>
          <a:p>
            <a:pPr>
              <a:spcBef>
                <a:spcPct val="50000"/>
              </a:spcBef>
            </a:pPr>
            <a:r>
              <a:rPr lang="es-CO" sz="3200" dirty="0">
                <a:latin typeface="Agency FB" pitchFamily="34" charset="0"/>
              </a:rPr>
              <a:t>Días Sistema de circulación de </a:t>
            </a:r>
            <a:r>
              <a:rPr lang="es-CO" sz="3200" dirty="0" smtClean="0">
                <a:latin typeface="Agency FB" pitchFamily="34" charset="0"/>
              </a:rPr>
              <a:t>fondos         </a:t>
            </a:r>
            <a:r>
              <a:rPr lang="es-CO" sz="3200" dirty="0">
                <a:latin typeface="Agency FB" pitchFamily="34" charset="0"/>
              </a:rPr>
              <a:t>	</a:t>
            </a:r>
            <a:r>
              <a:rPr lang="es-CO" sz="3200" dirty="0" smtClean="0">
                <a:latin typeface="Agency FB" pitchFamily="34" charset="0"/>
              </a:rPr>
              <a:t>xxx</a:t>
            </a:r>
            <a:endParaRPr lang="es-CO" sz="3200" dirty="0">
              <a:latin typeface="Agency FB" pitchFamily="34" charset="0"/>
            </a:endParaRPr>
          </a:p>
          <a:p>
            <a:pPr>
              <a:spcBef>
                <a:spcPct val="50000"/>
              </a:spcBef>
            </a:pPr>
            <a:r>
              <a:rPr lang="es-CO" sz="3200" dirty="0">
                <a:latin typeface="Agency FB" pitchFamily="34" charset="0"/>
              </a:rPr>
              <a:t>-Días de cuentas por pagar			</a:t>
            </a:r>
            <a:r>
              <a:rPr lang="es-CO" sz="3200" dirty="0" smtClean="0">
                <a:latin typeface="Agency FB" pitchFamily="34" charset="0"/>
              </a:rPr>
              <a:t>            </a:t>
            </a:r>
            <a:r>
              <a:rPr lang="es-CO" sz="3200" u="sng" dirty="0" smtClean="0">
                <a:latin typeface="Agency FB" pitchFamily="34" charset="0"/>
              </a:rPr>
              <a:t>xxx</a:t>
            </a:r>
          </a:p>
          <a:p>
            <a:pPr>
              <a:spcBef>
                <a:spcPct val="50000"/>
              </a:spcBef>
            </a:pPr>
            <a:r>
              <a:rPr lang="es-CO" sz="3200" dirty="0" smtClean="0">
                <a:latin typeface="Agency FB" pitchFamily="34" charset="0"/>
              </a:rPr>
              <a:t>CICLO DE CAJA			                       xxx </a:t>
            </a:r>
            <a:r>
              <a:rPr lang="es-CO" sz="3200" dirty="0" smtClean="0"/>
              <a:t>	</a:t>
            </a:r>
            <a:endParaRPr lang="es-ES" sz="3200" dirty="0"/>
          </a:p>
        </p:txBody>
      </p:sp>
      <p:sp>
        <p:nvSpPr>
          <p:cNvPr id="4" name="Rectangle 2"/>
          <p:cNvSpPr>
            <a:spLocks noChangeArrowheads="1"/>
          </p:cNvSpPr>
          <p:nvPr/>
        </p:nvSpPr>
        <p:spPr bwMode="auto">
          <a:xfrm>
            <a:off x="2438940" y="44624"/>
            <a:ext cx="4458208" cy="980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s-ES" sz="8000" b="1" dirty="0" smtClean="0">
                <a:effectLst>
                  <a:outerShdw blurRad="38100" dist="38100" dir="2700000" algn="tl">
                    <a:srgbClr val="000000">
                      <a:alpha val="43137"/>
                    </a:srgbClr>
                  </a:outerShdw>
                </a:effectLst>
                <a:latin typeface="Agency FB" pitchFamily="34" charset="0"/>
              </a:rPr>
              <a:t>LIQUIDEZ</a:t>
            </a:r>
            <a:endParaRPr lang="es-ES" sz="8000" b="1" dirty="0">
              <a:effectLst>
                <a:outerShdw blurRad="38100" dist="38100" dir="2700000" algn="tl">
                  <a:srgbClr val="000000">
                    <a:alpha val="43137"/>
                  </a:srgbClr>
                </a:outerShdw>
              </a:effectLst>
              <a:latin typeface="Agency FB" pitchFamily="34" charset="0"/>
            </a:endParaRPr>
          </a:p>
        </p:txBody>
      </p:sp>
      <p:sp>
        <p:nvSpPr>
          <p:cNvPr id="5" name="4 CuadroTexto"/>
          <p:cNvSpPr txBox="1"/>
          <p:nvPr/>
        </p:nvSpPr>
        <p:spPr>
          <a:xfrm>
            <a:off x="3551920" y="1196752"/>
            <a:ext cx="2232248" cy="523220"/>
          </a:xfrm>
          <a:prstGeom prst="rect">
            <a:avLst/>
          </a:prstGeom>
          <a:noFill/>
        </p:spPr>
        <p:txBody>
          <a:bodyPr wrap="square" rtlCol="0">
            <a:spAutoFit/>
          </a:bodyPr>
          <a:lstStyle/>
          <a:p>
            <a:pPr algn="ctr"/>
            <a:r>
              <a:rPr lang="es-CO" sz="2800" b="1" dirty="0">
                <a:latin typeface="Agency FB" pitchFamily="34" charset="0"/>
              </a:rPr>
              <a:t>CICLO DE </a:t>
            </a:r>
            <a:r>
              <a:rPr lang="es-CO" sz="2800" b="1" dirty="0" smtClean="0">
                <a:latin typeface="Agency FB" pitchFamily="34" charset="0"/>
              </a:rPr>
              <a:t>CAJA</a:t>
            </a:r>
            <a:endParaRPr lang="es-ES" sz="2800" b="1" dirty="0">
              <a:latin typeface="Agency FB" pitchFamily="34" charset="0"/>
            </a:endParaRPr>
          </a:p>
        </p:txBody>
      </p:sp>
      <p:sp>
        <p:nvSpPr>
          <p:cNvPr id="2" name="1 Estrella de 5 puntas"/>
          <p:cNvSpPr/>
          <p:nvPr/>
        </p:nvSpPr>
        <p:spPr>
          <a:xfrm>
            <a:off x="8532440" y="6453336"/>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1678682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Text Box 3"/>
          <p:cNvSpPr txBox="1">
            <a:spLocks noChangeArrowheads="1"/>
          </p:cNvSpPr>
          <p:nvPr/>
        </p:nvSpPr>
        <p:spPr bwMode="auto">
          <a:xfrm>
            <a:off x="431800" y="1484313"/>
            <a:ext cx="83169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CO" sz="3200" dirty="0">
                <a:latin typeface="Agency FB" pitchFamily="34" charset="0"/>
              </a:rPr>
              <a:t>Además de disponer con capital de trabajo suficiente, éste debe ser dinámico y eficiente</a:t>
            </a:r>
            <a:endParaRPr lang="es-ES" sz="3200" dirty="0">
              <a:latin typeface="Agency FB" pitchFamily="34" charset="0"/>
            </a:endParaRPr>
          </a:p>
        </p:txBody>
      </p:sp>
      <p:sp>
        <p:nvSpPr>
          <p:cNvPr id="211972" name="Text Box 4"/>
          <p:cNvSpPr txBox="1">
            <a:spLocks noChangeArrowheads="1"/>
          </p:cNvSpPr>
          <p:nvPr/>
        </p:nvSpPr>
        <p:spPr bwMode="auto">
          <a:xfrm>
            <a:off x="1024335" y="3464928"/>
            <a:ext cx="39163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s-CO" sz="2400" dirty="0">
                <a:solidFill>
                  <a:schemeClr val="accent1">
                    <a:lumMod val="50000"/>
                  </a:schemeClr>
                </a:solidFill>
                <a:latin typeface="Agency FB" pitchFamily="34" charset="0"/>
              </a:rPr>
              <a:t>Rotación de activos </a:t>
            </a:r>
            <a:r>
              <a:rPr lang="es-CO" sz="2400" dirty="0" smtClean="0">
                <a:solidFill>
                  <a:schemeClr val="accent1">
                    <a:lumMod val="50000"/>
                  </a:schemeClr>
                </a:solidFill>
                <a:latin typeface="Agency FB" pitchFamily="34" charset="0"/>
              </a:rPr>
              <a:t>corrientes  =</a:t>
            </a:r>
            <a:endParaRPr lang="es-ES" sz="2400" dirty="0">
              <a:solidFill>
                <a:schemeClr val="accent1">
                  <a:lumMod val="50000"/>
                </a:schemeClr>
              </a:solidFill>
              <a:latin typeface="Agency FB" pitchFamily="34" charset="0"/>
            </a:endParaRPr>
          </a:p>
        </p:txBody>
      </p:sp>
      <p:sp>
        <p:nvSpPr>
          <p:cNvPr id="211973" name="Text Box 5"/>
          <p:cNvSpPr txBox="1">
            <a:spLocks noChangeArrowheads="1"/>
          </p:cNvSpPr>
          <p:nvPr/>
        </p:nvSpPr>
        <p:spPr bwMode="auto">
          <a:xfrm>
            <a:off x="5295241" y="3140968"/>
            <a:ext cx="23764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CO" sz="2400" dirty="0" smtClean="0">
                <a:solidFill>
                  <a:schemeClr val="accent1">
                    <a:lumMod val="50000"/>
                  </a:schemeClr>
                </a:solidFill>
                <a:latin typeface="Agency FB" pitchFamily="34" charset="0"/>
              </a:rPr>
              <a:t>Ventas netas</a:t>
            </a:r>
            <a:endParaRPr lang="es-ES" sz="2400" dirty="0">
              <a:solidFill>
                <a:schemeClr val="accent1">
                  <a:lumMod val="50000"/>
                </a:schemeClr>
              </a:solidFill>
              <a:latin typeface="Agency FB" pitchFamily="34" charset="0"/>
            </a:endParaRPr>
          </a:p>
        </p:txBody>
      </p:sp>
      <p:sp>
        <p:nvSpPr>
          <p:cNvPr id="211974" name="Text Box 6"/>
          <p:cNvSpPr txBox="1">
            <a:spLocks noChangeArrowheads="1"/>
          </p:cNvSpPr>
          <p:nvPr/>
        </p:nvSpPr>
        <p:spPr bwMode="auto">
          <a:xfrm>
            <a:off x="4750618" y="3808367"/>
            <a:ext cx="34217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s-CO" sz="2400" dirty="0" smtClean="0">
                <a:solidFill>
                  <a:schemeClr val="accent1">
                    <a:lumMod val="50000"/>
                  </a:schemeClr>
                </a:solidFill>
                <a:latin typeface="Agency FB" pitchFamily="34" charset="0"/>
              </a:rPr>
              <a:t>Promedio</a:t>
            </a:r>
            <a:r>
              <a:rPr lang="es-CO" sz="2400" dirty="0">
                <a:latin typeface="Agency FB" pitchFamily="34" charset="0"/>
              </a:rPr>
              <a:t> </a:t>
            </a:r>
            <a:r>
              <a:rPr lang="es-CO" sz="2400" dirty="0" smtClean="0">
                <a:solidFill>
                  <a:schemeClr val="accent1">
                    <a:lumMod val="50000"/>
                  </a:schemeClr>
                </a:solidFill>
                <a:latin typeface="Agency FB" pitchFamily="34" charset="0"/>
              </a:rPr>
              <a:t>de </a:t>
            </a:r>
            <a:r>
              <a:rPr lang="es-CO" sz="2400" dirty="0">
                <a:solidFill>
                  <a:schemeClr val="accent1">
                    <a:lumMod val="50000"/>
                  </a:schemeClr>
                </a:solidFill>
                <a:latin typeface="Agency FB" pitchFamily="34" charset="0"/>
              </a:rPr>
              <a:t>activos corrientes</a:t>
            </a:r>
            <a:endParaRPr lang="es-ES" sz="2400" dirty="0">
              <a:solidFill>
                <a:schemeClr val="accent1">
                  <a:lumMod val="50000"/>
                </a:schemeClr>
              </a:solidFill>
              <a:latin typeface="Agency FB" pitchFamily="34" charset="0"/>
            </a:endParaRPr>
          </a:p>
        </p:txBody>
      </p:sp>
      <p:sp>
        <p:nvSpPr>
          <p:cNvPr id="211975" name="Line 7"/>
          <p:cNvSpPr>
            <a:spLocks noChangeShapeType="1"/>
          </p:cNvSpPr>
          <p:nvPr/>
        </p:nvSpPr>
        <p:spPr bwMode="auto">
          <a:xfrm>
            <a:off x="4769234" y="3695761"/>
            <a:ext cx="3384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s-CO" sz="2400">
              <a:solidFill>
                <a:schemeClr val="accent1">
                  <a:lumMod val="50000"/>
                </a:schemeClr>
              </a:solidFill>
              <a:latin typeface="Agency FB" pitchFamily="34" charset="0"/>
            </a:endParaRPr>
          </a:p>
        </p:txBody>
      </p:sp>
      <p:sp>
        <p:nvSpPr>
          <p:cNvPr id="211976" name="Text Box 8"/>
          <p:cNvSpPr txBox="1">
            <a:spLocks noChangeArrowheads="1"/>
          </p:cNvSpPr>
          <p:nvPr/>
        </p:nvSpPr>
        <p:spPr bwMode="auto">
          <a:xfrm>
            <a:off x="1448477" y="5062612"/>
            <a:ext cx="39462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s-CO" sz="2400" dirty="0">
                <a:solidFill>
                  <a:schemeClr val="accent1">
                    <a:lumMod val="50000"/>
                  </a:schemeClr>
                </a:solidFill>
                <a:latin typeface="Agency FB" pitchFamily="34" charset="0"/>
              </a:rPr>
              <a:t>Productividad de capital de </a:t>
            </a:r>
            <a:r>
              <a:rPr lang="es-CO" sz="2400" dirty="0" smtClean="0">
                <a:solidFill>
                  <a:schemeClr val="accent1">
                    <a:lumMod val="50000"/>
                  </a:schemeClr>
                </a:solidFill>
                <a:latin typeface="Agency FB" pitchFamily="34" charset="0"/>
              </a:rPr>
              <a:t>trabajo   =</a:t>
            </a:r>
            <a:endParaRPr lang="es-ES" sz="2400" dirty="0">
              <a:solidFill>
                <a:schemeClr val="accent1">
                  <a:lumMod val="50000"/>
                </a:schemeClr>
              </a:solidFill>
              <a:latin typeface="Agency FB" pitchFamily="34" charset="0"/>
            </a:endParaRPr>
          </a:p>
        </p:txBody>
      </p:sp>
      <p:sp>
        <p:nvSpPr>
          <p:cNvPr id="211977" name="Text Box 9"/>
          <p:cNvSpPr txBox="1">
            <a:spLocks noChangeArrowheads="1"/>
          </p:cNvSpPr>
          <p:nvPr/>
        </p:nvSpPr>
        <p:spPr bwMode="auto">
          <a:xfrm>
            <a:off x="5371430" y="4869160"/>
            <a:ext cx="1720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CO" sz="2400" dirty="0" err="1">
                <a:solidFill>
                  <a:schemeClr val="accent1">
                    <a:lumMod val="50000"/>
                  </a:schemeClr>
                </a:solidFill>
                <a:latin typeface="Agency FB" pitchFamily="34" charset="0"/>
              </a:rPr>
              <a:t>KTNO</a:t>
            </a:r>
            <a:endParaRPr lang="es-ES" sz="2400" dirty="0">
              <a:solidFill>
                <a:schemeClr val="accent1">
                  <a:lumMod val="50000"/>
                </a:schemeClr>
              </a:solidFill>
              <a:latin typeface="Agency FB" pitchFamily="34" charset="0"/>
            </a:endParaRPr>
          </a:p>
        </p:txBody>
      </p:sp>
      <p:sp>
        <p:nvSpPr>
          <p:cNvPr id="211978" name="Text Box 10"/>
          <p:cNvSpPr txBox="1">
            <a:spLocks noChangeArrowheads="1"/>
          </p:cNvSpPr>
          <p:nvPr/>
        </p:nvSpPr>
        <p:spPr bwMode="auto">
          <a:xfrm>
            <a:off x="5652120" y="5289732"/>
            <a:ext cx="11731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CO" sz="2400">
                <a:solidFill>
                  <a:schemeClr val="accent1">
                    <a:lumMod val="50000"/>
                  </a:schemeClr>
                </a:solidFill>
                <a:latin typeface="Agency FB" pitchFamily="34" charset="0"/>
              </a:rPr>
              <a:t>Ventas</a:t>
            </a:r>
            <a:endParaRPr lang="es-ES" sz="2400">
              <a:solidFill>
                <a:schemeClr val="accent1">
                  <a:lumMod val="50000"/>
                </a:schemeClr>
              </a:solidFill>
              <a:latin typeface="Agency FB" pitchFamily="34" charset="0"/>
            </a:endParaRPr>
          </a:p>
        </p:txBody>
      </p:sp>
      <p:sp>
        <p:nvSpPr>
          <p:cNvPr id="211979" name="Line 11"/>
          <p:cNvSpPr>
            <a:spLocks noChangeShapeType="1"/>
          </p:cNvSpPr>
          <p:nvPr/>
        </p:nvSpPr>
        <p:spPr bwMode="auto">
          <a:xfrm>
            <a:off x="5561707" y="5327535"/>
            <a:ext cx="1407449" cy="32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s-CO" sz="2400">
              <a:solidFill>
                <a:schemeClr val="accent1">
                  <a:lumMod val="50000"/>
                </a:schemeClr>
              </a:solidFill>
              <a:latin typeface="Agency FB" pitchFamily="34" charset="0"/>
            </a:endParaRPr>
          </a:p>
        </p:txBody>
      </p:sp>
      <p:sp>
        <p:nvSpPr>
          <p:cNvPr id="12" name="Rectangle 2"/>
          <p:cNvSpPr>
            <a:spLocks noChangeArrowheads="1"/>
          </p:cNvSpPr>
          <p:nvPr/>
        </p:nvSpPr>
        <p:spPr bwMode="auto">
          <a:xfrm>
            <a:off x="2438940" y="44624"/>
            <a:ext cx="4458208" cy="980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s-ES" sz="8000" b="1" dirty="0" smtClean="0">
                <a:effectLst>
                  <a:outerShdw blurRad="38100" dist="38100" dir="2700000" algn="tl">
                    <a:srgbClr val="000000">
                      <a:alpha val="43137"/>
                    </a:srgbClr>
                  </a:outerShdw>
                </a:effectLst>
                <a:latin typeface="Agency FB" pitchFamily="34" charset="0"/>
              </a:rPr>
              <a:t>LIQUIDEZ</a:t>
            </a:r>
            <a:endParaRPr lang="es-ES" sz="8000" b="1" dirty="0">
              <a:effectLst>
                <a:outerShdw blurRad="38100" dist="38100" dir="2700000" algn="tl">
                  <a:srgbClr val="000000">
                    <a:alpha val="43137"/>
                  </a:srgbClr>
                </a:outerShdw>
              </a:effectLst>
              <a:latin typeface="Agency FB" pitchFamily="34" charset="0"/>
            </a:endParaRPr>
          </a:p>
        </p:txBody>
      </p:sp>
    </p:spTree>
    <p:extLst>
      <p:ext uri="{BB962C8B-B14F-4D97-AF65-F5344CB8AC3E}">
        <p14:creationId xmlns:p14="http://schemas.microsoft.com/office/powerpoint/2010/main" val="8234436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ChangeArrowheads="1"/>
          </p:cNvSpPr>
          <p:nvPr/>
        </p:nvSpPr>
        <p:spPr bwMode="auto">
          <a:xfrm>
            <a:off x="359568" y="286165"/>
            <a:ext cx="8569325" cy="1503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es-ES" sz="4800" b="1" dirty="0">
                <a:effectLst>
                  <a:outerShdw blurRad="38100" dist="38100" dir="2700000" algn="tl">
                    <a:srgbClr val="000000">
                      <a:alpha val="43137"/>
                    </a:srgbClr>
                  </a:outerShdw>
                </a:effectLst>
                <a:latin typeface="Agency FB" pitchFamily="34" charset="0"/>
              </a:rPr>
              <a:t>CAPITAL DE TRABAJO NETO OPERATIVO (</a:t>
            </a:r>
            <a:r>
              <a:rPr lang="es-ES" sz="4800" b="1" dirty="0" err="1">
                <a:effectLst>
                  <a:outerShdw blurRad="38100" dist="38100" dir="2700000" algn="tl">
                    <a:srgbClr val="000000">
                      <a:alpha val="43137"/>
                    </a:srgbClr>
                  </a:outerShdw>
                </a:effectLst>
                <a:latin typeface="Agency FB" pitchFamily="34" charset="0"/>
              </a:rPr>
              <a:t>KTNO</a:t>
            </a:r>
            <a:r>
              <a:rPr lang="es-ES" sz="4800" b="1" dirty="0">
                <a:effectLst>
                  <a:outerShdw blurRad="38100" dist="38100" dir="2700000" algn="tl">
                    <a:srgbClr val="000000">
                      <a:alpha val="43137"/>
                    </a:srgbClr>
                  </a:outerShdw>
                </a:effectLst>
                <a:latin typeface="Agency FB" pitchFamily="34" charset="0"/>
              </a:rPr>
              <a:t>)</a:t>
            </a:r>
          </a:p>
        </p:txBody>
      </p:sp>
      <p:sp>
        <p:nvSpPr>
          <p:cNvPr id="212995" name="Rectangle 3"/>
          <p:cNvSpPr>
            <a:spLocks noChangeArrowheads="1"/>
          </p:cNvSpPr>
          <p:nvPr/>
        </p:nvSpPr>
        <p:spPr bwMode="auto">
          <a:xfrm>
            <a:off x="395288" y="2276872"/>
            <a:ext cx="8497887"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pPr>
            <a:r>
              <a:rPr lang="es-ES" sz="3000" dirty="0">
                <a:latin typeface="Agency FB" pitchFamily="34" charset="0"/>
              </a:rPr>
              <a:t>Determina la porción del flujo de caja del que la empresa se apropia con el fin de reponer el capital de trabajo.</a:t>
            </a:r>
          </a:p>
          <a:p>
            <a:pPr algn="ctr">
              <a:spcBef>
                <a:spcPct val="20000"/>
              </a:spcBef>
            </a:pPr>
            <a:endParaRPr lang="es-ES" sz="3000" dirty="0">
              <a:latin typeface="Agency FB" pitchFamily="34" charset="0"/>
            </a:endParaRPr>
          </a:p>
          <a:p>
            <a:pPr algn="ctr">
              <a:spcBef>
                <a:spcPct val="20000"/>
              </a:spcBef>
            </a:pPr>
            <a:r>
              <a:rPr lang="es-ES" sz="3600" b="1" dirty="0" err="1">
                <a:solidFill>
                  <a:schemeClr val="accent1">
                    <a:lumMod val="50000"/>
                  </a:schemeClr>
                </a:solidFill>
                <a:latin typeface="Agency FB" pitchFamily="34" charset="0"/>
              </a:rPr>
              <a:t>KTNO</a:t>
            </a:r>
            <a:r>
              <a:rPr lang="es-ES" sz="3600" b="1" dirty="0">
                <a:solidFill>
                  <a:schemeClr val="accent1">
                    <a:lumMod val="50000"/>
                  </a:schemeClr>
                </a:solidFill>
                <a:latin typeface="Agency FB" pitchFamily="34" charset="0"/>
              </a:rPr>
              <a:t> = </a:t>
            </a:r>
            <a:r>
              <a:rPr lang="es-ES" sz="3600" b="1" dirty="0" err="1">
                <a:solidFill>
                  <a:schemeClr val="accent1">
                    <a:lumMod val="50000"/>
                  </a:schemeClr>
                </a:solidFill>
                <a:latin typeface="Agency FB" pitchFamily="34" charset="0"/>
              </a:rPr>
              <a:t>CxC</a:t>
            </a:r>
            <a:r>
              <a:rPr lang="es-ES" sz="3600" b="1" dirty="0">
                <a:solidFill>
                  <a:schemeClr val="accent1">
                    <a:lumMod val="50000"/>
                  </a:schemeClr>
                </a:solidFill>
                <a:latin typeface="Agency FB" pitchFamily="34" charset="0"/>
              </a:rPr>
              <a:t> + Inv. – </a:t>
            </a:r>
            <a:r>
              <a:rPr lang="es-ES" sz="3600" b="1" dirty="0" err="1">
                <a:solidFill>
                  <a:schemeClr val="accent1">
                    <a:lumMod val="50000"/>
                  </a:schemeClr>
                </a:solidFill>
                <a:latin typeface="Agency FB" pitchFamily="34" charset="0"/>
              </a:rPr>
              <a:t>CxP</a:t>
            </a:r>
            <a:r>
              <a:rPr lang="es-ES" sz="3600" dirty="0">
                <a:solidFill>
                  <a:schemeClr val="accent1">
                    <a:lumMod val="50000"/>
                  </a:schemeClr>
                </a:solidFill>
                <a:latin typeface="Agency FB" pitchFamily="34" charset="0"/>
              </a:rPr>
              <a:t> </a:t>
            </a:r>
          </a:p>
          <a:p>
            <a:pPr algn="ctr">
              <a:spcBef>
                <a:spcPct val="20000"/>
              </a:spcBef>
            </a:pPr>
            <a:endParaRPr lang="es-ES" sz="3000" dirty="0">
              <a:latin typeface="Agency FB" pitchFamily="34" charset="0"/>
            </a:endParaRPr>
          </a:p>
          <a:p>
            <a:pPr algn="ctr">
              <a:spcBef>
                <a:spcPct val="20000"/>
              </a:spcBef>
            </a:pPr>
            <a:r>
              <a:rPr lang="es-ES" sz="3000" dirty="0">
                <a:latin typeface="Agency FB" pitchFamily="34" charset="0"/>
              </a:rPr>
              <a:t>La reposición del </a:t>
            </a:r>
            <a:r>
              <a:rPr lang="es-ES" sz="3000" dirty="0" err="1">
                <a:latin typeface="Agency FB" pitchFamily="34" charset="0"/>
              </a:rPr>
              <a:t>KT</a:t>
            </a:r>
            <a:r>
              <a:rPr lang="es-ES" sz="3000" dirty="0">
                <a:latin typeface="Agency FB" pitchFamily="34" charset="0"/>
              </a:rPr>
              <a:t> corresponde al  incremento de </a:t>
            </a:r>
            <a:r>
              <a:rPr lang="es-ES" sz="3000" dirty="0" err="1">
                <a:latin typeface="Agency FB" pitchFamily="34" charset="0"/>
              </a:rPr>
              <a:t>KTNO</a:t>
            </a:r>
            <a:r>
              <a:rPr lang="es-ES" sz="3000" dirty="0">
                <a:latin typeface="Agency FB" pitchFamily="34" charset="0"/>
              </a:rPr>
              <a:t> que se requiere para mantener a la empresa en actividad</a:t>
            </a:r>
            <a:r>
              <a:rPr lang="es-ES" sz="2800" dirty="0">
                <a:latin typeface="Agency FB" pitchFamily="34" charset="0"/>
              </a:rPr>
              <a:t>.</a:t>
            </a:r>
          </a:p>
        </p:txBody>
      </p:sp>
    </p:spTree>
    <p:extLst>
      <p:ext uri="{BB962C8B-B14F-4D97-AF65-F5344CB8AC3E}">
        <p14:creationId xmlns:p14="http://schemas.microsoft.com/office/powerpoint/2010/main" val="5433275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1098947" y="188913"/>
            <a:ext cx="6876256"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s-MX" sz="5400" b="1" dirty="0">
                <a:effectLst>
                  <a:outerShdw blurRad="38100" dist="38100" dir="2700000" algn="tl">
                    <a:srgbClr val="000000">
                      <a:alpha val="43137"/>
                    </a:srgbClr>
                  </a:outerShdw>
                </a:effectLst>
                <a:latin typeface="Agency FB" pitchFamily="34" charset="0"/>
              </a:rPr>
              <a:t>FLUJO DE CAJA </a:t>
            </a:r>
            <a:endParaRPr lang="es-ES" sz="5400" b="1" dirty="0">
              <a:effectLst>
                <a:outerShdw blurRad="38100" dist="38100" dir="2700000" algn="tl">
                  <a:srgbClr val="000000">
                    <a:alpha val="43137"/>
                  </a:srgbClr>
                </a:outerShdw>
              </a:effectLst>
              <a:latin typeface="Agency FB" pitchFamily="34" charset="0"/>
            </a:endParaRPr>
          </a:p>
        </p:txBody>
      </p:sp>
      <p:sp>
        <p:nvSpPr>
          <p:cNvPr id="214019" name="Text Box 3"/>
          <p:cNvSpPr txBox="1">
            <a:spLocks noChangeArrowheads="1"/>
          </p:cNvSpPr>
          <p:nvPr/>
        </p:nvSpPr>
        <p:spPr bwMode="auto">
          <a:xfrm>
            <a:off x="179512" y="1412776"/>
            <a:ext cx="7200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ES_tradnl" sz="3200" dirty="0">
                <a:latin typeface="Agency FB" pitchFamily="34" charset="0"/>
              </a:rPr>
              <a:t>El flujo de caja es lo que queda disponible para: </a:t>
            </a:r>
            <a:endParaRPr lang="es-CO" sz="3200" dirty="0">
              <a:latin typeface="Agency FB" pitchFamily="34" charset="0"/>
            </a:endParaRPr>
          </a:p>
        </p:txBody>
      </p:sp>
      <p:sp>
        <p:nvSpPr>
          <p:cNvPr id="214020" name="Text Box 4"/>
          <p:cNvSpPr txBox="1">
            <a:spLocks noChangeArrowheads="1"/>
          </p:cNvSpPr>
          <p:nvPr/>
        </p:nvSpPr>
        <p:spPr bwMode="auto">
          <a:xfrm>
            <a:off x="107504" y="2420888"/>
            <a:ext cx="9144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2800" b="1" dirty="0">
                <a:effectLst>
                  <a:outerShdw blurRad="38100" dist="38100" dir="2700000" algn="tl">
                    <a:srgbClr val="000000">
                      <a:alpha val="43137"/>
                    </a:srgbClr>
                  </a:outerShdw>
                </a:effectLst>
                <a:latin typeface="Agency FB" pitchFamily="34" charset="0"/>
              </a:rPr>
              <a:t>1. </a:t>
            </a:r>
            <a:r>
              <a:rPr lang="es-ES_tradnl" sz="2800" dirty="0">
                <a:latin typeface="Agency FB" pitchFamily="34" charset="0"/>
              </a:rPr>
              <a:t>Reponer capital de trabajo (todo lo necesario para que la empresa lleve a cabo sin contratiempos sus actividades diarias) y reponer activos fijos</a:t>
            </a:r>
            <a:endParaRPr lang="es-CO" sz="2800" dirty="0">
              <a:latin typeface="Agency FB" pitchFamily="34" charset="0"/>
            </a:endParaRPr>
          </a:p>
        </p:txBody>
      </p:sp>
      <p:sp>
        <p:nvSpPr>
          <p:cNvPr id="214021" name="Text Box 5"/>
          <p:cNvSpPr txBox="1">
            <a:spLocks noChangeArrowheads="1"/>
          </p:cNvSpPr>
          <p:nvPr/>
        </p:nvSpPr>
        <p:spPr bwMode="auto">
          <a:xfrm>
            <a:off x="107504" y="3789313"/>
            <a:ext cx="9144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2800" b="1" dirty="0">
                <a:effectLst>
                  <a:outerShdw blurRad="38100" dist="38100" dir="2700000" algn="tl">
                    <a:srgbClr val="000000">
                      <a:alpha val="43137"/>
                    </a:srgbClr>
                  </a:outerShdw>
                </a:effectLst>
                <a:latin typeface="Agency FB" pitchFamily="34" charset="0"/>
              </a:rPr>
              <a:t>2. </a:t>
            </a:r>
            <a:r>
              <a:rPr lang="es-ES_tradnl" sz="2800" dirty="0">
                <a:latin typeface="Agency FB" pitchFamily="34" charset="0"/>
              </a:rPr>
              <a:t>Pagar a los acreedores con el servicio a la deuda (intereses y abono a capital)</a:t>
            </a:r>
            <a:endParaRPr lang="es-CO" sz="2800" dirty="0">
              <a:latin typeface="Agency FB" pitchFamily="34" charset="0"/>
            </a:endParaRPr>
          </a:p>
        </p:txBody>
      </p:sp>
      <p:sp>
        <p:nvSpPr>
          <p:cNvPr id="214022" name="Text Box 6"/>
          <p:cNvSpPr txBox="1">
            <a:spLocks noChangeArrowheads="1"/>
          </p:cNvSpPr>
          <p:nvPr/>
        </p:nvSpPr>
        <p:spPr bwMode="auto">
          <a:xfrm>
            <a:off x="108519" y="5066541"/>
            <a:ext cx="91440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2800" b="1" dirty="0">
                <a:effectLst>
                  <a:outerShdw blurRad="38100" dist="38100" dir="2700000" algn="tl">
                    <a:srgbClr val="000000">
                      <a:alpha val="43137"/>
                    </a:srgbClr>
                  </a:outerShdw>
                </a:effectLst>
                <a:latin typeface="Agency FB" pitchFamily="34" charset="0"/>
              </a:rPr>
              <a:t>3. </a:t>
            </a:r>
            <a:r>
              <a:rPr lang="es-ES_tradnl" sz="2800" dirty="0">
                <a:latin typeface="Agency FB" pitchFamily="34" charset="0"/>
              </a:rPr>
              <a:t>Con lo restante los socios toman decisiones, entre ellas repartir dividendos</a:t>
            </a:r>
            <a:endParaRPr lang="es-CO" sz="2800" dirty="0">
              <a:latin typeface="Agency FB" pitchFamily="34" charset="0"/>
            </a:endParaRPr>
          </a:p>
        </p:txBody>
      </p:sp>
      <p:sp>
        <p:nvSpPr>
          <p:cNvPr id="214023" name="Text Box 7"/>
          <p:cNvSpPr txBox="1">
            <a:spLocks noChangeArrowheads="1"/>
          </p:cNvSpPr>
          <p:nvPr/>
        </p:nvSpPr>
        <p:spPr bwMode="auto">
          <a:xfrm>
            <a:off x="2557648" y="6002124"/>
            <a:ext cx="39588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s-MX" sz="2800" dirty="0">
                <a:latin typeface="Agency FB" pitchFamily="34" charset="0"/>
              </a:rPr>
              <a:t>FLUJO DE CAJA LIBRE = 2 + 3</a:t>
            </a:r>
            <a:endParaRPr lang="es-ES" sz="2800" dirty="0">
              <a:latin typeface="Agency FB" pitchFamily="34" charset="0"/>
            </a:endParaRPr>
          </a:p>
        </p:txBody>
      </p:sp>
    </p:spTree>
    <p:extLst>
      <p:ext uri="{BB962C8B-B14F-4D97-AF65-F5344CB8AC3E}">
        <p14:creationId xmlns:p14="http://schemas.microsoft.com/office/powerpoint/2010/main" val="715916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23528" y="260648"/>
            <a:ext cx="8424936" cy="646331"/>
          </a:xfrm>
          <a:prstGeom prst="rect">
            <a:avLst/>
          </a:prstGeom>
          <a:noFill/>
        </p:spPr>
        <p:txBody>
          <a:bodyPr wrap="square" rtlCol="0">
            <a:spAutoFit/>
          </a:bodyPr>
          <a:lstStyle/>
          <a:p>
            <a:pPr algn="ctr"/>
            <a:r>
              <a:rPr lang="es-CO" sz="3600" b="1" dirty="0" smtClean="0">
                <a:effectLst>
                  <a:outerShdw blurRad="38100" dist="38100" dir="2700000" algn="tl">
                    <a:srgbClr val="000000">
                      <a:alpha val="43137"/>
                    </a:srgbClr>
                  </a:outerShdw>
                </a:effectLst>
                <a:latin typeface="Agency FB" pitchFamily="34" charset="0"/>
              </a:rPr>
              <a:t>LOS NEGOCIOS COMO UN SISTEMA FINANCIERO</a:t>
            </a:r>
            <a:endParaRPr lang="es-CO" sz="3600" b="1" dirty="0">
              <a:effectLst>
                <a:outerShdw blurRad="38100" dist="38100" dir="2700000" algn="tl">
                  <a:srgbClr val="000000">
                    <a:alpha val="43137"/>
                  </a:srgbClr>
                </a:outerShdw>
              </a:effectLst>
              <a:latin typeface="Agency FB" pitchFamily="34" charset="0"/>
            </a:endParaRPr>
          </a:p>
        </p:txBody>
      </p:sp>
      <p:sp>
        <p:nvSpPr>
          <p:cNvPr id="3" name="2 Elipse"/>
          <p:cNvSpPr/>
          <p:nvPr/>
        </p:nvSpPr>
        <p:spPr>
          <a:xfrm>
            <a:off x="2627784" y="1772816"/>
            <a:ext cx="3672408" cy="15841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3 CuadroTexto"/>
          <p:cNvSpPr txBox="1"/>
          <p:nvPr/>
        </p:nvSpPr>
        <p:spPr>
          <a:xfrm>
            <a:off x="2195736" y="1988840"/>
            <a:ext cx="1224136" cy="369332"/>
          </a:xfrm>
          <a:prstGeom prst="rect">
            <a:avLst/>
          </a:prstGeom>
          <a:solidFill>
            <a:schemeClr val="accent1"/>
          </a:solidFill>
        </p:spPr>
        <p:txBody>
          <a:bodyPr wrap="square" rtlCol="0">
            <a:spAutoFit/>
          </a:bodyPr>
          <a:lstStyle/>
          <a:p>
            <a:r>
              <a:rPr lang="es-CO" b="1" dirty="0" smtClean="0">
                <a:latin typeface="Agency FB" pitchFamily="34" charset="0"/>
              </a:rPr>
              <a:t>INVERSIÓN</a:t>
            </a:r>
            <a:endParaRPr lang="es-CO" b="1" dirty="0">
              <a:latin typeface="Agency FB" pitchFamily="34" charset="0"/>
            </a:endParaRPr>
          </a:p>
        </p:txBody>
      </p:sp>
      <p:sp>
        <p:nvSpPr>
          <p:cNvPr id="5" name="4 CuadroTexto"/>
          <p:cNvSpPr txBox="1"/>
          <p:nvPr/>
        </p:nvSpPr>
        <p:spPr>
          <a:xfrm>
            <a:off x="5364088" y="1988840"/>
            <a:ext cx="1296144" cy="369332"/>
          </a:xfrm>
          <a:prstGeom prst="rect">
            <a:avLst/>
          </a:prstGeom>
          <a:solidFill>
            <a:schemeClr val="accent1"/>
          </a:solidFill>
        </p:spPr>
        <p:txBody>
          <a:bodyPr wrap="square" rtlCol="0">
            <a:spAutoFit/>
          </a:bodyPr>
          <a:lstStyle/>
          <a:p>
            <a:r>
              <a:rPr lang="es-CO" b="1" dirty="0" smtClean="0">
                <a:latin typeface="Agency FB" pitchFamily="34" charset="0"/>
              </a:rPr>
              <a:t>FINANCIACIÓN</a:t>
            </a:r>
            <a:endParaRPr lang="es-CO" b="1" dirty="0">
              <a:latin typeface="Agency FB" pitchFamily="34" charset="0"/>
            </a:endParaRPr>
          </a:p>
        </p:txBody>
      </p:sp>
      <p:sp>
        <p:nvSpPr>
          <p:cNvPr id="6" name="5 CuadroTexto"/>
          <p:cNvSpPr txBox="1"/>
          <p:nvPr/>
        </p:nvSpPr>
        <p:spPr>
          <a:xfrm>
            <a:off x="3923928" y="3131676"/>
            <a:ext cx="1296144" cy="369332"/>
          </a:xfrm>
          <a:prstGeom prst="rect">
            <a:avLst/>
          </a:prstGeom>
          <a:solidFill>
            <a:schemeClr val="accent1"/>
          </a:solidFill>
        </p:spPr>
        <p:txBody>
          <a:bodyPr wrap="square" rtlCol="0">
            <a:spAutoFit/>
          </a:bodyPr>
          <a:lstStyle/>
          <a:p>
            <a:r>
              <a:rPr lang="es-CO" b="1" dirty="0" smtClean="0">
                <a:latin typeface="Agency FB" pitchFamily="34" charset="0"/>
              </a:rPr>
              <a:t>OPERACIONES</a:t>
            </a:r>
            <a:endParaRPr lang="es-CO" b="1" dirty="0">
              <a:latin typeface="Agency FB" pitchFamily="34" charset="0"/>
            </a:endParaRPr>
          </a:p>
        </p:txBody>
      </p:sp>
      <p:sp>
        <p:nvSpPr>
          <p:cNvPr id="7" name="6 CuadroTexto"/>
          <p:cNvSpPr txBox="1"/>
          <p:nvPr/>
        </p:nvSpPr>
        <p:spPr>
          <a:xfrm>
            <a:off x="3419872" y="2173506"/>
            <a:ext cx="1944216" cy="646331"/>
          </a:xfrm>
          <a:prstGeom prst="rect">
            <a:avLst/>
          </a:prstGeom>
          <a:noFill/>
        </p:spPr>
        <p:txBody>
          <a:bodyPr wrap="square" rtlCol="0">
            <a:spAutoFit/>
          </a:bodyPr>
          <a:lstStyle/>
          <a:p>
            <a:pPr algn="ctr"/>
            <a:r>
              <a:rPr lang="es-CO" dirty="0" smtClean="0">
                <a:latin typeface="Agency FB" pitchFamily="34" charset="0"/>
              </a:rPr>
              <a:t>Decisiones básicas de la administración</a:t>
            </a:r>
            <a:endParaRPr lang="es-CO" dirty="0">
              <a:latin typeface="Agency FB" pitchFamily="34" charset="0"/>
            </a:endParaRPr>
          </a:p>
        </p:txBody>
      </p:sp>
      <p:sp>
        <p:nvSpPr>
          <p:cNvPr id="8" name="7 CuadroTexto"/>
          <p:cNvSpPr txBox="1"/>
          <p:nvPr/>
        </p:nvSpPr>
        <p:spPr>
          <a:xfrm>
            <a:off x="755576" y="4221088"/>
            <a:ext cx="7992888" cy="2031325"/>
          </a:xfrm>
          <a:prstGeom prst="rect">
            <a:avLst/>
          </a:prstGeom>
          <a:noFill/>
        </p:spPr>
        <p:txBody>
          <a:bodyPr wrap="square" rtlCol="0">
            <a:spAutoFit/>
          </a:bodyPr>
          <a:lstStyle/>
          <a:p>
            <a:pPr algn="just"/>
            <a:r>
              <a:rPr lang="es-CO" dirty="0" smtClean="0">
                <a:latin typeface="Agency FB" pitchFamily="34" charset="0"/>
              </a:rPr>
              <a:t>Los gerentes toman decisiones en nombre de los dueños o accionistas de las empresas.  Despliegan los recursos internos y externos disponibles, para así provocar una ganancia económica a los accionistas.</a:t>
            </a:r>
          </a:p>
          <a:p>
            <a:pPr algn="just"/>
            <a:r>
              <a:rPr lang="es-CO" dirty="0" smtClean="0">
                <a:latin typeface="Agency FB" pitchFamily="34" charset="0"/>
              </a:rPr>
              <a:t>Sin importar el tipo de actividad a la que se dedique la empresa, las decisiones que toman los gerentes se agrupan en 3 áreas básicas:</a:t>
            </a:r>
          </a:p>
          <a:p>
            <a:pPr marL="285750" indent="-285750" algn="just">
              <a:buFont typeface="Wingdings" pitchFamily="2" charset="2"/>
              <a:buChar char="ü"/>
            </a:pPr>
            <a:r>
              <a:rPr lang="es-CO" dirty="0" smtClean="0">
                <a:latin typeface="Agency FB" pitchFamily="34" charset="0"/>
              </a:rPr>
              <a:t>Inversión de recursos</a:t>
            </a:r>
          </a:p>
          <a:p>
            <a:pPr marL="285750" indent="-285750" algn="just">
              <a:buFont typeface="Wingdings" pitchFamily="2" charset="2"/>
              <a:buChar char="ü"/>
            </a:pPr>
            <a:r>
              <a:rPr lang="es-CO" dirty="0" smtClean="0">
                <a:latin typeface="Agency FB" pitchFamily="34" charset="0"/>
              </a:rPr>
              <a:t>Operación del negocio, usando estos recursos</a:t>
            </a:r>
          </a:p>
          <a:p>
            <a:pPr marL="285750" indent="-285750" algn="just">
              <a:buFont typeface="Wingdings" pitchFamily="2" charset="2"/>
              <a:buChar char="ü"/>
            </a:pPr>
            <a:r>
              <a:rPr lang="es-CO" dirty="0" smtClean="0">
                <a:latin typeface="Agency FB" pitchFamily="34" charset="0"/>
              </a:rPr>
              <a:t>Adecuada mezcla de financiación para estos recursos</a:t>
            </a:r>
            <a:endParaRPr lang="es-CO" dirty="0">
              <a:latin typeface="Agency FB" pitchFamily="34" charset="0"/>
            </a:endParaRPr>
          </a:p>
        </p:txBody>
      </p:sp>
    </p:spTree>
    <p:extLst>
      <p:ext uri="{BB962C8B-B14F-4D97-AF65-F5344CB8AC3E}">
        <p14:creationId xmlns:p14="http://schemas.microsoft.com/office/powerpoint/2010/main" val="38287287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ChangeArrowheads="1"/>
          </p:cNvSpPr>
          <p:nvPr/>
        </p:nvSpPr>
        <p:spPr bwMode="auto">
          <a:xfrm>
            <a:off x="1810048" y="476672"/>
            <a:ext cx="5761135" cy="927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es-ES" sz="5400" b="1" dirty="0">
                <a:effectLst>
                  <a:outerShdw blurRad="38100" dist="38100" dir="2700000" algn="tl">
                    <a:srgbClr val="000000">
                      <a:alpha val="43137"/>
                    </a:srgbClr>
                  </a:outerShdw>
                </a:effectLst>
                <a:latin typeface="Agency FB" pitchFamily="34" charset="0"/>
              </a:rPr>
              <a:t>FLUJO DE CAJA LIBRE</a:t>
            </a:r>
          </a:p>
        </p:txBody>
      </p:sp>
      <p:graphicFrame>
        <p:nvGraphicFramePr>
          <p:cNvPr id="216067" name="Group 3"/>
          <p:cNvGraphicFramePr>
            <a:graphicFrameLocks noGrp="1"/>
          </p:cNvGraphicFramePr>
          <p:nvPr>
            <p:extLst>
              <p:ext uri="{D42A27DB-BD31-4B8C-83A1-F6EECF244321}">
                <p14:modId xmlns:p14="http://schemas.microsoft.com/office/powerpoint/2010/main" val="1525703974"/>
              </p:ext>
            </p:extLst>
          </p:nvPr>
        </p:nvGraphicFramePr>
        <p:xfrm>
          <a:off x="818771" y="2265543"/>
          <a:ext cx="7772400" cy="4114801"/>
        </p:xfrm>
        <a:graphic>
          <a:graphicData uri="http://schemas.openxmlformats.org/drawingml/2006/table">
            <a:tbl>
              <a:tblPr>
                <a:tableStyleId>{BC89EF96-8CEA-46FF-86C4-4CE0E7609802}</a:tableStyleId>
              </a:tblPr>
              <a:tblGrid>
                <a:gridCol w="533400"/>
                <a:gridCol w="6237288"/>
                <a:gridCol w="1001712"/>
              </a:tblGrid>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2800" b="1" i="0" u="none" strike="noStrike" cap="none" normalizeH="0" baseline="0" dirty="0" smtClean="0">
                        <a:ln>
                          <a:noFill/>
                        </a:ln>
                        <a:solidFill>
                          <a:schemeClr val="tx1"/>
                        </a:solidFill>
                        <a:effectLst/>
                        <a:latin typeface="Agency FB"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dirty="0" smtClean="0">
                          <a:ln>
                            <a:noFill/>
                          </a:ln>
                          <a:effectLst/>
                          <a:latin typeface="Agency FB" pitchFamily="34" charset="0"/>
                        </a:rPr>
                        <a:t>UTILIDAD NETA</a:t>
                      </a:r>
                      <a:endParaRPr kumimoji="0" lang="es-ES" sz="2800" b="1" i="0" u="none" strike="noStrike" cap="none" normalizeH="0" baseline="0" dirty="0" smtClean="0">
                        <a:ln>
                          <a:noFill/>
                        </a:ln>
                        <a:solidFill>
                          <a:schemeClr val="tx1"/>
                        </a:solidFill>
                        <a:effectLst/>
                        <a:latin typeface="Agency FB" pitchFamily="34" charset="0"/>
                      </a:endParaRPr>
                    </a:p>
                  </a:txBody>
                  <a:tcPr anchor="ct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270</a:t>
                      </a:r>
                      <a:endParaRPr kumimoji="0" lang="es-ES" sz="2800" b="1" i="0" u="none" strike="noStrike" cap="none" normalizeH="0" baseline="0" smtClean="0">
                        <a:ln>
                          <a:noFill/>
                        </a:ln>
                        <a:solidFill>
                          <a:schemeClr val="tx1"/>
                        </a:solidFill>
                        <a:effectLst/>
                        <a:latin typeface="Agency FB" pitchFamily="34" charset="0"/>
                      </a:endParaRPr>
                    </a:p>
                  </a:txBody>
                  <a:tcPr anchor="ctr" horzOverflow="overflow"/>
                </a:tc>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Depreciaciones*</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19</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dirty="0" smtClean="0">
                          <a:ln>
                            <a:noFill/>
                          </a:ln>
                          <a:effectLst/>
                          <a:latin typeface="Agency FB" pitchFamily="34" charset="0"/>
                        </a:rPr>
                        <a:t>Intereses</a:t>
                      </a:r>
                      <a:endParaRPr kumimoji="0" lang="es-ES" sz="2800" b="0" i="0" u="none" strike="noStrike" cap="none" normalizeH="0" baseline="0" dirty="0" smtClean="0">
                        <a:ln>
                          <a:noFill/>
                        </a:ln>
                        <a:solidFill>
                          <a:schemeClr val="tx1"/>
                        </a:solidFill>
                        <a:effectLst/>
                        <a:latin typeface="Agency FB" pitchFamily="34" charset="0"/>
                      </a:endParaRPr>
                    </a:p>
                  </a:txBody>
                  <a:tcPr anchor="ct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11</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a:t>
                      </a:r>
                      <a:endParaRPr kumimoji="0" lang="es-ES" sz="2800" b="1"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FC Bruto</a:t>
                      </a:r>
                      <a:endParaRPr kumimoji="0" lang="es-ES" sz="2800" b="1"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300</a:t>
                      </a:r>
                      <a:endParaRPr kumimoji="0" lang="es-ES" sz="2800" b="1" i="0" u="none" strike="noStrike" cap="none" normalizeH="0" baseline="0" smtClean="0">
                        <a:ln>
                          <a:noFill/>
                        </a:ln>
                        <a:solidFill>
                          <a:schemeClr val="tx1"/>
                        </a:solidFill>
                        <a:effectLst/>
                        <a:latin typeface="Agency FB" pitchFamily="34" charset="0"/>
                      </a:endParaRPr>
                    </a:p>
                  </a:txBody>
                  <a:tcPr anchor="ctr" horzOverflow="overflow"/>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Aumento de KTNO</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(80)</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Aumento de AF por reposición</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(20)</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a:t>
                      </a:r>
                      <a:endParaRPr kumimoji="0" lang="es-ES" sz="2800" b="1"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dirty="0" smtClean="0">
                          <a:ln>
                            <a:noFill/>
                          </a:ln>
                          <a:effectLst/>
                          <a:latin typeface="Agency FB" pitchFamily="34" charset="0"/>
                        </a:rPr>
                        <a:t>FLUJO DE CAJA LIBRE</a:t>
                      </a:r>
                      <a:endParaRPr kumimoji="0" lang="es-ES" sz="2800" b="1" i="0" u="none" strike="noStrike" cap="none" normalizeH="0" baseline="0" dirty="0" smtClean="0">
                        <a:ln>
                          <a:noFill/>
                        </a:ln>
                        <a:solidFill>
                          <a:schemeClr val="tx1"/>
                        </a:solidFill>
                        <a:effectLst/>
                        <a:latin typeface="Agency FB" pitchFamily="34" charset="0"/>
                      </a:endParaRPr>
                    </a:p>
                  </a:txBody>
                  <a:tcPr anchor="ctr"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dirty="0" smtClean="0">
                          <a:ln>
                            <a:noFill/>
                          </a:ln>
                          <a:effectLst/>
                          <a:latin typeface="Agency FB" pitchFamily="34" charset="0"/>
                        </a:rPr>
                        <a:t>200</a:t>
                      </a:r>
                      <a:endParaRPr kumimoji="0" lang="es-ES" sz="2800" b="1" i="0" u="none" strike="noStrike" cap="none" normalizeH="0" baseline="0" dirty="0" smtClean="0">
                        <a:ln>
                          <a:noFill/>
                        </a:ln>
                        <a:solidFill>
                          <a:schemeClr val="tx1"/>
                        </a:solidFill>
                        <a:effectLst/>
                        <a:latin typeface="Agency FB" pitchFamily="34" charset="0"/>
                      </a:endParaRPr>
                    </a:p>
                  </a:txBody>
                  <a:tcPr anchor="ctr" horzOverflow="overflow"/>
                </a:tc>
              </a:tr>
            </a:tbl>
          </a:graphicData>
        </a:graphic>
      </p:graphicFrame>
      <p:sp>
        <p:nvSpPr>
          <p:cNvPr id="216093" name="Text Box 29"/>
          <p:cNvSpPr txBox="1">
            <a:spLocks noChangeArrowheads="1"/>
          </p:cNvSpPr>
          <p:nvPr/>
        </p:nvSpPr>
        <p:spPr bwMode="auto">
          <a:xfrm>
            <a:off x="827087" y="1556792"/>
            <a:ext cx="9829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 sz="2400" dirty="0">
                <a:latin typeface="Agency FB" pitchFamily="34" charset="0"/>
              </a:rPr>
              <a:t>Ejemplo:</a:t>
            </a:r>
          </a:p>
        </p:txBody>
      </p:sp>
    </p:spTree>
    <p:extLst>
      <p:ext uri="{BB962C8B-B14F-4D97-AF65-F5344CB8AC3E}">
        <p14:creationId xmlns:p14="http://schemas.microsoft.com/office/powerpoint/2010/main" val="12333017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redondeado"/>
          <p:cNvSpPr/>
          <p:nvPr/>
        </p:nvSpPr>
        <p:spPr>
          <a:xfrm>
            <a:off x="1475656" y="1196752"/>
            <a:ext cx="6552728" cy="4248472"/>
          </a:xfrm>
          <a:prstGeom prst="roundRect">
            <a:avLst>
              <a:gd name="adj" fmla="val 6828"/>
            </a:avLst>
          </a:prstGeom>
        </p:spPr>
        <p:style>
          <a:lnRef idx="1">
            <a:schemeClr val="accent1"/>
          </a:lnRef>
          <a:fillRef idx="2">
            <a:schemeClr val="accent1"/>
          </a:fillRef>
          <a:effectRef idx="1">
            <a:schemeClr val="accent1"/>
          </a:effectRef>
          <a:fontRef idx="minor">
            <a:schemeClr val="dk1"/>
          </a:fontRef>
        </p:style>
        <p:txBody>
          <a:bodyPr rtlCol="0" anchor="ctr"/>
          <a:lstStyle/>
          <a:p>
            <a:r>
              <a:rPr lang="es-ES_tradnl" sz="3200" dirty="0" smtClean="0">
                <a:solidFill>
                  <a:schemeClr val="tx1"/>
                </a:solidFill>
                <a:latin typeface="Agency FB" pitchFamily="34" charset="0"/>
              </a:rPr>
              <a:t>* Incluye:</a:t>
            </a:r>
          </a:p>
          <a:p>
            <a:endParaRPr lang="es-CO" sz="3200" dirty="0">
              <a:solidFill>
                <a:schemeClr val="tx1"/>
              </a:solidFill>
              <a:latin typeface="Agency FB" pitchFamily="34" charset="0"/>
            </a:endParaRPr>
          </a:p>
          <a:p>
            <a:r>
              <a:rPr lang="es-ES_tradnl" sz="3200" dirty="0" smtClean="0">
                <a:solidFill>
                  <a:schemeClr val="tx1"/>
                </a:solidFill>
                <a:latin typeface="Agency FB" pitchFamily="34" charset="0"/>
              </a:rPr>
              <a:t>Depreciaciones </a:t>
            </a:r>
            <a:r>
              <a:rPr lang="es-ES_tradnl" sz="3200" dirty="0">
                <a:solidFill>
                  <a:schemeClr val="tx1"/>
                </a:solidFill>
                <a:latin typeface="Agency FB" pitchFamily="34" charset="0"/>
              </a:rPr>
              <a:t>y amortizaciones de diferidos, provisiones para protección de activos (cuentas malas, inventarios, etc</a:t>
            </a:r>
            <a:r>
              <a:rPr lang="es-ES_tradnl" sz="3200" dirty="0" smtClean="0">
                <a:solidFill>
                  <a:schemeClr val="tx1"/>
                </a:solidFill>
                <a:latin typeface="Agency FB" pitchFamily="34" charset="0"/>
              </a:rPr>
              <a:t>.) y </a:t>
            </a:r>
            <a:r>
              <a:rPr lang="es-ES_tradnl" sz="3200" dirty="0">
                <a:solidFill>
                  <a:schemeClr val="tx1"/>
                </a:solidFill>
                <a:latin typeface="Agency FB" pitchFamily="34" charset="0"/>
              </a:rPr>
              <a:t>pérdida en venta de activos fijos.</a:t>
            </a:r>
            <a:endParaRPr lang="es-CO" sz="3200" dirty="0">
              <a:solidFill>
                <a:schemeClr val="tx1"/>
              </a:solidFill>
              <a:latin typeface="Agency FB" pitchFamily="34" charset="0"/>
            </a:endParaRPr>
          </a:p>
        </p:txBody>
      </p:sp>
    </p:spTree>
    <p:extLst>
      <p:ext uri="{BB962C8B-B14F-4D97-AF65-F5344CB8AC3E}">
        <p14:creationId xmlns:p14="http://schemas.microsoft.com/office/powerpoint/2010/main" val="34774149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8114" name="Group 2"/>
          <p:cNvGraphicFramePr>
            <a:graphicFrameLocks noGrp="1"/>
          </p:cNvGraphicFramePr>
          <p:nvPr>
            <p:extLst>
              <p:ext uri="{D42A27DB-BD31-4B8C-83A1-F6EECF244321}">
                <p14:modId xmlns:p14="http://schemas.microsoft.com/office/powerpoint/2010/main" val="959804029"/>
              </p:ext>
            </p:extLst>
          </p:nvPr>
        </p:nvGraphicFramePr>
        <p:xfrm>
          <a:off x="251520" y="2204864"/>
          <a:ext cx="8569325" cy="4114801"/>
        </p:xfrm>
        <a:graphic>
          <a:graphicData uri="http://schemas.openxmlformats.org/drawingml/2006/table">
            <a:tbl>
              <a:tblPr>
                <a:tableStyleId>{6E25E649-3F16-4E02-A733-19D2CDBF48F0}</a:tableStyleId>
              </a:tblPr>
              <a:tblGrid>
                <a:gridCol w="609600"/>
                <a:gridCol w="3927475"/>
                <a:gridCol w="1079500"/>
                <a:gridCol w="1152525"/>
                <a:gridCol w="1800225"/>
              </a:tblGrid>
              <a:tr h="822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2800" b="0" i="0" u="none" strike="noStrike" cap="none" normalizeH="0" baseline="0" dirty="0" smtClean="0">
                        <a:ln>
                          <a:noFill/>
                        </a:ln>
                        <a:solidFill>
                          <a:schemeClr val="tx1"/>
                        </a:solidFill>
                        <a:effectLst/>
                        <a:latin typeface="Agency FB"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2800" b="0" i="0" u="none" strike="noStrike" cap="none" normalizeH="0" baseline="0" dirty="0" smtClean="0">
                        <a:ln>
                          <a:noFill/>
                        </a:ln>
                        <a:solidFill>
                          <a:schemeClr val="tx1"/>
                        </a:solidFill>
                        <a:effectLst/>
                        <a:latin typeface="Agency FB"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2002</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2003</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Diferencia</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r>
              <a:tr h="823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MX" sz="2800" b="0"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dirty="0" smtClean="0">
                          <a:ln>
                            <a:noFill/>
                          </a:ln>
                          <a:effectLst/>
                          <a:latin typeface="Agency FB" pitchFamily="34" charset="0"/>
                        </a:rPr>
                        <a:t>Cuentas x Cobrar</a:t>
                      </a:r>
                      <a:endParaRPr kumimoji="0" lang="es-ES" sz="2800" b="0" i="0" u="none" strike="noStrike" cap="none" normalizeH="0" baseline="0" dirty="0" smtClean="0">
                        <a:ln>
                          <a:noFill/>
                        </a:ln>
                        <a:solidFill>
                          <a:schemeClr val="tx1"/>
                        </a:solidFill>
                        <a:effectLst/>
                        <a:latin typeface="Agency FB"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100</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125</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25</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r>
              <a:tr h="822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Inventarios</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200</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270</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70</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r>
              <a:tr h="823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Cuentas x Pagar</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(140)</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(155)</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(15)</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r>
              <a:tr h="822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KT NETO OPERATIVO</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160</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smtClean="0">
                          <a:ln>
                            <a:noFill/>
                          </a:ln>
                          <a:effectLst/>
                          <a:latin typeface="Agency FB" pitchFamily="34" charset="0"/>
                        </a:rPr>
                        <a:t>240</a:t>
                      </a:r>
                      <a:endParaRPr kumimoji="0" lang="es-ES" sz="2800" b="0" i="0" u="none" strike="noStrike" cap="none" normalizeH="0" baseline="0" smtClean="0">
                        <a:ln>
                          <a:noFill/>
                        </a:ln>
                        <a:solidFill>
                          <a:schemeClr val="tx1"/>
                        </a:solidFill>
                        <a:effectLst/>
                        <a:latin typeface="Agency FB"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2800" u="none" strike="noStrike" cap="none" normalizeH="0" baseline="0" dirty="0" smtClean="0">
                          <a:ln>
                            <a:noFill/>
                          </a:ln>
                          <a:effectLst/>
                          <a:latin typeface="Agency FB" pitchFamily="34" charset="0"/>
                        </a:rPr>
                        <a:t>80</a:t>
                      </a:r>
                      <a:endParaRPr kumimoji="0" lang="es-ES" sz="2800" b="0" i="0" u="none" strike="noStrike" cap="none" normalizeH="0" baseline="0" dirty="0" smtClean="0">
                        <a:ln>
                          <a:noFill/>
                        </a:ln>
                        <a:solidFill>
                          <a:schemeClr val="tx1"/>
                        </a:solidFill>
                        <a:effectLst/>
                        <a:latin typeface="Agency FB" pitchFamily="34" charset="0"/>
                      </a:endParaRPr>
                    </a:p>
                  </a:txBody>
                  <a:tcPr anchor="ctr" horzOverflow="overflow"/>
                </a:tc>
              </a:tr>
            </a:tbl>
          </a:graphicData>
        </a:graphic>
      </p:graphicFrame>
      <p:sp>
        <p:nvSpPr>
          <p:cNvPr id="218147" name="Rectangle 35"/>
          <p:cNvSpPr>
            <a:spLocks noChangeArrowheads="1"/>
          </p:cNvSpPr>
          <p:nvPr/>
        </p:nvSpPr>
        <p:spPr bwMode="auto">
          <a:xfrm>
            <a:off x="395288" y="620713"/>
            <a:ext cx="85693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es-ES" sz="4800" b="1" dirty="0">
                <a:effectLst>
                  <a:outerShdw blurRad="38100" dist="38100" dir="2700000" algn="tl">
                    <a:srgbClr val="000000">
                      <a:alpha val="43137"/>
                    </a:srgbClr>
                  </a:outerShdw>
                </a:effectLst>
                <a:latin typeface="Agency FB" pitchFamily="34" charset="0"/>
              </a:rPr>
              <a:t>CAPITAL DE TRABAJO NETO OPERATIVO (</a:t>
            </a:r>
            <a:r>
              <a:rPr lang="es-ES" sz="4800" b="1" dirty="0" err="1">
                <a:effectLst>
                  <a:outerShdw blurRad="38100" dist="38100" dir="2700000" algn="tl">
                    <a:srgbClr val="000000">
                      <a:alpha val="43137"/>
                    </a:srgbClr>
                  </a:outerShdw>
                </a:effectLst>
                <a:latin typeface="Agency FB" pitchFamily="34" charset="0"/>
              </a:rPr>
              <a:t>KTNO</a:t>
            </a:r>
            <a:r>
              <a:rPr lang="es-ES" sz="4800" b="1" dirty="0">
                <a:effectLst>
                  <a:outerShdw blurRad="38100" dist="38100" dir="2700000" algn="tl">
                    <a:srgbClr val="000000">
                      <a:alpha val="43137"/>
                    </a:srgbClr>
                  </a:outerShdw>
                </a:effectLst>
                <a:latin typeface="Agency FB" pitchFamily="34" charset="0"/>
              </a:rPr>
              <a:t>)</a:t>
            </a:r>
          </a:p>
        </p:txBody>
      </p:sp>
    </p:spTree>
    <p:extLst>
      <p:ext uri="{BB962C8B-B14F-4D97-AF65-F5344CB8AC3E}">
        <p14:creationId xmlns:p14="http://schemas.microsoft.com/office/powerpoint/2010/main" val="33341472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ext Box 2"/>
          <p:cNvSpPr txBox="1">
            <a:spLocks noChangeArrowheads="1"/>
          </p:cNvSpPr>
          <p:nvPr/>
        </p:nvSpPr>
        <p:spPr bwMode="auto">
          <a:xfrm>
            <a:off x="468313" y="1557338"/>
            <a:ext cx="3095625" cy="2017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s-MX" dirty="0"/>
              <a:t>Ventas</a:t>
            </a:r>
          </a:p>
          <a:p>
            <a:pPr>
              <a:spcBef>
                <a:spcPct val="50000"/>
              </a:spcBef>
              <a:buFontTx/>
              <a:buChar char="-"/>
            </a:pPr>
            <a:r>
              <a:rPr lang="es-MX" dirty="0"/>
              <a:t> Costo mercancía vendida</a:t>
            </a:r>
          </a:p>
          <a:p>
            <a:pPr>
              <a:spcBef>
                <a:spcPct val="50000"/>
              </a:spcBef>
            </a:pPr>
            <a:r>
              <a:rPr lang="es-MX" dirty="0"/>
              <a:t>= Utilidad bruta</a:t>
            </a:r>
          </a:p>
          <a:p>
            <a:pPr>
              <a:spcBef>
                <a:spcPct val="50000"/>
              </a:spcBef>
              <a:buFontTx/>
              <a:buChar char="-"/>
            </a:pPr>
            <a:r>
              <a:rPr lang="es-MX" dirty="0"/>
              <a:t> Gastos de administración</a:t>
            </a:r>
          </a:p>
          <a:p>
            <a:pPr>
              <a:spcBef>
                <a:spcPct val="50000"/>
              </a:spcBef>
              <a:buFontTx/>
              <a:buChar char="-"/>
            </a:pPr>
            <a:r>
              <a:rPr lang="es-MX" dirty="0"/>
              <a:t> Gastos de ventas</a:t>
            </a:r>
            <a:endParaRPr lang="es-ES" dirty="0"/>
          </a:p>
        </p:txBody>
      </p:sp>
      <p:sp>
        <p:nvSpPr>
          <p:cNvPr id="219139" name="Text Box 3"/>
          <p:cNvSpPr txBox="1">
            <a:spLocks noChangeArrowheads="1"/>
          </p:cNvSpPr>
          <p:nvPr/>
        </p:nvSpPr>
        <p:spPr bwMode="auto">
          <a:xfrm>
            <a:off x="468313" y="3763963"/>
            <a:ext cx="36718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s-MX" sz="2400" b="1"/>
              <a:t>UAII (Utilidad operativa)</a:t>
            </a:r>
            <a:endParaRPr lang="es-ES" sz="2400" b="1"/>
          </a:p>
        </p:txBody>
      </p:sp>
      <p:sp>
        <p:nvSpPr>
          <p:cNvPr id="219140" name="Text Box 4"/>
          <p:cNvSpPr txBox="1">
            <a:spLocks noChangeArrowheads="1"/>
          </p:cNvSpPr>
          <p:nvPr/>
        </p:nvSpPr>
        <p:spPr bwMode="auto">
          <a:xfrm>
            <a:off x="468313" y="4416425"/>
            <a:ext cx="3095625" cy="160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s-MX"/>
              <a:t>- Intereses</a:t>
            </a:r>
          </a:p>
          <a:p>
            <a:pPr>
              <a:spcBef>
                <a:spcPct val="50000"/>
              </a:spcBef>
            </a:pPr>
            <a:r>
              <a:rPr lang="es-MX"/>
              <a:t>= U A I</a:t>
            </a:r>
          </a:p>
          <a:p>
            <a:pPr>
              <a:spcBef>
                <a:spcPct val="50000"/>
              </a:spcBef>
              <a:buFontTx/>
              <a:buChar char="-"/>
            </a:pPr>
            <a:r>
              <a:rPr lang="es-MX"/>
              <a:t> Impuestos</a:t>
            </a:r>
          </a:p>
          <a:p>
            <a:pPr>
              <a:spcBef>
                <a:spcPct val="50000"/>
              </a:spcBef>
            </a:pPr>
            <a:r>
              <a:rPr lang="es-MX"/>
              <a:t>= Utilidad Neta</a:t>
            </a:r>
            <a:endParaRPr lang="es-ES"/>
          </a:p>
        </p:txBody>
      </p:sp>
      <p:sp>
        <p:nvSpPr>
          <p:cNvPr id="219141" name="Rectangle 5"/>
          <p:cNvSpPr>
            <a:spLocks noChangeArrowheads="1"/>
          </p:cNvSpPr>
          <p:nvPr/>
        </p:nvSpPr>
        <p:spPr bwMode="auto">
          <a:xfrm>
            <a:off x="395288" y="1557338"/>
            <a:ext cx="3529012" cy="2087562"/>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p>
        </p:txBody>
      </p:sp>
      <p:sp>
        <p:nvSpPr>
          <p:cNvPr id="219142" name="Rectangle 6"/>
          <p:cNvSpPr>
            <a:spLocks noChangeArrowheads="1"/>
          </p:cNvSpPr>
          <p:nvPr/>
        </p:nvSpPr>
        <p:spPr bwMode="auto">
          <a:xfrm>
            <a:off x="468313" y="4365625"/>
            <a:ext cx="3455987" cy="19431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p>
        </p:txBody>
      </p:sp>
      <p:sp>
        <p:nvSpPr>
          <p:cNvPr id="219143" name="AutoShape 7"/>
          <p:cNvSpPr>
            <a:spLocks noChangeArrowheads="1"/>
          </p:cNvSpPr>
          <p:nvPr/>
        </p:nvSpPr>
        <p:spPr bwMode="auto">
          <a:xfrm>
            <a:off x="4427538" y="2781300"/>
            <a:ext cx="1657350" cy="1008063"/>
          </a:xfrm>
          <a:custGeom>
            <a:avLst/>
            <a:gdLst>
              <a:gd name="G0" fmla="+- 9248 0 0"/>
              <a:gd name="G1" fmla="+- 17400 0 0"/>
              <a:gd name="G2" fmla="+- 7756 0 0"/>
              <a:gd name="G3" fmla="*/ 9248 1 2"/>
              <a:gd name="G4" fmla="+- G3 10800 0"/>
              <a:gd name="G5" fmla="+- 21600 9248 17400"/>
              <a:gd name="G6" fmla="+- 17400 7756 0"/>
              <a:gd name="G7" fmla="*/ G6 1 2"/>
              <a:gd name="G8" fmla="*/ 17400 2 1"/>
              <a:gd name="G9" fmla="+- G8 0 21600"/>
              <a:gd name="G10" fmla="*/ 21600 G0 G1"/>
              <a:gd name="G11" fmla="*/ 21600 G4 G1"/>
              <a:gd name="G12" fmla="*/ 21600 G5 G1"/>
              <a:gd name="G13" fmla="*/ 21600 G7 G1"/>
              <a:gd name="G14" fmla="*/ 17400 1 2"/>
              <a:gd name="G15" fmla="+- G5 0 G4"/>
              <a:gd name="G16" fmla="+- G0 0 G4"/>
              <a:gd name="G17" fmla="*/ G2 G15 G16"/>
              <a:gd name="T0" fmla="*/ 15424 w 21600"/>
              <a:gd name="T1" fmla="*/ 0 h 21600"/>
              <a:gd name="T2" fmla="*/ 9248 w 21600"/>
              <a:gd name="T3" fmla="*/ 7756 h 21600"/>
              <a:gd name="T4" fmla="*/ 0 w 21600"/>
              <a:gd name="T5" fmla="*/ 19147 h 21600"/>
              <a:gd name="T6" fmla="*/ 8700 w 21600"/>
              <a:gd name="T7" fmla="*/ 21600 h 21600"/>
              <a:gd name="T8" fmla="*/ 17400 w 21600"/>
              <a:gd name="T9" fmla="*/ 15614 h 21600"/>
              <a:gd name="T10" fmla="*/ 21600 w 21600"/>
              <a:gd name="T11" fmla="*/ 7756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4" y="0"/>
                </a:moveTo>
                <a:lnTo>
                  <a:pt x="9248" y="7756"/>
                </a:lnTo>
                <a:lnTo>
                  <a:pt x="13448" y="7756"/>
                </a:lnTo>
                <a:lnTo>
                  <a:pt x="13448" y="16694"/>
                </a:lnTo>
                <a:lnTo>
                  <a:pt x="0" y="16694"/>
                </a:lnTo>
                <a:lnTo>
                  <a:pt x="0" y="21600"/>
                </a:lnTo>
                <a:lnTo>
                  <a:pt x="17400" y="21600"/>
                </a:lnTo>
                <a:lnTo>
                  <a:pt x="17400" y="7756"/>
                </a:lnTo>
                <a:lnTo>
                  <a:pt x="21600" y="7756"/>
                </a:lnTo>
                <a:close/>
              </a:path>
            </a:pathLst>
          </a:cu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p>
        </p:txBody>
      </p:sp>
      <p:sp>
        <p:nvSpPr>
          <p:cNvPr id="219144" name="Text Box 8"/>
          <p:cNvSpPr txBox="1">
            <a:spLocks noChangeArrowheads="1"/>
          </p:cNvSpPr>
          <p:nvPr/>
        </p:nvSpPr>
        <p:spPr bwMode="auto">
          <a:xfrm>
            <a:off x="4911725" y="1431925"/>
            <a:ext cx="3587750"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lang="es-MX" sz="2400" b="1" dirty="0"/>
              <a:t>Efecto de la Estructura </a:t>
            </a:r>
          </a:p>
          <a:p>
            <a:pPr>
              <a:spcBef>
                <a:spcPct val="50000"/>
              </a:spcBef>
            </a:pPr>
            <a:r>
              <a:rPr lang="es-MX" sz="2400" b="1" dirty="0"/>
              <a:t>Operativa</a:t>
            </a:r>
            <a:endParaRPr lang="es-ES" sz="2400" b="1" dirty="0"/>
          </a:p>
        </p:txBody>
      </p:sp>
      <p:sp>
        <p:nvSpPr>
          <p:cNvPr id="219145" name="AutoShape 9"/>
          <p:cNvSpPr>
            <a:spLocks noChangeArrowheads="1"/>
          </p:cNvSpPr>
          <p:nvPr/>
        </p:nvSpPr>
        <p:spPr bwMode="auto">
          <a:xfrm flipV="1">
            <a:off x="4427538" y="4005263"/>
            <a:ext cx="1657350" cy="1008062"/>
          </a:xfrm>
          <a:custGeom>
            <a:avLst/>
            <a:gdLst>
              <a:gd name="G0" fmla="+- 9248 0 0"/>
              <a:gd name="G1" fmla="+- 17400 0 0"/>
              <a:gd name="G2" fmla="+- 7756 0 0"/>
              <a:gd name="G3" fmla="*/ 9248 1 2"/>
              <a:gd name="G4" fmla="+- G3 10800 0"/>
              <a:gd name="G5" fmla="+- 21600 9248 17400"/>
              <a:gd name="G6" fmla="+- 17400 7756 0"/>
              <a:gd name="G7" fmla="*/ G6 1 2"/>
              <a:gd name="G8" fmla="*/ 17400 2 1"/>
              <a:gd name="G9" fmla="+- G8 0 21600"/>
              <a:gd name="G10" fmla="*/ 21600 G0 G1"/>
              <a:gd name="G11" fmla="*/ 21600 G4 G1"/>
              <a:gd name="G12" fmla="*/ 21600 G5 G1"/>
              <a:gd name="G13" fmla="*/ 21600 G7 G1"/>
              <a:gd name="G14" fmla="*/ 17400 1 2"/>
              <a:gd name="G15" fmla="+- G5 0 G4"/>
              <a:gd name="G16" fmla="+- G0 0 G4"/>
              <a:gd name="G17" fmla="*/ G2 G15 G16"/>
              <a:gd name="T0" fmla="*/ 15424 w 21600"/>
              <a:gd name="T1" fmla="*/ 0 h 21600"/>
              <a:gd name="T2" fmla="*/ 9248 w 21600"/>
              <a:gd name="T3" fmla="*/ 7756 h 21600"/>
              <a:gd name="T4" fmla="*/ 0 w 21600"/>
              <a:gd name="T5" fmla="*/ 19147 h 21600"/>
              <a:gd name="T6" fmla="*/ 8700 w 21600"/>
              <a:gd name="T7" fmla="*/ 21600 h 21600"/>
              <a:gd name="T8" fmla="*/ 17400 w 21600"/>
              <a:gd name="T9" fmla="*/ 15614 h 21600"/>
              <a:gd name="T10" fmla="*/ 21600 w 21600"/>
              <a:gd name="T11" fmla="*/ 7756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4" y="0"/>
                </a:moveTo>
                <a:lnTo>
                  <a:pt x="9248" y="7756"/>
                </a:lnTo>
                <a:lnTo>
                  <a:pt x="13448" y="7756"/>
                </a:lnTo>
                <a:lnTo>
                  <a:pt x="13448" y="16694"/>
                </a:lnTo>
                <a:lnTo>
                  <a:pt x="0" y="16694"/>
                </a:lnTo>
                <a:lnTo>
                  <a:pt x="0" y="21600"/>
                </a:lnTo>
                <a:lnTo>
                  <a:pt x="17400" y="21600"/>
                </a:lnTo>
                <a:lnTo>
                  <a:pt x="17400" y="7756"/>
                </a:lnTo>
                <a:lnTo>
                  <a:pt x="21600" y="7756"/>
                </a:lnTo>
                <a:close/>
              </a:path>
            </a:pathLst>
          </a:cu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CO"/>
          </a:p>
        </p:txBody>
      </p:sp>
      <p:sp>
        <p:nvSpPr>
          <p:cNvPr id="219146" name="Text Box 10"/>
          <p:cNvSpPr txBox="1">
            <a:spLocks noChangeArrowheads="1"/>
          </p:cNvSpPr>
          <p:nvPr/>
        </p:nvSpPr>
        <p:spPr bwMode="auto">
          <a:xfrm>
            <a:off x="4932363" y="5313363"/>
            <a:ext cx="3587750"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spcBef>
                <a:spcPct val="50000"/>
              </a:spcBef>
            </a:pPr>
            <a:r>
              <a:rPr lang="es-MX" sz="2400" b="1"/>
              <a:t>Efecto de la Estructura </a:t>
            </a:r>
          </a:p>
          <a:p>
            <a:pPr>
              <a:spcBef>
                <a:spcPct val="50000"/>
              </a:spcBef>
            </a:pPr>
            <a:r>
              <a:rPr lang="es-MX" sz="2400" b="1"/>
              <a:t>Financiera</a:t>
            </a:r>
            <a:endParaRPr lang="es-ES" sz="2400" b="1"/>
          </a:p>
        </p:txBody>
      </p:sp>
      <p:sp>
        <p:nvSpPr>
          <p:cNvPr id="219147" name="Rectangle 11"/>
          <p:cNvSpPr>
            <a:spLocks noChangeArrowheads="1"/>
          </p:cNvSpPr>
          <p:nvPr/>
        </p:nvSpPr>
        <p:spPr bwMode="auto">
          <a:xfrm>
            <a:off x="827088" y="188913"/>
            <a:ext cx="78501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s-ES" sz="6000" b="1" dirty="0">
                <a:effectLst>
                  <a:outerShdw blurRad="38100" dist="38100" dir="2700000" algn="tl">
                    <a:srgbClr val="000000">
                      <a:alpha val="43137"/>
                    </a:srgbClr>
                  </a:outerShdw>
                </a:effectLst>
                <a:latin typeface="Agency FB" pitchFamily="34" charset="0"/>
              </a:rPr>
              <a:t>RENTABILIDAD</a:t>
            </a:r>
          </a:p>
        </p:txBody>
      </p:sp>
    </p:spTree>
    <p:extLst>
      <p:ext uri="{BB962C8B-B14F-4D97-AF65-F5344CB8AC3E}">
        <p14:creationId xmlns:p14="http://schemas.microsoft.com/office/powerpoint/2010/main" val="20445561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grpSp>
        <p:nvGrpSpPr>
          <p:cNvPr id="220163" name="Group 3"/>
          <p:cNvGrpSpPr>
            <a:grpSpLocks/>
          </p:cNvGrpSpPr>
          <p:nvPr/>
        </p:nvGrpSpPr>
        <p:grpSpPr bwMode="auto">
          <a:xfrm>
            <a:off x="611560" y="1750142"/>
            <a:ext cx="5329237" cy="3095625"/>
            <a:chOff x="476" y="1117"/>
            <a:chExt cx="3357" cy="1950"/>
          </a:xfrm>
        </p:grpSpPr>
        <p:sp>
          <p:nvSpPr>
            <p:cNvPr id="220164" name="Rectangle 4"/>
            <p:cNvSpPr>
              <a:spLocks noChangeArrowheads="1"/>
            </p:cNvSpPr>
            <p:nvPr/>
          </p:nvSpPr>
          <p:spPr bwMode="auto">
            <a:xfrm>
              <a:off x="476" y="1117"/>
              <a:ext cx="1451" cy="19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220165" name="Rectangle 5"/>
            <p:cNvSpPr>
              <a:spLocks noChangeArrowheads="1"/>
            </p:cNvSpPr>
            <p:nvPr/>
          </p:nvSpPr>
          <p:spPr bwMode="auto">
            <a:xfrm>
              <a:off x="2608" y="1117"/>
              <a:ext cx="1179" cy="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220166" name="Rectangle 6"/>
            <p:cNvSpPr>
              <a:spLocks noChangeArrowheads="1"/>
            </p:cNvSpPr>
            <p:nvPr/>
          </p:nvSpPr>
          <p:spPr bwMode="auto">
            <a:xfrm>
              <a:off x="2608" y="2024"/>
              <a:ext cx="1179" cy="9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220167" name="Text Box 7"/>
            <p:cNvSpPr txBox="1">
              <a:spLocks noChangeArrowheads="1"/>
            </p:cNvSpPr>
            <p:nvPr/>
          </p:nvSpPr>
          <p:spPr bwMode="auto">
            <a:xfrm>
              <a:off x="748" y="1339"/>
              <a:ext cx="11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sz="2400" dirty="0">
                  <a:latin typeface="Agency FB" pitchFamily="34" charset="0"/>
                </a:rPr>
                <a:t>ACTIVOS</a:t>
              </a:r>
              <a:endParaRPr lang="es-ES" sz="2400" dirty="0">
                <a:latin typeface="Agency FB" pitchFamily="34" charset="0"/>
              </a:endParaRPr>
            </a:p>
          </p:txBody>
        </p:sp>
        <p:sp>
          <p:nvSpPr>
            <p:cNvPr id="220168" name="Text Box 8"/>
            <p:cNvSpPr txBox="1">
              <a:spLocks noChangeArrowheads="1"/>
            </p:cNvSpPr>
            <p:nvPr/>
          </p:nvSpPr>
          <p:spPr bwMode="auto">
            <a:xfrm>
              <a:off x="2744" y="1207"/>
              <a:ext cx="63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MX" dirty="0">
                  <a:latin typeface="Agency FB" pitchFamily="34" charset="0"/>
                </a:rPr>
                <a:t>PASIVOS</a:t>
              </a:r>
              <a:endParaRPr lang="es-ES" dirty="0">
                <a:latin typeface="Agency FB" pitchFamily="34" charset="0"/>
              </a:endParaRPr>
            </a:p>
          </p:txBody>
        </p:sp>
        <p:sp>
          <p:nvSpPr>
            <p:cNvPr id="220169" name="Text Box 9"/>
            <p:cNvSpPr txBox="1">
              <a:spLocks noChangeArrowheads="1"/>
            </p:cNvSpPr>
            <p:nvPr/>
          </p:nvSpPr>
          <p:spPr bwMode="auto">
            <a:xfrm>
              <a:off x="2654" y="2110"/>
              <a:ext cx="117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atin typeface="Agency FB" pitchFamily="34" charset="0"/>
                </a:rPr>
                <a:t>PATRIMONIO</a:t>
              </a:r>
              <a:endParaRPr lang="es-ES">
                <a:latin typeface="Agency FB" pitchFamily="34" charset="0"/>
              </a:endParaRPr>
            </a:p>
          </p:txBody>
        </p:sp>
        <p:sp>
          <p:nvSpPr>
            <p:cNvPr id="220170" name="Text Box 10"/>
            <p:cNvSpPr txBox="1">
              <a:spLocks noChangeArrowheads="1"/>
            </p:cNvSpPr>
            <p:nvPr/>
          </p:nvSpPr>
          <p:spPr bwMode="auto">
            <a:xfrm>
              <a:off x="612" y="1752"/>
              <a:ext cx="95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CO">
                <a:latin typeface="Agency FB" pitchFamily="34" charset="0"/>
              </a:endParaRPr>
            </a:p>
          </p:txBody>
        </p:sp>
        <p:graphicFrame>
          <p:nvGraphicFramePr>
            <p:cNvPr id="220171" name="Object 11"/>
            <p:cNvGraphicFramePr>
              <a:graphicFrameLocks noChangeAspect="1"/>
            </p:cNvGraphicFramePr>
            <p:nvPr>
              <p:extLst>
                <p:ext uri="{D42A27DB-BD31-4B8C-83A1-F6EECF244321}">
                  <p14:modId xmlns:p14="http://schemas.microsoft.com/office/powerpoint/2010/main" val="129145286"/>
                </p:ext>
              </p:extLst>
            </p:nvPr>
          </p:nvGraphicFramePr>
          <p:xfrm>
            <a:off x="734" y="1917"/>
            <a:ext cx="983" cy="470"/>
          </p:xfrm>
          <a:graphic>
            <a:graphicData uri="http://schemas.openxmlformats.org/presentationml/2006/ole">
              <mc:AlternateContent xmlns:mc="http://schemas.openxmlformats.org/markup-compatibility/2006">
                <mc:Choice xmlns:v="urn:schemas-microsoft-com:vml" Requires="v">
                  <p:oleObj spid="_x0000_s11408" name="Ecuación" r:id="rId3" imgW="812520" imgH="393480" progId="Equation.3">
                    <p:embed/>
                  </p:oleObj>
                </mc:Choice>
                <mc:Fallback>
                  <p:oleObj name="Ecuación" r:id="rId3" imgW="812520" imgH="393480" progId="Equation.3">
                    <p:embed/>
                    <p:pic>
                      <p:nvPicPr>
                        <p:cNvPr id="0" name=""/>
                        <p:cNvPicPr>
                          <a:picLocks noChangeAspect="1" noChangeArrowheads="1"/>
                        </p:cNvPicPr>
                        <p:nvPr/>
                      </p:nvPicPr>
                      <p:blipFill>
                        <a:blip r:embed="rId4"/>
                        <a:srcRect/>
                        <a:stretch>
                          <a:fillRect/>
                        </a:stretch>
                      </p:blipFill>
                      <p:spPr bwMode="auto">
                        <a:xfrm>
                          <a:off x="734" y="1917"/>
                          <a:ext cx="983" cy="4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0172" name="Object 12"/>
            <p:cNvGraphicFramePr>
              <a:graphicFrameLocks noChangeAspect="1"/>
            </p:cNvGraphicFramePr>
            <p:nvPr/>
          </p:nvGraphicFramePr>
          <p:xfrm>
            <a:off x="2675" y="2413"/>
            <a:ext cx="1067" cy="393"/>
          </p:xfrm>
          <a:graphic>
            <a:graphicData uri="http://schemas.openxmlformats.org/presentationml/2006/ole">
              <mc:AlternateContent xmlns:mc="http://schemas.openxmlformats.org/markup-compatibility/2006">
                <mc:Choice xmlns:v="urn:schemas-microsoft-com:vml" Requires="v">
                  <p:oleObj spid="_x0000_s11409" name="Ecuación" r:id="rId5" imgW="1054080" imgH="393480" progId="Equation.3">
                    <p:embed/>
                  </p:oleObj>
                </mc:Choice>
                <mc:Fallback>
                  <p:oleObj name="Ecuación" r:id="rId5" imgW="105408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5" y="2413"/>
                          <a:ext cx="1067" cy="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0173" name="Text Box 13"/>
            <p:cNvSpPr txBox="1">
              <a:spLocks noChangeArrowheads="1"/>
            </p:cNvSpPr>
            <p:nvPr/>
          </p:nvSpPr>
          <p:spPr bwMode="auto">
            <a:xfrm>
              <a:off x="2835" y="1511"/>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MX">
                  <a:latin typeface="Agency FB" pitchFamily="34" charset="0"/>
                </a:rPr>
                <a:t>I %</a:t>
              </a:r>
              <a:endParaRPr lang="es-ES">
                <a:latin typeface="Agency FB" pitchFamily="34" charset="0"/>
              </a:endParaRPr>
            </a:p>
          </p:txBody>
        </p:sp>
      </p:grpSp>
      <p:sp>
        <p:nvSpPr>
          <p:cNvPr id="220174" name="Text Box 14"/>
          <p:cNvSpPr txBox="1">
            <a:spLocks noChangeArrowheads="1"/>
          </p:cNvSpPr>
          <p:nvPr/>
        </p:nvSpPr>
        <p:spPr bwMode="auto">
          <a:xfrm>
            <a:off x="611560" y="5356373"/>
            <a:ext cx="3348832"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a:spcBef>
                <a:spcPct val="50000"/>
              </a:spcBef>
            </a:pPr>
            <a:r>
              <a:rPr lang="es-MX" sz="2800" dirty="0">
                <a:latin typeface="Agency FB" pitchFamily="34" charset="0"/>
              </a:rPr>
              <a:t>Rentabilidad del activo antes de impuestos e intereses</a:t>
            </a:r>
            <a:endParaRPr lang="es-ES" sz="2800" dirty="0">
              <a:latin typeface="Agency FB" pitchFamily="34" charset="0"/>
            </a:endParaRPr>
          </a:p>
        </p:txBody>
      </p:sp>
      <p:sp>
        <p:nvSpPr>
          <p:cNvPr id="220175" name="Text Box 15"/>
          <p:cNvSpPr txBox="1">
            <a:spLocks noChangeArrowheads="1"/>
          </p:cNvSpPr>
          <p:nvPr/>
        </p:nvSpPr>
        <p:spPr bwMode="auto">
          <a:xfrm>
            <a:off x="6228135" y="1893017"/>
            <a:ext cx="2665412"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s-MX" sz="2800" dirty="0">
                <a:latin typeface="Agency FB" pitchFamily="34" charset="0"/>
              </a:rPr>
              <a:t>Costo promedio ponderado de la deuda</a:t>
            </a:r>
            <a:endParaRPr lang="es-ES" sz="2800" dirty="0">
              <a:latin typeface="Agency FB" pitchFamily="34" charset="0"/>
            </a:endParaRPr>
          </a:p>
        </p:txBody>
      </p:sp>
      <p:sp>
        <p:nvSpPr>
          <p:cNvPr id="220176" name="Text Box 16"/>
          <p:cNvSpPr txBox="1">
            <a:spLocks noChangeArrowheads="1"/>
          </p:cNvSpPr>
          <p:nvPr/>
        </p:nvSpPr>
        <p:spPr bwMode="auto">
          <a:xfrm>
            <a:off x="5724897" y="5301208"/>
            <a:ext cx="3024188"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s-MX" sz="2800" dirty="0">
                <a:latin typeface="Agency FB" pitchFamily="34" charset="0"/>
              </a:rPr>
              <a:t>Rentabilidad del patrimonio antes de impuestos</a:t>
            </a:r>
            <a:endParaRPr lang="es-ES" sz="2800" dirty="0">
              <a:latin typeface="Agency FB" pitchFamily="34" charset="0"/>
            </a:endParaRPr>
          </a:p>
        </p:txBody>
      </p:sp>
      <p:sp>
        <p:nvSpPr>
          <p:cNvPr id="220177" name="Line 17"/>
          <p:cNvSpPr>
            <a:spLocks noChangeShapeType="1"/>
          </p:cNvSpPr>
          <p:nvPr/>
        </p:nvSpPr>
        <p:spPr bwMode="auto">
          <a:xfrm flipH="1">
            <a:off x="2340347" y="3621804"/>
            <a:ext cx="0" cy="1679404"/>
          </a:xfrm>
          <a:prstGeom prst="line">
            <a:avLst/>
          </a:prstGeom>
          <a:ln>
            <a:headEnd/>
            <a:tailEnd type="triangle" w="med" len="med"/>
          </a:ln>
          <a:extLst/>
        </p:spPr>
        <p:style>
          <a:lnRef idx="2">
            <a:schemeClr val="accent1"/>
          </a:lnRef>
          <a:fillRef idx="0">
            <a:schemeClr val="accent1"/>
          </a:fillRef>
          <a:effectRef idx="1">
            <a:schemeClr val="accent1"/>
          </a:effectRef>
          <a:fontRef idx="minor">
            <a:schemeClr val="tx1"/>
          </a:fontRef>
        </p:style>
        <p:txBody>
          <a:bodyPr/>
          <a:lstStyle/>
          <a:p>
            <a:endParaRPr lang="es-CO"/>
          </a:p>
        </p:txBody>
      </p:sp>
      <p:sp>
        <p:nvSpPr>
          <p:cNvPr id="220178" name="Line 18"/>
          <p:cNvSpPr>
            <a:spLocks noChangeShapeType="1"/>
          </p:cNvSpPr>
          <p:nvPr/>
        </p:nvSpPr>
        <p:spPr bwMode="auto">
          <a:xfrm flipV="1">
            <a:off x="4931941" y="2325610"/>
            <a:ext cx="1634151" cy="208755"/>
          </a:xfrm>
          <a:prstGeom prst="line">
            <a:avLst/>
          </a:prstGeom>
          <a:ln>
            <a:headEnd/>
            <a:tailEnd type="triangle" w="med" len="med"/>
          </a:ln>
          <a:extLst/>
        </p:spPr>
        <p:style>
          <a:lnRef idx="2">
            <a:schemeClr val="accent1"/>
          </a:lnRef>
          <a:fillRef idx="0">
            <a:schemeClr val="accent1"/>
          </a:fillRef>
          <a:effectRef idx="1">
            <a:schemeClr val="accent1"/>
          </a:effectRef>
          <a:fontRef idx="minor">
            <a:schemeClr val="tx1"/>
          </a:fontRef>
        </p:style>
        <p:txBody>
          <a:bodyPr/>
          <a:lstStyle/>
          <a:p>
            <a:endParaRPr lang="es-CO"/>
          </a:p>
        </p:txBody>
      </p:sp>
      <p:sp>
        <p:nvSpPr>
          <p:cNvPr id="220179" name="Line 19"/>
          <p:cNvSpPr>
            <a:spLocks noChangeShapeType="1"/>
          </p:cNvSpPr>
          <p:nvPr/>
        </p:nvSpPr>
        <p:spPr bwMode="auto">
          <a:xfrm>
            <a:off x="5773929" y="4300030"/>
            <a:ext cx="792163" cy="1001178"/>
          </a:xfrm>
          <a:prstGeom prst="line">
            <a:avLst/>
          </a:prstGeom>
          <a:ln>
            <a:headEnd/>
            <a:tailEnd type="triangle" w="med" len="med"/>
          </a:ln>
          <a:extLst/>
        </p:spPr>
        <p:style>
          <a:lnRef idx="2">
            <a:schemeClr val="accent1"/>
          </a:lnRef>
          <a:fillRef idx="0">
            <a:schemeClr val="accent1"/>
          </a:fillRef>
          <a:effectRef idx="1">
            <a:schemeClr val="accent1"/>
          </a:effectRef>
          <a:fontRef idx="minor">
            <a:schemeClr val="tx1"/>
          </a:fontRef>
        </p:style>
        <p:txBody>
          <a:bodyPr/>
          <a:lstStyle/>
          <a:p>
            <a:endParaRPr lang="es-CO"/>
          </a:p>
        </p:txBody>
      </p:sp>
      <p:sp>
        <p:nvSpPr>
          <p:cNvPr id="220180" name="Rectangle 20"/>
          <p:cNvSpPr>
            <a:spLocks noChangeArrowheads="1"/>
          </p:cNvSpPr>
          <p:nvPr/>
        </p:nvSpPr>
        <p:spPr bwMode="auto">
          <a:xfrm>
            <a:off x="827088" y="188913"/>
            <a:ext cx="78501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s-ES" sz="6000" b="1" dirty="0">
                <a:latin typeface="Agency FB" pitchFamily="34" charset="0"/>
              </a:rPr>
              <a:t>RENTABILIDAD</a:t>
            </a:r>
          </a:p>
        </p:txBody>
      </p:sp>
    </p:spTree>
    <p:extLst>
      <p:ext uri="{BB962C8B-B14F-4D97-AF65-F5344CB8AC3E}">
        <p14:creationId xmlns:p14="http://schemas.microsoft.com/office/powerpoint/2010/main" val="167003158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2"/>
          <p:cNvSpPr txBox="1">
            <a:spLocks noChangeArrowheads="1"/>
          </p:cNvSpPr>
          <p:nvPr/>
        </p:nvSpPr>
        <p:spPr bwMode="auto">
          <a:xfrm>
            <a:off x="1331962" y="548680"/>
            <a:ext cx="648007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s-MX" sz="5400" b="1" dirty="0">
                <a:effectLst>
                  <a:outerShdw blurRad="38100" dist="38100" dir="2700000" algn="tl">
                    <a:srgbClr val="000000">
                      <a:alpha val="43137"/>
                    </a:srgbClr>
                  </a:outerShdw>
                </a:effectLst>
                <a:latin typeface="Agency FB" pitchFamily="34" charset="0"/>
              </a:rPr>
              <a:t>ESENCIA DE LOS NEGOCIOS</a:t>
            </a:r>
            <a:endParaRPr lang="es-ES" sz="5400" b="1" dirty="0">
              <a:effectLst>
                <a:outerShdw blurRad="38100" dist="38100" dir="2700000" algn="tl">
                  <a:srgbClr val="000000">
                    <a:alpha val="43137"/>
                  </a:srgbClr>
                </a:outerShdw>
              </a:effectLst>
              <a:latin typeface="Agency FB" pitchFamily="34" charset="0"/>
            </a:endParaRPr>
          </a:p>
        </p:txBody>
      </p:sp>
      <p:sp>
        <p:nvSpPr>
          <p:cNvPr id="221187" name="Rectangle 3"/>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s-CO"/>
          </a:p>
        </p:txBody>
      </p:sp>
      <p:sp>
        <p:nvSpPr>
          <p:cNvPr id="221188" name="Rectangle 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es-CO"/>
          </a:p>
        </p:txBody>
      </p:sp>
      <p:grpSp>
        <p:nvGrpSpPr>
          <p:cNvPr id="221189" name="Group 5"/>
          <p:cNvGrpSpPr>
            <a:grpSpLocks/>
          </p:cNvGrpSpPr>
          <p:nvPr/>
        </p:nvGrpSpPr>
        <p:grpSpPr bwMode="auto">
          <a:xfrm>
            <a:off x="827088" y="2060848"/>
            <a:ext cx="7632700" cy="3960812"/>
            <a:chOff x="521" y="1117"/>
            <a:chExt cx="4808" cy="2495"/>
          </a:xfrm>
        </p:grpSpPr>
        <p:sp>
          <p:nvSpPr>
            <p:cNvPr id="221190" name="Rectangle 6"/>
            <p:cNvSpPr>
              <a:spLocks noChangeArrowheads="1"/>
            </p:cNvSpPr>
            <p:nvPr/>
          </p:nvSpPr>
          <p:spPr bwMode="auto">
            <a:xfrm>
              <a:off x="521" y="1117"/>
              <a:ext cx="4808" cy="24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latin typeface="Agency FB" pitchFamily="34" charset="0"/>
              </a:endParaRPr>
            </a:p>
          </p:txBody>
        </p:sp>
        <p:sp>
          <p:nvSpPr>
            <p:cNvPr id="221191" name="Line 7"/>
            <p:cNvSpPr>
              <a:spLocks noChangeShapeType="1"/>
            </p:cNvSpPr>
            <p:nvPr/>
          </p:nvSpPr>
          <p:spPr bwMode="auto">
            <a:xfrm>
              <a:off x="521" y="2432"/>
              <a:ext cx="48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latin typeface="Agency FB" pitchFamily="34" charset="0"/>
              </a:endParaRPr>
            </a:p>
          </p:txBody>
        </p:sp>
        <p:graphicFrame>
          <p:nvGraphicFramePr>
            <p:cNvPr id="221192" name="Object 8"/>
            <p:cNvGraphicFramePr>
              <a:graphicFrameLocks noChangeAspect="1"/>
            </p:cNvGraphicFramePr>
            <p:nvPr/>
          </p:nvGraphicFramePr>
          <p:xfrm>
            <a:off x="690" y="1434"/>
            <a:ext cx="4549" cy="771"/>
          </p:xfrm>
          <a:graphic>
            <a:graphicData uri="http://schemas.openxmlformats.org/presentationml/2006/ole">
              <mc:AlternateContent xmlns:mc="http://schemas.openxmlformats.org/markup-compatibility/2006">
                <mc:Choice xmlns:v="urn:schemas-microsoft-com:vml" Requires="v">
                  <p:oleObj spid="_x0000_s12432" name="Ecuación" r:id="rId3" imgW="2044700" imgH="393700" progId="Equation.3">
                    <p:embed/>
                  </p:oleObj>
                </mc:Choice>
                <mc:Fallback>
                  <p:oleObj name="Ecuación" r:id="rId3" imgW="20447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 y="1434"/>
                          <a:ext cx="4549" cy="7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1193" name="Object 9"/>
            <p:cNvGraphicFramePr>
              <a:graphicFrameLocks noChangeAspect="1"/>
            </p:cNvGraphicFramePr>
            <p:nvPr/>
          </p:nvGraphicFramePr>
          <p:xfrm>
            <a:off x="1910" y="2659"/>
            <a:ext cx="1832" cy="606"/>
          </p:xfrm>
          <a:graphic>
            <a:graphicData uri="http://schemas.openxmlformats.org/presentationml/2006/ole">
              <mc:AlternateContent xmlns:mc="http://schemas.openxmlformats.org/markup-compatibility/2006">
                <mc:Choice xmlns:v="urn:schemas-microsoft-com:vml" Requires="v">
                  <p:oleObj spid="_x0000_s12433" name="Ecuación" r:id="rId5" imgW="812447" imgH="393529" progId="Equation.3">
                    <p:embed/>
                  </p:oleObj>
                </mc:Choice>
                <mc:Fallback>
                  <p:oleObj name="Ecuación" r:id="rId5" imgW="812447"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0" y="2659"/>
                          <a:ext cx="1832" cy="6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1 Estrella de 5 puntas"/>
          <p:cNvSpPr/>
          <p:nvPr/>
        </p:nvSpPr>
        <p:spPr>
          <a:xfrm>
            <a:off x="8459788" y="6453336"/>
            <a:ext cx="216668"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128104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ext Box 2"/>
          <p:cNvSpPr txBox="1">
            <a:spLocks noChangeArrowheads="1"/>
          </p:cNvSpPr>
          <p:nvPr/>
        </p:nvSpPr>
        <p:spPr bwMode="auto">
          <a:xfrm>
            <a:off x="1043608" y="332656"/>
            <a:ext cx="705678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s-MX" sz="6000" dirty="0">
                <a:latin typeface="Agency FB" pitchFamily="34" charset="0"/>
              </a:rPr>
              <a:t>COSTO DE </a:t>
            </a:r>
            <a:r>
              <a:rPr lang="es-MX" sz="6000" dirty="0" smtClean="0">
                <a:latin typeface="Agency FB" pitchFamily="34" charset="0"/>
              </a:rPr>
              <a:t>CAPITAL</a:t>
            </a:r>
            <a:endParaRPr lang="es-ES" sz="6000" dirty="0">
              <a:latin typeface="Agency FB" pitchFamily="34" charset="0"/>
            </a:endParaRPr>
          </a:p>
        </p:txBody>
      </p:sp>
      <p:sp>
        <p:nvSpPr>
          <p:cNvPr id="222211" name="Text Box 3"/>
          <p:cNvSpPr txBox="1">
            <a:spLocks noChangeArrowheads="1"/>
          </p:cNvSpPr>
          <p:nvPr/>
        </p:nvSpPr>
        <p:spPr bwMode="auto">
          <a:xfrm>
            <a:off x="0" y="2860481"/>
            <a:ext cx="91440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MX" sz="4400" dirty="0">
                <a:latin typeface="Agency FB" pitchFamily="34" charset="0"/>
              </a:rPr>
              <a:t>Es el costo que a la empresa le implica poseer activos  y se calcula como el costo promedio ponderado de las diferentes fuentes que ésta utiliza para financiar sus activos.</a:t>
            </a:r>
            <a:endParaRPr lang="es-ES" sz="4400" dirty="0">
              <a:latin typeface="Agency FB" pitchFamily="34" charset="0"/>
            </a:endParaRPr>
          </a:p>
        </p:txBody>
      </p:sp>
      <p:sp>
        <p:nvSpPr>
          <p:cNvPr id="2" name="1 CuadroTexto"/>
          <p:cNvSpPr txBox="1"/>
          <p:nvPr/>
        </p:nvSpPr>
        <p:spPr>
          <a:xfrm>
            <a:off x="3887924" y="1268760"/>
            <a:ext cx="1368152" cy="1015663"/>
          </a:xfrm>
          <a:prstGeom prst="rect">
            <a:avLst/>
          </a:prstGeom>
          <a:noFill/>
        </p:spPr>
        <p:txBody>
          <a:bodyPr wrap="square" rtlCol="0">
            <a:spAutoFit/>
          </a:bodyPr>
          <a:lstStyle/>
          <a:p>
            <a:pPr algn="ctr"/>
            <a:r>
              <a:rPr lang="es-MX" sz="6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gency FB" pitchFamily="34" charset="0"/>
              </a:rPr>
              <a:t>(</a:t>
            </a:r>
            <a:r>
              <a:rPr lang="es-MX" sz="60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gency FB" pitchFamily="34" charset="0"/>
              </a:rPr>
              <a:t>CK</a:t>
            </a:r>
            <a:r>
              <a:rPr lang="es-MX" sz="6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gency FB" pitchFamily="34" charset="0"/>
              </a:rPr>
              <a:t>)</a:t>
            </a:r>
            <a:endParaRPr lang="es-ES" sz="6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gency FB" pitchFamily="34" charset="0"/>
            </a:endParaRPr>
          </a:p>
        </p:txBody>
      </p:sp>
    </p:spTree>
    <p:extLst>
      <p:ext uri="{BB962C8B-B14F-4D97-AF65-F5344CB8AC3E}">
        <p14:creationId xmlns:p14="http://schemas.microsoft.com/office/powerpoint/2010/main" val="28621454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3234" name="Group 2"/>
          <p:cNvGraphicFramePr>
            <a:graphicFrameLocks noGrp="1"/>
          </p:cNvGraphicFramePr>
          <p:nvPr>
            <p:extLst>
              <p:ext uri="{D42A27DB-BD31-4B8C-83A1-F6EECF244321}">
                <p14:modId xmlns:p14="http://schemas.microsoft.com/office/powerpoint/2010/main" val="838566115"/>
              </p:ext>
            </p:extLst>
          </p:nvPr>
        </p:nvGraphicFramePr>
        <p:xfrm>
          <a:off x="179512" y="1658196"/>
          <a:ext cx="8713216" cy="4597402"/>
        </p:xfrm>
        <a:graphic>
          <a:graphicData uri="http://schemas.openxmlformats.org/drawingml/2006/table">
            <a:tbl>
              <a:tblPr>
                <a:tableStyleId>{BC89EF96-8CEA-46FF-86C4-4CE0E7609802}</a:tableStyleId>
              </a:tblPr>
              <a:tblGrid>
                <a:gridCol w="2664296"/>
                <a:gridCol w="792088"/>
                <a:gridCol w="1296144"/>
                <a:gridCol w="2232248"/>
                <a:gridCol w="1728440"/>
              </a:tblGrid>
              <a:tr h="5921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400" u="none" strike="noStrike" cap="none" normalizeH="0" baseline="0" dirty="0" smtClean="0">
                          <a:ln>
                            <a:noFill/>
                          </a:ln>
                          <a:effectLst/>
                          <a:latin typeface="Agency FB" pitchFamily="34" charset="0"/>
                        </a:rPr>
                        <a:t>FUENTE</a:t>
                      </a:r>
                      <a:endParaRPr kumimoji="0" lang="es-ES" sz="2400" b="0" i="0" u="none" strike="noStrike" cap="none" normalizeH="0" baseline="0" dirty="0" smtClean="0">
                        <a:ln>
                          <a:noFill/>
                        </a:ln>
                        <a:solidFill>
                          <a:schemeClr val="tx1"/>
                        </a:solidFill>
                        <a:effectLst/>
                        <a:latin typeface="Agency FB"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400" u="none" strike="noStrike" cap="none" normalizeH="0" baseline="0" dirty="0" smtClean="0">
                          <a:ln>
                            <a:noFill/>
                          </a:ln>
                          <a:effectLst/>
                          <a:latin typeface="Agency FB" pitchFamily="34" charset="0"/>
                        </a:rPr>
                        <a:t>$</a:t>
                      </a:r>
                      <a:endParaRPr kumimoji="0" lang="es-ES" sz="2400" b="0" i="0" u="none" strike="noStrike" cap="none" normalizeH="0" baseline="0" dirty="0" smtClean="0">
                        <a:ln>
                          <a:noFill/>
                        </a:ln>
                        <a:solidFill>
                          <a:schemeClr val="tx1"/>
                        </a:solidFill>
                        <a:effectLst/>
                        <a:latin typeface="Agency FB"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400" u="none" strike="noStrike" cap="none" normalizeH="0" baseline="0" dirty="0" smtClean="0">
                          <a:ln>
                            <a:noFill/>
                          </a:ln>
                          <a:effectLst/>
                          <a:latin typeface="Agency FB" pitchFamily="34" charset="0"/>
                        </a:rPr>
                        <a:t>% </a:t>
                      </a:r>
                      <a:r>
                        <a:rPr kumimoji="0" lang="es-MX" sz="2400" u="none" strike="noStrike" cap="none" normalizeH="0" baseline="0" dirty="0" err="1" smtClean="0">
                          <a:ln>
                            <a:noFill/>
                          </a:ln>
                          <a:effectLst/>
                          <a:latin typeface="Agency FB" pitchFamily="34" charset="0"/>
                        </a:rPr>
                        <a:t>Partic</a:t>
                      </a:r>
                      <a:r>
                        <a:rPr kumimoji="0" lang="es-MX" sz="2400" u="none" strike="noStrike" cap="none" normalizeH="0" baseline="0" dirty="0" smtClean="0">
                          <a:ln>
                            <a:noFill/>
                          </a:ln>
                          <a:effectLst/>
                          <a:latin typeface="Agency FB" pitchFamily="34" charset="0"/>
                        </a:rPr>
                        <a:t>.</a:t>
                      </a:r>
                      <a:endParaRPr kumimoji="0" lang="es-ES" sz="2400" b="0" i="0" u="none" strike="noStrike" cap="none" normalizeH="0" baseline="0" dirty="0" smtClean="0">
                        <a:ln>
                          <a:noFill/>
                        </a:ln>
                        <a:solidFill>
                          <a:schemeClr val="tx1"/>
                        </a:solidFill>
                        <a:effectLst/>
                        <a:latin typeface="Agency FB"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400" u="none" strike="noStrike" cap="none" normalizeH="0" baseline="0" dirty="0" smtClean="0">
                          <a:ln>
                            <a:noFill/>
                          </a:ln>
                          <a:effectLst/>
                          <a:latin typeface="Agency FB" pitchFamily="34" charset="0"/>
                        </a:rPr>
                        <a:t>Costo anual nominal</a:t>
                      </a:r>
                      <a:endParaRPr kumimoji="0" lang="es-ES" sz="2400" b="0" i="0" u="none" strike="noStrike" cap="none" normalizeH="0" baseline="0" dirty="0" smtClean="0">
                        <a:ln>
                          <a:noFill/>
                        </a:ln>
                        <a:solidFill>
                          <a:schemeClr val="tx1"/>
                        </a:solidFill>
                        <a:effectLst/>
                        <a:latin typeface="Agency FB"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400" u="none" strike="noStrike" cap="none" normalizeH="0" baseline="0" dirty="0" smtClean="0">
                          <a:ln>
                            <a:noFill/>
                          </a:ln>
                          <a:effectLst/>
                          <a:latin typeface="Agency FB" pitchFamily="34" charset="0"/>
                        </a:rPr>
                        <a:t>Ponderación</a:t>
                      </a:r>
                      <a:endParaRPr kumimoji="0" lang="es-ES" sz="2400" b="0" i="0" u="none" strike="noStrike" cap="none" normalizeH="0" baseline="0" dirty="0" smtClean="0">
                        <a:ln>
                          <a:noFill/>
                        </a:ln>
                        <a:solidFill>
                          <a:schemeClr val="tx1"/>
                        </a:solidFill>
                        <a:effectLst/>
                        <a:latin typeface="Agency FB" pitchFamily="34" charset="0"/>
                      </a:endParaRPr>
                    </a:p>
                  </a:txBody>
                  <a:tcPr horzOverflow="overflow"/>
                </a:tc>
              </a:tr>
              <a:tr h="817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400" u="none" strike="noStrike" cap="none" normalizeH="0" baseline="0" dirty="0" smtClean="0">
                          <a:ln>
                            <a:noFill/>
                          </a:ln>
                          <a:effectLst/>
                          <a:latin typeface="Agency FB" pitchFamily="34" charset="0"/>
                        </a:rPr>
                        <a:t>Proveedores</a:t>
                      </a:r>
                      <a:endParaRPr kumimoji="0" lang="es-ES" sz="2400" b="0" i="0" u="none" strike="noStrike" cap="none" normalizeH="0" baseline="0" dirty="0" smtClean="0">
                        <a:ln>
                          <a:noFill/>
                        </a:ln>
                        <a:solidFill>
                          <a:schemeClr val="tx1"/>
                        </a:solidFill>
                        <a:effectLst/>
                        <a:latin typeface="Agency FB"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800" u="none" strike="noStrike" cap="none" normalizeH="0" baseline="0" dirty="0" smtClean="0">
                          <a:ln>
                            <a:noFill/>
                          </a:ln>
                          <a:effectLst/>
                          <a:latin typeface="Agency FB" pitchFamily="34" charset="0"/>
                        </a:rPr>
                        <a:t>150</a:t>
                      </a:r>
                      <a:endParaRPr kumimoji="0" lang="es-ES" sz="2800" b="0" i="0" u="none" strike="noStrike" cap="none" normalizeH="0" baseline="0" dirty="0" smtClean="0">
                        <a:ln>
                          <a:noFill/>
                        </a:ln>
                        <a:solidFill>
                          <a:schemeClr val="tx1"/>
                        </a:solidFill>
                        <a:effectLst/>
                        <a:latin typeface="Agency FB"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800" u="none" strike="noStrike" cap="none" normalizeH="0" baseline="0" dirty="0" smtClean="0">
                          <a:ln>
                            <a:noFill/>
                          </a:ln>
                          <a:effectLst/>
                          <a:latin typeface="Agency FB" pitchFamily="34" charset="0"/>
                        </a:rPr>
                        <a:t>15%</a:t>
                      </a:r>
                      <a:endParaRPr kumimoji="0" lang="es-ES" sz="2800" b="0" i="0" u="none" strike="noStrike" cap="none" normalizeH="0" baseline="0" dirty="0" smtClean="0">
                        <a:ln>
                          <a:noFill/>
                        </a:ln>
                        <a:solidFill>
                          <a:schemeClr val="tx1"/>
                        </a:solidFill>
                        <a:effectLst/>
                        <a:latin typeface="Agency FB"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800" u="none" strike="noStrike" cap="none" normalizeH="0" baseline="0" dirty="0" smtClean="0">
                          <a:ln>
                            <a:noFill/>
                          </a:ln>
                          <a:effectLst/>
                          <a:latin typeface="Agency FB" pitchFamily="34" charset="0"/>
                        </a:rPr>
                        <a:t>50%</a:t>
                      </a:r>
                      <a:endParaRPr kumimoji="0" lang="es-ES" sz="2800" b="0" i="0" u="none" strike="noStrike" cap="none" normalizeH="0" baseline="0" dirty="0" smtClean="0">
                        <a:ln>
                          <a:noFill/>
                        </a:ln>
                        <a:solidFill>
                          <a:schemeClr val="tx1"/>
                        </a:solidFill>
                        <a:effectLst/>
                        <a:latin typeface="Agency FB"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800" u="none" strike="noStrike" cap="none" normalizeH="0" baseline="0" smtClean="0">
                          <a:ln>
                            <a:noFill/>
                          </a:ln>
                          <a:effectLst/>
                          <a:latin typeface="Agency FB" pitchFamily="34" charset="0"/>
                        </a:rPr>
                        <a:t>7,5</a:t>
                      </a:r>
                      <a:endParaRPr kumimoji="0" lang="es-ES" sz="2800" b="0" i="0" u="none" strike="noStrike" cap="none" normalizeH="0" baseline="0" smtClean="0">
                        <a:ln>
                          <a:noFill/>
                        </a:ln>
                        <a:solidFill>
                          <a:schemeClr val="tx1"/>
                        </a:solidFill>
                        <a:effectLst/>
                        <a:latin typeface="Agency FB" pitchFamily="34" charset="0"/>
                      </a:endParaRPr>
                    </a:p>
                  </a:txBody>
                  <a:tcPr horzOverflow="overflow"/>
                </a:tc>
              </a:tr>
              <a:tr h="819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400" u="none" strike="noStrike" cap="none" normalizeH="0" baseline="0" dirty="0" smtClean="0">
                          <a:ln>
                            <a:noFill/>
                          </a:ln>
                          <a:effectLst/>
                          <a:latin typeface="Agency FB" pitchFamily="34" charset="0"/>
                        </a:rPr>
                        <a:t>Préstamos a Corto plazo</a:t>
                      </a:r>
                      <a:endParaRPr kumimoji="0" lang="es-ES" sz="2400" b="0" i="0" u="none" strike="noStrike" cap="none" normalizeH="0" baseline="0" dirty="0" smtClean="0">
                        <a:ln>
                          <a:noFill/>
                        </a:ln>
                        <a:solidFill>
                          <a:schemeClr val="tx1"/>
                        </a:solidFill>
                        <a:effectLst/>
                        <a:latin typeface="Agency FB"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800" u="none" strike="noStrike" cap="none" normalizeH="0" baseline="0" smtClean="0">
                          <a:ln>
                            <a:noFill/>
                          </a:ln>
                          <a:effectLst/>
                          <a:latin typeface="Agency FB" pitchFamily="34" charset="0"/>
                        </a:rPr>
                        <a:t>200</a:t>
                      </a:r>
                      <a:endParaRPr kumimoji="0" lang="es-ES" sz="2800" b="0" i="0" u="none" strike="noStrike" cap="none" normalizeH="0" baseline="0" smtClean="0">
                        <a:ln>
                          <a:noFill/>
                        </a:ln>
                        <a:solidFill>
                          <a:schemeClr val="tx1"/>
                        </a:solidFill>
                        <a:effectLst/>
                        <a:latin typeface="Agency FB"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800" u="none" strike="noStrike" cap="none" normalizeH="0" baseline="0" dirty="0" smtClean="0">
                          <a:ln>
                            <a:noFill/>
                          </a:ln>
                          <a:effectLst/>
                          <a:latin typeface="Agency FB" pitchFamily="34" charset="0"/>
                        </a:rPr>
                        <a:t>20%</a:t>
                      </a:r>
                      <a:endParaRPr kumimoji="0" lang="es-ES" sz="2800" b="0" i="0" u="none" strike="noStrike" cap="none" normalizeH="0" baseline="0" dirty="0" smtClean="0">
                        <a:ln>
                          <a:noFill/>
                        </a:ln>
                        <a:solidFill>
                          <a:schemeClr val="tx1"/>
                        </a:solidFill>
                        <a:effectLst/>
                        <a:latin typeface="Agency FB"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800" u="none" strike="noStrike" cap="none" normalizeH="0" baseline="0" dirty="0" smtClean="0">
                          <a:ln>
                            <a:noFill/>
                          </a:ln>
                          <a:effectLst/>
                          <a:latin typeface="Agency FB" pitchFamily="34" charset="0"/>
                        </a:rPr>
                        <a:t>30%</a:t>
                      </a:r>
                      <a:endParaRPr kumimoji="0" lang="es-ES" sz="2800" b="0" i="0" u="none" strike="noStrike" cap="none" normalizeH="0" baseline="0" dirty="0" smtClean="0">
                        <a:ln>
                          <a:noFill/>
                        </a:ln>
                        <a:solidFill>
                          <a:schemeClr val="tx1"/>
                        </a:solidFill>
                        <a:effectLst/>
                        <a:latin typeface="Agency FB"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800" u="none" strike="noStrike" cap="none" normalizeH="0" baseline="0" smtClean="0">
                          <a:ln>
                            <a:noFill/>
                          </a:ln>
                          <a:effectLst/>
                          <a:latin typeface="Agency FB" pitchFamily="34" charset="0"/>
                        </a:rPr>
                        <a:t>6,0</a:t>
                      </a:r>
                      <a:endParaRPr kumimoji="0" lang="es-ES" sz="2800" b="0" i="0" u="none" strike="noStrike" cap="none" normalizeH="0" baseline="0" smtClean="0">
                        <a:ln>
                          <a:noFill/>
                        </a:ln>
                        <a:solidFill>
                          <a:schemeClr val="tx1"/>
                        </a:solidFill>
                        <a:effectLst/>
                        <a:latin typeface="Agency FB" pitchFamily="34" charset="0"/>
                      </a:endParaRPr>
                    </a:p>
                  </a:txBody>
                  <a:tcPr horzOverflow="overflow"/>
                </a:tc>
              </a:tr>
              <a:tr h="819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400" u="none" strike="noStrike" cap="none" normalizeH="0" baseline="0" dirty="0" smtClean="0">
                          <a:ln>
                            <a:noFill/>
                          </a:ln>
                          <a:effectLst/>
                          <a:latin typeface="Agency FB" pitchFamily="34" charset="0"/>
                        </a:rPr>
                        <a:t>Préstamos a Largo plazo</a:t>
                      </a:r>
                      <a:endParaRPr kumimoji="0" lang="es-ES" sz="2400" b="0" i="0" u="none" strike="noStrike" cap="none" normalizeH="0" baseline="0" dirty="0" smtClean="0">
                        <a:ln>
                          <a:noFill/>
                        </a:ln>
                        <a:solidFill>
                          <a:schemeClr val="tx1"/>
                        </a:solidFill>
                        <a:effectLst/>
                        <a:latin typeface="Agency FB"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800" u="none" strike="noStrike" cap="none" normalizeH="0" baseline="0" smtClean="0">
                          <a:ln>
                            <a:noFill/>
                          </a:ln>
                          <a:effectLst/>
                          <a:latin typeface="Agency FB" pitchFamily="34" charset="0"/>
                        </a:rPr>
                        <a:t>300</a:t>
                      </a:r>
                      <a:endParaRPr kumimoji="0" lang="es-ES" sz="2800" b="0" i="0" u="none" strike="noStrike" cap="none" normalizeH="0" baseline="0" smtClean="0">
                        <a:ln>
                          <a:noFill/>
                        </a:ln>
                        <a:solidFill>
                          <a:schemeClr val="tx1"/>
                        </a:solidFill>
                        <a:effectLst/>
                        <a:latin typeface="Agency FB"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800" u="none" strike="noStrike" cap="none" normalizeH="0" baseline="0" dirty="0" smtClean="0">
                          <a:ln>
                            <a:noFill/>
                          </a:ln>
                          <a:effectLst/>
                          <a:latin typeface="Agency FB" pitchFamily="34" charset="0"/>
                        </a:rPr>
                        <a:t>30%</a:t>
                      </a:r>
                      <a:endParaRPr kumimoji="0" lang="es-ES" sz="2800" b="0" i="0" u="none" strike="noStrike" cap="none" normalizeH="0" baseline="0" dirty="0" smtClean="0">
                        <a:ln>
                          <a:noFill/>
                        </a:ln>
                        <a:solidFill>
                          <a:schemeClr val="tx1"/>
                        </a:solidFill>
                        <a:effectLst/>
                        <a:latin typeface="Agency FB"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800" u="none" strike="noStrike" cap="none" normalizeH="0" baseline="0" dirty="0" smtClean="0">
                          <a:ln>
                            <a:noFill/>
                          </a:ln>
                          <a:effectLst/>
                          <a:latin typeface="Agency FB" pitchFamily="34" charset="0"/>
                        </a:rPr>
                        <a:t>36%</a:t>
                      </a:r>
                      <a:endParaRPr kumimoji="0" lang="es-ES" sz="2800" b="0" i="0" u="none" strike="noStrike" cap="none" normalizeH="0" baseline="0" dirty="0" smtClean="0">
                        <a:ln>
                          <a:noFill/>
                        </a:ln>
                        <a:solidFill>
                          <a:schemeClr val="tx1"/>
                        </a:solidFill>
                        <a:effectLst/>
                        <a:latin typeface="Agency FB"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800" u="none" strike="noStrike" cap="none" normalizeH="0" baseline="0" smtClean="0">
                          <a:ln>
                            <a:noFill/>
                          </a:ln>
                          <a:effectLst/>
                          <a:latin typeface="Agency FB" pitchFamily="34" charset="0"/>
                        </a:rPr>
                        <a:t>10,8</a:t>
                      </a:r>
                      <a:endParaRPr kumimoji="0" lang="es-ES" sz="2800" b="0" i="0" u="none" strike="noStrike" cap="none" normalizeH="0" baseline="0" smtClean="0">
                        <a:ln>
                          <a:noFill/>
                        </a:ln>
                        <a:solidFill>
                          <a:schemeClr val="tx1"/>
                        </a:solidFill>
                        <a:effectLst/>
                        <a:latin typeface="Agency FB" pitchFamily="34" charset="0"/>
                      </a:endParaRPr>
                    </a:p>
                  </a:txBody>
                  <a:tcPr horzOverflow="overflow"/>
                </a:tc>
              </a:tr>
              <a:tr h="817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400" u="none" strike="noStrike" cap="none" normalizeH="0" baseline="0" dirty="0" smtClean="0">
                          <a:ln>
                            <a:noFill/>
                          </a:ln>
                          <a:effectLst/>
                          <a:latin typeface="Agency FB" pitchFamily="34" charset="0"/>
                        </a:rPr>
                        <a:t>Patrimonio</a:t>
                      </a:r>
                      <a:endParaRPr kumimoji="0" lang="es-ES" sz="2400" b="0" i="0" u="none" strike="noStrike" cap="none" normalizeH="0" baseline="0" dirty="0" smtClean="0">
                        <a:ln>
                          <a:noFill/>
                        </a:ln>
                        <a:solidFill>
                          <a:schemeClr val="tx1"/>
                        </a:solidFill>
                        <a:effectLst/>
                        <a:latin typeface="Agency FB"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800" u="none" strike="noStrike" cap="none" normalizeH="0" baseline="0" smtClean="0">
                          <a:ln>
                            <a:noFill/>
                          </a:ln>
                          <a:effectLst/>
                          <a:latin typeface="Agency FB" pitchFamily="34" charset="0"/>
                        </a:rPr>
                        <a:t>350</a:t>
                      </a:r>
                      <a:endParaRPr kumimoji="0" lang="es-ES" sz="2800" b="0" i="0" u="none" strike="noStrike" cap="none" normalizeH="0" baseline="0" smtClean="0">
                        <a:ln>
                          <a:noFill/>
                        </a:ln>
                        <a:solidFill>
                          <a:schemeClr val="tx1"/>
                        </a:solidFill>
                        <a:effectLst/>
                        <a:latin typeface="Agency FB"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800" u="none" strike="noStrike" cap="none" normalizeH="0" baseline="0" smtClean="0">
                          <a:ln>
                            <a:noFill/>
                          </a:ln>
                          <a:effectLst/>
                          <a:latin typeface="Agency FB" pitchFamily="34" charset="0"/>
                        </a:rPr>
                        <a:t>35%</a:t>
                      </a:r>
                      <a:endParaRPr kumimoji="0" lang="es-ES" sz="2800" b="0" i="0" u="none" strike="noStrike" cap="none" normalizeH="0" baseline="0" smtClean="0">
                        <a:ln>
                          <a:noFill/>
                        </a:ln>
                        <a:solidFill>
                          <a:schemeClr val="tx1"/>
                        </a:solidFill>
                        <a:effectLst/>
                        <a:latin typeface="Agency FB"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800" u="none" strike="noStrike" cap="none" normalizeH="0" baseline="0" dirty="0" smtClean="0">
                          <a:ln>
                            <a:noFill/>
                          </a:ln>
                          <a:effectLst/>
                          <a:latin typeface="Agency FB" pitchFamily="34" charset="0"/>
                        </a:rPr>
                        <a:t>48%</a:t>
                      </a:r>
                      <a:endParaRPr kumimoji="0" lang="es-ES" sz="2800" b="0" i="0" u="none" strike="noStrike" cap="none" normalizeH="0" baseline="0" dirty="0" smtClean="0">
                        <a:ln>
                          <a:noFill/>
                        </a:ln>
                        <a:solidFill>
                          <a:schemeClr val="tx1"/>
                        </a:solidFill>
                        <a:effectLst/>
                        <a:latin typeface="Agency FB"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800" u="none" strike="noStrike" cap="none" normalizeH="0" baseline="0" smtClean="0">
                          <a:ln>
                            <a:noFill/>
                          </a:ln>
                          <a:effectLst/>
                          <a:latin typeface="Agency FB" pitchFamily="34" charset="0"/>
                        </a:rPr>
                        <a:t>16,8</a:t>
                      </a:r>
                      <a:endParaRPr kumimoji="0" lang="es-ES" sz="2800" b="0" i="0" u="none" strike="noStrike" cap="none" normalizeH="0" baseline="0" smtClean="0">
                        <a:ln>
                          <a:noFill/>
                        </a:ln>
                        <a:solidFill>
                          <a:schemeClr val="tx1"/>
                        </a:solidFill>
                        <a:effectLst/>
                        <a:latin typeface="Agency FB" pitchFamily="34" charset="0"/>
                      </a:endParaRPr>
                    </a:p>
                  </a:txBody>
                  <a:tcPr horzOverflow="overflow"/>
                </a:tc>
              </a:tr>
              <a:tr h="731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400" u="none" strike="noStrike" cap="none" normalizeH="0" baseline="0" dirty="0" smtClean="0">
                          <a:ln>
                            <a:noFill/>
                          </a:ln>
                          <a:effectLst/>
                          <a:latin typeface="Agency FB" pitchFamily="34" charset="0"/>
                        </a:rPr>
                        <a:t>Total activos</a:t>
                      </a:r>
                      <a:endParaRPr kumimoji="0" lang="es-ES" sz="2400" b="0" i="0" u="none" strike="noStrike" cap="none" normalizeH="0" baseline="0" dirty="0" smtClean="0">
                        <a:ln>
                          <a:noFill/>
                        </a:ln>
                        <a:solidFill>
                          <a:schemeClr val="tx1"/>
                        </a:solidFill>
                        <a:effectLst/>
                        <a:latin typeface="Agency FB"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800" u="none" strike="noStrike" cap="none" normalizeH="0" baseline="0" smtClean="0">
                          <a:ln>
                            <a:noFill/>
                          </a:ln>
                          <a:effectLst/>
                          <a:latin typeface="Agency FB" pitchFamily="34" charset="0"/>
                        </a:rPr>
                        <a:t>1000</a:t>
                      </a:r>
                      <a:endParaRPr kumimoji="0" lang="es-ES" sz="2800" b="0" i="0" u="none" strike="noStrike" cap="none" normalizeH="0" baseline="0" smtClean="0">
                        <a:ln>
                          <a:noFill/>
                        </a:ln>
                        <a:solidFill>
                          <a:schemeClr val="tx1"/>
                        </a:solidFill>
                        <a:effectLst/>
                        <a:latin typeface="Agency FB"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CO" sz="2800" b="0" i="0" u="none" strike="noStrike" cap="none" normalizeH="0" baseline="0" dirty="0" smtClean="0">
                        <a:ln>
                          <a:noFill/>
                        </a:ln>
                        <a:solidFill>
                          <a:schemeClr val="tx1"/>
                        </a:solidFill>
                        <a:effectLst/>
                        <a:latin typeface="Agency FB"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800" u="none" strike="noStrike" cap="none" normalizeH="0" baseline="0" smtClean="0">
                          <a:ln>
                            <a:noFill/>
                          </a:ln>
                          <a:effectLst/>
                          <a:latin typeface="Agency FB" pitchFamily="34" charset="0"/>
                        </a:rPr>
                        <a:t>Costo de K</a:t>
                      </a:r>
                      <a:endParaRPr kumimoji="0" lang="es-ES" sz="2800" b="1" i="0" u="none" strike="noStrike" cap="none" normalizeH="0" baseline="0" smtClean="0">
                        <a:ln>
                          <a:noFill/>
                        </a:ln>
                        <a:solidFill>
                          <a:schemeClr val="tx1"/>
                        </a:solidFill>
                        <a:effectLst/>
                        <a:latin typeface="Agency FB" pitchFamily="34"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800" u="none" strike="noStrike" cap="none" normalizeH="0" baseline="0" dirty="0" smtClean="0">
                          <a:ln>
                            <a:noFill/>
                          </a:ln>
                          <a:effectLst/>
                          <a:latin typeface="Agency FB" pitchFamily="34" charset="0"/>
                        </a:rPr>
                        <a:t>41,1%</a:t>
                      </a:r>
                      <a:endParaRPr kumimoji="0" lang="es-ES" sz="2800" b="1" i="0" u="none" strike="noStrike" cap="none" normalizeH="0" baseline="0" dirty="0" smtClean="0">
                        <a:ln>
                          <a:noFill/>
                        </a:ln>
                        <a:solidFill>
                          <a:schemeClr val="tx1"/>
                        </a:solidFill>
                        <a:effectLst/>
                        <a:latin typeface="Agency FB" pitchFamily="34" charset="0"/>
                      </a:endParaRPr>
                    </a:p>
                  </a:txBody>
                  <a:tcPr horzOverflow="overflow"/>
                </a:tc>
              </a:tr>
            </a:tbl>
          </a:graphicData>
        </a:graphic>
      </p:graphicFrame>
      <p:sp>
        <p:nvSpPr>
          <p:cNvPr id="223278" name="Text Box 46"/>
          <p:cNvSpPr txBox="1">
            <a:spLocks noChangeArrowheads="1"/>
          </p:cNvSpPr>
          <p:nvPr/>
        </p:nvSpPr>
        <p:spPr bwMode="auto">
          <a:xfrm>
            <a:off x="1691680" y="260648"/>
            <a:ext cx="5868144"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s-MX" sz="6000" dirty="0">
                <a:effectLst>
                  <a:outerShdw blurRad="38100" dist="38100" dir="2700000" algn="tl">
                    <a:srgbClr val="000000">
                      <a:alpha val="43137"/>
                    </a:srgbClr>
                  </a:outerShdw>
                </a:effectLst>
                <a:latin typeface="Agency FB" pitchFamily="34" charset="0"/>
              </a:rPr>
              <a:t>COSTO DE CAPITAL </a:t>
            </a:r>
            <a:endParaRPr lang="es-ES" sz="6000" dirty="0">
              <a:effectLst>
                <a:outerShdw blurRad="38100" dist="38100" dir="2700000" algn="tl">
                  <a:srgbClr val="000000">
                    <a:alpha val="43137"/>
                  </a:srgbClr>
                </a:outerShdw>
              </a:effectLst>
              <a:latin typeface="Agency FB" pitchFamily="34" charset="0"/>
            </a:endParaRPr>
          </a:p>
        </p:txBody>
      </p:sp>
      <p:sp>
        <p:nvSpPr>
          <p:cNvPr id="2" name="1 Estrella de 5 puntas"/>
          <p:cNvSpPr/>
          <p:nvPr/>
        </p:nvSpPr>
        <p:spPr>
          <a:xfrm>
            <a:off x="8316416" y="6453336"/>
            <a:ext cx="288032" cy="28803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817738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ext Box 2"/>
          <p:cNvSpPr txBox="1">
            <a:spLocks noChangeArrowheads="1"/>
          </p:cNvSpPr>
          <p:nvPr/>
        </p:nvSpPr>
        <p:spPr bwMode="auto">
          <a:xfrm>
            <a:off x="1295636" y="188640"/>
            <a:ext cx="655272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s-MX" sz="4400" dirty="0">
                <a:latin typeface="Agency FB" pitchFamily="34" charset="0"/>
              </a:rPr>
              <a:t>OBJETIVO </a:t>
            </a:r>
            <a:r>
              <a:rPr lang="es-MX" sz="4400" dirty="0" smtClean="0">
                <a:latin typeface="Agency FB" pitchFamily="34" charset="0"/>
              </a:rPr>
              <a:t>BÁSICO FINANCIERO</a:t>
            </a:r>
            <a:endParaRPr lang="es-ES" sz="4400" dirty="0">
              <a:latin typeface="Agency FB" pitchFamily="34" charset="0"/>
            </a:endParaRPr>
          </a:p>
        </p:txBody>
      </p:sp>
      <p:sp>
        <p:nvSpPr>
          <p:cNvPr id="5" name="4 CuadroTexto"/>
          <p:cNvSpPr txBox="1"/>
          <p:nvPr/>
        </p:nvSpPr>
        <p:spPr>
          <a:xfrm>
            <a:off x="3589406" y="836712"/>
            <a:ext cx="1965188" cy="923330"/>
          </a:xfrm>
          <a:prstGeom prst="rect">
            <a:avLst/>
          </a:prstGeom>
          <a:noFill/>
        </p:spPr>
        <p:txBody>
          <a:bodyPr wrap="square" rtlCol="0">
            <a:spAutoFit/>
          </a:bodyPr>
          <a:lstStyle/>
          <a:p>
            <a:pPr algn="ctr"/>
            <a:r>
              <a:rPr lang="es-MX"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gency FB" pitchFamily="34" charset="0"/>
              </a:rPr>
              <a:t>(</a:t>
            </a:r>
            <a:r>
              <a:rPr lang="es-MX" sz="54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gency FB" pitchFamily="34" charset="0"/>
              </a:rPr>
              <a:t>OBF</a:t>
            </a:r>
            <a:r>
              <a:rPr lang="es-MX"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gency FB" pitchFamily="34" charset="0"/>
              </a:rPr>
              <a:t>)</a:t>
            </a:r>
          </a:p>
        </p:txBody>
      </p:sp>
      <p:graphicFrame>
        <p:nvGraphicFramePr>
          <p:cNvPr id="2" name="1 Diagrama"/>
          <p:cNvGraphicFramePr/>
          <p:nvPr>
            <p:extLst>
              <p:ext uri="{D42A27DB-BD31-4B8C-83A1-F6EECF244321}">
                <p14:modId xmlns:p14="http://schemas.microsoft.com/office/powerpoint/2010/main" val="3877869953"/>
              </p:ext>
            </p:extLst>
          </p:nvPr>
        </p:nvGraphicFramePr>
        <p:xfrm>
          <a:off x="395536" y="1772816"/>
          <a:ext cx="8496944" cy="4888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024779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ext Box 2"/>
          <p:cNvSpPr txBox="1">
            <a:spLocks noChangeArrowheads="1"/>
          </p:cNvSpPr>
          <p:nvPr/>
        </p:nvSpPr>
        <p:spPr bwMode="auto">
          <a:xfrm>
            <a:off x="701824" y="188913"/>
            <a:ext cx="774035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s-MX" sz="4400" dirty="0">
                <a:effectLst>
                  <a:outerShdw blurRad="38100" dist="38100" dir="2700000" algn="tl">
                    <a:srgbClr val="000000">
                      <a:alpha val="43137"/>
                    </a:srgbClr>
                  </a:outerShdw>
                </a:effectLst>
                <a:latin typeface="Agency FB" pitchFamily="34" charset="0"/>
              </a:rPr>
              <a:t>CÓMO MEDIR (monitorear) EL </a:t>
            </a:r>
            <a:r>
              <a:rPr lang="es-MX" sz="4400" dirty="0" err="1">
                <a:effectLst>
                  <a:outerShdw blurRad="38100" dist="38100" dir="2700000" algn="tl">
                    <a:srgbClr val="000000">
                      <a:alpha val="43137"/>
                    </a:srgbClr>
                  </a:outerShdw>
                </a:effectLst>
                <a:latin typeface="Agency FB" pitchFamily="34" charset="0"/>
              </a:rPr>
              <a:t>OBF</a:t>
            </a:r>
            <a:endParaRPr lang="es-ES" sz="4400" dirty="0">
              <a:effectLst>
                <a:outerShdw blurRad="38100" dist="38100" dir="2700000" algn="tl">
                  <a:srgbClr val="000000">
                    <a:alpha val="43137"/>
                  </a:srgbClr>
                </a:outerShdw>
              </a:effectLst>
              <a:latin typeface="Agency FB" pitchFamily="34" charset="0"/>
            </a:endParaRPr>
          </a:p>
        </p:txBody>
      </p:sp>
      <p:sp>
        <p:nvSpPr>
          <p:cNvPr id="225286" name="Rectangle 6"/>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graphicFrame>
        <p:nvGraphicFramePr>
          <p:cNvPr id="225287" name="Object 7"/>
          <p:cNvGraphicFramePr>
            <a:graphicFrameLocks noChangeAspect="1"/>
          </p:cNvGraphicFramePr>
          <p:nvPr>
            <p:extLst>
              <p:ext uri="{D42A27DB-BD31-4B8C-83A1-F6EECF244321}">
                <p14:modId xmlns:p14="http://schemas.microsoft.com/office/powerpoint/2010/main" val="4239551215"/>
              </p:ext>
            </p:extLst>
          </p:nvPr>
        </p:nvGraphicFramePr>
        <p:xfrm>
          <a:off x="3562350" y="5759723"/>
          <a:ext cx="2019300" cy="909637"/>
        </p:xfrm>
        <a:graphic>
          <a:graphicData uri="http://schemas.openxmlformats.org/presentationml/2006/ole">
            <mc:AlternateContent xmlns:mc="http://schemas.openxmlformats.org/markup-compatibility/2006">
              <mc:Choice xmlns:v="urn:schemas-microsoft-com:vml" Requires="v">
                <p:oleObj spid="_x0000_s13385" name="Ecuación" r:id="rId3" imgW="863225" imgH="393529" progId="Equation.3">
                  <p:embed/>
                </p:oleObj>
              </mc:Choice>
              <mc:Fallback>
                <p:oleObj name="Ecuación" r:id="rId3" imgW="863225"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2350" y="5759723"/>
                        <a:ext cx="2019300" cy="909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1 Diagrama"/>
          <p:cNvGraphicFramePr/>
          <p:nvPr>
            <p:extLst>
              <p:ext uri="{D42A27DB-BD31-4B8C-83A1-F6EECF244321}">
                <p14:modId xmlns:p14="http://schemas.microsoft.com/office/powerpoint/2010/main" val="2928055283"/>
              </p:ext>
            </p:extLst>
          </p:nvPr>
        </p:nvGraphicFramePr>
        <p:xfrm>
          <a:off x="179512" y="1412776"/>
          <a:ext cx="8712968" cy="410445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16201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2 Elipse"/>
          <p:cNvSpPr/>
          <p:nvPr/>
        </p:nvSpPr>
        <p:spPr>
          <a:xfrm>
            <a:off x="1259632" y="1411300"/>
            <a:ext cx="6048672" cy="3960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1 Rectángulo"/>
          <p:cNvSpPr/>
          <p:nvPr/>
        </p:nvSpPr>
        <p:spPr>
          <a:xfrm>
            <a:off x="3131840" y="476672"/>
            <a:ext cx="21602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latin typeface="Agency FB" pitchFamily="34" charset="0"/>
              </a:rPr>
              <a:t>ESTRUCTURA</a:t>
            </a:r>
          </a:p>
        </p:txBody>
      </p:sp>
      <p:sp>
        <p:nvSpPr>
          <p:cNvPr id="3" name="2 Rectángulo"/>
          <p:cNvSpPr/>
          <p:nvPr/>
        </p:nvSpPr>
        <p:spPr>
          <a:xfrm>
            <a:off x="1334344" y="4581128"/>
            <a:ext cx="21602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latin typeface="Agency FB" pitchFamily="34" charset="0"/>
              </a:rPr>
              <a:t>INFORMACIÓN</a:t>
            </a:r>
          </a:p>
        </p:txBody>
      </p:sp>
      <p:sp>
        <p:nvSpPr>
          <p:cNvPr id="4" name="3 Rectángulo"/>
          <p:cNvSpPr/>
          <p:nvPr/>
        </p:nvSpPr>
        <p:spPr>
          <a:xfrm>
            <a:off x="5004048" y="4581128"/>
            <a:ext cx="21602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latin typeface="Agency FB" pitchFamily="34" charset="0"/>
              </a:rPr>
              <a:t>TECNOLOGÍA</a:t>
            </a:r>
          </a:p>
        </p:txBody>
      </p:sp>
      <p:sp>
        <p:nvSpPr>
          <p:cNvPr id="5" name="4 Rectángulo"/>
          <p:cNvSpPr/>
          <p:nvPr/>
        </p:nvSpPr>
        <p:spPr>
          <a:xfrm>
            <a:off x="467544" y="2276872"/>
            <a:ext cx="21602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latin typeface="Agency FB" pitchFamily="34" charset="0"/>
              </a:rPr>
              <a:t>PROCESOS</a:t>
            </a:r>
          </a:p>
        </p:txBody>
      </p:sp>
      <p:sp>
        <p:nvSpPr>
          <p:cNvPr id="6" name="5 Rectángulo"/>
          <p:cNvSpPr/>
          <p:nvPr/>
        </p:nvSpPr>
        <p:spPr>
          <a:xfrm>
            <a:off x="5868144" y="2276872"/>
            <a:ext cx="21602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solidFill>
                  <a:schemeClr val="tx1"/>
                </a:solidFill>
                <a:latin typeface="Agency FB" pitchFamily="34" charset="0"/>
              </a:rPr>
              <a:t>HABILIDADES</a:t>
            </a:r>
          </a:p>
        </p:txBody>
      </p:sp>
      <p:sp>
        <p:nvSpPr>
          <p:cNvPr id="7" name="6 Rectángulo"/>
          <p:cNvSpPr/>
          <p:nvPr/>
        </p:nvSpPr>
        <p:spPr>
          <a:xfrm>
            <a:off x="3635896" y="2708920"/>
            <a:ext cx="1728192"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400" b="1" dirty="0" smtClean="0">
                <a:solidFill>
                  <a:schemeClr val="tx1"/>
                </a:solidFill>
                <a:latin typeface="Agency FB" pitchFamily="34" charset="0"/>
              </a:rPr>
              <a:t>FUNCIÓN </a:t>
            </a:r>
          </a:p>
          <a:p>
            <a:pPr algn="ctr"/>
            <a:r>
              <a:rPr lang="es-CO" sz="2400" b="1" dirty="0" smtClean="0">
                <a:solidFill>
                  <a:schemeClr val="tx1"/>
                </a:solidFill>
                <a:latin typeface="Agency FB" pitchFamily="34" charset="0"/>
              </a:rPr>
              <a:t>FINANCIERA</a:t>
            </a:r>
          </a:p>
        </p:txBody>
      </p:sp>
      <p:sp>
        <p:nvSpPr>
          <p:cNvPr id="8" name="7 Rectángulo"/>
          <p:cNvSpPr/>
          <p:nvPr/>
        </p:nvSpPr>
        <p:spPr>
          <a:xfrm>
            <a:off x="2699792" y="836712"/>
            <a:ext cx="2952328" cy="93610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itchFamily="2" charset="2"/>
              <a:buChar char="ü"/>
            </a:pPr>
            <a:r>
              <a:rPr lang="es-CO" sz="1600" dirty="0" smtClean="0">
                <a:solidFill>
                  <a:schemeClr val="tx1"/>
                </a:solidFill>
                <a:latin typeface="Agency FB" pitchFamily="34" charset="0"/>
              </a:rPr>
              <a:t>Clara línea de mando</a:t>
            </a:r>
          </a:p>
          <a:p>
            <a:pPr marL="285750" indent="-285750" algn="ctr">
              <a:buFont typeface="Wingdings" pitchFamily="2" charset="2"/>
              <a:buChar char="ü"/>
            </a:pPr>
            <a:r>
              <a:rPr lang="es-CO" sz="1600" dirty="0" smtClean="0">
                <a:solidFill>
                  <a:schemeClr val="tx1"/>
                </a:solidFill>
                <a:latin typeface="Agency FB" pitchFamily="34" charset="0"/>
              </a:rPr>
              <a:t>Organización enfocada al cliente</a:t>
            </a:r>
          </a:p>
          <a:p>
            <a:pPr marL="285750" indent="-285750" algn="ctr">
              <a:buFont typeface="Wingdings" pitchFamily="2" charset="2"/>
              <a:buChar char="ü"/>
            </a:pPr>
            <a:r>
              <a:rPr lang="es-CO" sz="1600" dirty="0" smtClean="0">
                <a:solidFill>
                  <a:schemeClr val="tx1"/>
                </a:solidFill>
                <a:latin typeface="Agency FB" pitchFamily="34" charset="0"/>
              </a:rPr>
              <a:t>Mínima organización por niveles</a:t>
            </a:r>
          </a:p>
          <a:p>
            <a:pPr marL="285750" indent="-285750" algn="ctr">
              <a:buFont typeface="Wingdings" pitchFamily="2" charset="2"/>
              <a:buChar char="ü"/>
            </a:pPr>
            <a:r>
              <a:rPr lang="es-CO" sz="1600" dirty="0" smtClean="0">
                <a:solidFill>
                  <a:schemeClr val="tx1"/>
                </a:solidFill>
                <a:latin typeface="Agency FB" pitchFamily="34" charset="0"/>
              </a:rPr>
              <a:t>Procesos definidos</a:t>
            </a:r>
            <a:endParaRPr lang="es-CO" sz="1600" dirty="0">
              <a:solidFill>
                <a:schemeClr val="tx1"/>
              </a:solidFill>
              <a:latin typeface="Agency FB" pitchFamily="34" charset="0"/>
            </a:endParaRPr>
          </a:p>
        </p:txBody>
      </p:sp>
      <p:sp>
        <p:nvSpPr>
          <p:cNvPr id="9" name="8 Rectángulo"/>
          <p:cNvSpPr/>
          <p:nvPr/>
        </p:nvSpPr>
        <p:spPr>
          <a:xfrm>
            <a:off x="179512" y="2636912"/>
            <a:ext cx="3312368" cy="7920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itchFamily="2" charset="2"/>
              <a:buChar char="ü"/>
            </a:pPr>
            <a:r>
              <a:rPr lang="es-CO" dirty="0" smtClean="0">
                <a:solidFill>
                  <a:schemeClr val="tx1"/>
                </a:solidFill>
                <a:latin typeface="Agency FB" pitchFamily="34" charset="0"/>
              </a:rPr>
              <a:t>Mejoramiento continuo</a:t>
            </a:r>
          </a:p>
          <a:p>
            <a:pPr marL="285750" indent="-285750" algn="ctr">
              <a:buFont typeface="Wingdings" pitchFamily="2" charset="2"/>
              <a:buChar char="ü"/>
            </a:pPr>
            <a:r>
              <a:rPr lang="es-CO" dirty="0" smtClean="0">
                <a:solidFill>
                  <a:schemeClr val="tx1"/>
                </a:solidFill>
                <a:latin typeface="Agency FB" pitchFamily="34" charset="0"/>
              </a:rPr>
              <a:t>Minimizar o eliminar actividades que no dan valor</a:t>
            </a:r>
            <a:endParaRPr lang="es-CO" dirty="0">
              <a:solidFill>
                <a:schemeClr val="tx1"/>
              </a:solidFill>
              <a:latin typeface="Agency FB" pitchFamily="34" charset="0"/>
            </a:endParaRPr>
          </a:p>
        </p:txBody>
      </p:sp>
      <p:sp>
        <p:nvSpPr>
          <p:cNvPr id="10" name="9 Rectángulo"/>
          <p:cNvSpPr/>
          <p:nvPr/>
        </p:nvSpPr>
        <p:spPr>
          <a:xfrm>
            <a:off x="683568" y="4941168"/>
            <a:ext cx="3312368" cy="7920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itchFamily="2" charset="2"/>
              <a:buChar char="ü"/>
            </a:pPr>
            <a:r>
              <a:rPr lang="es-CO" dirty="0" smtClean="0">
                <a:solidFill>
                  <a:schemeClr val="tx1"/>
                </a:solidFill>
                <a:latin typeface="Agency FB" pitchFamily="34" charset="0"/>
              </a:rPr>
              <a:t>Que lleve a la acción oportuna</a:t>
            </a:r>
          </a:p>
          <a:p>
            <a:pPr marL="285750" indent="-285750" algn="ctr">
              <a:buFont typeface="Wingdings" pitchFamily="2" charset="2"/>
              <a:buChar char="ü"/>
            </a:pPr>
            <a:r>
              <a:rPr lang="es-CO" dirty="0" smtClean="0">
                <a:solidFill>
                  <a:schemeClr val="tx1"/>
                </a:solidFill>
                <a:latin typeface="Agency FB" pitchFamily="34" charset="0"/>
              </a:rPr>
              <a:t>Precisa y consistente</a:t>
            </a:r>
          </a:p>
          <a:p>
            <a:pPr marL="285750" indent="-285750" algn="ctr">
              <a:buFont typeface="Wingdings" pitchFamily="2" charset="2"/>
              <a:buChar char="ü"/>
            </a:pPr>
            <a:r>
              <a:rPr lang="es-CO" dirty="0" smtClean="0">
                <a:solidFill>
                  <a:schemeClr val="tx1"/>
                </a:solidFill>
                <a:latin typeface="Agency FB" pitchFamily="34" charset="0"/>
              </a:rPr>
              <a:t>Alta calidad para toma de decisiones</a:t>
            </a:r>
            <a:endParaRPr lang="es-CO" dirty="0">
              <a:solidFill>
                <a:schemeClr val="tx1"/>
              </a:solidFill>
              <a:latin typeface="Agency FB" pitchFamily="34" charset="0"/>
            </a:endParaRPr>
          </a:p>
        </p:txBody>
      </p:sp>
      <p:sp>
        <p:nvSpPr>
          <p:cNvPr id="11" name="10 Rectángulo"/>
          <p:cNvSpPr/>
          <p:nvPr/>
        </p:nvSpPr>
        <p:spPr>
          <a:xfrm>
            <a:off x="4788024" y="4941168"/>
            <a:ext cx="3312368" cy="7920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itchFamily="2" charset="2"/>
              <a:buChar char="ü"/>
            </a:pPr>
            <a:r>
              <a:rPr lang="es-CO" dirty="0" smtClean="0">
                <a:solidFill>
                  <a:schemeClr val="tx1"/>
                </a:solidFill>
                <a:latin typeface="Agency FB" pitchFamily="34" charset="0"/>
              </a:rPr>
              <a:t>Aplicaciones integradas</a:t>
            </a:r>
          </a:p>
          <a:p>
            <a:pPr marL="285750" indent="-285750" algn="ctr">
              <a:buFont typeface="Wingdings" pitchFamily="2" charset="2"/>
              <a:buChar char="ü"/>
            </a:pPr>
            <a:r>
              <a:rPr lang="es-CO" dirty="0" smtClean="0">
                <a:solidFill>
                  <a:schemeClr val="tx1"/>
                </a:solidFill>
                <a:latin typeface="Agency FB" pitchFamily="34" charset="0"/>
              </a:rPr>
              <a:t>Costos adecuados y flexibles</a:t>
            </a:r>
          </a:p>
          <a:p>
            <a:pPr marL="285750" indent="-285750" algn="ctr">
              <a:buFont typeface="Wingdings" pitchFamily="2" charset="2"/>
              <a:buChar char="ü"/>
            </a:pPr>
            <a:r>
              <a:rPr lang="es-CO" dirty="0" smtClean="0">
                <a:solidFill>
                  <a:schemeClr val="tx1"/>
                </a:solidFill>
                <a:latin typeface="Agency FB" pitchFamily="34" charset="0"/>
              </a:rPr>
              <a:t>Tecnología ajustada</a:t>
            </a:r>
            <a:endParaRPr lang="es-CO" dirty="0">
              <a:solidFill>
                <a:schemeClr val="tx1"/>
              </a:solidFill>
              <a:latin typeface="Agency FB" pitchFamily="34" charset="0"/>
            </a:endParaRPr>
          </a:p>
        </p:txBody>
      </p:sp>
      <p:sp>
        <p:nvSpPr>
          <p:cNvPr id="12" name="11 Rectángulo"/>
          <p:cNvSpPr/>
          <p:nvPr/>
        </p:nvSpPr>
        <p:spPr>
          <a:xfrm>
            <a:off x="5508104" y="2636912"/>
            <a:ext cx="3384376" cy="7920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itchFamily="2" charset="2"/>
              <a:buChar char="ü"/>
            </a:pPr>
            <a:r>
              <a:rPr lang="es-CO" sz="1600" dirty="0" smtClean="0">
                <a:solidFill>
                  <a:schemeClr val="tx1"/>
                </a:solidFill>
                <a:latin typeface="Agency FB" pitchFamily="34" charset="0"/>
              </a:rPr>
              <a:t>Adecuada a requerimientos de la empresa</a:t>
            </a:r>
          </a:p>
          <a:p>
            <a:pPr marL="285750" indent="-285750" algn="ctr">
              <a:buFont typeface="Wingdings" pitchFamily="2" charset="2"/>
              <a:buChar char="ü"/>
            </a:pPr>
            <a:r>
              <a:rPr lang="es-CO" sz="1600" dirty="0" smtClean="0">
                <a:solidFill>
                  <a:schemeClr val="tx1"/>
                </a:solidFill>
                <a:latin typeface="Agency FB" pitchFamily="34" charset="0"/>
              </a:rPr>
              <a:t>Enfocadas a mejores decisiones y habilidades</a:t>
            </a:r>
            <a:endParaRPr lang="es-CO" sz="1600" dirty="0">
              <a:solidFill>
                <a:schemeClr val="tx1"/>
              </a:solidFill>
              <a:latin typeface="Agency FB" pitchFamily="34" charset="0"/>
            </a:endParaRPr>
          </a:p>
        </p:txBody>
      </p:sp>
      <p:cxnSp>
        <p:nvCxnSpPr>
          <p:cNvPr id="15" name="14 Conector recto"/>
          <p:cNvCxnSpPr/>
          <p:nvPr/>
        </p:nvCxnSpPr>
        <p:spPr>
          <a:xfrm>
            <a:off x="4427984" y="1772816"/>
            <a:ext cx="0" cy="9361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flipH="1">
            <a:off x="5364088" y="3429000"/>
            <a:ext cx="1152128" cy="2160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flipH="1" flipV="1">
            <a:off x="2627784" y="3429000"/>
            <a:ext cx="1008112" cy="21602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flipH="1">
            <a:off x="3203848" y="3861048"/>
            <a:ext cx="720080" cy="7200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a:off x="4732784" y="3861048"/>
            <a:ext cx="775320" cy="72008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8043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907704" y="1844824"/>
            <a:ext cx="5616624" cy="769441"/>
          </a:xfrm>
          <a:prstGeom prst="rect">
            <a:avLst/>
          </a:prstGeom>
          <a:noFill/>
        </p:spPr>
        <p:txBody>
          <a:bodyPr wrap="square" rtlCol="0">
            <a:spAutoFit/>
          </a:bodyPr>
          <a:lstStyle/>
          <a:p>
            <a:pPr algn="ctr"/>
            <a:r>
              <a:rPr lang="es-CO" sz="4400" dirty="0" smtClean="0">
                <a:ln w="10160">
                  <a:solidFill>
                    <a:schemeClr val="accent1"/>
                  </a:solidFill>
                  <a:prstDash val="solid"/>
                </a:ln>
                <a:effectLst>
                  <a:outerShdw blurRad="38100" dist="32000" dir="5400000" algn="tl">
                    <a:srgbClr val="000000">
                      <a:alpha val="30000"/>
                    </a:srgbClr>
                  </a:outerShdw>
                </a:effectLst>
                <a:latin typeface="Agency FB" pitchFamily="34" charset="0"/>
              </a:rPr>
              <a:t>GERENCIA FINANCIERA</a:t>
            </a:r>
            <a:endParaRPr lang="es-CO" sz="4400" dirty="0">
              <a:ln w="10160">
                <a:solidFill>
                  <a:schemeClr val="accent1"/>
                </a:solidFill>
                <a:prstDash val="solid"/>
              </a:ln>
              <a:effectLst>
                <a:outerShdw blurRad="38100" dist="32000" dir="5400000" algn="tl">
                  <a:srgbClr val="000000">
                    <a:alpha val="30000"/>
                  </a:srgbClr>
                </a:outerShdw>
              </a:effectLst>
              <a:latin typeface="Agency FB" pitchFamily="34" charset="0"/>
            </a:endParaRPr>
          </a:p>
        </p:txBody>
      </p:sp>
      <p:sp>
        <p:nvSpPr>
          <p:cNvPr id="3" name="2 CuadroTexto"/>
          <p:cNvSpPr txBox="1"/>
          <p:nvPr/>
        </p:nvSpPr>
        <p:spPr>
          <a:xfrm>
            <a:off x="1151620" y="3079589"/>
            <a:ext cx="7128792" cy="1107996"/>
          </a:xfrm>
          <a:prstGeom prst="rect">
            <a:avLst/>
          </a:prstGeom>
          <a:noFill/>
        </p:spPr>
        <p:txBody>
          <a:bodyPr wrap="square" rtlCol="0">
            <a:spAutoFit/>
          </a:bodyPr>
          <a:lstStyle/>
          <a:p>
            <a:pPr algn="ctr"/>
            <a:r>
              <a:rPr lang="es-CO" sz="6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gency FB" pitchFamily="34" charset="0"/>
              </a:rPr>
              <a:t>FUNDAMENTOS BÁSICOS</a:t>
            </a:r>
            <a:endParaRPr lang="es-CO"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gency FB" pitchFamily="34" charset="0"/>
            </a:endParaRPr>
          </a:p>
        </p:txBody>
      </p:sp>
    </p:spTree>
    <p:extLst>
      <p:ext uri="{BB962C8B-B14F-4D97-AF65-F5344CB8AC3E}">
        <p14:creationId xmlns:p14="http://schemas.microsoft.com/office/powerpoint/2010/main" val="27240856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83568" y="620688"/>
            <a:ext cx="8064896" cy="1200329"/>
          </a:xfrm>
          <a:prstGeom prst="rect">
            <a:avLst/>
          </a:prstGeom>
          <a:noFill/>
        </p:spPr>
        <p:txBody>
          <a:bodyPr wrap="square" rtlCol="0">
            <a:spAutoFit/>
          </a:bodyPr>
          <a:lstStyle/>
          <a:p>
            <a:pPr algn="ctr"/>
            <a:r>
              <a:rPr lang="es-CO" sz="3600" dirty="0" smtClean="0">
                <a:latin typeface="Agency FB" pitchFamily="34" charset="0"/>
              </a:rPr>
              <a:t>CONTABILIDAD FINANCIERA: MEDICIÓN DEL COSTO DE LA ESTRUCTURA FINANCIERA</a:t>
            </a:r>
            <a:endParaRPr lang="es-CO" sz="3600" dirty="0">
              <a:latin typeface="Agency FB" pitchFamily="34" charset="0"/>
            </a:endParaRPr>
          </a:p>
        </p:txBody>
      </p:sp>
      <p:sp>
        <p:nvSpPr>
          <p:cNvPr id="3" name="2 CuadroTexto"/>
          <p:cNvSpPr txBox="1"/>
          <p:nvPr/>
        </p:nvSpPr>
        <p:spPr>
          <a:xfrm>
            <a:off x="971600" y="2132856"/>
            <a:ext cx="1800200" cy="369332"/>
          </a:xfrm>
          <a:prstGeom prst="rect">
            <a:avLst/>
          </a:prstGeom>
          <a:noFill/>
        </p:spPr>
        <p:txBody>
          <a:bodyPr wrap="square" rtlCol="0">
            <a:spAutoFit/>
          </a:bodyPr>
          <a:lstStyle/>
          <a:p>
            <a:pPr algn="ctr"/>
            <a:r>
              <a:rPr lang="es-CO" b="1" dirty="0" smtClean="0">
                <a:latin typeface="Agency FB" pitchFamily="34" charset="0"/>
              </a:rPr>
              <a:t>BALANCE GENERAL</a:t>
            </a:r>
            <a:endParaRPr lang="es-CO" b="1" dirty="0">
              <a:latin typeface="Agency FB" pitchFamily="34" charset="0"/>
            </a:endParaRPr>
          </a:p>
        </p:txBody>
      </p:sp>
      <p:sp>
        <p:nvSpPr>
          <p:cNvPr id="4" name="3 CuadroTexto"/>
          <p:cNvSpPr txBox="1"/>
          <p:nvPr/>
        </p:nvSpPr>
        <p:spPr>
          <a:xfrm>
            <a:off x="5730619" y="2132856"/>
            <a:ext cx="2160240" cy="369332"/>
          </a:xfrm>
          <a:prstGeom prst="rect">
            <a:avLst/>
          </a:prstGeom>
          <a:noFill/>
        </p:spPr>
        <p:txBody>
          <a:bodyPr wrap="square" rtlCol="0">
            <a:spAutoFit/>
          </a:bodyPr>
          <a:lstStyle/>
          <a:p>
            <a:pPr algn="ctr"/>
            <a:r>
              <a:rPr lang="es-CO" b="1" dirty="0" smtClean="0">
                <a:latin typeface="Agency FB" pitchFamily="34" charset="0"/>
              </a:rPr>
              <a:t>ESTADO DE RESULTADOS</a:t>
            </a:r>
            <a:endParaRPr lang="es-CO" b="1" dirty="0">
              <a:latin typeface="Agency FB" pitchFamily="34" charset="0"/>
            </a:endParaRPr>
          </a:p>
        </p:txBody>
      </p:sp>
      <p:graphicFrame>
        <p:nvGraphicFramePr>
          <p:cNvPr id="6" name="5 Tabla"/>
          <p:cNvGraphicFramePr>
            <a:graphicFrameLocks noGrp="1"/>
          </p:cNvGraphicFramePr>
          <p:nvPr>
            <p:extLst>
              <p:ext uri="{D42A27DB-BD31-4B8C-83A1-F6EECF244321}">
                <p14:modId xmlns:p14="http://schemas.microsoft.com/office/powerpoint/2010/main" val="2327257924"/>
              </p:ext>
            </p:extLst>
          </p:nvPr>
        </p:nvGraphicFramePr>
        <p:xfrm>
          <a:off x="395536" y="2780928"/>
          <a:ext cx="2952328" cy="3024336"/>
        </p:xfrm>
        <a:graphic>
          <a:graphicData uri="http://schemas.openxmlformats.org/drawingml/2006/table">
            <a:tbl>
              <a:tblPr firstRow="1" bandRow="1">
                <a:tableStyleId>{5940675A-B579-460E-94D1-54222C63F5DA}</a:tableStyleId>
              </a:tblPr>
              <a:tblGrid>
                <a:gridCol w="1476164"/>
                <a:gridCol w="1476164"/>
              </a:tblGrid>
              <a:tr h="1512168">
                <a:tc rowSpan="2">
                  <a:txBody>
                    <a:bodyPr/>
                    <a:lstStyle/>
                    <a:p>
                      <a:pPr algn="ctr"/>
                      <a:r>
                        <a:rPr lang="es-CO" dirty="0" smtClean="0">
                          <a:latin typeface="Agency FB" pitchFamily="34" charset="0"/>
                        </a:rPr>
                        <a:t>ACTIVO</a:t>
                      </a:r>
                    </a:p>
                    <a:p>
                      <a:pPr algn="ctr"/>
                      <a:endParaRPr lang="es-CO" dirty="0" smtClean="0">
                        <a:latin typeface="Agency FB" pitchFamily="34" charset="0"/>
                      </a:endParaRPr>
                    </a:p>
                    <a:p>
                      <a:pPr algn="ctr"/>
                      <a:endParaRPr lang="es-CO" dirty="0" smtClean="0">
                        <a:latin typeface="Agency FB" pitchFamily="34" charset="0"/>
                      </a:endParaRPr>
                    </a:p>
                    <a:p>
                      <a:pPr algn="ctr"/>
                      <a:endParaRPr lang="es-CO" dirty="0" smtClean="0">
                        <a:latin typeface="Agency FB" pitchFamily="34" charset="0"/>
                      </a:endParaRPr>
                    </a:p>
                    <a:p>
                      <a:pPr algn="ctr"/>
                      <a:endParaRPr lang="es-CO" dirty="0" smtClean="0">
                        <a:latin typeface="Agency FB" pitchFamily="34" charset="0"/>
                      </a:endParaRPr>
                    </a:p>
                    <a:p>
                      <a:pPr algn="ctr"/>
                      <a:endParaRPr lang="es-CO" dirty="0" smtClean="0">
                        <a:latin typeface="Agency FB" pitchFamily="34" charset="0"/>
                      </a:endParaRPr>
                    </a:p>
                    <a:p>
                      <a:pPr algn="ctr"/>
                      <a:endParaRPr lang="es-CO" dirty="0" smtClean="0">
                        <a:latin typeface="Agency FB" pitchFamily="34" charset="0"/>
                      </a:endParaRPr>
                    </a:p>
                    <a:p>
                      <a:pPr algn="r"/>
                      <a:endParaRPr lang="es-CO" dirty="0" smtClean="0">
                        <a:latin typeface="Agency FB" pitchFamily="34" charset="0"/>
                      </a:endParaRPr>
                    </a:p>
                    <a:p>
                      <a:pPr algn="r"/>
                      <a:endParaRPr lang="es-CO" dirty="0" smtClean="0">
                        <a:latin typeface="Agency FB" pitchFamily="34" charset="0"/>
                      </a:endParaRPr>
                    </a:p>
                    <a:p>
                      <a:pPr algn="r"/>
                      <a:r>
                        <a:rPr lang="es-CO" dirty="0" smtClean="0">
                          <a:latin typeface="Agency FB" pitchFamily="34" charset="0"/>
                        </a:rPr>
                        <a:t>100</a:t>
                      </a:r>
                    </a:p>
                  </a:txBody>
                  <a:tcPr/>
                </a:tc>
                <a:tc>
                  <a:txBody>
                    <a:bodyPr/>
                    <a:lstStyle/>
                    <a:p>
                      <a:pPr algn="ctr"/>
                      <a:r>
                        <a:rPr lang="es-CO" dirty="0" smtClean="0">
                          <a:latin typeface="Agency FB" pitchFamily="34" charset="0"/>
                        </a:rPr>
                        <a:t>PASIVO</a:t>
                      </a:r>
                    </a:p>
                    <a:p>
                      <a:pPr algn="ctr"/>
                      <a:endParaRPr lang="es-CO" dirty="0" smtClean="0">
                        <a:latin typeface="Agency FB" pitchFamily="34" charset="0"/>
                      </a:endParaRPr>
                    </a:p>
                    <a:p>
                      <a:pPr algn="ctr"/>
                      <a:endParaRPr lang="es-CO" dirty="0" smtClean="0">
                        <a:latin typeface="Agency FB" pitchFamily="34" charset="0"/>
                      </a:endParaRPr>
                    </a:p>
                    <a:p>
                      <a:pPr algn="r"/>
                      <a:endParaRPr lang="es-CO" dirty="0" smtClean="0">
                        <a:latin typeface="Agency FB" pitchFamily="34" charset="0"/>
                      </a:endParaRPr>
                    </a:p>
                    <a:p>
                      <a:pPr algn="r"/>
                      <a:r>
                        <a:rPr lang="es-CO" dirty="0" smtClean="0">
                          <a:latin typeface="Agency FB" pitchFamily="34" charset="0"/>
                        </a:rPr>
                        <a:t>60</a:t>
                      </a:r>
                      <a:endParaRPr lang="es-CO" dirty="0">
                        <a:latin typeface="Agency FB" pitchFamily="34" charset="0"/>
                      </a:endParaRPr>
                    </a:p>
                  </a:txBody>
                  <a:tcPr/>
                </a:tc>
              </a:tr>
              <a:tr h="1512168">
                <a:tc vMerge="1">
                  <a:txBody>
                    <a:bodyPr/>
                    <a:lstStyle/>
                    <a:p>
                      <a:endParaRPr lang="es-CO"/>
                    </a:p>
                  </a:txBody>
                  <a:tcPr/>
                </a:tc>
                <a:tc>
                  <a:txBody>
                    <a:bodyPr/>
                    <a:lstStyle/>
                    <a:p>
                      <a:endParaRPr lang="es-CO" dirty="0" smtClean="0">
                        <a:latin typeface="Agency FB" pitchFamily="34" charset="0"/>
                      </a:endParaRPr>
                    </a:p>
                    <a:p>
                      <a:endParaRPr lang="es-CO" dirty="0" smtClean="0">
                        <a:latin typeface="Agency FB" pitchFamily="34" charset="0"/>
                      </a:endParaRPr>
                    </a:p>
                    <a:p>
                      <a:endParaRPr lang="es-CO" dirty="0" smtClean="0">
                        <a:latin typeface="Agency FB" pitchFamily="34" charset="0"/>
                      </a:endParaRPr>
                    </a:p>
                    <a:p>
                      <a:pPr algn="r"/>
                      <a:endParaRPr lang="es-CO" dirty="0" smtClean="0">
                        <a:latin typeface="Agency FB" pitchFamily="34" charset="0"/>
                      </a:endParaRPr>
                    </a:p>
                    <a:p>
                      <a:pPr algn="r"/>
                      <a:r>
                        <a:rPr lang="es-CO" dirty="0" smtClean="0">
                          <a:latin typeface="Agency FB" pitchFamily="34" charset="0"/>
                        </a:rPr>
                        <a:t>40</a:t>
                      </a:r>
                      <a:endParaRPr lang="es-CO" dirty="0">
                        <a:latin typeface="Agency FB" pitchFamily="34" charset="0"/>
                      </a:endParaRPr>
                    </a:p>
                  </a:txBody>
                  <a:tcPr/>
                </a:tc>
              </a:tr>
            </a:tbl>
          </a:graphicData>
        </a:graphic>
      </p:graphicFrame>
      <p:graphicFrame>
        <p:nvGraphicFramePr>
          <p:cNvPr id="8" name="7 Tabla"/>
          <p:cNvGraphicFramePr>
            <a:graphicFrameLocks noGrp="1"/>
          </p:cNvGraphicFramePr>
          <p:nvPr>
            <p:extLst>
              <p:ext uri="{D42A27DB-BD31-4B8C-83A1-F6EECF244321}">
                <p14:modId xmlns:p14="http://schemas.microsoft.com/office/powerpoint/2010/main" val="4097103808"/>
              </p:ext>
            </p:extLst>
          </p:nvPr>
        </p:nvGraphicFramePr>
        <p:xfrm>
          <a:off x="4860032" y="2780928"/>
          <a:ext cx="3768134" cy="2966720"/>
        </p:xfrm>
        <a:graphic>
          <a:graphicData uri="http://schemas.openxmlformats.org/drawingml/2006/table">
            <a:tbl>
              <a:tblPr firstRow="1" bandRow="1">
                <a:tableStyleId>{5940675A-B579-460E-94D1-54222C63F5DA}</a:tableStyleId>
              </a:tblPr>
              <a:tblGrid>
                <a:gridCol w="2969555"/>
                <a:gridCol w="798579"/>
              </a:tblGrid>
              <a:tr h="370840">
                <a:tc>
                  <a:txBody>
                    <a:bodyPr/>
                    <a:lstStyle/>
                    <a:p>
                      <a:endParaRPr lang="es-CO" dirty="0">
                        <a:latin typeface="Agency FB" pitchFamily="34" charset="0"/>
                      </a:endParaRPr>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endParaRPr lang="es-CO">
                        <a:latin typeface="Agency FB" pitchFamily="34" charset="0"/>
                      </a:endParaRP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r>
              <a:tr h="370840">
                <a:tc>
                  <a:txBody>
                    <a:bodyPr/>
                    <a:lstStyle/>
                    <a:p>
                      <a:endParaRPr lang="es-CO" dirty="0">
                        <a:latin typeface="Agency FB"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s-CO" dirty="0">
                        <a:latin typeface="Agency FB" pitchFamily="34"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endParaRPr lang="es-CO" dirty="0">
                        <a:latin typeface="Agency FB"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s-CO" dirty="0">
                        <a:latin typeface="Agency FB" pitchFamily="34"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s-CO" dirty="0" err="1" smtClean="0">
                          <a:latin typeface="Agency FB" pitchFamily="34" charset="0"/>
                        </a:rPr>
                        <a:t>UAII</a:t>
                      </a:r>
                      <a:endParaRPr lang="es-CO" dirty="0">
                        <a:latin typeface="Agency FB"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s-CO" dirty="0" smtClean="0">
                          <a:latin typeface="Agency FB" pitchFamily="34" charset="0"/>
                        </a:rPr>
                        <a:t>21</a:t>
                      </a:r>
                      <a:endParaRPr lang="es-CO" dirty="0">
                        <a:latin typeface="Agency FB" pitchFamily="34"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s-CO" dirty="0" smtClean="0">
                          <a:latin typeface="Agency FB" pitchFamily="34" charset="0"/>
                        </a:rPr>
                        <a:t>- Intereses</a:t>
                      </a:r>
                      <a:endParaRPr lang="es-CO" dirty="0">
                        <a:latin typeface="Agency FB"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s-CO" dirty="0" smtClean="0">
                          <a:latin typeface="Agency FB" pitchFamily="34" charset="0"/>
                        </a:rPr>
                        <a:t>(15)</a:t>
                      </a:r>
                      <a:endParaRPr lang="es-CO" dirty="0">
                        <a:latin typeface="Agency FB" pitchFamily="34"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s-CO" dirty="0" err="1" smtClean="0">
                          <a:latin typeface="Agency FB" pitchFamily="34" charset="0"/>
                        </a:rPr>
                        <a:t>UAI</a:t>
                      </a:r>
                      <a:endParaRPr lang="es-CO" dirty="0">
                        <a:latin typeface="Agency FB"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s-CO" dirty="0" smtClean="0">
                          <a:latin typeface="Agency FB" pitchFamily="34" charset="0"/>
                        </a:rPr>
                        <a:t>6</a:t>
                      </a:r>
                      <a:endParaRPr lang="es-CO" dirty="0">
                        <a:latin typeface="Agency FB" pitchFamily="34"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s-CO" dirty="0" smtClean="0">
                          <a:latin typeface="Agency FB" pitchFamily="34" charset="0"/>
                        </a:rPr>
                        <a:t>- Imp.</a:t>
                      </a:r>
                      <a:r>
                        <a:rPr lang="es-CO" baseline="0" dirty="0" smtClean="0">
                          <a:latin typeface="Agency FB" pitchFamily="34" charset="0"/>
                        </a:rPr>
                        <a:t> Renta (35%)</a:t>
                      </a:r>
                      <a:endParaRPr lang="es-CO" dirty="0">
                        <a:latin typeface="Agency FB"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s-CO" dirty="0" smtClean="0">
                          <a:latin typeface="Agency FB" pitchFamily="34" charset="0"/>
                        </a:rPr>
                        <a:t>(2)</a:t>
                      </a:r>
                      <a:endParaRPr lang="es-CO" dirty="0">
                        <a:latin typeface="Agency FB" pitchFamily="34"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es-CO" dirty="0" smtClean="0">
                          <a:latin typeface="Agency FB" pitchFamily="34" charset="0"/>
                        </a:rPr>
                        <a:t>U.</a:t>
                      </a:r>
                      <a:r>
                        <a:rPr lang="es-CO" baseline="0" dirty="0" smtClean="0">
                          <a:latin typeface="Agency FB" pitchFamily="34" charset="0"/>
                        </a:rPr>
                        <a:t> neta</a:t>
                      </a:r>
                      <a:endParaRPr lang="es-CO" dirty="0">
                        <a:latin typeface="Agency FB"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s-CO" dirty="0" smtClean="0">
                          <a:latin typeface="Agency FB" pitchFamily="34" charset="0"/>
                        </a:rPr>
                        <a:t>4</a:t>
                      </a:r>
                      <a:endParaRPr lang="es-CO" dirty="0">
                        <a:latin typeface="Agency FB" pitchFamily="34"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r>
            </a:tbl>
          </a:graphicData>
        </a:graphic>
      </p:graphicFrame>
      <p:cxnSp>
        <p:nvCxnSpPr>
          <p:cNvPr id="10" name="9 Conector recto"/>
          <p:cNvCxnSpPr/>
          <p:nvPr/>
        </p:nvCxnSpPr>
        <p:spPr>
          <a:xfrm>
            <a:off x="7890859" y="4653136"/>
            <a:ext cx="57606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10 Conector recto"/>
          <p:cNvCxnSpPr/>
          <p:nvPr/>
        </p:nvCxnSpPr>
        <p:spPr>
          <a:xfrm>
            <a:off x="7890859" y="5373216"/>
            <a:ext cx="57606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3" name="12 Conector angular"/>
          <p:cNvCxnSpPr/>
          <p:nvPr/>
        </p:nvCxnSpPr>
        <p:spPr>
          <a:xfrm>
            <a:off x="3471474" y="4077072"/>
            <a:ext cx="1244542" cy="432048"/>
          </a:xfrm>
          <a:prstGeom prst="bentConnector3">
            <a:avLst>
              <a:gd name="adj1" fmla="val 24809"/>
            </a:avLst>
          </a:prstGeom>
          <a:ln>
            <a:tailEnd type="arrow"/>
          </a:ln>
        </p:spPr>
        <p:style>
          <a:lnRef idx="1">
            <a:schemeClr val="dk1"/>
          </a:lnRef>
          <a:fillRef idx="0">
            <a:schemeClr val="dk1"/>
          </a:fillRef>
          <a:effectRef idx="0">
            <a:schemeClr val="dk1"/>
          </a:effectRef>
          <a:fontRef idx="minor">
            <a:schemeClr val="tx1"/>
          </a:fontRef>
        </p:style>
      </p:cxnSp>
      <p:sp>
        <p:nvSpPr>
          <p:cNvPr id="17" name="16 CuadroTexto"/>
          <p:cNvSpPr txBox="1"/>
          <p:nvPr/>
        </p:nvSpPr>
        <p:spPr>
          <a:xfrm>
            <a:off x="3851920" y="4077072"/>
            <a:ext cx="864096" cy="369332"/>
          </a:xfrm>
          <a:prstGeom prst="rect">
            <a:avLst/>
          </a:prstGeom>
          <a:noFill/>
        </p:spPr>
        <p:txBody>
          <a:bodyPr wrap="square" rtlCol="0">
            <a:spAutoFit/>
          </a:bodyPr>
          <a:lstStyle/>
          <a:p>
            <a:r>
              <a:rPr lang="es-CO" dirty="0">
                <a:latin typeface="Agency FB" pitchFamily="34" charset="0"/>
              </a:rPr>
              <a:t>i</a:t>
            </a:r>
            <a:r>
              <a:rPr lang="es-CO" dirty="0" smtClean="0">
                <a:latin typeface="Agency FB" pitchFamily="34" charset="0"/>
              </a:rPr>
              <a:t> = 25%</a:t>
            </a:r>
            <a:endParaRPr lang="es-CO" dirty="0">
              <a:latin typeface="Agency FB" pitchFamily="34" charset="0"/>
            </a:endParaRPr>
          </a:p>
        </p:txBody>
      </p:sp>
      <p:cxnSp>
        <p:nvCxnSpPr>
          <p:cNvPr id="19" name="18 Conector recto"/>
          <p:cNvCxnSpPr/>
          <p:nvPr/>
        </p:nvCxnSpPr>
        <p:spPr>
          <a:xfrm>
            <a:off x="3131840" y="5805264"/>
            <a:ext cx="0" cy="504056"/>
          </a:xfrm>
          <a:prstGeom prst="line">
            <a:avLst/>
          </a:prstGeom>
        </p:spPr>
        <p:style>
          <a:lnRef idx="1">
            <a:schemeClr val="dk1"/>
          </a:lnRef>
          <a:fillRef idx="0">
            <a:schemeClr val="dk1"/>
          </a:fillRef>
          <a:effectRef idx="0">
            <a:schemeClr val="dk1"/>
          </a:effectRef>
          <a:fontRef idx="minor">
            <a:schemeClr val="tx1"/>
          </a:fontRef>
        </p:style>
      </p:cxnSp>
      <p:cxnSp>
        <p:nvCxnSpPr>
          <p:cNvPr id="21" name="20 Conector recto"/>
          <p:cNvCxnSpPr/>
          <p:nvPr/>
        </p:nvCxnSpPr>
        <p:spPr>
          <a:xfrm>
            <a:off x="3131840" y="6309320"/>
            <a:ext cx="5112568" cy="0"/>
          </a:xfrm>
          <a:prstGeom prst="line">
            <a:avLst/>
          </a:prstGeom>
        </p:spPr>
        <p:style>
          <a:lnRef idx="1">
            <a:schemeClr val="dk1"/>
          </a:lnRef>
          <a:fillRef idx="0">
            <a:schemeClr val="dk1"/>
          </a:fillRef>
          <a:effectRef idx="0">
            <a:schemeClr val="dk1"/>
          </a:effectRef>
          <a:fontRef idx="minor">
            <a:schemeClr val="tx1"/>
          </a:fontRef>
        </p:style>
      </p:cxnSp>
      <p:cxnSp>
        <p:nvCxnSpPr>
          <p:cNvPr id="23" name="22 Conector recto de flecha"/>
          <p:cNvCxnSpPr/>
          <p:nvPr/>
        </p:nvCxnSpPr>
        <p:spPr>
          <a:xfrm flipV="1">
            <a:off x="8244408" y="5805264"/>
            <a:ext cx="0" cy="5040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 name="26 CuadroTexto"/>
          <p:cNvSpPr txBox="1"/>
          <p:nvPr/>
        </p:nvSpPr>
        <p:spPr>
          <a:xfrm>
            <a:off x="4421493" y="6021288"/>
            <a:ext cx="2598779" cy="338554"/>
          </a:xfrm>
          <a:prstGeom prst="rect">
            <a:avLst/>
          </a:prstGeom>
          <a:noFill/>
        </p:spPr>
        <p:txBody>
          <a:bodyPr wrap="square" rtlCol="0">
            <a:spAutoFit/>
          </a:bodyPr>
          <a:lstStyle/>
          <a:p>
            <a:r>
              <a:rPr lang="es-CO" sz="1600" dirty="0" smtClean="0">
                <a:latin typeface="Agency FB" pitchFamily="34" charset="0"/>
              </a:rPr>
              <a:t>SOBRANTE PARA EL ACCIONISTA ???</a:t>
            </a:r>
            <a:endParaRPr lang="es-CO" sz="1600" dirty="0">
              <a:latin typeface="Agency FB" pitchFamily="34" charset="0"/>
            </a:endParaRPr>
          </a:p>
        </p:txBody>
      </p:sp>
    </p:spTree>
    <p:extLst>
      <p:ext uri="{BB962C8B-B14F-4D97-AF65-F5344CB8AC3E}">
        <p14:creationId xmlns:p14="http://schemas.microsoft.com/office/powerpoint/2010/main" val="115030396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redondeado"/>
          <p:cNvSpPr/>
          <p:nvPr/>
        </p:nvSpPr>
        <p:spPr>
          <a:xfrm>
            <a:off x="755576" y="1196752"/>
            <a:ext cx="756084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200" dirty="0" smtClean="0">
                <a:solidFill>
                  <a:schemeClr val="tx1"/>
                </a:solidFill>
                <a:latin typeface="Agency FB" pitchFamily="34" charset="0"/>
              </a:rPr>
              <a:t>“Maximizar la rentabilidad del patrimonio accionario”</a:t>
            </a:r>
            <a:endParaRPr lang="es-CO" sz="3200" dirty="0">
              <a:solidFill>
                <a:schemeClr val="tx1"/>
              </a:solidFill>
              <a:latin typeface="Agency FB" pitchFamily="34" charset="0"/>
            </a:endParaRPr>
          </a:p>
        </p:txBody>
      </p:sp>
      <p:graphicFrame>
        <p:nvGraphicFramePr>
          <p:cNvPr id="4" name="3 Diagrama"/>
          <p:cNvGraphicFramePr/>
          <p:nvPr>
            <p:extLst>
              <p:ext uri="{D42A27DB-BD31-4B8C-83A1-F6EECF244321}">
                <p14:modId xmlns:p14="http://schemas.microsoft.com/office/powerpoint/2010/main" val="3688905537"/>
              </p:ext>
            </p:extLst>
          </p:nvPr>
        </p:nvGraphicFramePr>
        <p:xfrm>
          <a:off x="347700" y="2204864"/>
          <a:ext cx="8112732" cy="4437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36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446" y="188640"/>
            <a:ext cx="7785100" cy="112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84786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688032" y="260648"/>
            <a:ext cx="7772400" cy="746721"/>
          </a:xfrm>
        </p:spPr>
        <p:txBody>
          <a:bodyPr>
            <a:normAutofit/>
          </a:bodyPr>
          <a:lstStyle/>
          <a:p>
            <a:pPr algn="ctr"/>
            <a:r>
              <a:rPr lang="es-CO" sz="4000" dirty="0" smtClean="0">
                <a:effectLst>
                  <a:outerShdw blurRad="38100" dist="38100" dir="2700000" algn="tl">
                    <a:srgbClr val="000000">
                      <a:alpha val="43137"/>
                    </a:srgbClr>
                  </a:outerShdw>
                </a:effectLst>
                <a:latin typeface="Agency FB" pitchFamily="34" charset="0"/>
              </a:rPr>
              <a:t>El objetivo de la gerencia financiera</a:t>
            </a:r>
            <a:endParaRPr lang="es-CO" sz="4000" dirty="0">
              <a:effectLst>
                <a:outerShdw blurRad="38100" dist="38100" dir="2700000" algn="tl">
                  <a:srgbClr val="000000">
                    <a:alpha val="43137"/>
                  </a:srgbClr>
                </a:outerShdw>
              </a:effectLst>
              <a:latin typeface="Agency FB" pitchFamily="34" charset="0"/>
            </a:endParaRPr>
          </a:p>
        </p:txBody>
      </p:sp>
      <mc:AlternateContent xmlns:mc="http://schemas.openxmlformats.org/markup-compatibility/2006" xmlns:a14="http://schemas.microsoft.com/office/drawing/2010/main">
        <mc:Choice Requires="a14">
          <p:sp>
            <p:nvSpPr>
              <p:cNvPr id="6" name="5 CuadroTexto"/>
              <p:cNvSpPr txBox="1"/>
              <p:nvPr/>
            </p:nvSpPr>
            <p:spPr>
              <a:xfrm>
                <a:off x="2764688" y="3124022"/>
                <a:ext cx="383964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sty m:val="p"/>
                        </m:rPr>
                        <a:rPr lang="es-CO" sz="2800" b="0" i="0" smtClean="0">
                          <a:latin typeface="Cambria Math"/>
                        </a:rPr>
                        <m:t>U</m:t>
                      </m:r>
                      <m:r>
                        <a:rPr lang="es-CO" sz="2800" b="0" i="0" smtClean="0">
                          <a:latin typeface="Cambria Math"/>
                        </a:rPr>
                        <m:t>=</m:t>
                      </m:r>
                      <m:d>
                        <m:dPr>
                          <m:ctrlPr>
                            <a:rPr lang="es-CO" sz="2800" b="0" i="1" smtClean="0">
                              <a:latin typeface="Cambria Math"/>
                            </a:rPr>
                          </m:ctrlPr>
                        </m:dPr>
                        <m:e>
                          <m:r>
                            <m:rPr>
                              <m:sty m:val="p"/>
                            </m:rPr>
                            <a:rPr lang="es-CO" sz="2800" b="0" i="0" smtClean="0">
                              <a:latin typeface="Cambria Math"/>
                            </a:rPr>
                            <m:t>D</m:t>
                          </m:r>
                          <m:r>
                            <a:rPr lang="es-CO" sz="2800" b="0" i="0" smtClean="0">
                              <a:latin typeface="Cambria Math"/>
                            </a:rPr>
                            <m:t>+</m:t>
                          </m:r>
                          <m:r>
                            <m:rPr>
                              <m:sty m:val="p"/>
                            </m:rPr>
                            <a:rPr lang="es-CO" sz="2800" b="0" i="0" smtClean="0">
                              <a:latin typeface="Cambria Math"/>
                            </a:rPr>
                            <m:t>P</m:t>
                          </m:r>
                        </m:e>
                      </m:d>
                      <m:r>
                        <a:rPr lang="es-CO" sz="2800" b="0" i="0" smtClean="0">
                          <a:latin typeface="Cambria Math"/>
                        </a:rPr>
                        <m:t>(</m:t>
                      </m:r>
                      <m:r>
                        <m:rPr>
                          <m:sty m:val="p"/>
                        </m:rPr>
                        <a:rPr lang="es-CO" sz="2800" b="0" i="0" smtClean="0">
                          <a:latin typeface="Cambria Math"/>
                        </a:rPr>
                        <m:t>R</m:t>
                      </m:r>
                      <m:r>
                        <a:rPr lang="es-CO" sz="2800" b="0" i="0" smtClean="0">
                          <a:latin typeface="Cambria Math"/>
                        </a:rPr>
                        <m:t>)−</m:t>
                      </m:r>
                      <m:r>
                        <m:rPr>
                          <m:sty m:val="p"/>
                        </m:rPr>
                        <a:rPr lang="es-CO" sz="2800" b="0" i="0" smtClean="0">
                          <a:latin typeface="Cambria Math"/>
                        </a:rPr>
                        <m:t>D</m:t>
                      </m:r>
                      <m:r>
                        <a:rPr lang="es-CO" sz="2800" b="0" i="0" smtClean="0">
                          <a:latin typeface="Cambria Math"/>
                        </a:rPr>
                        <m:t>(</m:t>
                      </m:r>
                      <m:r>
                        <m:rPr>
                          <m:sty m:val="p"/>
                        </m:rPr>
                        <a:rPr lang="es-CO" sz="2800" b="0" i="0" smtClean="0">
                          <a:latin typeface="Cambria Math"/>
                        </a:rPr>
                        <m:t>i</m:t>
                      </m:r>
                      <m:r>
                        <a:rPr lang="es-CO" sz="2800" b="0" i="0" smtClean="0">
                          <a:latin typeface="Cambria Math"/>
                        </a:rPr>
                        <m:t>)</m:t>
                      </m:r>
                    </m:oMath>
                  </m:oMathPara>
                </a14:m>
                <a:endParaRPr lang="es-CO" sz="2800" dirty="0">
                  <a:latin typeface="Agency FB" pitchFamily="34" charset="0"/>
                </a:endParaRPr>
              </a:p>
            </p:txBody>
          </p:sp>
        </mc:Choice>
        <mc:Fallback xmlns="">
          <p:sp>
            <p:nvSpPr>
              <p:cNvPr id="6" name="5 CuadroTexto"/>
              <p:cNvSpPr txBox="1">
                <a:spLocks noRot="1" noChangeAspect="1" noMove="1" noResize="1" noEditPoints="1" noAdjustHandles="1" noChangeArrowheads="1" noChangeShapeType="1" noTextEdit="1"/>
              </p:cNvSpPr>
              <p:nvPr/>
            </p:nvSpPr>
            <p:spPr>
              <a:xfrm>
                <a:off x="2764688" y="3124022"/>
                <a:ext cx="3839641" cy="523220"/>
              </a:xfrm>
              <a:prstGeom prst="rect">
                <a:avLst/>
              </a:prstGeom>
              <a:blipFill rotWithShape="1">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6 CuadroTexto"/>
              <p:cNvSpPr txBox="1"/>
              <p:nvPr/>
            </p:nvSpPr>
            <p:spPr>
              <a:xfrm>
                <a:off x="2688846" y="3832483"/>
                <a:ext cx="3610347" cy="523220"/>
              </a:xfrm>
              <a:prstGeom prst="rect">
                <a:avLst/>
              </a:prstGeom>
              <a:noFill/>
            </p:spPr>
            <p:txBody>
              <a:bodyPr wrap="none" rtlCol="0">
                <a:spAutoFit/>
              </a:bodyPr>
              <a:lstStyle/>
              <a:p>
                <a:pPr algn="ctr"/>
                <a14:m>
                  <m:oMath xmlns:m="http://schemas.openxmlformats.org/officeDocument/2006/math">
                    <m:r>
                      <m:rPr>
                        <m:sty m:val="p"/>
                      </m:rPr>
                      <a:rPr lang="es-CO" sz="2800" b="0" i="0" smtClean="0">
                        <a:latin typeface="Cambria Math"/>
                      </a:rPr>
                      <m:t>U</m:t>
                    </m:r>
                    <m:r>
                      <a:rPr lang="es-CO" sz="2800" b="0" i="0" smtClean="0">
                        <a:latin typeface="Cambria Math"/>
                      </a:rPr>
                      <m:t>= </m:t>
                    </m:r>
                    <m:d>
                      <m:dPr>
                        <m:ctrlPr>
                          <a:rPr lang="es-CO" sz="2800" b="0" i="1" smtClean="0">
                            <a:latin typeface="Cambria Math"/>
                          </a:rPr>
                        </m:ctrlPr>
                      </m:dPr>
                      <m:e>
                        <m:r>
                          <m:rPr>
                            <m:sty m:val="p"/>
                          </m:rPr>
                          <a:rPr lang="es-CO" sz="2800" b="0" i="0" smtClean="0">
                            <a:latin typeface="Cambria Math"/>
                          </a:rPr>
                          <m:t>DR</m:t>
                        </m:r>
                      </m:e>
                    </m:d>
                    <m:r>
                      <a:rPr lang="es-CO" sz="2800" b="0" i="0" smtClean="0">
                        <a:latin typeface="Cambria Math"/>
                      </a:rPr>
                      <m:t>+</m:t>
                    </m:r>
                    <m:r>
                      <m:rPr>
                        <m:sty m:val="p"/>
                      </m:rPr>
                      <a:rPr lang="es-CO" sz="2800" b="0" i="0" smtClean="0">
                        <a:latin typeface="Cambria Math"/>
                      </a:rPr>
                      <m:t>PR</m:t>
                    </m:r>
                    <m:r>
                      <a:rPr lang="es-CO" sz="2800" b="0" i="0" smtClean="0">
                        <a:latin typeface="Cambria Math"/>
                      </a:rPr>
                      <m:t> −</m:t>
                    </m:r>
                    <m:r>
                      <m:rPr>
                        <m:sty m:val="p"/>
                      </m:rPr>
                      <a:rPr lang="es-CO" sz="2800" b="0" i="0" smtClean="0">
                        <a:latin typeface="Cambria Math"/>
                      </a:rPr>
                      <m:t>Di</m:t>
                    </m:r>
                  </m:oMath>
                </a14:m>
                <a:r>
                  <a:rPr lang="es-CO" sz="2800" dirty="0" smtClean="0">
                    <a:latin typeface="Agency FB" pitchFamily="34" charset="0"/>
                  </a:rPr>
                  <a:t> </a:t>
                </a:r>
                <a:endParaRPr lang="es-CO" sz="2800" dirty="0">
                  <a:latin typeface="Agency FB" pitchFamily="34" charset="0"/>
                </a:endParaRPr>
              </a:p>
            </p:txBody>
          </p:sp>
        </mc:Choice>
        <mc:Fallback xmlns="">
          <p:sp>
            <p:nvSpPr>
              <p:cNvPr id="7" name="6 CuadroTexto"/>
              <p:cNvSpPr txBox="1">
                <a:spLocks noRot="1" noChangeAspect="1" noMove="1" noResize="1" noEditPoints="1" noAdjustHandles="1" noChangeArrowheads="1" noChangeShapeType="1" noTextEdit="1"/>
              </p:cNvSpPr>
              <p:nvPr/>
            </p:nvSpPr>
            <p:spPr>
              <a:xfrm>
                <a:off x="2688846" y="3832483"/>
                <a:ext cx="3610347" cy="523220"/>
              </a:xfrm>
              <a:prstGeom prst="rect">
                <a:avLst/>
              </a:prstGeom>
              <a:blipFill rotWithShape="1">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7 CuadroTexto"/>
              <p:cNvSpPr txBox="1"/>
              <p:nvPr/>
            </p:nvSpPr>
            <p:spPr>
              <a:xfrm>
                <a:off x="2869037" y="4617794"/>
                <a:ext cx="3430156" cy="731932"/>
              </a:xfrm>
              <a:prstGeom prst="rect">
                <a:avLst/>
              </a:prstGeom>
              <a:noFill/>
            </p:spPr>
            <p:txBody>
              <a:bodyPr wrap="square" rtlCol="0">
                <a:spAutoFit/>
              </a:bodyPr>
              <a:lstStyle/>
              <a:p>
                <a:pPr algn="ctr"/>
                <a14:m>
                  <m:oMath xmlns:m="http://schemas.openxmlformats.org/officeDocument/2006/math">
                    <m:f>
                      <m:fPr>
                        <m:ctrlPr>
                          <a:rPr lang="es-CO" sz="2800" b="0" i="1" smtClean="0">
                            <a:latin typeface="Cambria Math"/>
                          </a:rPr>
                        </m:ctrlPr>
                      </m:fPr>
                      <m:num>
                        <m:r>
                          <m:rPr>
                            <m:sty m:val="p"/>
                          </m:rPr>
                          <a:rPr lang="es-CO" sz="2800" b="0" i="0" smtClean="0">
                            <a:latin typeface="Cambria Math"/>
                          </a:rPr>
                          <m:t>U</m:t>
                        </m:r>
                      </m:num>
                      <m:den>
                        <m:r>
                          <m:rPr>
                            <m:sty m:val="p"/>
                          </m:rPr>
                          <a:rPr lang="es-CO" sz="2800" b="0" i="0" smtClean="0">
                            <a:latin typeface="Cambria Math"/>
                          </a:rPr>
                          <m:t>P</m:t>
                        </m:r>
                      </m:den>
                    </m:f>
                    <m:r>
                      <a:rPr lang="es-CO" sz="2800" b="0" i="0" smtClean="0">
                        <a:latin typeface="Cambria Math"/>
                      </a:rPr>
                      <m:t>= </m:t>
                    </m:r>
                    <m:f>
                      <m:fPr>
                        <m:ctrlPr>
                          <a:rPr lang="es-CO" sz="2800" b="0" i="1" smtClean="0">
                            <a:latin typeface="Cambria Math"/>
                          </a:rPr>
                        </m:ctrlPr>
                      </m:fPr>
                      <m:num>
                        <m:d>
                          <m:dPr>
                            <m:ctrlPr>
                              <a:rPr lang="es-CO" sz="2800" i="1">
                                <a:latin typeface="Cambria Math"/>
                              </a:rPr>
                            </m:ctrlPr>
                          </m:dPr>
                          <m:e>
                            <m:r>
                              <m:rPr>
                                <m:sty m:val="p"/>
                              </m:rPr>
                              <a:rPr lang="es-CO" sz="2800" i="0">
                                <a:latin typeface="Cambria Math"/>
                              </a:rPr>
                              <m:t>DR</m:t>
                            </m:r>
                          </m:e>
                        </m:d>
                      </m:num>
                      <m:den>
                        <m:r>
                          <m:rPr>
                            <m:sty m:val="p"/>
                          </m:rPr>
                          <a:rPr lang="es-CO" sz="2800" b="0" i="0" smtClean="0">
                            <a:latin typeface="Cambria Math"/>
                          </a:rPr>
                          <m:t>P</m:t>
                        </m:r>
                      </m:den>
                    </m:f>
                    <m:r>
                      <a:rPr lang="es-CO" sz="2800" b="0" i="0" smtClean="0">
                        <a:latin typeface="Cambria Math"/>
                      </a:rPr>
                      <m:t>+</m:t>
                    </m:r>
                    <m:f>
                      <m:fPr>
                        <m:ctrlPr>
                          <a:rPr lang="es-CO" sz="2800" b="0" i="1" smtClean="0">
                            <a:latin typeface="Cambria Math"/>
                          </a:rPr>
                        </m:ctrlPr>
                      </m:fPr>
                      <m:num>
                        <m:r>
                          <m:rPr>
                            <m:sty m:val="p"/>
                          </m:rPr>
                          <a:rPr lang="es-CO" sz="2800" i="0">
                            <a:latin typeface="Cambria Math"/>
                          </a:rPr>
                          <m:t>PR</m:t>
                        </m:r>
                      </m:num>
                      <m:den>
                        <m:r>
                          <m:rPr>
                            <m:sty m:val="p"/>
                          </m:rPr>
                          <a:rPr lang="es-CO" sz="2800" b="0" i="0" smtClean="0">
                            <a:latin typeface="Cambria Math"/>
                          </a:rPr>
                          <m:t>P</m:t>
                        </m:r>
                      </m:den>
                    </m:f>
                    <m:r>
                      <a:rPr lang="es-CO" sz="2800" b="0" i="0" smtClean="0">
                        <a:latin typeface="Cambria Math"/>
                      </a:rPr>
                      <m:t> − </m:t>
                    </m:r>
                    <m:f>
                      <m:fPr>
                        <m:ctrlPr>
                          <a:rPr lang="es-CO" sz="2800" b="0" i="1" smtClean="0">
                            <a:latin typeface="Cambria Math"/>
                          </a:rPr>
                        </m:ctrlPr>
                      </m:fPr>
                      <m:num>
                        <m:r>
                          <m:rPr>
                            <m:sty m:val="p"/>
                          </m:rPr>
                          <a:rPr lang="es-CO" sz="2800" i="0">
                            <a:latin typeface="Cambria Math"/>
                          </a:rPr>
                          <m:t>Di</m:t>
                        </m:r>
                      </m:num>
                      <m:den>
                        <m:r>
                          <m:rPr>
                            <m:sty m:val="p"/>
                          </m:rPr>
                          <a:rPr lang="es-CO" sz="2800" b="0" i="0" smtClean="0">
                            <a:latin typeface="Cambria Math"/>
                          </a:rPr>
                          <m:t>P</m:t>
                        </m:r>
                      </m:den>
                    </m:f>
                  </m:oMath>
                </a14:m>
                <a:r>
                  <a:rPr lang="es-CO" sz="2800" dirty="0" smtClean="0">
                    <a:latin typeface="Agency FB" pitchFamily="34" charset="0"/>
                  </a:rPr>
                  <a:t> </a:t>
                </a:r>
                <a:endParaRPr lang="es-CO" sz="2800" dirty="0">
                  <a:latin typeface="Agency FB" pitchFamily="34" charset="0"/>
                </a:endParaRPr>
              </a:p>
            </p:txBody>
          </p:sp>
        </mc:Choice>
        <mc:Fallback xmlns="">
          <p:sp>
            <p:nvSpPr>
              <p:cNvPr id="8" name="7 CuadroTexto"/>
              <p:cNvSpPr txBox="1">
                <a:spLocks noRot="1" noChangeAspect="1" noMove="1" noResize="1" noEditPoints="1" noAdjustHandles="1" noChangeArrowheads="1" noChangeShapeType="1" noTextEdit="1"/>
              </p:cNvSpPr>
              <p:nvPr/>
            </p:nvSpPr>
            <p:spPr>
              <a:xfrm>
                <a:off x="2869037" y="4617794"/>
                <a:ext cx="3430156" cy="731932"/>
              </a:xfrm>
              <a:prstGeom prst="rect">
                <a:avLst/>
              </a:prstGeom>
              <a:blipFill rotWithShape="1">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8 CuadroTexto"/>
              <p:cNvSpPr txBox="1"/>
              <p:nvPr/>
            </p:nvSpPr>
            <p:spPr>
              <a:xfrm>
                <a:off x="2889318" y="5610290"/>
                <a:ext cx="3209405" cy="89614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f>
                        <m:fPr>
                          <m:ctrlPr>
                            <a:rPr lang="es-CO" sz="2800" b="0" i="1" smtClean="0">
                              <a:latin typeface="Cambria Math"/>
                            </a:rPr>
                          </m:ctrlPr>
                        </m:fPr>
                        <m:num>
                          <m:r>
                            <m:rPr>
                              <m:sty m:val="p"/>
                            </m:rPr>
                            <a:rPr lang="es-CO" sz="2800" b="0" i="0" smtClean="0">
                              <a:latin typeface="Cambria Math"/>
                            </a:rPr>
                            <m:t>U</m:t>
                          </m:r>
                        </m:num>
                        <m:den>
                          <m:r>
                            <m:rPr>
                              <m:sty m:val="p"/>
                            </m:rPr>
                            <a:rPr lang="es-CO" sz="2800" b="0" i="0" smtClean="0">
                              <a:latin typeface="Cambria Math"/>
                            </a:rPr>
                            <m:t>P</m:t>
                          </m:r>
                        </m:den>
                      </m:f>
                      <m:r>
                        <a:rPr lang="es-CO" sz="2800" b="0" i="0" smtClean="0">
                          <a:latin typeface="Cambria Math"/>
                        </a:rPr>
                        <m:t>= </m:t>
                      </m:r>
                      <m:f>
                        <m:fPr>
                          <m:ctrlPr>
                            <a:rPr lang="es-CO" sz="2800" b="0" i="1" smtClean="0">
                              <a:latin typeface="Cambria Math"/>
                            </a:rPr>
                          </m:ctrlPr>
                        </m:fPr>
                        <m:num>
                          <m:r>
                            <m:rPr>
                              <m:sty m:val="p"/>
                            </m:rPr>
                            <a:rPr lang="es-CO" sz="2800" b="0" i="0" smtClean="0">
                              <a:latin typeface="Cambria Math"/>
                            </a:rPr>
                            <m:t>D</m:t>
                          </m:r>
                        </m:num>
                        <m:den>
                          <m:r>
                            <m:rPr>
                              <m:sty m:val="p"/>
                            </m:rPr>
                            <a:rPr lang="es-CO" sz="2800" b="0" i="0" smtClean="0">
                              <a:latin typeface="Cambria Math"/>
                            </a:rPr>
                            <m:t>P</m:t>
                          </m:r>
                        </m:den>
                      </m:f>
                      <m:r>
                        <a:rPr lang="es-CO" sz="2800" b="0" i="0" smtClean="0">
                          <a:latin typeface="Cambria Math"/>
                        </a:rPr>
                        <m:t> </m:t>
                      </m:r>
                      <m:d>
                        <m:dPr>
                          <m:ctrlPr>
                            <a:rPr lang="es-CO" sz="2800" b="0" i="1" smtClean="0">
                              <a:latin typeface="Cambria Math"/>
                            </a:rPr>
                          </m:ctrlPr>
                        </m:dPr>
                        <m:e>
                          <m:r>
                            <m:rPr>
                              <m:sty m:val="p"/>
                            </m:rPr>
                            <a:rPr lang="es-CO" sz="2800" b="0" i="0" smtClean="0">
                              <a:latin typeface="Cambria Math"/>
                            </a:rPr>
                            <m:t>R</m:t>
                          </m:r>
                          <m:r>
                            <a:rPr lang="es-CO" sz="2800" b="0" i="0" smtClean="0">
                              <a:latin typeface="Cambria Math"/>
                            </a:rPr>
                            <m:t>−</m:t>
                          </m:r>
                          <m:r>
                            <m:rPr>
                              <m:sty m:val="p"/>
                            </m:rPr>
                            <a:rPr lang="es-CO" sz="2800" b="0" i="0" smtClean="0">
                              <a:latin typeface="Cambria Math"/>
                            </a:rPr>
                            <m:t>i</m:t>
                          </m:r>
                        </m:e>
                      </m:d>
                      <m:r>
                        <a:rPr lang="es-CO" sz="2800" b="0" i="0" smtClean="0">
                          <a:latin typeface="Cambria Math"/>
                        </a:rPr>
                        <m:t>+</m:t>
                      </m:r>
                      <m:r>
                        <m:rPr>
                          <m:sty m:val="p"/>
                        </m:rPr>
                        <a:rPr lang="es-CO" sz="2800" b="0" i="0" smtClean="0">
                          <a:latin typeface="Cambria Math"/>
                        </a:rPr>
                        <m:t>R</m:t>
                      </m:r>
                    </m:oMath>
                  </m:oMathPara>
                </a14:m>
                <a:endParaRPr lang="es-CO" sz="2800" dirty="0">
                  <a:latin typeface="Agency FB" pitchFamily="34" charset="0"/>
                </a:endParaRPr>
              </a:p>
            </p:txBody>
          </p:sp>
        </mc:Choice>
        <mc:Fallback xmlns="">
          <p:sp>
            <p:nvSpPr>
              <p:cNvPr id="9" name="8 CuadroTexto"/>
              <p:cNvSpPr txBox="1">
                <a:spLocks noRot="1" noChangeAspect="1" noMove="1" noResize="1" noEditPoints="1" noAdjustHandles="1" noChangeArrowheads="1" noChangeShapeType="1" noTextEdit="1"/>
              </p:cNvSpPr>
              <p:nvPr/>
            </p:nvSpPr>
            <p:spPr>
              <a:xfrm>
                <a:off x="2889318" y="5610290"/>
                <a:ext cx="3209405" cy="896143"/>
              </a:xfrm>
              <a:prstGeom prst="rect">
                <a:avLst/>
              </a:prstGeom>
              <a:blipFill rotWithShape="1">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3" name="12 CuadroTexto"/>
              <p:cNvSpPr txBox="1"/>
              <p:nvPr/>
            </p:nvSpPr>
            <p:spPr>
              <a:xfrm>
                <a:off x="3066611" y="2492896"/>
                <a:ext cx="285482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sty m:val="p"/>
                        </m:rPr>
                        <a:rPr lang="es-CO" sz="2800" b="0" i="0" smtClean="0">
                          <a:latin typeface="Cambria Math"/>
                        </a:rPr>
                        <m:t>U</m:t>
                      </m:r>
                      <m:r>
                        <a:rPr lang="es-CO" sz="2800" b="0" i="0" smtClean="0">
                          <a:latin typeface="Cambria Math"/>
                        </a:rPr>
                        <m:t>=</m:t>
                      </m:r>
                      <m:r>
                        <m:rPr>
                          <m:sty m:val="p"/>
                        </m:rPr>
                        <a:rPr lang="es-CO" sz="2800" b="0" i="0" smtClean="0">
                          <a:latin typeface="Cambria Math"/>
                        </a:rPr>
                        <m:t>A</m:t>
                      </m:r>
                      <m:d>
                        <m:dPr>
                          <m:ctrlPr>
                            <a:rPr lang="es-CO" sz="2800" b="0" i="1" smtClean="0">
                              <a:latin typeface="Cambria Math"/>
                            </a:rPr>
                          </m:ctrlPr>
                        </m:dPr>
                        <m:e>
                          <m:r>
                            <m:rPr>
                              <m:sty m:val="p"/>
                            </m:rPr>
                            <a:rPr lang="es-CO" sz="2800" b="0" i="0" smtClean="0">
                              <a:latin typeface="Cambria Math"/>
                            </a:rPr>
                            <m:t>R</m:t>
                          </m:r>
                        </m:e>
                      </m:d>
                      <m:r>
                        <a:rPr lang="es-CO" sz="2800" b="0" i="0" smtClean="0">
                          <a:latin typeface="Cambria Math"/>
                        </a:rPr>
                        <m:t>−</m:t>
                      </m:r>
                      <m:r>
                        <m:rPr>
                          <m:sty m:val="p"/>
                        </m:rPr>
                        <a:rPr lang="es-CO" sz="2800" b="0" i="0" smtClean="0">
                          <a:latin typeface="Cambria Math"/>
                        </a:rPr>
                        <m:t>D</m:t>
                      </m:r>
                      <m:r>
                        <a:rPr lang="es-CO" sz="2800" b="0" i="0" smtClean="0">
                          <a:latin typeface="Cambria Math"/>
                        </a:rPr>
                        <m:t>(</m:t>
                      </m:r>
                      <m:r>
                        <m:rPr>
                          <m:sty m:val="p"/>
                        </m:rPr>
                        <a:rPr lang="es-CO" sz="2800" b="0" i="0" smtClean="0">
                          <a:latin typeface="Cambria Math"/>
                        </a:rPr>
                        <m:t>i</m:t>
                      </m:r>
                      <m:r>
                        <a:rPr lang="es-CO" sz="2800" b="0" i="0" smtClean="0">
                          <a:latin typeface="Cambria Math"/>
                        </a:rPr>
                        <m:t>)</m:t>
                      </m:r>
                    </m:oMath>
                  </m:oMathPara>
                </a14:m>
                <a:endParaRPr lang="es-CO" sz="2800" dirty="0">
                  <a:latin typeface="Agency FB" pitchFamily="34" charset="0"/>
                </a:endParaRPr>
              </a:p>
            </p:txBody>
          </p:sp>
        </mc:Choice>
        <mc:Fallback xmlns="">
          <p:sp>
            <p:nvSpPr>
              <p:cNvPr id="13" name="12 CuadroTexto"/>
              <p:cNvSpPr txBox="1">
                <a:spLocks noRot="1" noChangeAspect="1" noMove="1" noResize="1" noEditPoints="1" noAdjustHandles="1" noChangeArrowheads="1" noChangeShapeType="1" noTextEdit="1"/>
              </p:cNvSpPr>
              <p:nvPr/>
            </p:nvSpPr>
            <p:spPr>
              <a:xfrm>
                <a:off x="3066611" y="2492896"/>
                <a:ext cx="2854820" cy="523220"/>
              </a:xfrm>
              <a:prstGeom prst="rect">
                <a:avLst/>
              </a:prstGeom>
              <a:blipFill rotWithShape="1">
                <a:blip r:embed="rId6"/>
                <a:stretch>
                  <a:fillRect/>
                </a:stretch>
              </a:blipFill>
            </p:spPr>
            <p:txBody>
              <a:bodyPr/>
              <a:lstStyle/>
              <a:p>
                <a:r>
                  <a:rPr lang="es-CO">
                    <a:noFill/>
                  </a:rPr>
                  <a:t> </a:t>
                </a:r>
              </a:p>
            </p:txBody>
          </p:sp>
        </mc:Fallback>
      </mc:AlternateContent>
      <p:sp>
        <p:nvSpPr>
          <p:cNvPr id="16" name="15 Rectángulo redondeado"/>
          <p:cNvSpPr/>
          <p:nvPr/>
        </p:nvSpPr>
        <p:spPr>
          <a:xfrm>
            <a:off x="713601" y="1412776"/>
            <a:ext cx="756084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200" dirty="0" smtClean="0">
                <a:solidFill>
                  <a:schemeClr val="tx1"/>
                </a:solidFill>
                <a:latin typeface="Agency FB" pitchFamily="34" charset="0"/>
              </a:rPr>
              <a:t>“Maximizar la rentabilidad del patrimonio accionario”</a:t>
            </a:r>
            <a:endParaRPr lang="es-CO" sz="3200" dirty="0">
              <a:solidFill>
                <a:schemeClr val="tx1"/>
              </a:solidFill>
              <a:latin typeface="Agency FB" pitchFamily="34" charset="0"/>
            </a:endParaRPr>
          </a:p>
        </p:txBody>
      </p:sp>
    </p:spTree>
    <p:extLst>
      <p:ext uri="{BB962C8B-B14F-4D97-AF65-F5344CB8AC3E}">
        <p14:creationId xmlns:p14="http://schemas.microsoft.com/office/powerpoint/2010/main" val="15984567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87624" y="2874074"/>
            <a:ext cx="1008112" cy="648072"/>
          </a:xfrm>
        </p:spPr>
        <p:txBody>
          <a:bodyPr>
            <a:normAutofit fontScale="92500"/>
          </a:bodyPr>
          <a:lstStyle/>
          <a:p>
            <a:r>
              <a:rPr lang="es-CO" sz="3200" b="0" dirty="0" smtClean="0">
                <a:latin typeface="Agency FB" pitchFamily="34" charset="0"/>
              </a:rPr>
              <a:t>Donde:</a:t>
            </a:r>
            <a:endParaRPr lang="es-CO" sz="3200" b="0" dirty="0">
              <a:latin typeface="Agency FB" pitchFamily="34"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50" y="404664"/>
            <a:ext cx="7785100" cy="112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redondeado"/>
          <p:cNvSpPr/>
          <p:nvPr/>
        </p:nvSpPr>
        <p:spPr>
          <a:xfrm>
            <a:off x="755576" y="1527027"/>
            <a:ext cx="756084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200" dirty="0" smtClean="0">
                <a:solidFill>
                  <a:schemeClr val="tx1"/>
                </a:solidFill>
                <a:latin typeface="Agency FB" pitchFamily="34" charset="0"/>
              </a:rPr>
              <a:t>“Maximizar la rentabilidad del patrimonio accionario”</a:t>
            </a:r>
            <a:endParaRPr lang="es-CO" sz="3200" dirty="0">
              <a:solidFill>
                <a:schemeClr val="tx1"/>
              </a:solidFill>
              <a:latin typeface="Agency FB" pitchFamily="34" charset="0"/>
            </a:endParaRPr>
          </a:p>
        </p:txBody>
      </p:sp>
      <mc:AlternateContent xmlns:mc="http://schemas.openxmlformats.org/markup-compatibility/2006" xmlns:a14="http://schemas.microsoft.com/office/drawing/2010/main">
        <mc:Choice Requires="a14">
          <p:sp>
            <p:nvSpPr>
              <p:cNvPr id="5" name="4 CuadroTexto"/>
              <p:cNvSpPr txBox="1"/>
              <p:nvPr/>
            </p:nvSpPr>
            <p:spPr>
              <a:xfrm>
                <a:off x="2598631" y="2866962"/>
                <a:ext cx="998978" cy="8961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CO" sz="2800" i="1" smtClean="0">
                              <a:latin typeface="Cambria Math"/>
                            </a:rPr>
                          </m:ctrlPr>
                        </m:fPr>
                        <m:num>
                          <m:r>
                            <m:rPr>
                              <m:sty m:val="p"/>
                            </m:rPr>
                            <a:rPr lang="es-CO" sz="2800" b="0" i="0" smtClean="0">
                              <a:latin typeface="Cambria Math"/>
                            </a:rPr>
                            <m:t>U</m:t>
                          </m:r>
                        </m:num>
                        <m:den>
                          <m:r>
                            <m:rPr>
                              <m:sty m:val="p"/>
                            </m:rPr>
                            <a:rPr lang="es-CO" sz="2800" b="0" i="0" smtClean="0">
                              <a:latin typeface="Cambria Math"/>
                            </a:rPr>
                            <m:t>P</m:t>
                          </m:r>
                        </m:den>
                      </m:f>
                      <m:r>
                        <a:rPr lang="es-CO" sz="2800" b="0" i="0" smtClean="0">
                          <a:latin typeface="Cambria Math"/>
                        </a:rPr>
                        <m:t>=</m:t>
                      </m:r>
                    </m:oMath>
                  </m:oMathPara>
                </a14:m>
                <a:endParaRPr lang="es-CO" sz="2800" dirty="0">
                  <a:latin typeface="Agency FB" pitchFamily="34" charset="0"/>
                </a:endParaRPr>
              </a:p>
            </p:txBody>
          </p:sp>
        </mc:Choice>
        <mc:Fallback xmlns="">
          <p:sp>
            <p:nvSpPr>
              <p:cNvPr id="5" name="4 CuadroTexto"/>
              <p:cNvSpPr txBox="1">
                <a:spLocks noRot="1" noChangeAspect="1" noMove="1" noResize="1" noEditPoints="1" noAdjustHandles="1" noChangeArrowheads="1" noChangeShapeType="1" noTextEdit="1"/>
              </p:cNvSpPr>
              <p:nvPr/>
            </p:nvSpPr>
            <p:spPr>
              <a:xfrm>
                <a:off x="2598631" y="2866962"/>
                <a:ext cx="998978" cy="896143"/>
              </a:xfrm>
              <a:prstGeom prst="rect">
                <a:avLst/>
              </a:prstGeom>
              <a:blipFill rotWithShape="1">
                <a:blip r:embed="rId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7 CuadroTexto"/>
              <p:cNvSpPr txBox="1"/>
              <p:nvPr/>
            </p:nvSpPr>
            <p:spPr>
              <a:xfrm>
                <a:off x="2598631" y="3884387"/>
                <a:ext cx="998978" cy="8961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CO" sz="2800" i="1" smtClean="0">
                              <a:latin typeface="Cambria Math"/>
                            </a:rPr>
                          </m:ctrlPr>
                        </m:fPr>
                        <m:num>
                          <m:r>
                            <m:rPr>
                              <m:sty m:val="p"/>
                            </m:rPr>
                            <a:rPr lang="es-CO" sz="2800" b="0" i="0" smtClean="0">
                              <a:latin typeface="Cambria Math"/>
                            </a:rPr>
                            <m:t>U</m:t>
                          </m:r>
                        </m:num>
                        <m:den>
                          <m:r>
                            <m:rPr>
                              <m:sty m:val="p"/>
                            </m:rPr>
                            <a:rPr lang="es-CO" sz="2800" b="0" i="0" smtClean="0">
                              <a:latin typeface="Cambria Math"/>
                            </a:rPr>
                            <m:t>P</m:t>
                          </m:r>
                        </m:den>
                      </m:f>
                      <m:r>
                        <a:rPr lang="es-CO" sz="2800" b="0" i="0" smtClean="0">
                          <a:latin typeface="Cambria Math"/>
                        </a:rPr>
                        <m:t>=</m:t>
                      </m:r>
                    </m:oMath>
                  </m:oMathPara>
                </a14:m>
                <a:endParaRPr lang="es-CO" sz="2800" dirty="0">
                  <a:latin typeface="Agency FB" pitchFamily="34" charset="0"/>
                </a:endParaRPr>
              </a:p>
            </p:txBody>
          </p:sp>
        </mc:Choice>
        <mc:Fallback xmlns="">
          <p:sp>
            <p:nvSpPr>
              <p:cNvPr id="8" name="7 CuadroTexto"/>
              <p:cNvSpPr txBox="1">
                <a:spLocks noRot="1" noChangeAspect="1" noMove="1" noResize="1" noEditPoints="1" noAdjustHandles="1" noChangeArrowheads="1" noChangeShapeType="1" noTextEdit="1"/>
              </p:cNvSpPr>
              <p:nvPr/>
            </p:nvSpPr>
            <p:spPr>
              <a:xfrm>
                <a:off x="2598631" y="3884387"/>
                <a:ext cx="998978" cy="896143"/>
              </a:xfrm>
              <a:prstGeom prst="rect">
                <a:avLst/>
              </a:prstGeom>
              <a:blipFill rotWithShape="1">
                <a:blip r:embed="rId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8 CuadroTexto"/>
              <p:cNvSpPr txBox="1"/>
              <p:nvPr/>
            </p:nvSpPr>
            <p:spPr>
              <a:xfrm>
                <a:off x="2814760" y="5968815"/>
                <a:ext cx="669030" cy="523220"/>
              </a:xfrm>
              <a:prstGeom prst="rect">
                <a:avLst/>
              </a:prstGeom>
              <a:noFill/>
            </p:spPr>
            <p:txBody>
              <a:bodyPr wrap="square" rtlCol="0">
                <a:spAutoFit/>
              </a:bodyPr>
              <a:lstStyle/>
              <a:p>
                <a:r>
                  <a:rPr lang="es-CO" sz="2800" dirty="0">
                    <a:latin typeface="Agency FB" pitchFamily="34" charset="0"/>
                  </a:rPr>
                  <a:t>i</a:t>
                </a:r>
                <a:r>
                  <a:rPr lang="es-CO" sz="2800" b="0" dirty="0" smtClean="0">
                    <a:latin typeface="Agency FB" pitchFamily="34" charset="0"/>
                  </a:rPr>
                  <a:t> </a:t>
                </a:r>
                <a14:m>
                  <m:oMath xmlns:m="http://schemas.openxmlformats.org/officeDocument/2006/math">
                    <m:r>
                      <a:rPr lang="es-CO" sz="2800" b="0" i="1" smtClean="0">
                        <a:latin typeface="Cambria Math"/>
                      </a:rPr>
                      <m:t>=</m:t>
                    </m:r>
                  </m:oMath>
                </a14:m>
                <a:endParaRPr lang="es-CO" sz="2800" dirty="0">
                  <a:latin typeface="Agency FB" pitchFamily="34" charset="0"/>
                </a:endParaRPr>
              </a:p>
            </p:txBody>
          </p:sp>
        </mc:Choice>
        <mc:Fallback xmlns="">
          <p:sp>
            <p:nvSpPr>
              <p:cNvPr id="9" name="8 CuadroTexto"/>
              <p:cNvSpPr txBox="1">
                <a:spLocks noRot="1" noChangeAspect="1" noMove="1" noResize="1" noEditPoints="1" noAdjustHandles="1" noChangeArrowheads="1" noChangeShapeType="1" noTextEdit="1"/>
              </p:cNvSpPr>
              <p:nvPr/>
            </p:nvSpPr>
            <p:spPr>
              <a:xfrm>
                <a:off x="2814760" y="5968815"/>
                <a:ext cx="669030" cy="523220"/>
              </a:xfrm>
              <a:prstGeom prst="rect">
                <a:avLst/>
              </a:prstGeom>
              <a:blipFill rotWithShape="1">
                <a:blip r:embed="rId9"/>
                <a:stretch>
                  <a:fillRect l="-19266" t="-11628" b="-31395"/>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0" name="9 CuadroTexto"/>
              <p:cNvSpPr txBox="1"/>
              <p:nvPr/>
            </p:nvSpPr>
            <p:spPr>
              <a:xfrm>
                <a:off x="2763605" y="4941168"/>
                <a:ext cx="771340" cy="523220"/>
              </a:xfrm>
              <a:prstGeom prst="rect">
                <a:avLst/>
              </a:prstGeom>
              <a:noFill/>
            </p:spPr>
            <p:txBody>
              <a:bodyPr wrap="square" rtlCol="0">
                <a:spAutoFit/>
              </a:bodyPr>
              <a:lstStyle/>
              <a:p>
                <a:r>
                  <a:rPr lang="es-CO" sz="2800" dirty="0" smtClean="0">
                    <a:latin typeface="Agency FB" pitchFamily="34" charset="0"/>
                  </a:rPr>
                  <a:t>R </a:t>
                </a:r>
                <a14:m>
                  <m:oMath xmlns:m="http://schemas.openxmlformats.org/officeDocument/2006/math">
                    <m:r>
                      <a:rPr lang="es-CO" sz="2800" b="0" i="1" smtClean="0">
                        <a:latin typeface="Cambria Math"/>
                      </a:rPr>
                      <m:t>=</m:t>
                    </m:r>
                  </m:oMath>
                </a14:m>
                <a:endParaRPr lang="es-CO" sz="2800" dirty="0">
                  <a:latin typeface="Agency FB" pitchFamily="34" charset="0"/>
                </a:endParaRPr>
              </a:p>
            </p:txBody>
          </p:sp>
        </mc:Choice>
        <mc:Fallback xmlns="">
          <p:sp>
            <p:nvSpPr>
              <p:cNvPr id="10" name="9 CuadroTexto"/>
              <p:cNvSpPr txBox="1">
                <a:spLocks noRot="1" noChangeAspect="1" noMove="1" noResize="1" noEditPoints="1" noAdjustHandles="1" noChangeArrowheads="1" noChangeShapeType="1" noTextEdit="1"/>
              </p:cNvSpPr>
              <p:nvPr/>
            </p:nvSpPr>
            <p:spPr>
              <a:xfrm>
                <a:off x="2763605" y="4941168"/>
                <a:ext cx="771340" cy="523220"/>
              </a:xfrm>
              <a:prstGeom prst="rect">
                <a:avLst/>
              </a:prstGeom>
              <a:blipFill rotWithShape="1">
                <a:blip r:embed="rId10"/>
                <a:stretch>
                  <a:fillRect l="-15748" t="-11765" b="-32941"/>
                </a:stretch>
              </a:blipFill>
            </p:spPr>
            <p:txBody>
              <a:bodyPr/>
              <a:lstStyle/>
              <a:p>
                <a:r>
                  <a:rPr lang="es-CO">
                    <a:noFill/>
                  </a:rPr>
                  <a:t> </a:t>
                </a:r>
              </a:p>
            </p:txBody>
          </p:sp>
        </mc:Fallback>
      </mc:AlternateContent>
      <p:sp>
        <p:nvSpPr>
          <p:cNvPr id="7" name="6 CuadroTexto"/>
          <p:cNvSpPr txBox="1"/>
          <p:nvPr/>
        </p:nvSpPr>
        <p:spPr>
          <a:xfrm>
            <a:off x="3534945" y="2866962"/>
            <a:ext cx="3446855" cy="954107"/>
          </a:xfrm>
          <a:prstGeom prst="rect">
            <a:avLst/>
          </a:prstGeom>
          <a:noFill/>
        </p:spPr>
        <p:txBody>
          <a:bodyPr wrap="square" rtlCol="0">
            <a:spAutoFit/>
          </a:bodyPr>
          <a:lstStyle/>
          <a:p>
            <a:r>
              <a:rPr lang="es-CO" sz="2800" dirty="0" smtClean="0">
                <a:latin typeface="Agency FB" pitchFamily="34" charset="0"/>
              </a:rPr>
              <a:t>Rentabilidad del patrimonio</a:t>
            </a:r>
          </a:p>
          <a:p>
            <a:pPr algn="ctr"/>
            <a:r>
              <a:rPr lang="es-CO" sz="2800" dirty="0" smtClean="0">
                <a:latin typeface="Agency FB" pitchFamily="34" charset="0"/>
              </a:rPr>
              <a:t>(objetivo a maximizar)</a:t>
            </a:r>
            <a:endParaRPr lang="es-CO" sz="2800" dirty="0">
              <a:latin typeface="Agency FB" pitchFamily="34" charset="0"/>
            </a:endParaRPr>
          </a:p>
        </p:txBody>
      </p:sp>
      <p:sp>
        <p:nvSpPr>
          <p:cNvPr id="12" name="11 CuadroTexto"/>
          <p:cNvSpPr txBox="1"/>
          <p:nvPr/>
        </p:nvSpPr>
        <p:spPr>
          <a:xfrm>
            <a:off x="3518510" y="4070848"/>
            <a:ext cx="3446855" cy="523220"/>
          </a:xfrm>
          <a:prstGeom prst="rect">
            <a:avLst/>
          </a:prstGeom>
          <a:noFill/>
        </p:spPr>
        <p:txBody>
          <a:bodyPr wrap="square" rtlCol="0">
            <a:spAutoFit/>
          </a:bodyPr>
          <a:lstStyle/>
          <a:p>
            <a:r>
              <a:rPr lang="es-CO" sz="2800" dirty="0" smtClean="0">
                <a:latin typeface="Agency FB" pitchFamily="34" charset="0"/>
              </a:rPr>
              <a:t>Estructura financiera</a:t>
            </a:r>
            <a:endParaRPr lang="es-CO" sz="2800" dirty="0">
              <a:latin typeface="Agency FB" pitchFamily="34" charset="0"/>
            </a:endParaRPr>
          </a:p>
        </p:txBody>
      </p:sp>
      <p:sp>
        <p:nvSpPr>
          <p:cNvPr id="13" name="12 CuadroTexto"/>
          <p:cNvSpPr txBox="1"/>
          <p:nvPr/>
        </p:nvSpPr>
        <p:spPr>
          <a:xfrm>
            <a:off x="3597609" y="4941168"/>
            <a:ext cx="3446855" cy="523220"/>
          </a:xfrm>
          <a:prstGeom prst="rect">
            <a:avLst/>
          </a:prstGeom>
          <a:noFill/>
        </p:spPr>
        <p:txBody>
          <a:bodyPr wrap="square" rtlCol="0">
            <a:spAutoFit/>
          </a:bodyPr>
          <a:lstStyle/>
          <a:p>
            <a:r>
              <a:rPr lang="es-CO" sz="2800" dirty="0" smtClean="0">
                <a:latin typeface="Agency FB" pitchFamily="34" charset="0"/>
              </a:rPr>
              <a:t>Rentabilidad del activo</a:t>
            </a:r>
            <a:endParaRPr lang="es-CO" sz="2800" dirty="0">
              <a:latin typeface="Agency FB" pitchFamily="34" charset="0"/>
            </a:endParaRPr>
          </a:p>
        </p:txBody>
      </p:sp>
      <p:sp>
        <p:nvSpPr>
          <p:cNvPr id="14" name="13 CuadroTexto"/>
          <p:cNvSpPr txBox="1"/>
          <p:nvPr/>
        </p:nvSpPr>
        <p:spPr>
          <a:xfrm>
            <a:off x="3617665" y="6021739"/>
            <a:ext cx="2528369" cy="523220"/>
          </a:xfrm>
          <a:prstGeom prst="rect">
            <a:avLst/>
          </a:prstGeom>
          <a:noFill/>
        </p:spPr>
        <p:txBody>
          <a:bodyPr wrap="square" rtlCol="0">
            <a:spAutoFit/>
          </a:bodyPr>
          <a:lstStyle/>
          <a:p>
            <a:r>
              <a:rPr lang="es-CO" sz="2800" dirty="0" smtClean="0">
                <a:latin typeface="Agency FB" pitchFamily="34" charset="0"/>
              </a:rPr>
              <a:t>Tasa de interés</a:t>
            </a:r>
            <a:endParaRPr lang="es-CO" sz="2800" dirty="0">
              <a:latin typeface="Agency FB" pitchFamily="34" charset="0"/>
            </a:endParaRPr>
          </a:p>
        </p:txBody>
      </p:sp>
    </p:spTree>
    <p:extLst>
      <p:ext uri="{BB962C8B-B14F-4D97-AF65-F5344CB8AC3E}">
        <p14:creationId xmlns:p14="http://schemas.microsoft.com/office/powerpoint/2010/main" val="18335472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61256" y="149106"/>
            <a:ext cx="7427168" cy="831622"/>
          </a:xfrm>
        </p:spPr>
        <p:txBody>
          <a:bodyPr>
            <a:normAutofit/>
          </a:bodyPr>
          <a:lstStyle/>
          <a:p>
            <a:r>
              <a:rPr lang="es-CO" dirty="0" smtClean="0">
                <a:effectLst>
                  <a:outerShdw blurRad="38100" dist="38100" dir="2700000" algn="tl">
                    <a:srgbClr val="000000">
                      <a:alpha val="43137"/>
                    </a:srgbClr>
                  </a:outerShdw>
                </a:effectLst>
                <a:latin typeface="Agency FB" pitchFamily="34" charset="0"/>
              </a:rPr>
              <a:t>¿Como lograr el objetivo financiero básico?</a:t>
            </a:r>
            <a:endParaRPr lang="es-CO" dirty="0">
              <a:effectLst>
                <a:outerShdw blurRad="38100" dist="38100" dir="2700000" algn="tl">
                  <a:srgbClr val="000000">
                    <a:alpha val="43137"/>
                  </a:srgbClr>
                </a:outerShdw>
              </a:effectLst>
              <a:latin typeface="Agency FB" pitchFamily="34" charset="0"/>
            </a:endParaRPr>
          </a:p>
        </p:txBody>
      </p:sp>
      <p:sp>
        <p:nvSpPr>
          <p:cNvPr id="3" name="2 Marcador de contenido"/>
          <p:cNvSpPr>
            <a:spLocks noGrp="1"/>
          </p:cNvSpPr>
          <p:nvPr>
            <p:ph idx="1"/>
          </p:nvPr>
        </p:nvSpPr>
        <p:spPr>
          <a:xfrm>
            <a:off x="984448" y="1248544"/>
            <a:ext cx="7620000" cy="740296"/>
          </a:xfrm>
        </p:spPr>
        <p:txBody>
          <a:bodyPr>
            <a:normAutofit/>
          </a:bodyPr>
          <a:lstStyle/>
          <a:p>
            <a:pPr marL="457200" indent="-457200">
              <a:buFont typeface="+mj-lt"/>
              <a:buAutoNum type="alphaLcParenR"/>
            </a:pPr>
            <a:r>
              <a:rPr lang="es-CO" sz="3200" b="0" dirty="0" smtClean="0">
                <a:latin typeface="Agency FB" pitchFamily="34" charset="0"/>
              </a:rPr>
              <a:t>Estructura financiera: </a:t>
            </a:r>
            <a:endParaRPr lang="es-CO" sz="3200" b="0" dirty="0">
              <a:latin typeface="Agency FB" pitchFamily="34" charset="0"/>
            </a:endParaRPr>
          </a:p>
        </p:txBody>
      </p:sp>
      <p:graphicFrame>
        <p:nvGraphicFramePr>
          <p:cNvPr id="4" name="3 Diagrama"/>
          <p:cNvGraphicFramePr/>
          <p:nvPr>
            <p:extLst>
              <p:ext uri="{D42A27DB-BD31-4B8C-83A1-F6EECF244321}">
                <p14:modId xmlns:p14="http://schemas.microsoft.com/office/powerpoint/2010/main" val="3967427592"/>
              </p:ext>
            </p:extLst>
          </p:nvPr>
        </p:nvGraphicFramePr>
        <p:xfrm>
          <a:off x="1428328" y="2132856"/>
          <a:ext cx="631202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67020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80476" y="1916832"/>
            <a:ext cx="4427628" cy="524272"/>
          </a:xfrm>
        </p:spPr>
        <p:txBody>
          <a:bodyPr>
            <a:normAutofit/>
          </a:bodyPr>
          <a:lstStyle/>
          <a:p>
            <a:r>
              <a:rPr lang="es-CO" sz="2800" b="0" dirty="0" smtClean="0">
                <a:latin typeface="Agency FB" pitchFamily="34" charset="0"/>
              </a:rPr>
              <a:t>Apalancamiento Financiero: Recordar</a:t>
            </a:r>
            <a:endParaRPr lang="es-CO" sz="2800" b="0" dirty="0">
              <a:latin typeface="Agency FB" pitchFamily="34" charset="0"/>
            </a:endParaRPr>
          </a:p>
        </p:txBody>
      </p:sp>
      <p:sp>
        <p:nvSpPr>
          <p:cNvPr id="4" name="1 Título"/>
          <p:cNvSpPr>
            <a:spLocks noGrp="1"/>
          </p:cNvSpPr>
          <p:nvPr>
            <p:ph type="title"/>
          </p:nvPr>
        </p:nvSpPr>
        <p:spPr>
          <a:xfrm>
            <a:off x="1033264" y="116632"/>
            <a:ext cx="7211144" cy="903630"/>
          </a:xfrm>
        </p:spPr>
        <p:txBody>
          <a:bodyPr>
            <a:normAutofit/>
          </a:bodyPr>
          <a:lstStyle/>
          <a:p>
            <a:r>
              <a:rPr lang="es-CO" dirty="0" smtClean="0">
                <a:effectLst>
                  <a:outerShdw blurRad="38100" dist="38100" dir="2700000" algn="tl">
                    <a:srgbClr val="000000">
                      <a:alpha val="43137"/>
                    </a:srgbClr>
                  </a:outerShdw>
                </a:effectLst>
                <a:latin typeface="Agency FB" pitchFamily="34" charset="0"/>
              </a:rPr>
              <a:t>¿Como lograr el objetivo financiero básico?</a:t>
            </a:r>
            <a:endParaRPr lang="es-CO" dirty="0">
              <a:effectLst>
                <a:outerShdw blurRad="38100" dist="38100" dir="2700000" algn="tl">
                  <a:srgbClr val="000000">
                    <a:alpha val="43137"/>
                  </a:srgbClr>
                </a:outerShdw>
              </a:effectLst>
              <a:latin typeface="Agency FB" pitchFamily="34" charset="0"/>
            </a:endParaRPr>
          </a:p>
        </p:txBody>
      </p:sp>
      <p:sp>
        <p:nvSpPr>
          <p:cNvPr id="5" name="2 Marcador de contenido"/>
          <p:cNvSpPr txBox="1">
            <a:spLocks/>
          </p:cNvSpPr>
          <p:nvPr/>
        </p:nvSpPr>
        <p:spPr>
          <a:xfrm>
            <a:off x="1007399" y="1264033"/>
            <a:ext cx="7620000" cy="740296"/>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457200" indent="-457200">
              <a:buFont typeface="+mj-lt"/>
              <a:buAutoNum type="alphaLcParenR"/>
            </a:pPr>
            <a:r>
              <a:rPr lang="es-CO" sz="3200" b="0" dirty="0" smtClean="0">
                <a:latin typeface="Agency FB" pitchFamily="34" charset="0"/>
              </a:rPr>
              <a:t>Estructura financiera: </a:t>
            </a:r>
            <a:endParaRPr lang="es-CO" sz="3200" b="0" dirty="0">
              <a:latin typeface="Agency FB" pitchFamily="34" charset="0"/>
            </a:endParaRPr>
          </a:p>
        </p:txBody>
      </p:sp>
      <p:graphicFrame>
        <p:nvGraphicFramePr>
          <p:cNvPr id="7" name="6 Diagrama"/>
          <p:cNvGraphicFramePr/>
          <p:nvPr>
            <p:extLst>
              <p:ext uri="{D42A27DB-BD31-4B8C-83A1-F6EECF244321}">
                <p14:modId xmlns:p14="http://schemas.microsoft.com/office/powerpoint/2010/main" val="133808747"/>
              </p:ext>
            </p:extLst>
          </p:nvPr>
        </p:nvGraphicFramePr>
        <p:xfrm>
          <a:off x="-635526" y="2564904"/>
          <a:ext cx="823186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7 Cerrar corchete"/>
          <p:cNvSpPr/>
          <p:nvPr/>
        </p:nvSpPr>
        <p:spPr>
          <a:xfrm>
            <a:off x="6876256" y="4581128"/>
            <a:ext cx="504056" cy="1584176"/>
          </a:xfrm>
          <a:prstGeom prst="righ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s-CO"/>
          </a:p>
        </p:txBody>
      </p:sp>
      <p:sp>
        <p:nvSpPr>
          <p:cNvPr id="9" name="8 CuadroTexto"/>
          <p:cNvSpPr txBox="1"/>
          <p:nvPr/>
        </p:nvSpPr>
        <p:spPr>
          <a:xfrm>
            <a:off x="7344816" y="4820959"/>
            <a:ext cx="1619672" cy="1200329"/>
          </a:xfrm>
          <a:prstGeom prst="rect">
            <a:avLst/>
          </a:prstGeom>
          <a:noFill/>
        </p:spPr>
        <p:txBody>
          <a:bodyPr wrap="square" rtlCol="0">
            <a:spAutoFit/>
          </a:bodyPr>
          <a:lstStyle/>
          <a:p>
            <a:pPr algn="ctr"/>
            <a:r>
              <a:rPr lang="es-CO" sz="2400" dirty="0" smtClean="0">
                <a:latin typeface="Agency FB" pitchFamily="34" charset="0"/>
              </a:rPr>
              <a:t>Rentabilidad patrimonial: 25%</a:t>
            </a:r>
            <a:endParaRPr lang="es-CO" sz="2400" dirty="0">
              <a:latin typeface="Agency FB" pitchFamily="34" charset="0"/>
            </a:endParaRPr>
          </a:p>
        </p:txBody>
      </p:sp>
    </p:spTree>
    <p:extLst>
      <p:ext uri="{BB962C8B-B14F-4D97-AF65-F5344CB8AC3E}">
        <p14:creationId xmlns:p14="http://schemas.microsoft.com/office/powerpoint/2010/main" val="10822117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889248" y="188640"/>
            <a:ext cx="7715200" cy="831622"/>
          </a:xfrm>
        </p:spPr>
        <p:txBody>
          <a:bodyPr>
            <a:normAutofit/>
          </a:bodyPr>
          <a:lstStyle/>
          <a:p>
            <a:r>
              <a:rPr lang="es-CO" dirty="0" smtClean="0">
                <a:effectLst>
                  <a:outerShdw blurRad="38100" dist="38100" dir="2700000" algn="tl">
                    <a:srgbClr val="000000">
                      <a:alpha val="43137"/>
                    </a:srgbClr>
                  </a:outerShdw>
                </a:effectLst>
                <a:latin typeface="Agency FB" pitchFamily="34" charset="0"/>
              </a:rPr>
              <a:t>¿Como lograr el objetivo financiero básico?</a:t>
            </a:r>
            <a:endParaRPr lang="es-CO" dirty="0">
              <a:effectLst>
                <a:outerShdw blurRad="38100" dist="38100" dir="2700000" algn="tl">
                  <a:srgbClr val="000000">
                    <a:alpha val="43137"/>
                  </a:srgbClr>
                </a:outerShdw>
              </a:effectLst>
              <a:latin typeface="Agency FB" pitchFamily="34" charset="0"/>
            </a:endParaRPr>
          </a:p>
        </p:txBody>
      </p:sp>
      <p:sp>
        <p:nvSpPr>
          <p:cNvPr id="5" name="2 Marcador de contenido"/>
          <p:cNvSpPr txBox="1">
            <a:spLocks/>
          </p:cNvSpPr>
          <p:nvPr/>
        </p:nvSpPr>
        <p:spPr>
          <a:xfrm>
            <a:off x="1007399" y="1124744"/>
            <a:ext cx="7620000" cy="740296"/>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457200" indent="-457200">
              <a:buFont typeface="+mj-lt"/>
              <a:buAutoNum type="alphaLcParenR"/>
            </a:pPr>
            <a:r>
              <a:rPr lang="es-CO" sz="3200" b="0" dirty="0" smtClean="0">
                <a:latin typeface="Agency FB" pitchFamily="34" charset="0"/>
              </a:rPr>
              <a:t>Estructura financiera: </a:t>
            </a:r>
            <a:endParaRPr lang="es-CO" sz="3200" b="0" dirty="0">
              <a:latin typeface="Agency FB" pitchFamily="34" charset="0"/>
            </a:endParaRPr>
          </a:p>
        </p:txBody>
      </p:sp>
      <p:graphicFrame>
        <p:nvGraphicFramePr>
          <p:cNvPr id="6" name="5 Marcador de contenido"/>
          <p:cNvGraphicFramePr>
            <a:graphicFrameLocks noGrp="1"/>
          </p:cNvGraphicFramePr>
          <p:nvPr>
            <p:ph idx="1"/>
            <p:extLst>
              <p:ext uri="{D42A27DB-BD31-4B8C-83A1-F6EECF244321}">
                <p14:modId xmlns:p14="http://schemas.microsoft.com/office/powerpoint/2010/main" val="547863538"/>
              </p:ext>
            </p:extLst>
          </p:nvPr>
        </p:nvGraphicFramePr>
        <p:xfrm>
          <a:off x="0" y="1865040"/>
          <a:ext cx="8843423"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7305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033264" y="188640"/>
            <a:ext cx="7715200" cy="831622"/>
          </a:xfrm>
        </p:spPr>
        <p:txBody>
          <a:bodyPr>
            <a:normAutofit/>
          </a:bodyPr>
          <a:lstStyle/>
          <a:p>
            <a:r>
              <a:rPr lang="es-CO" dirty="0" smtClean="0">
                <a:effectLst>
                  <a:outerShdw blurRad="38100" dist="38100" dir="2700000" algn="tl">
                    <a:srgbClr val="000000">
                      <a:alpha val="43137"/>
                    </a:srgbClr>
                  </a:outerShdw>
                </a:effectLst>
                <a:latin typeface="Agency FB" pitchFamily="34" charset="0"/>
              </a:rPr>
              <a:t>¿Como lograr el objetivo financiero básico?</a:t>
            </a:r>
            <a:endParaRPr lang="es-CO" dirty="0">
              <a:effectLst>
                <a:outerShdw blurRad="38100" dist="38100" dir="2700000" algn="tl">
                  <a:srgbClr val="000000">
                    <a:alpha val="43137"/>
                  </a:srgbClr>
                </a:outerShdw>
              </a:effectLst>
              <a:latin typeface="Agency FB" pitchFamily="34" charset="0"/>
            </a:endParaRPr>
          </a:p>
        </p:txBody>
      </p:sp>
      <p:sp>
        <p:nvSpPr>
          <p:cNvPr id="5" name="2 Marcador de contenido"/>
          <p:cNvSpPr txBox="1">
            <a:spLocks/>
          </p:cNvSpPr>
          <p:nvPr/>
        </p:nvSpPr>
        <p:spPr>
          <a:xfrm>
            <a:off x="1007399" y="1124744"/>
            <a:ext cx="7620000" cy="740296"/>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s-CO" sz="3200" b="0" dirty="0" smtClean="0">
                <a:latin typeface="Agency FB" pitchFamily="34" charset="0"/>
              </a:rPr>
              <a:t>b)  Rentabilidad del activo (1): </a:t>
            </a:r>
            <a:endParaRPr lang="es-CO" sz="3200" b="0" dirty="0">
              <a:latin typeface="Agency FB" pitchFamily="34" charset="0"/>
            </a:endParaRPr>
          </a:p>
        </p:txBody>
      </p:sp>
      <mc:AlternateContent xmlns:mc="http://schemas.openxmlformats.org/markup-compatibility/2006" xmlns:a14="http://schemas.microsoft.com/office/drawing/2010/main">
        <mc:Choice Requires="a14">
          <p:sp>
            <p:nvSpPr>
              <p:cNvPr id="6" name="5 CuadroTexto"/>
              <p:cNvSpPr txBox="1"/>
              <p:nvPr/>
            </p:nvSpPr>
            <p:spPr>
              <a:xfrm>
                <a:off x="1676784" y="2118257"/>
                <a:ext cx="4392549" cy="10143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s-CO" sz="3200" i="1" smtClean="0">
                              <a:latin typeface="Cambria Math"/>
                            </a:rPr>
                          </m:ctrlPr>
                        </m:fPr>
                        <m:num>
                          <m:r>
                            <m:rPr>
                              <m:sty m:val="p"/>
                            </m:rPr>
                            <a:rPr lang="es-CO" sz="3200" b="0" i="0" smtClean="0">
                              <a:latin typeface="Cambria Math"/>
                            </a:rPr>
                            <m:t>U</m:t>
                          </m:r>
                        </m:num>
                        <m:den>
                          <m:r>
                            <m:rPr>
                              <m:sty m:val="p"/>
                            </m:rPr>
                            <a:rPr lang="es-CO" sz="3200" b="0" i="0" smtClean="0">
                              <a:latin typeface="Cambria Math"/>
                            </a:rPr>
                            <m:t>A</m:t>
                          </m:r>
                        </m:den>
                      </m:f>
                      <m:r>
                        <a:rPr lang="es-CO" sz="3200" b="0" i="0" smtClean="0">
                          <a:latin typeface="Cambria Math"/>
                        </a:rPr>
                        <m:t>      =       </m:t>
                      </m:r>
                      <m:f>
                        <m:fPr>
                          <m:ctrlPr>
                            <a:rPr lang="es-CO" sz="3200" b="0" i="1" smtClean="0">
                              <a:latin typeface="Cambria Math"/>
                            </a:rPr>
                          </m:ctrlPr>
                        </m:fPr>
                        <m:num>
                          <m:r>
                            <m:rPr>
                              <m:sty m:val="p"/>
                            </m:rPr>
                            <a:rPr lang="es-CO" sz="3200" b="0" i="0" smtClean="0">
                              <a:latin typeface="Cambria Math"/>
                            </a:rPr>
                            <m:t>U</m:t>
                          </m:r>
                        </m:num>
                        <m:den>
                          <m:r>
                            <m:rPr>
                              <m:sty m:val="p"/>
                            </m:rPr>
                            <a:rPr lang="es-CO" sz="3200" b="0" i="0" smtClean="0">
                              <a:latin typeface="Cambria Math"/>
                            </a:rPr>
                            <m:t>V</m:t>
                          </m:r>
                        </m:den>
                      </m:f>
                      <m:r>
                        <a:rPr lang="es-CO" sz="3200" b="0" i="0" smtClean="0">
                          <a:latin typeface="Cambria Math"/>
                        </a:rPr>
                        <m:t>       ∗       </m:t>
                      </m:r>
                      <m:f>
                        <m:fPr>
                          <m:ctrlPr>
                            <a:rPr lang="es-CO" sz="3200" b="0" i="1" smtClean="0">
                              <a:latin typeface="Cambria Math"/>
                            </a:rPr>
                          </m:ctrlPr>
                        </m:fPr>
                        <m:num>
                          <m:r>
                            <m:rPr>
                              <m:sty m:val="p"/>
                            </m:rPr>
                            <a:rPr lang="es-CO" sz="3200" b="0" i="0" smtClean="0">
                              <a:latin typeface="Cambria Math"/>
                            </a:rPr>
                            <m:t>V</m:t>
                          </m:r>
                        </m:num>
                        <m:den>
                          <m:r>
                            <m:rPr>
                              <m:sty m:val="p"/>
                            </m:rPr>
                            <a:rPr lang="es-CO" sz="3200" b="0" i="0" smtClean="0">
                              <a:latin typeface="Cambria Math"/>
                            </a:rPr>
                            <m:t>A</m:t>
                          </m:r>
                        </m:den>
                      </m:f>
                    </m:oMath>
                  </m:oMathPara>
                </a14:m>
                <a:endParaRPr lang="es-CO" sz="3200" dirty="0">
                  <a:latin typeface="Agency FB" pitchFamily="34" charset="0"/>
                </a:endParaRPr>
              </a:p>
            </p:txBody>
          </p:sp>
        </mc:Choice>
        <mc:Fallback xmlns="">
          <p:sp>
            <p:nvSpPr>
              <p:cNvPr id="6" name="5 CuadroTexto"/>
              <p:cNvSpPr txBox="1">
                <a:spLocks noRot="1" noChangeAspect="1" noMove="1" noResize="1" noEditPoints="1" noAdjustHandles="1" noChangeArrowheads="1" noChangeShapeType="1" noTextEdit="1"/>
              </p:cNvSpPr>
              <p:nvPr/>
            </p:nvSpPr>
            <p:spPr>
              <a:xfrm>
                <a:off x="1676784" y="2118257"/>
                <a:ext cx="4392549" cy="1014317"/>
              </a:xfrm>
              <a:prstGeom prst="rect">
                <a:avLst/>
              </a:prstGeom>
              <a:blipFill rotWithShape="1">
                <a:blip r:embed="rId3"/>
                <a:stretch>
                  <a:fillRect/>
                </a:stretch>
              </a:blipFill>
            </p:spPr>
            <p:txBody>
              <a:bodyPr/>
              <a:lstStyle/>
              <a:p>
                <a:r>
                  <a:rPr lang="es-CO">
                    <a:noFill/>
                  </a:rPr>
                  <a:t> </a:t>
                </a:r>
              </a:p>
            </p:txBody>
          </p:sp>
        </mc:Fallback>
      </mc:AlternateContent>
      <p:sp>
        <p:nvSpPr>
          <p:cNvPr id="8" name="7 Abrir llave"/>
          <p:cNvSpPr/>
          <p:nvPr/>
        </p:nvSpPr>
        <p:spPr>
          <a:xfrm rot="16200000">
            <a:off x="3657034" y="2592514"/>
            <a:ext cx="432048" cy="1080120"/>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s-CO"/>
          </a:p>
        </p:txBody>
      </p:sp>
      <p:sp>
        <p:nvSpPr>
          <p:cNvPr id="9" name="8 Abrir llave"/>
          <p:cNvSpPr/>
          <p:nvPr/>
        </p:nvSpPr>
        <p:spPr>
          <a:xfrm rot="16200000">
            <a:off x="5544108" y="2600909"/>
            <a:ext cx="432048" cy="1080120"/>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s-CO"/>
          </a:p>
        </p:txBody>
      </p:sp>
      <p:sp>
        <p:nvSpPr>
          <p:cNvPr id="10" name="9 CuadroTexto"/>
          <p:cNvSpPr txBox="1"/>
          <p:nvPr/>
        </p:nvSpPr>
        <p:spPr>
          <a:xfrm>
            <a:off x="6516216" y="2425360"/>
            <a:ext cx="1872208" cy="461665"/>
          </a:xfrm>
          <a:prstGeom prst="rect">
            <a:avLst/>
          </a:prstGeom>
          <a:noFill/>
        </p:spPr>
        <p:txBody>
          <a:bodyPr wrap="square" rtlCol="0">
            <a:spAutoFit/>
          </a:bodyPr>
          <a:lstStyle/>
          <a:p>
            <a:pPr algn="ctr"/>
            <a:r>
              <a:rPr lang="es-CO" sz="2400" dirty="0" smtClean="0">
                <a:latin typeface="Agency FB" pitchFamily="34" charset="0"/>
              </a:rPr>
              <a:t>(Sistema Dupont)</a:t>
            </a:r>
            <a:endParaRPr lang="es-CO" sz="2400" dirty="0">
              <a:latin typeface="Agency FB" pitchFamily="34" charset="0"/>
            </a:endParaRPr>
          </a:p>
        </p:txBody>
      </p:sp>
      <p:sp>
        <p:nvSpPr>
          <p:cNvPr id="11" name="10 CuadroTexto"/>
          <p:cNvSpPr txBox="1"/>
          <p:nvPr/>
        </p:nvSpPr>
        <p:spPr>
          <a:xfrm>
            <a:off x="3419872" y="3356992"/>
            <a:ext cx="1008112" cy="830997"/>
          </a:xfrm>
          <a:prstGeom prst="rect">
            <a:avLst/>
          </a:prstGeom>
          <a:noFill/>
        </p:spPr>
        <p:txBody>
          <a:bodyPr wrap="square" rtlCol="0">
            <a:spAutoFit/>
          </a:bodyPr>
          <a:lstStyle/>
          <a:p>
            <a:pPr algn="ctr"/>
            <a:r>
              <a:rPr lang="es-CO" sz="2400" dirty="0" err="1" smtClean="0">
                <a:latin typeface="Agency FB" pitchFamily="34" charset="0"/>
              </a:rPr>
              <a:t>Rent</a:t>
            </a:r>
            <a:r>
              <a:rPr lang="es-CO" sz="2400" dirty="0" smtClean="0">
                <a:latin typeface="Agency FB" pitchFamily="34" charset="0"/>
              </a:rPr>
              <a:t>. </a:t>
            </a:r>
          </a:p>
          <a:p>
            <a:pPr algn="ctr"/>
            <a:r>
              <a:rPr lang="es-CO" sz="2400" dirty="0" smtClean="0">
                <a:latin typeface="Agency FB" pitchFamily="34" charset="0"/>
              </a:rPr>
              <a:t>Ventas</a:t>
            </a:r>
            <a:endParaRPr lang="es-CO" sz="2400" dirty="0">
              <a:latin typeface="Agency FB" pitchFamily="34" charset="0"/>
            </a:endParaRPr>
          </a:p>
        </p:txBody>
      </p:sp>
      <p:sp>
        <p:nvSpPr>
          <p:cNvPr id="12" name="11 CuadroTexto"/>
          <p:cNvSpPr txBox="1"/>
          <p:nvPr/>
        </p:nvSpPr>
        <p:spPr>
          <a:xfrm>
            <a:off x="5328173" y="3356992"/>
            <a:ext cx="1008112" cy="830997"/>
          </a:xfrm>
          <a:prstGeom prst="rect">
            <a:avLst/>
          </a:prstGeom>
          <a:noFill/>
        </p:spPr>
        <p:txBody>
          <a:bodyPr wrap="square" rtlCol="0">
            <a:spAutoFit/>
          </a:bodyPr>
          <a:lstStyle/>
          <a:p>
            <a:pPr algn="ctr"/>
            <a:r>
              <a:rPr lang="es-CO" sz="2400" dirty="0" err="1" smtClean="0">
                <a:latin typeface="Agency FB" pitchFamily="34" charset="0"/>
              </a:rPr>
              <a:t>Rot</a:t>
            </a:r>
            <a:r>
              <a:rPr lang="es-CO" sz="2400" dirty="0" smtClean="0">
                <a:latin typeface="Agency FB" pitchFamily="34" charset="0"/>
              </a:rPr>
              <a:t>. </a:t>
            </a:r>
            <a:r>
              <a:rPr lang="es-CO" sz="2400" dirty="0">
                <a:latin typeface="Agency FB" pitchFamily="34" charset="0"/>
              </a:rPr>
              <a:t>d</a:t>
            </a:r>
            <a:r>
              <a:rPr lang="es-CO" sz="2400" dirty="0" smtClean="0">
                <a:latin typeface="Agency FB" pitchFamily="34" charset="0"/>
              </a:rPr>
              <a:t>el activo</a:t>
            </a:r>
          </a:p>
        </p:txBody>
      </p:sp>
      <p:sp>
        <p:nvSpPr>
          <p:cNvPr id="13" name="12 CuadroTexto"/>
          <p:cNvSpPr txBox="1"/>
          <p:nvPr/>
        </p:nvSpPr>
        <p:spPr>
          <a:xfrm>
            <a:off x="1403648" y="4941169"/>
            <a:ext cx="1332353" cy="954107"/>
          </a:xfrm>
          <a:prstGeom prst="rect">
            <a:avLst/>
          </a:prstGeom>
          <a:noFill/>
        </p:spPr>
        <p:txBody>
          <a:bodyPr wrap="square" rtlCol="0">
            <a:spAutoFit/>
          </a:bodyPr>
          <a:lstStyle/>
          <a:p>
            <a:r>
              <a:rPr lang="es-CO" sz="2800" dirty="0">
                <a:latin typeface="Agency FB" pitchFamily="34" charset="0"/>
              </a:rPr>
              <a:t>Política</a:t>
            </a:r>
          </a:p>
          <a:p>
            <a:r>
              <a:rPr lang="es-CO" sz="2800" dirty="0">
                <a:latin typeface="Agency FB" pitchFamily="34" charset="0"/>
              </a:rPr>
              <a:t>financiera</a:t>
            </a:r>
          </a:p>
        </p:txBody>
      </p:sp>
      <p:sp>
        <p:nvSpPr>
          <p:cNvPr id="14" name="13 Cerrar llave"/>
          <p:cNvSpPr/>
          <p:nvPr/>
        </p:nvSpPr>
        <p:spPr>
          <a:xfrm>
            <a:off x="2519978" y="4869160"/>
            <a:ext cx="252029" cy="1098123"/>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s-CO"/>
          </a:p>
        </p:txBody>
      </p:sp>
      <p:sp>
        <p:nvSpPr>
          <p:cNvPr id="15" name="14 CuadroTexto"/>
          <p:cNvSpPr txBox="1"/>
          <p:nvPr/>
        </p:nvSpPr>
        <p:spPr>
          <a:xfrm>
            <a:off x="3142409" y="4869160"/>
            <a:ext cx="962975" cy="523220"/>
          </a:xfrm>
          <a:prstGeom prst="rect">
            <a:avLst/>
          </a:prstGeom>
          <a:noFill/>
        </p:spPr>
        <p:txBody>
          <a:bodyPr wrap="square" rtlCol="0">
            <a:spAutoFit/>
          </a:bodyPr>
          <a:lstStyle/>
          <a:p>
            <a:r>
              <a:rPr lang="es-CO" sz="2800" dirty="0" smtClean="0">
                <a:latin typeface="Agency FB" pitchFamily="34" charset="0"/>
              </a:rPr>
              <a:t>40%</a:t>
            </a:r>
            <a:endParaRPr lang="es-CO" sz="2800" dirty="0">
              <a:latin typeface="Agency FB" pitchFamily="34" charset="0"/>
            </a:endParaRPr>
          </a:p>
        </p:txBody>
      </p:sp>
      <p:sp>
        <p:nvSpPr>
          <p:cNvPr id="16" name="15 CuadroTexto"/>
          <p:cNvSpPr txBox="1"/>
          <p:nvPr/>
        </p:nvSpPr>
        <p:spPr>
          <a:xfrm>
            <a:off x="3142410" y="5525942"/>
            <a:ext cx="962975" cy="523220"/>
          </a:xfrm>
          <a:prstGeom prst="rect">
            <a:avLst/>
          </a:prstGeom>
          <a:noFill/>
        </p:spPr>
        <p:txBody>
          <a:bodyPr wrap="square" rtlCol="0">
            <a:spAutoFit/>
          </a:bodyPr>
          <a:lstStyle/>
          <a:p>
            <a:r>
              <a:rPr lang="es-CO" sz="2800" dirty="0">
                <a:latin typeface="Agency FB" pitchFamily="34" charset="0"/>
              </a:rPr>
              <a:t>2</a:t>
            </a:r>
            <a:r>
              <a:rPr lang="es-CO" sz="2800" dirty="0" smtClean="0">
                <a:latin typeface="Agency FB" pitchFamily="34" charset="0"/>
              </a:rPr>
              <a:t>0%</a:t>
            </a:r>
            <a:endParaRPr lang="es-CO" sz="2800" dirty="0">
              <a:latin typeface="Agency FB" pitchFamily="34" charset="0"/>
            </a:endParaRPr>
          </a:p>
        </p:txBody>
      </p:sp>
      <p:sp>
        <p:nvSpPr>
          <p:cNvPr id="17" name="16 CuadroTexto"/>
          <p:cNvSpPr txBox="1"/>
          <p:nvPr/>
        </p:nvSpPr>
        <p:spPr>
          <a:xfrm>
            <a:off x="5014617" y="4859868"/>
            <a:ext cx="3157783" cy="523220"/>
          </a:xfrm>
          <a:prstGeom prst="rect">
            <a:avLst/>
          </a:prstGeom>
          <a:noFill/>
        </p:spPr>
        <p:txBody>
          <a:bodyPr wrap="square" rtlCol="0">
            <a:spAutoFit/>
          </a:bodyPr>
          <a:lstStyle/>
          <a:p>
            <a:r>
              <a:rPr lang="es-CO" sz="2800" dirty="0" smtClean="0">
                <a:latin typeface="Agency FB" pitchFamily="34" charset="0"/>
              </a:rPr>
              <a:t>1 vez/mes   =           40%</a:t>
            </a:r>
            <a:endParaRPr lang="es-CO" sz="2800" dirty="0">
              <a:latin typeface="Agency FB" pitchFamily="34" charset="0"/>
            </a:endParaRPr>
          </a:p>
        </p:txBody>
      </p:sp>
      <p:sp>
        <p:nvSpPr>
          <p:cNvPr id="18" name="17 CuadroTexto"/>
          <p:cNvSpPr txBox="1"/>
          <p:nvPr/>
        </p:nvSpPr>
        <p:spPr>
          <a:xfrm>
            <a:off x="5014617" y="5453935"/>
            <a:ext cx="3157783" cy="523220"/>
          </a:xfrm>
          <a:prstGeom prst="rect">
            <a:avLst/>
          </a:prstGeom>
          <a:noFill/>
        </p:spPr>
        <p:txBody>
          <a:bodyPr wrap="square" rtlCol="0">
            <a:spAutoFit/>
          </a:bodyPr>
          <a:lstStyle/>
          <a:p>
            <a:r>
              <a:rPr lang="es-CO" sz="2800" dirty="0">
                <a:latin typeface="Agency FB" pitchFamily="34" charset="0"/>
              </a:rPr>
              <a:t>2</a:t>
            </a:r>
            <a:r>
              <a:rPr lang="es-CO" sz="2800" dirty="0" smtClean="0">
                <a:latin typeface="Agency FB" pitchFamily="34" charset="0"/>
              </a:rPr>
              <a:t> vez/mes   =           40%</a:t>
            </a:r>
            <a:endParaRPr lang="es-CO" sz="2800" dirty="0">
              <a:latin typeface="Agency FB" pitchFamily="34" charset="0"/>
            </a:endParaRPr>
          </a:p>
        </p:txBody>
      </p:sp>
      <p:cxnSp>
        <p:nvCxnSpPr>
          <p:cNvPr id="22" name="21 Conector recto de flecha"/>
          <p:cNvCxnSpPr/>
          <p:nvPr/>
        </p:nvCxnSpPr>
        <p:spPr>
          <a:xfrm flipV="1">
            <a:off x="3142409" y="4869160"/>
            <a:ext cx="0" cy="5139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22 Conector recto de flecha"/>
          <p:cNvCxnSpPr/>
          <p:nvPr/>
        </p:nvCxnSpPr>
        <p:spPr>
          <a:xfrm>
            <a:off x="3142410" y="5535489"/>
            <a:ext cx="0" cy="5136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25 Conector recto de flecha"/>
          <p:cNvCxnSpPr/>
          <p:nvPr/>
        </p:nvCxnSpPr>
        <p:spPr>
          <a:xfrm>
            <a:off x="4860032" y="4878707"/>
            <a:ext cx="0" cy="5136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26 Conector recto de flecha"/>
          <p:cNvCxnSpPr/>
          <p:nvPr/>
        </p:nvCxnSpPr>
        <p:spPr>
          <a:xfrm flipV="1">
            <a:off x="4860032" y="5535489"/>
            <a:ext cx="0" cy="5139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08726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889248" y="221114"/>
            <a:ext cx="7355160" cy="831622"/>
          </a:xfrm>
        </p:spPr>
        <p:txBody>
          <a:bodyPr>
            <a:normAutofit/>
          </a:bodyPr>
          <a:lstStyle/>
          <a:p>
            <a:r>
              <a:rPr lang="es-CO" dirty="0" smtClean="0">
                <a:effectLst>
                  <a:outerShdw blurRad="38100" dist="38100" dir="2700000" algn="tl">
                    <a:srgbClr val="000000">
                      <a:alpha val="43137"/>
                    </a:srgbClr>
                  </a:outerShdw>
                </a:effectLst>
                <a:latin typeface="Agency FB" pitchFamily="34" charset="0"/>
              </a:rPr>
              <a:t>¿Como lograr el objetivo financiero básico?</a:t>
            </a:r>
            <a:endParaRPr lang="es-CO" dirty="0">
              <a:effectLst>
                <a:outerShdw blurRad="38100" dist="38100" dir="2700000" algn="tl">
                  <a:srgbClr val="000000">
                    <a:alpha val="43137"/>
                  </a:srgbClr>
                </a:outerShdw>
              </a:effectLst>
              <a:latin typeface="Agency FB" pitchFamily="34" charset="0"/>
            </a:endParaRPr>
          </a:p>
        </p:txBody>
      </p:sp>
      <p:sp>
        <p:nvSpPr>
          <p:cNvPr id="5" name="2 Marcador de contenido"/>
          <p:cNvSpPr txBox="1">
            <a:spLocks/>
          </p:cNvSpPr>
          <p:nvPr/>
        </p:nvSpPr>
        <p:spPr>
          <a:xfrm>
            <a:off x="1007399" y="1176536"/>
            <a:ext cx="7620000" cy="740296"/>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s-CO" sz="3200" b="0" dirty="0">
                <a:latin typeface="Agency FB" pitchFamily="34" charset="0"/>
              </a:rPr>
              <a:t>c</a:t>
            </a:r>
            <a:r>
              <a:rPr lang="es-CO" sz="3200" b="0" dirty="0" smtClean="0">
                <a:latin typeface="Agency FB" pitchFamily="34" charset="0"/>
              </a:rPr>
              <a:t>)  Rentabilidad del activo (2): </a:t>
            </a:r>
            <a:endParaRPr lang="es-CO" sz="3200" b="0" dirty="0">
              <a:latin typeface="Agency FB" pitchFamily="34" charset="0"/>
            </a:endParaRPr>
          </a:p>
        </p:txBody>
      </p:sp>
      <mc:AlternateContent xmlns:mc="http://schemas.openxmlformats.org/markup-compatibility/2006" xmlns:a14="http://schemas.microsoft.com/office/drawing/2010/main">
        <mc:Choice Requires="a14">
          <p:sp>
            <p:nvSpPr>
              <p:cNvPr id="6" name="5 CuadroTexto"/>
              <p:cNvSpPr txBox="1"/>
              <p:nvPr/>
            </p:nvSpPr>
            <p:spPr>
              <a:xfrm>
                <a:off x="1547664" y="1916832"/>
                <a:ext cx="936104" cy="10111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CO" sz="3200" i="1" smtClean="0">
                              <a:latin typeface="Cambria Math"/>
                            </a:rPr>
                          </m:ctrlPr>
                        </m:fPr>
                        <m:num>
                          <m:r>
                            <m:rPr>
                              <m:sty m:val="p"/>
                            </m:rPr>
                            <a:rPr lang="es-CO" sz="3200" b="0" i="0" smtClean="0">
                              <a:latin typeface="Cambria Math"/>
                            </a:rPr>
                            <m:t>U</m:t>
                          </m:r>
                        </m:num>
                        <m:den>
                          <m:r>
                            <m:rPr>
                              <m:sty m:val="p"/>
                            </m:rPr>
                            <a:rPr lang="es-CO" sz="3200" b="0" i="0" smtClean="0">
                              <a:latin typeface="Cambria Math"/>
                            </a:rPr>
                            <m:t>A</m:t>
                          </m:r>
                        </m:den>
                      </m:f>
                    </m:oMath>
                  </m:oMathPara>
                </a14:m>
                <a:endParaRPr lang="es-CO" sz="3200" dirty="0">
                  <a:latin typeface="Agency FB" pitchFamily="34" charset="0"/>
                </a:endParaRPr>
              </a:p>
            </p:txBody>
          </p:sp>
        </mc:Choice>
        <mc:Fallback xmlns="">
          <p:sp>
            <p:nvSpPr>
              <p:cNvPr id="6" name="5 CuadroTexto"/>
              <p:cNvSpPr txBox="1">
                <a:spLocks noRot="1" noChangeAspect="1" noMove="1" noResize="1" noEditPoints="1" noAdjustHandles="1" noChangeArrowheads="1" noChangeShapeType="1" noTextEdit="1"/>
              </p:cNvSpPr>
              <p:nvPr/>
            </p:nvSpPr>
            <p:spPr>
              <a:xfrm>
                <a:off x="1547664" y="1916832"/>
                <a:ext cx="936104" cy="1011111"/>
              </a:xfrm>
              <a:prstGeom prst="rect">
                <a:avLst/>
              </a:prstGeom>
              <a:blipFill rotWithShape="1">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6 CuadroTexto"/>
              <p:cNvSpPr txBox="1"/>
              <p:nvPr/>
            </p:nvSpPr>
            <p:spPr>
              <a:xfrm>
                <a:off x="1897832" y="4797152"/>
                <a:ext cx="936104" cy="10111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CO" sz="3200" i="1" smtClean="0">
                              <a:latin typeface="Cambria Math"/>
                            </a:rPr>
                          </m:ctrlPr>
                        </m:fPr>
                        <m:num>
                          <m:r>
                            <m:rPr>
                              <m:sty m:val="p"/>
                            </m:rPr>
                            <a:rPr lang="es-CO" sz="3200" b="0" i="0" smtClean="0">
                              <a:latin typeface="Cambria Math"/>
                            </a:rPr>
                            <m:t>U</m:t>
                          </m:r>
                        </m:num>
                        <m:den>
                          <m:r>
                            <m:rPr>
                              <m:sty m:val="p"/>
                            </m:rPr>
                            <a:rPr lang="es-CO" sz="3200" b="0" i="0" smtClean="0">
                              <a:latin typeface="Cambria Math"/>
                            </a:rPr>
                            <m:t>A</m:t>
                          </m:r>
                        </m:den>
                      </m:f>
                    </m:oMath>
                  </m:oMathPara>
                </a14:m>
                <a:endParaRPr lang="es-CO" sz="3200" dirty="0">
                  <a:latin typeface="Agency FB" pitchFamily="34" charset="0"/>
                </a:endParaRPr>
              </a:p>
            </p:txBody>
          </p:sp>
        </mc:Choice>
        <mc:Fallback xmlns="">
          <p:sp>
            <p:nvSpPr>
              <p:cNvPr id="7" name="6 CuadroTexto"/>
              <p:cNvSpPr txBox="1">
                <a:spLocks noRot="1" noChangeAspect="1" noMove="1" noResize="1" noEditPoints="1" noAdjustHandles="1" noChangeArrowheads="1" noChangeShapeType="1" noTextEdit="1"/>
              </p:cNvSpPr>
              <p:nvPr/>
            </p:nvSpPr>
            <p:spPr>
              <a:xfrm>
                <a:off x="1897832" y="4797152"/>
                <a:ext cx="936104" cy="1011111"/>
              </a:xfrm>
              <a:prstGeom prst="rect">
                <a:avLst/>
              </a:prstGeom>
              <a:blipFill rotWithShape="1">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7 CuadroTexto"/>
              <p:cNvSpPr txBox="1"/>
              <p:nvPr/>
            </p:nvSpPr>
            <p:spPr>
              <a:xfrm>
                <a:off x="3995936" y="2129999"/>
                <a:ext cx="344838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CO" sz="3200" b="0" i="0" smtClean="0">
                          <a:latin typeface="Cambria Math"/>
                        </a:rPr>
                        <m:t>U</m:t>
                      </m:r>
                      <m:r>
                        <a:rPr lang="es-CO" sz="3200" b="0" i="0" smtClean="0">
                          <a:latin typeface="Cambria Math"/>
                        </a:rPr>
                        <m:t>   =    </m:t>
                      </m:r>
                      <m:r>
                        <m:rPr>
                          <m:sty m:val="p"/>
                        </m:rPr>
                        <a:rPr lang="es-CO" sz="3200" b="0" i="0" smtClean="0">
                          <a:latin typeface="Cambria Math"/>
                        </a:rPr>
                        <m:t>I</m:t>
                      </m:r>
                      <m:r>
                        <a:rPr lang="es-CO" sz="3200" b="0" i="0" smtClean="0">
                          <a:latin typeface="Cambria Math"/>
                        </a:rPr>
                        <m:t>        −  </m:t>
                      </m:r>
                      <m:r>
                        <m:rPr>
                          <m:sty m:val="p"/>
                        </m:rPr>
                        <a:rPr lang="es-CO" sz="3200" b="0" i="0" smtClean="0">
                          <a:latin typeface="Cambria Math"/>
                        </a:rPr>
                        <m:t>E</m:t>
                      </m:r>
                    </m:oMath>
                  </m:oMathPara>
                </a14:m>
                <a:endParaRPr lang="es-CO" sz="3200" dirty="0">
                  <a:latin typeface="Agency FB" pitchFamily="34" charset="0"/>
                </a:endParaRPr>
              </a:p>
            </p:txBody>
          </p:sp>
        </mc:Choice>
        <mc:Fallback xmlns="">
          <p:sp>
            <p:nvSpPr>
              <p:cNvPr id="8" name="7 CuadroTexto"/>
              <p:cNvSpPr txBox="1">
                <a:spLocks noRot="1" noChangeAspect="1" noMove="1" noResize="1" noEditPoints="1" noAdjustHandles="1" noChangeArrowheads="1" noChangeShapeType="1" noTextEdit="1"/>
              </p:cNvSpPr>
              <p:nvPr/>
            </p:nvSpPr>
            <p:spPr>
              <a:xfrm>
                <a:off x="3995936" y="2129999"/>
                <a:ext cx="3448380" cy="584775"/>
              </a:xfrm>
              <a:prstGeom prst="rect">
                <a:avLst/>
              </a:prstGeom>
              <a:blipFill rotWithShape="1">
                <a:blip r:embed="rId4"/>
                <a:stretch>
                  <a:fillRect/>
                </a:stretch>
              </a:blipFill>
            </p:spPr>
            <p:txBody>
              <a:bodyPr/>
              <a:lstStyle/>
              <a:p>
                <a:r>
                  <a:rPr lang="es-CO">
                    <a:noFill/>
                  </a:rPr>
                  <a:t> </a:t>
                </a:r>
              </a:p>
            </p:txBody>
          </p:sp>
        </mc:Fallback>
      </mc:AlternateContent>
      <p:cxnSp>
        <p:nvCxnSpPr>
          <p:cNvPr id="10" name="9 Conector recto de flecha"/>
          <p:cNvCxnSpPr>
            <a:stCxn id="6" idx="3"/>
          </p:cNvCxnSpPr>
          <p:nvPr/>
        </p:nvCxnSpPr>
        <p:spPr>
          <a:xfrm flipV="1">
            <a:off x="2483768" y="2422386"/>
            <a:ext cx="1296144" cy="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11 Conector recto de flecha"/>
          <p:cNvCxnSpPr/>
          <p:nvPr/>
        </p:nvCxnSpPr>
        <p:spPr>
          <a:xfrm flipV="1">
            <a:off x="5652120" y="2714774"/>
            <a:ext cx="0" cy="5702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14 Conector recto de flecha"/>
          <p:cNvCxnSpPr/>
          <p:nvPr/>
        </p:nvCxnSpPr>
        <p:spPr>
          <a:xfrm>
            <a:off x="7164288" y="2714774"/>
            <a:ext cx="0" cy="5702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20 Conector recto de flecha"/>
          <p:cNvCxnSpPr/>
          <p:nvPr/>
        </p:nvCxnSpPr>
        <p:spPr>
          <a:xfrm>
            <a:off x="2833936" y="5340687"/>
            <a:ext cx="10899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22 Abrir corchete"/>
          <p:cNvSpPr/>
          <p:nvPr/>
        </p:nvSpPr>
        <p:spPr>
          <a:xfrm>
            <a:off x="4139952" y="4725144"/>
            <a:ext cx="144016" cy="129614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24" name="23 CuadroTexto"/>
          <p:cNvSpPr txBox="1"/>
          <p:nvPr/>
        </p:nvSpPr>
        <p:spPr>
          <a:xfrm>
            <a:off x="4211960" y="4797152"/>
            <a:ext cx="2376264" cy="1200329"/>
          </a:xfrm>
          <a:prstGeom prst="rect">
            <a:avLst/>
          </a:prstGeom>
          <a:noFill/>
        </p:spPr>
        <p:txBody>
          <a:bodyPr wrap="square" rtlCol="0">
            <a:spAutoFit/>
          </a:bodyPr>
          <a:lstStyle/>
          <a:p>
            <a:r>
              <a:rPr lang="es-CO" sz="2400" dirty="0" smtClean="0">
                <a:latin typeface="Agency FB" pitchFamily="34" charset="0"/>
              </a:rPr>
              <a:t>INVERSIONES EN:</a:t>
            </a:r>
          </a:p>
          <a:p>
            <a:r>
              <a:rPr lang="es-CO" sz="2400" dirty="0" smtClean="0">
                <a:latin typeface="Agency FB" pitchFamily="34" charset="0"/>
              </a:rPr>
              <a:t>Activo Corriente  ? </a:t>
            </a:r>
          </a:p>
          <a:p>
            <a:r>
              <a:rPr lang="es-CO" sz="2400" dirty="0" smtClean="0">
                <a:latin typeface="Agency FB" pitchFamily="34" charset="0"/>
              </a:rPr>
              <a:t>Activo no corriente ?</a:t>
            </a:r>
            <a:endParaRPr lang="es-CO" sz="2400" dirty="0">
              <a:latin typeface="Agency FB" pitchFamily="34" charset="0"/>
            </a:endParaRPr>
          </a:p>
        </p:txBody>
      </p:sp>
      <p:sp>
        <p:nvSpPr>
          <p:cNvPr id="25" name="24 CuadroTexto"/>
          <p:cNvSpPr txBox="1"/>
          <p:nvPr/>
        </p:nvSpPr>
        <p:spPr>
          <a:xfrm>
            <a:off x="5076056" y="3356992"/>
            <a:ext cx="1368152" cy="369332"/>
          </a:xfrm>
          <a:prstGeom prst="rect">
            <a:avLst/>
          </a:prstGeom>
          <a:noFill/>
        </p:spPr>
        <p:txBody>
          <a:bodyPr wrap="square" rtlCol="0">
            <a:spAutoFit/>
          </a:bodyPr>
          <a:lstStyle/>
          <a:p>
            <a:pPr algn="ctr"/>
            <a:r>
              <a:rPr lang="es-CO" dirty="0" smtClean="0">
                <a:latin typeface="Agency FB" pitchFamily="34" charset="0"/>
              </a:rPr>
              <a:t>Aumentar </a:t>
            </a:r>
            <a:endParaRPr lang="es-CO" dirty="0">
              <a:latin typeface="Agency FB" pitchFamily="34" charset="0"/>
            </a:endParaRPr>
          </a:p>
        </p:txBody>
      </p:sp>
      <p:sp>
        <p:nvSpPr>
          <p:cNvPr id="26" name="25 CuadroTexto"/>
          <p:cNvSpPr txBox="1"/>
          <p:nvPr/>
        </p:nvSpPr>
        <p:spPr>
          <a:xfrm>
            <a:off x="6438846" y="3356992"/>
            <a:ext cx="1589538" cy="923330"/>
          </a:xfrm>
          <a:prstGeom prst="rect">
            <a:avLst/>
          </a:prstGeom>
          <a:noFill/>
        </p:spPr>
        <p:txBody>
          <a:bodyPr wrap="square" rtlCol="0">
            <a:spAutoFit/>
          </a:bodyPr>
          <a:lstStyle/>
          <a:p>
            <a:pPr algn="ctr"/>
            <a:r>
              <a:rPr lang="es-CO" dirty="0" smtClean="0">
                <a:latin typeface="Agency FB" pitchFamily="34" charset="0"/>
              </a:rPr>
              <a:t>Bajar </a:t>
            </a:r>
          </a:p>
          <a:p>
            <a:pPr algn="ctr"/>
            <a:r>
              <a:rPr lang="es-CO" dirty="0" smtClean="0">
                <a:latin typeface="Agency FB" pitchFamily="34" charset="0"/>
              </a:rPr>
              <a:t>(Optimización costos y gastos) </a:t>
            </a:r>
            <a:endParaRPr lang="es-CO" dirty="0">
              <a:latin typeface="Agency FB" pitchFamily="34" charset="0"/>
            </a:endParaRPr>
          </a:p>
        </p:txBody>
      </p:sp>
    </p:spTree>
    <p:extLst>
      <p:ext uri="{BB962C8B-B14F-4D97-AF65-F5344CB8AC3E}">
        <p14:creationId xmlns:p14="http://schemas.microsoft.com/office/powerpoint/2010/main" val="4229974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0" y="1730375"/>
            <a:ext cx="896448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spcBef>
                <a:spcPct val="50000"/>
              </a:spcBef>
            </a:pPr>
            <a:r>
              <a:rPr lang="es-ES" sz="2600" dirty="0">
                <a:latin typeface="Agency FB" pitchFamily="34" charset="0"/>
              </a:rPr>
              <a:t>Son informes que deben ser preparados bajo la responsabilidad de los administradores de un negocio para darle a conocer a los usuarios la situación financiera y los resultados operacionales </a:t>
            </a:r>
            <a:r>
              <a:rPr lang="es-ES" sz="2600" dirty="0" smtClean="0">
                <a:latin typeface="Agency FB" pitchFamily="34" charset="0"/>
              </a:rPr>
              <a:t>en </a:t>
            </a:r>
            <a:r>
              <a:rPr lang="es-ES" sz="2600" dirty="0">
                <a:latin typeface="Agency FB" pitchFamily="34" charset="0"/>
              </a:rPr>
              <a:t>un período determinado</a:t>
            </a:r>
            <a:r>
              <a:rPr lang="es-ES" sz="2600" dirty="0" smtClean="0">
                <a:latin typeface="Agency FB" pitchFamily="34" charset="0"/>
              </a:rPr>
              <a:t>.</a:t>
            </a:r>
          </a:p>
          <a:p>
            <a:pPr>
              <a:spcBef>
                <a:spcPct val="50000"/>
              </a:spcBef>
            </a:pPr>
            <a:endParaRPr lang="es-ES" sz="2600" dirty="0">
              <a:latin typeface="Agency FB" pitchFamily="34" charset="0"/>
            </a:endParaRPr>
          </a:p>
          <a:p>
            <a:pPr algn="ctr">
              <a:spcBef>
                <a:spcPct val="50000"/>
              </a:spcBef>
              <a:buFontTx/>
              <a:buAutoNum type="arabicPeriod"/>
            </a:pPr>
            <a:r>
              <a:rPr lang="es-ES" sz="2600" dirty="0">
                <a:latin typeface="Agency FB" pitchFamily="34" charset="0"/>
              </a:rPr>
              <a:t>Balance General</a:t>
            </a:r>
          </a:p>
          <a:p>
            <a:pPr algn="ctr">
              <a:spcBef>
                <a:spcPct val="50000"/>
              </a:spcBef>
              <a:buFontTx/>
              <a:buAutoNum type="arabicPeriod"/>
            </a:pPr>
            <a:r>
              <a:rPr lang="es-ES" sz="2600" dirty="0">
                <a:latin typeface="Agency FB" pitchFamily="34" charset="0"/>
              </a:rPr>
              <a:t>Estado de Resultados</a:t>
            </a:r>
          </a:p>
          <a:p>
            <a:pPr algn="ctr">
              <a:spcBef>
                <a:spcPct val="50000"/>
              </a:spcBef>
              <a:buFontTx/>
              <a:buAutoNum type="arabicPeriod"/>
            </a:pPr>
            <a:r>
              <a:rPr lang="es-ES" sz="2600" dirty="0">
                <a:latin typeface="Agency FB" pitchFamily="34" charset="0"/>
              </a:rPr>
              <a:t>Estado de cambios en el patrimonio</a:t>
            </a:r>
          </a:p>
          <a:p>
            <a:pPr algn="ctr">
              <a:spcBef>
                <a:spcPct val="50000"/>
              </a:spcBef>
              <a:buFontTx/>
              <a:buAutoNum type="arabicPeriod"/>
            </a:pPr>
            <a:r>
              <a:rPr lang="es-ES" sz="2600" dirty="0">
                <a:latin typeface="Agency FB" pitchFamily="34" charset="0"/>
              </a:rPr>
              <a:t>Estado de fuentes y aplicación de fondos</a:t>
            </a:r>
          </a:p>
          <a:p>
            <a:pPr algn="ctr">
              <a:spcBef>
                <a:spcPct val="50000"/>
              </a:spcBef>
              <a:buFontTx/>
              <a:buAutoNum type="arabicPeriod"/>
            </a:pPr>
            <a:r>
              <a:rPr lang="es-ES" sz="2600" dirty="0">
                <a:latin typeface="Agency FB" pitchFamily="34" charset="0"/>
              </a:rPr>
              <a:t>Estado de flujo de efectivo</a:t>
            </a:r>
          </a:p>
        </p:txBody>
      </p:sp>
      <p:sp>
        <p:nvSpPr>
          <p:cNvPr id="3" name="Text Box 2"/>
          <p:cNvSpPr txBox="1">
            <a:spLocks noChangeArrowheads="1"/>
          </p:cNvSpPr>
          <p:nvPr/>
        </p:nvSpPr>
        <p:spPr bwMode="auto">
          <a:xfrm>
            <a:off x="0" y="373063"/>
            <a:ext cx="91440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 sz="4800" b="1" dirty="0">
                <a:latin typeface="Agency FB" pitchFamily="34" charset="0"/>
              </a:rPr>
              <a:t>ESTADOS FINANCIEROS</a:t>
            </a:r>
          </a:p>
        </p:txBody>
      </p:sp>
    </p:spTree>
    <p:extLst>
      <p:ext uri="{BB962C8B-B14F-4D97-AF65-F5344CB8AC3E}">
        <p14:creationId xmlns:p14="http://schemas.microsoft.com/office/powerpoint/2010/main" val="34389832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3568" y="1196752"/>
            <a:ext cx="7620000" cy="1224136"/>
          </a:xfrm>
        </p:spPr>
        <p:txBody>
          <a:bodyPr>
            <a:normAutofit/>
          </a:bodyPr>
          <a:lstStyle/>
          <a:p>
            <a:r>
              <a:rPr lang="es-CO" sz="2800" b="0" dirty="0" smtClean="0">
                <a:latin typeface="Agency FB" pitchFamily="34" charset="0"/>
              </a:rPr>
              <a:t>Nuestro gerente ha duplicado las utilidades frente al año anterior.</a:t>
            </a:r>
          </a:p>
          <a:p>
            <a:r>
              <a:rPr lang="es-CO" sz="2800" b="0" dirty="0" smtClean="0">
                <a:latin typeface="Agency FB" pitchFamily="34" charset="0"/>
              </a:rPr>
              <a:t>Lo logró así:</a:t>
            </a:r>
            <a:endParaRPr lang="es-CO" sz="2800" b="0" dirty="0">
              <a:latin typeface="Agency FB" pitchFamily="34" charset="0"/>
            </a:endParaRPr>
          </a:p>
        </p:txBody>
      </p:sp>
      <p:sp>
        <p:nvSpPr>
          <p:cNvPr id="4" name="1 Título"/>
          <p:cNvSpPr>
            <a:spLocks noGrp="1"/>
          </p:cNvSpPr>
          <p:nvPr>
            <p:ph type="title"/>
          </p:nvPr>
        </p:nvSpPr>
        <p:spPr>
          <a:xfrm>
            <a:off x="611560" y="296734"/>
            <a:ext cx="7992888" cy="683994"/>
          </a:xfrm>
        </p:spPr>
        <p:txBody>
          <a:bodyPr>
            <a:normAutofit fontScale="90000"/>
          </a:bodyPr>
          <a:lstStyle/>
          <a:p>
            <a:r>
              <a:rPr lang="es-CO" dirty="0">
                <a:effectLst>
                  <a:outerShdw blurRad="38100" dist="38100" dir="2700000" algn="tl">
                    <a:srgbClr val="000000">
                      <a:alpha val="43137"/>
                    </a:srgbClr>
                  </a:outerShdw>
                </a:effectLst>
                <a:latin typeface="Agency FB" pitchFamily="34" charset="0"/>
              </a:rPr>
              <a:t>¿</a:t>
            </a:r>
            <a:r>
              <a:rPr lang="es-CO" dirty="0" smtClean="0">
                <a:effectLst>
                  <a:outerShdw blurRad="38100" dist="38100" dir="2700000" algn="tl">
                    <a:srgbClr val="000000">
                      <a:alpha val="43137"/>
                    </a:srgbClr>
                  </a:outerShdw>
                </a:effectLst>
                <a:latin typeface="Agency FB" pitchFamily="34" charset="0"/>
              </a:rPr>
              <a:t>SON LAS UTILIDADES UN BUEN INDICADOR DE GESTIÓN EXITOSA?</a:t>
            </a:r>
            <a:endParaRPr lang="es-CO" dirty="0">
              <a:effectLst>
                <a:outerShdw blurRad="38100" dist="38100" dir="2700000" algn="tl">
                  <a:srgbClr val="000000">
                    <a:alpha val="43137"/>
                  </a:srgbClr>
                </a:outerShdw>
              </a:effectLst>
              <a:latin typeface="Agency FB" pitchFamily="34" charset="0"/>
            </a:endParaRPr>
          </a:p>
        </p:txBody>
      </p:sp>
      <p:graphicFrame>
        <p:nvGraphicFramePr>
          <p:cNvPr id="5" name="4 Diagrama"/>
          <p:cNvGraphicFramePr/>
          <p:nvPr>
            <p:extLst>
              <p:ext uri="{D42A27DB-BD31-4B8C-83A1-F6EECF244321}">
                <p14:modId xmlns:p14="http://schemas.microsoft.com/office/powerpoint/2010/main" val="4023973987"/>
              </p:ext>
            </p:extLst>
          </p:nvPr>
        </p:nvGraphicFramePr>
        <p:xfrm>
          <a:off x="755576" y="2564904"/>
          <a:ext cx="792088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6 Conector recto de flecha"/>
          <p:cNvCxnSpPr/>
          <p:nvPr/>
        </p:nvCxnSpPr>
        <p:spPr>
          <a:xfrm>
            <a:off x="2843808" y="3068960"/>
            <a:ext cx="4320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7 Conector recto de flecha"/>
          <p:cNvCxnSpPr/>
          <p:nvPr/>
        </p:nvCxnSpPr>
        <p:spPr>
          <a:xfrm>
            <a:off x="2843808" y="6021288"/>
            <a:ext cx="7200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9 Conector recto de flecha"/>
          <p:cNvCxnSpPr/>
          <p:nvPr/>
        </p:nvCxnSpPr>
        <p:spPr>
          <a:xfrm>
            <a:off x="3707904" y="4077072"/>
            <a:ext cx="4320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20289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23528" y="404664"/>
            <a:ext cx="8496944" cy="615598"/>
          </a:xfrm>
        </p:spPr>
        <p:txBody>
          <a:bodyPr>
            <a:normAutofit/>
          </a:bodyPr>
          <a:lstStyle/>
          <a:p>
            <a:pPr algn="ctr"/>
            <a:r>
              <a:rPr lang="es-CO" sz="3200" dirty="0">
                <a:effectLst>
                  <a:outerShdw blurRad="38100" dist="38100" dir="2700000" algn="tl">
                    <a:srgbClr val="000000">
                      <a:alpha val="43137"/>
                    </a:srgbClr>
                  </a:outerShdw>
                </a:effectLst>
                <a:latin typeface="Agency FB" pitchFamily="34" charset="0"/>
              </a:rPr>
              <a:t>¿</a:t>
            </a:r>
            <a:r>
              <a:rPr lang="es-CO" sz="3200" dirty="0" smtClean="0">
                <a:effectLst>
                  <a:outerShdw blurRad="38100" dist="38100" dir="2700000" algn="tl">
                    <a:srgbClr val="000000">
                      <a:alpha val="43137"/>
                    </a:srgbClr>
                  </a:outerShdw>
                </a:effectLst>
                <a:latin typeface="Agency FB" pitchFamily="34" charset="0"/>
              </a:rPr>
              <a:t>SON LAS UTILIDADES UN BUEN INDICADOR DE GESTIÓN EXITOSA?</a:t>
            </a:r>
            <a:endParaRPr lang="es-CO" sz="3200" dirty="0">
              <a:effectLst>
                <a:outerShdw blurRad="38100" dist="38100" dir="2700000" algn="tl">
                  <a:srgbClr val="000000">
                    <a:alpha val="43137"/>
                  </a:srgbClr>
                </a:outerShdw>
              </a:effectLst>
              <a:latin typeface="Agency FB" pitchFamily="34" charset="0"/>
            </a:endParaRPr>
          </a:p>
        </p:txBody>
      </p:sp>
      <p:graphicFrame>
        <p:nvGraphicFramePr>
          <p:cNvPr id="5" name="4 Marcador de contenido"/>
          <p:cNvGraphicFramePr>
            <a:graphicFrameLocks noGrp="1"/>
          </p:cNvGraphicFramePr>
          <p:nvPr>
            <p:ph idx="1"/>
            <p:extLst>
              <p:ext uri="{D42A27DB-BD31-4B8C-83A1-F6EECF244321}">
                <p14:modId xmlns:p14="http://schemas.microsoft.com/office/powerpoint/2010/main" val="1387072705"/>
              </p:ext>
            </p:extLst>
          </p:nvPr>
        </p:nvGraphicFramePr>
        <p:xfrm>
          <a:off x="539552" y="1320552"/>
          <a:ext cx="8003232" cy="2612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6 Conector recto de flecha"/>
          <p:cNvCxnSpPr/>
          <p:nvPr/>
        </p:nvCxnSpPr>
        <p:spPr>
          <a:xfrm>
            <a:off x="4067944" y="2276872"/>
            <a:ext cx="12961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14 CuadroTexto"/>
          <p:cNvSpPr txBox="1"/>
          <p:nvPr/>
        </p:nvSpPr>
        <p:spPr>
          <a:xfrm>
            <a:off x="683568" y="4581128"/>
            <a:ext cx="7992888" cy="954107"/>
          </a:xfrm>
          <a:prstGeom prst="rect">
            <a:avLst/>
          </a:prstGeom>
          <a:noFill/>
        </p:spPr>
        <p:txBody>
          <a:bodyPr wrap="square" rtlCol="0">
            <a:spAutoFit/>
          </a:bodyPr>
          <a:lstStyle/>
          <a:p>
            <a:pPr algn="ctr"/>
            <a:r>
              <a:rPr lang="es-CO" sz="2800" dirty="0" smtClean="0">
                <a:latin typeface="Agency FB" pitchFamily="34" charset="0"/>
              </a:rPr>
              <a:t>(*) El decreto 1536/06 eliminó en Colombia los ajustes contables por inflación </a:t>
            </a:r>
            <a:endParaRPr lang="es-CO" sz="2800" dirty="0">
              <a:latin typeface="Agency FB" pitchFamily="34" charset="0"/>
            </a:endParaRPr>
          </a:p>
        </p:txBody>
      </p:sp>
    </p:spTree>
    <p:extLst>
      <p:ext uri="{BB962C8B-B14F-4D97-AF65-F5344CB8AC3E}">
        <p14:creationId xmlns:p14="http://schemas.microsoft.com/office/powerpoint/2010/main" val="32363881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57200" y="260648"/>
            <a:ext cx="8435280" cy="687606"/>
          </a:xfrm>
        </p:spPr>
        <p:txBody>
          <a:bodyPr>
            <a:normAutofit/>
          </a:bodyPr>
          <a:lstStyle/>
          <a:p>
            <a:pPr algn="ctr"/>
            <a:r>
              <a:rPr lang="es-CO" sz="3200" dirty="0">
                <a:effectLst>
                  <a:outerShdw blurRad="38100" dist="38100" dir="2700000" algn="tl">
                    <a:srgbClr val="000000">
                      <a:alpha val="43137"/>
                    </a:srgbClr>
                  </a:outerShdw>
                </a:effectLst>
                <a:latin typeface="Agency FB" pitchFamily="34" charset="0"/>
              </a:rPr>
              <a:t>¿</a:t>
            </a:r>
            <a:r>
              <a:rPr lang="es-CO" sz="3200" dirty="0" smtClean="0">
                <a:effectLst>
                  <a:outerShdw blurRad="38100" dist="38100" dir="2700000" algn="tl">
                    <a:srgbClr val="000000">
                      <a:alpha val="43137"/>
                    </a:srgbClr>
                  </a:outerShdw>
                </a:effectLst>
                <a:latin typeface="Agency FB" pitchFamily="34" charset="0"/>
              </a:rPr>
              <a:t>SON LAS UTILIDADES UN BUEN INDICADOR DE GESTIÓN EXITOSA?</a:t>
            </a:r>
            <a:endParaRPr lang="es-CO" sz="3200" dirty="0">
              <a:effectLst>
                <a:outerShdw blurRad="38100" dist="38100" dir="2700000" algn="tl">
                  <a:srgbClr val="000000">
                    <a:alpha val="43137"/>
                  </a:srgbClr>
                </a:outerShdw>
              </a:effectLst>
              <a:latin typeface="Agency FB" pitchFamily="34" charset="0"/>
            </a:endParaRPr>
          </a:p>
        </p:txBody>
      </p:sp>
      <p:graphicFrame>
        <p:nvGraphicFramePr>
          <p:cNvPr id="5" name="4 Marcador de contenido"/>
          <p:cNvGraphicFramePr>
            <a:graphicFrameLocks noGrp="1"/>
          </p:cNvGraphicFramePr>
          <p:nvPr>
            <p:ph idx="1"/>
            <p:extLst>
              <p:ext uri="{D42A27DB-BD31-4B8C-83A1-F6EECF244321}">
                <p14:modId xmlns:p14="http://schemas.microsoft.com/office/powerpoint/2010/main" val="570243006"/>
              </p:ext>
            </p:extLst>
          </p:nvPr>
        </p:nvGraphicFramePr>
        <p:xfrm>
          <a:off x="539552" y="1484784"/>
          <a:ext cx="8280920" cy="180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5 CuadroTexto"/>
          <p:cNvSpPr txBox="1"/>
          <p:nvPr/>
        </p:nvSpPr>
        <p:spPr>
          <a:xfrm>
            <a:off x="1380011" y="3356992"/>
            <a:ext cx="1656184" cy="954107"/>
          </a:xfrm>
          <a:prstGeom prst="rect">
            <a:avLst/>
          </a:prstGeom>
          <a:noFill/>
        </p:spPr>
        <p:txBody>
          <a:bodyPr wrap="square" rtlCol="0">
            <a:spAutoFit/>
          </a:bodyPr>
          <a:lstStyle/>
          <a:p>
            <a:pPr algn="ctr"/>
            <a:r>
              <a:rPr lang="es-CO" sz="2800" dirty="0" smtClean="0">
                <a:latin typeface="Agency FB" pitchFamily="34" charset="0"/>
              </a:rPr>
              <a:t>Artículos de oficina:</a:t>
            </a:r>
            <a:endParaRPr lang="es-CO" sz="2800" dirty="0">
              <a:latin typeface="Agency FB" pitchFamily="34" charset="0"/>
            </a:endParaRPr>
          </a:p>
        </p:txBody>
      </p:sp>
      <p:sp>
        <p:nvSpPr>
          <p:cNvPr id="7" name="6 CuadroTexto"/>
          <p:cNvSpPr txBox="1"/>
          <p:nvPr/>
        </p:nvSpPr>
        <p:spPr>
          <a:xfrm>
            <a:off x="4067944" y="3356992"/>
            <a:ext cx="1080120" cy="1569660"/>
          </a:xfrm>
          <a:prstGeom prst="rect">
            <a:avLst/>
          </a:prstGeom>
          <a:noFill/>
        </p:spPr>
        <p:txBody>
          <a:bodyPr wrap="square" rtlCol="0">
            <a:spAutoFit/>
          </a:bodyPr>
          <a:lstStyle/>
          <a:p>
            <a:r>
              <a:rPr lang="es-CO" sz="2400" dirty="0" smtClean="0">
                <a:latin typeface="Agency FB" pitchFamily="34" charset="0"/>
              </a:rPr>
              <a:t>$  3.000</a:t>
            </a:r>
          </a:p>
          <a:p>
            <a:r>
              <a:rPr lang="es-CO" sz="2400" dirty="0" smtClean="0">
                <a:latin typeface="Agency FB" pitchFamily="34" charset="0"/>
              </a:rPr>
              <a:t>$  8.000</a:t>
            </a:r>
          </a:p>
          <a:p>
            <a:r>
              <a:rPr lang="es-CO" sz="2400" dirty="0" smtClean="0">
                <a:latin typeface="Agency FB" pitchFamily="34" charset="0"/>
              </a:rPr>
              <a:t>$12.000</a:t>
            </a:r>
          </a:p>
          <a:p>
            <a:r>
              <a:rPr lang="es-CO" sz="2400" dirty="0">
                <a:latin typeface="Agency FB" pitchFamily="34" charset="0"/>
              </a:rPr>
              <a:t>e</a:t>
            </a:r>
            <a:r>
              <a:rPr lang="es-CO" sz="2400" dirty="0" smtClean="0">
                <a:latin typeface="Agency FB" pitchFamily="34" charset="0"/>
              </a:rPr>
              <a:t>tc……</a:t>
            </a:r>
            <a:endParaRPr lang="es-CO" sz="2400" dirty="0">
              <a:latin typeface="Agency FB" pitchFamily="34" charset="0"/>
            </a:endParaRPr>
          </a:p>
        </p:txBody>
      </p:sp>
      <p:sp>
        <p:nvSpPr>
          <p:cNvPr id="8" name="7 CuadroTexto"/>
          <p:cNvSpPr txBox="1"/>
          <p:nvPr/>
        </p:nvSpPr>
        <p:spPr>
          <a:xfrm>
            <a:off x="6228184" y="3664768"/>
            <a:ext cx="1656184" cy="523220"/>
          </a:xfrm>
          <a:prstGeom prst="rect">
            <a:avLst/>
          </a:prstGeom>
          <a:noFill/>
        </p:spPr>
        <p:txBody>
          <a:bodyPr wrap="square" rtlCol="0">
            <a:spAutoFit/>
          </a:bodyPr>
          <a:lstStyle/>
          <a:p>
            <a:pPr algn="ctr"/>
            <a:r>
              <a:rPr lang="es-CO" sz="2800" dirty="0" smtClean="0">
                <a:latin typeface="Agency FB" pitchFamily="34" charset="0"/>
              </a:rPr>
              <a:t>ACTIVO FIJO</a:t>
            </a:r>
            <a:endParaRPr lang="es-CO" sz="2800" dirty="0">
              <a:latin typeface="Agency FB" pitchFamily="34" charset="0"/>
            </a:endParaRPr>
          </a:p>
        </p:txBody>
      </p:sp>
      <p:sp>
        <p:nvSpPr>
          <p:cNvPr id="9" name="8 Flecha derecha"/>
          <p:cNvSpPr/>
          <p:nvPr/>
        </p:nvSpPr>
        <p:spPr>
          <a:xfrm>
            <a:off x="5292080" y="3645024"/>
            <a:ext cx="936104" cy="675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9 Rectángulo redondeado"/>
          <p:cNvSpPr/>
          <p:nvPr/>
        </p:nvSpPr>
        <p:spPr>
          <a:xfrm>
            <a:off x="1643857" y="5229200"/>
            <a:ext cx="5928293" cy="122413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3200" dirty="0" smtClean="0">
                <a:latin typeface="Agency FB" pitchFamily="34" charset="0"/>
              </a:rPr>
              <a:t>LO HA LOGRADO: UNA EXCELENTE UTILIDAD</a:t>
            </a:r>
            <a:endParaRPr lang="es-CO" sz="3200" dirty="0">
              <a:latin typeface="Agency FB" pitchFamily="34" charset="0"/>
            </a:endParaRPr>
          </a:p>
        </p:txBody>
      </p:sp>
    </p:spTree>
    <p:extLst>
      <p:ext uri="{BB962C8B-B14F-4D97-AF65-F5344CB8AC3E}">
        <p14:creationId xmlns:p14="http://schemas.microsoft.com/office/powerpoint/2010/main" val="38876664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57200" y="581154"/>
            <a:ext cx="8147248" cy="759614"/>
          </a:xfrm>
        </p:spPr>
        <p:txBody>
          <a:bodyPr>
            <a:normAutofit/>
          </a:bodyPr>
          <a:lstStyle/>
          <a:p>
            <a:pPr algn="ctr"/>
            <a:r>
              <a:rPr lang="es-CO" sz="3200" dirty="0">
                <a:effectLst>
                  <a:outerShdw blurRad="38100" dist="38100" dir="2700000" algn="tl">
                    <a:srgbClr val="000000">
                      <a:alpha val="43137"/>
                    </a:srgbClr>
                  </a:outerShdw>
                </a:effectLst>
                <a:latin typeface="Agency FB" pitchFamily="34" charset="0"/>
              </a:rPr>
              <a:t>¿</a:t>
            </a:r>
            <a:r>
              <a:rPr lang="es-CO" sz="3200" dirty="0" smtClean="0">
                <a:effectLst>
                  <a:outerShdw blurRad="38100" dist="38100" dir="2700000" algn="tl">
                    <a:srgbClr val="000000">
                      <a:alpha val="43137"/>
                    </a:srgbClr>
                  </a:outerShdw>
                </a:effectLst>
                <a:latin typeface="Agency FB" pitchFamily="34" charset="0"/>
              </a:rPr>
              <a:t>SON LAS UTILIDADES UN BUEN INDICADOR DE GESTIÓN EXITOSA?</a:t>
            </a:r>
            <a:endParaRPr lang="es-CO" sz="3200" dirty="0">
              <a:effectLst>
                <a:outerShdw blurRad="38100" dist="38100" dir="2700000" algn="tl">
                  <a:srgbClr val="000000">
                    <a:alpha val="43137"/>
                  </a:srgbClr>
                </a:outerShdw>
              </a:effectLst>
              <a:latin typeface="Agency FB" pitchFamily="34" charset="0"/>
            </a:endParaRPr>
          </a:p>
        </p:txBody>
      </p:sp>
      <p:sp>
        <p:nvSpPr>
          <p:cNvPr id="5" name="4 Rectángulo redondeado"/>
          <p:cNvSpPr/>
          <p:nvPr/>
        </p:nvSpPr>
        <p:spPr>
          <a:xfrm>
            <a:off x="1547664" y="2276872"/>
            <a:ext cx="6264696" cy="29523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O" sz="4400" dirty="0" smtClean="0">
                <a:latin typeface="Agency FB" pitchFamily="34" charset="0"/>
              </a:rPr>
              <a:t>Pero lo anterior: Ha creado valor para la empresa en el mediano o largo plazo  ????</a:t>
            </a:r>
            <a:endParaRPr lang="es-CO" sz="4400" dirty="0">
              <a:latin typeface="Agency FB" pitchFamily="34" charset="0"/>
            </a:endParaRPr>
          </a:p>
        </p:txBody>
      </p:sp>
    </p:spTree>
    <p:extLst>
      <p:ext uri="{BB962C8B-B14F-4D97-AF65-F5344CB8AC3E}">
        <p14:creationId xmlns:p14="http://schemas.microsoft.com/office/powerpoint/2010/main" val="18305928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07704" y="260648"/>
            <a:ext cx="5791200" cy="831622"/>
          </a:xfrm>
        </p:spPr>
        <p:txBody>
          <a:bodyPr>
            <a:normAutofit/>
          </a:bodyPr>
          <a:lstStyle/>
          <a:p>
            <a:pPr algn="ctr"/>
            <a:r>
              <a:rPr lang="es-CO" dirty="0" smtClean="0">
                <a:effectLst>
                  <a:outerShdw blurRad="38100" dist="38100" dir="2700000" algn="tl">
                    <a:srgbClr val="000000">
                      <a:alpha val="43137"/>
                    </a:srgbClr>
                  </a:outerShdw>
                </a:effectLst>
                <a:latin typeface="Agency FB" pitchFamily="34" charset="0"/>
              </a:rPr>
              <a:t>ANÁLISIS FINANCIERO EMPRESARIAL </a:t>
            </a:r>
            <a:endParaRPr lang="es-CO" dirty="0">
              <a:effectLst>
                <a:outerShdw blurRad="38100" dist="38100" dir="2700000" algn="tl">
                  <a:srgbClr val="000000">
                    <a:alpha val="43137"/>
                  </a:srgbClr>
                </a:outerShdw>
              </a:effectLst>
              <a:latin typeface="Agency FB" pitchFamily="34" charset="0"/>
            </a:endParaRPr>
          </a:p>
        </p:txBody>
      </p:sp>
      <p:sp>
        <p:nvSpPr>
          <p:cNvPr id="3" name="2 Marcador de contenido"/>
          <p:cNvSpPr>
            <a:spLocks noGrp="1"/>
          </p:cNvSpPr>
          <p:nvPr>
            <p:ph idx="1"/>
          </p:nvPr>
        </p:nvSpPr>
        <p:spPr>
          <a:xfrm>
            <a:off x="755576" y="1268760"/>
            <a:ext cx="5387752" cy="452264"/>
          </a:xfrm>
        </p:spPr>
        <p:txBody>
          <a:bodyPr>
            <a:noAutofit/>
          </a:bodyPr>
          <a:lstStyle/>
          <a:p>
            <a:pPr marL="457200" indent="-457200">
              <a:buFont typeface="+mj-lt"/>
              <a:buAutoNum type="arabicPeriod"/>
            </a:pPr>
            <a:r>
              <a:rPr lang="es-CO" sz="2400" dirty="0" smtClean="0">
                <a:latin typeface="Agency FB" pitchFamily="34" charset="0"/>
              </a:rPr>
              <a:t>¿Qué es el análisis financiero?</a:t>
            </a:r>
            <a:endParaRPr lang="es-CO" sz="2400" dirty="0">
              <a:latin typeface="Agency FB" pitchFamily="34" charset="0"/>
            </a:endParaRPr>
          </a:p>
        </p:txBody>
      </p:sp>
      <p:grpSp>
        <p:nvGrpSpPr>
          <p:cNvPr id="16" name="15 Grupo"/>
          <p:cNvGrpSpPr/>
          <p:nvPr/>
        </p:nvGrpSpPr>
        <p:grpSpPr>
          <a:xfrm>
            <a:off x="2056309" y="1763524"/>
            <a:ext cx="4387899" cy="378624"/>
            <a:chOff x="2056309" y="1763524"/>
            <a:chExt cx="4387899" cy="378624"/>
          </a:xfrm>
        </p:grpSpPr>
        <p:cxnSp>
          <p:nvCxnSpPr>
            <p:cNvPr id="5" name="4 Conector recto"/>
            <p:cNvCxnSpPr/>
            <p:nvPr/>
          </p:nvCxnSpPr>
          <p:spPr>
            <a:xfrm>
              <a:off x="2056309" y="2096852"/>
              <a:ext cx="4387899" cy="0"/>
            </a:xfrm>
            <a:prstGeom prst="line">
              <a:avLst/>
            </a:prstGeom>
          </p:spPr>
          <p:style>
            <a:lnRef idx="1">
              <a:schemeClr val="dk1"/>
            </a:lnRef>
            <a:fillRef idx="0">
              <a:schemeClr val="dk1"/>
            </a:fillRef>
            <a:effectRef idx="0">
              <a:schemeClr val="dk1"/>
            </a:effectRef>
            <a:fontRef idx="minor">
              <a:schemeClr val="tx1"/>
            </a:fontRef>
          </p:style>
        </p:cxnSp>
        <p:cxnSp>
          <p:nvCxnSpPr>
            <p:cNvPr id="7" name="6 Conector recto"/>
            <p:cNvCxnSpPr/>
            <p:nvPr/>
          </p:nvCxnSpPr>
          <p:spPr>
            <a:xfrm>
              <a:off x="3419872" y="2060848"/>
              <a:ext cx="0" cy="72008"/>
            </a:xfrm>
            <a:prstGeom prst="line">
              <a:avLst/>
            </a:prstGeom>
          </p:spPr>
          <p:style>
            <a:lnRef idx="1">
              <a:schemeClr val="dk1"/>
            </a:lnRef>
            <a:fillRef idx="0">
              <a:schemeClr val="dk1"/>
            </a:fillRef>
            <a:effectRef idx="0">
              <a:schemeClr val="dk1"/>
            </a:effectRef>
            <a:fontRef idx="minor">
              <a:schemeClr val="tx1"/>
            </a:fontRef>
          </p:style>
        </p:cxnSp>
        <p:cxnSp>
          <p:nvCxnSpPr>
            <p:cNvPr id="8" name="7 Conector recto"/>
            <p:cNvCxnSpPr/>
            <p:nvPr/>
          </p:nvCxnSpPr>
          <p:spPr>
            <a:xfrm>
              <a:off x="4860032" y="2060848"/>
              <a:ext cx="0" cy="72008"/>
            </a:xfrm>
            <a:prstGeom prst="line">
              <a:avLst/>
            </a:prstGeom>
          </p:spPr>
          <p:style>
            <a:lnRef idx="1">
              <a:schemeClr val="dk1"/>
            </a:lnRef>
            <a:fillRef idx="0">
              <a:schemeClr val="dk1"/>
            </a:fillRef>
            <a:effectRef idx="0">
              <a:schemeClr val="dk1"/>
            </a:effectRef>
            <a:fontRef idx="minor">
              <a:schemeClr val="tx1"/>
            </a:fontRef>
          </p:style>
        </p:cxnSp>
        <p:cxnSp>
          <p:nvCxnSpPr>
            <p:cNvPr id="10" name="9 Conector recto"/>
            <p:cNvCxnSpPr/>
            <p:nvPr/>
          </p:nvCxnSpPr>
          <p:spPr>
            <a:xfrm>
              <a:off x="2056706" y="2060848"/>
              <a:ext cx="0" cy="72008"/>
            </a:xfrm>
            <a:prstGeom prst="line">
              <a:avLst/>
            </a:prstGeom>
          </p:spPr>
          <p:style>
            <a:lnRef idx="1">
              <a:schemeClr val="dk1"/>
            </a:lnRef>
            <a:fillRef idx="0">
              <a:schemeClr val="dk1"/>
            </a:fillRef>
            <a:effectRef idx="0">
              <a:schemeClr val="dk1"/>
            </a:effectRef>
            <a:fontRef idx="minor">
              <a:schemeClr val="tx1"/>
            </a:fontRef>
          </p:style>
        </p:cxnSp>
        <p:sp>
          <p:nvSpPr>
            <p:cNvPr id="11" name="10 CuadroTexto"/>
            <p:cNvSpPr txBox="1"/>
            <p:nvPr/>
          </p:nvSpPr>
          <p:spPr>
            <a:xfrm>
              <a:off x="2523059" y="1763524"/>
              <a:ext cx="612068" cy="369332"/>
            </a:xfrm>
            <a:prstGeom prst="rect">
              <a:avLst/>
            </a:prstGeom>
            <a:noFill/>
          </p:spPr>
          <p:txBody>
            <a:bodyPr wrap="square" rtlCol="0">
              <a:spAutoFit/>
            </a:bodyPr>
            <a:lstStyle/>
            <a:p>
              <a:r>
                <a:rPr lang="es-CO" dirty="0" smtClean="0">
                  <a:solidFill>
                    <a:schemeClr val="accent1">
                      <a:lumMod val="50000"/>
                    </a:schemeClr>
                  </a:solidFill>
                  <a:latin typeface="Agency FB" pitchFamily="34" charset="0"/>
                </a:rPr>
                <a:t>AYER </a:t>
              </a:r>
              <a:endParaRPr lang="es-CO" dirty="0">
                <a:solidFill>
                  <a:schemeClr val="accent1">
                    <a:lumMod val="50000"/>
                  </a:schemeClr>
                </a:solidFill>
                <a:latin typeface="Agency FB" pitchFamily="34" charset="0"/>
              </a:endParaRPr>
            </a:p>
          </p:txBody>
        </p:sp>
        <p:sp>
          <p:nvSpPr>
            <p:cNvPr id="12" name="11 CuadroTexto"/>
            <p:cNvSpPr txBox="1"/>
            <p:nvPr/>
          </p:nvSpPr>
          <p:spPr>
            <a:xfrm>
              <a:off x="3964521" y="1772816"/>
              <a:ext cx="612068" cy="369332"/>
            </a:xfrm>
            <a:prstGeom prst="rect">
              <a:avLst/>
            </a:prstGeom>
            <a:noFill/>
          </p:spPr>
          <p:txBody>
            <a:bodyPr wrap="square" rtlCol="0">
              <a:spAutoFit/>
            </a:bodyPr>
            <a:lstStyle/>
            <a:p>
              <a:r>
                <a:rPr lang="es-CO" dirty="0" smtClean="0">
                  <a:latin typeface="Agency FB" pitchFamily="34" charset="0"/>
                </a:rPr>
                <a:t>HOY </a:t>
              </a:r>
              <a:endParaRPr lang="es-CO" dirty="0">
                <a:latin typeface="Agency FB" pitchFamily="34" charset="0"/>
              </a:endParaRPr>
            </a:p>
          </p:txBody>
        </p:sp>
        <p:sp>
          <p:nvSpPr>
            <p:cNvPr id="13" name="12 CuadroTexto"/>
            <p:cNvSpPr txBox="1"/>
            <p:nvPr/>
          </p:nvSpPr>
          <p:spPr>
            <a:xfrm>
              <a:off x="5292080" y="1763524"/>
              <a:ext cx="792088" cy="369332"/>
            </a:xfrm>
            <a:prstGeom prst="rect">
              <a:avLst/>
            </a:prstGeom>
            <a:noFill/>
          </p:spPr>
          <p:txBody>
            <a:bodyPr wrap="square" rtlCol="0">
              <a:spAutoFit/>
            </a:bodyPr>
            <a:lstStyle/>
            <a:p>
              <a:r>
                <a:rPr lang="es-CO" dirty="0" smtClean="0">
                  <a:solidFill>
                    <a:schemeClr val="accent1">
                      <a:lumMod val="50000"/>
                    </a:schemeClr>
                  </a:solidFill>
                  <a:latin typeface="Agency FB" pitchFamily="34" charset="0"/>
                </a:rPr>
                <a:t>MAÑANA </a:t>
              </a:r>
              <a:endParaRPr lang="es-CO" dirty="0">
                <a:solidFill>
                  <a:schemeClr val="accent1">
                    <a:lumMod val="50000"/>
                  </a:schemeClr>
                </a:solidFill>
                <a:latin typeface="Agency FB" pitchFamily="34" charset="0"/>
              </a:endParaRPr>
            </a:p>
          </p:txBody>
        </p:sp>
        <p:cxnSp>
          <p:nvCxnSpPr>
            <p:cNvPr id="14" name="13 Conector recto"/>
            <p:cNvCxnSpPr/>
            <p:nvPr/>
          </p:nvCxnSpPr>
          <p:spPr>
            <a:xfrm>
              <a:off x="6444208" y="2060848"/>
              <a:ext cx="0" cy="72008"/>
            </a:xfrm>
            <a:prstGeom prst="line">
              <a:avLst/>
            </a:prstGeom>
          </p:spPr>
          <p:style>
            <a:lnRef idx="1">
              <a:schemeClr val="dk1"/>
            </a:lnRef>
            <a:fillRef idx="0">
              <a:schemeClr val="dk1"/>
            </a:fillRef>
            <a:effectRef idx="0">
              <a:schemeClr val="dk1"/>
            </a:effectRef>
            <a:fontRef idx="minor">
              <a:schemeClr val="tx1"/>
            </a:fontRef>
          </p:style>
        </p:cxnSp>
      </p:grpSp>
      <p:sp>
        <p:nvSpPr>
          <p:cNvPr id="17" name="16 CuadroTexto"/>
          <p:cNvSpPr txBox="1"/>
          <p:nvPr/>
        </p:nvSpPr>
        <p:spPr>
          <a:xfrm>
            <a:off x="1043607" y="2564904"/>
            <a:ext cx="1785485" cy="461665"/>
          </a:xfrm>
          <a:prstGeom prst="rect">
            <a:avLst/>
          </a:prstGeom>
          <a:noFill/>
        </p:spPr>
        <p:txBody>
          <a:bodyPr wrap="square" rtlCol="0">
            <a:spAutoFit/>
          </a:bodyPr>
          <a:lstStyle/>
          <a:p>
            <a:pPr marL="342900" indent="-342900">
              <a:buBlip>
                <a:blip r:embed="rId2"/>
              </a:buBlip>
            </a:pPr>
            <a:r>
              <a:rPr lang="es-CO" sz="2400" dirty="0" smtClean="0">
                <a:latin typeface="Agency FB" pitchFamily="34" charset="0"/>
              </a:rPr>
              <a:t>Información: </a:t>
            </a:r>
            <a:endParaRPr lang="es-CO" sz="2400" dirty="0">
              <a:latin typeface="Agency FB" pitchFamily="34" charset="0"/>
            </a:endParaRPr>
          </a:p>
        </p:txBody>
      </p:sp>
      <p:sp>
        <p:nvSpPr>
          <p:cNvPr id="18" name="17 CuadroTexto"/>
          <p:cNvSpPr txBox="1"/>
          <p:nvPr/>
        </p:nvSpPr>
        <p:spPr>
          <a:xfrm>
            <a:off x="2915816" y="2564904"/>
            <a:ext cx="3672408" cy="1938992"/>
          </a:xfrm>
          <a:prstGeom prst="rect">
            <a:avLst/>
          </a:prstGeom>
          <a:noFill/>
        </p:spPr>
        <p:txBody>
          <a:bodyPr wrap="square" rtlCol="0">
            <a:spAutoFit/>
          </a:bodyPr>
          <a:lstStyle/>
          <a:p>
            <a:pPr marL="285750" indent="-285750">
              <a:buFont typeface="Arial" pitchFamily="34" charset="0"/>
              <a:buChar char="•"/>
            </a:pPr>
            <a:r>
              <a:rPr lang="es-CO" sz="2400" dirty="0" smtClean="0">
                <a:latin typeface="Agency FB" pitchFamily="34" charset="0"/>
              </a:rPr>
              <a:t>Financiera – contable</a:t>
            </a:r>
          </a:p>
          <a:p>
            <a:pPr marL="285750" indent="-285750">
              <a:buFont typeface="Arial" pitchFamily="34" charset="0"/>
              <a:buChar char="•"/>
            </a:pPr>
            <a:r>
              <a:rPr lang="es-CO" sz="2400" dirty="0" smtClean="0">
                <a:latin typeface="Agency FB" pitchFamily="34" charset="0"/>
              </a:rPr>
              <a:t>No financiera:</a:t>
            </a:r>
          </a:p>
          <a:p>
            <a:pPr marL="285750" indent="-285750">
              <a:buFont typeface="Arial" pitchFamily="34" charset="0"/>
              <a:buChar char="-"/>
            </a:pPr>
            <a:r>
              <a:rPr lang="es-CO" sz="2400" dirty="0" smtClean="0">
                <a:latin typeface="Agency FB" pitchFamily="34" charset="0"/>
              </a:rPr>
              <a:t>Producción </a:t>
            </a:r>
          </a:p>
          <a:p>
            <a:pPr marL="285750" indent="-285750">
              <a:buFont typeface="Arial" pitchFamily="34" charset="0"/>
              <a:buChar char="-"/>
            </a:pPr>
            <a:r>
              <a:rPr lang="es-CO" sz="2400" dirty="0" smtClean="0">
                <a:latin typeface="Agency FB" pitchFamily="34" charset="0"/>
              </a:rPr>
              <a:t>Estadísticas</a:t>
            </a:r>
          </a:p>
          <a:p>
            <a:pPr marL="285750" indent="-285750">
              <a:buFont typeface="Arial" pitchFamily="34" charset="0"/>
              <a:buChar char="-"/>
            </a:pPr>
            <a:r>
              <a:rPr lang="es-CO" sz="2400" dirty="0" smtClean="0">
                <a:latin typeface="Agency FB" pitchFamily="34" charset="0"/>
              </a:rPr>
              <a:t>Mercados, etc.</a:t>
            </a:r>
            <a:endParaRPr lang="es-CO" sz="2400" dirty="0">
              <a:latin typeface="Agency FB" pitchFamily="34" charset="0"/>
            </a:endParaRPr>
          </a:p>
        </p:txBody>
      </p:sp>
      <p:sp>
        <p:nvSpPr>
          <p:cNvPr id="19" name="18 CuadroTexto"/>
          <p:cNvSpPr txBox="1"/>
          <p:nvPr/>
        </p:nvSpPr>
        <p:spPr>
          <a:xfrm>
            <a:off x="1043608" y="4883677"/>
            <a:ext cx="1584176" cy="461665"/>
          </a:xfrm>
          <a:prstGeom prst="rect">
            <a:avLst/>
          </a:prstGeom>
          <a:noFill/>
        </p:spPr>
        <p:txBody>
          <a:bodyPr wrap="square" rtlCol="0">
            <a:spAutoFit/>
          </a:bodyPr>
          <a:lstStyle/>
          <a:p>
            <a:pPr marL="342900" indent="-342900">
              <a:buBlip>
                <a:blip r:embed="rId2"/>
              </a:buBlip>
            </a:pPr>
            <a:r>
              <a:rPr lang="es-CO" sz="2400" dirty="0" smtClean="0">
                <a:latin typeface="Agency FB" pitchFamily="34" charset="0"/>
              </a:rPr>
              <a:t>Proceso: </a:t>
            </a:r>
            <a:endParaRPr lang="es-CO" sz="2400" dirty="0">
              <a:latin typeface="Agency FB" pitchFamily="34" charset="0"/>
            </a:endParaRPr>
          </a:p>
        </p:txBody>
      </p:sp>
      <p:sp>
        <p:nvSpPr>
          <p:cNvPr id="20" name="19 CuadroTexto"/>
          <p:cNvSpPr txBox="1"/>
          <p:nvPr/>
        </p:nvSpPr>
        <p:spPr>
          <a:xfrm>
            <a:off x="2915816" y="4883676"/>
            <a:ext cx="3672408" cy="1569660"/>
          </a:xfrm>
          <a:prstGeom prst="rect">
            <a:avLst/>
          </a:prstGeom>
          <a:noFill/>
        </p:spPr>
        <p:txBody>
          <a:bodyPr wrap="square" rtlCol="0">
            <a:spAutoFit/>
          </a:bodyPr>
          <a:lstStyle/>
          <a:p>
            <a:pPr marL="285750" indent="-285750">
              <a:buFont typeface="Arial" pitchFamily="34" charset="0"/>
              <a:buChar char="-"/>
            </a:pPr>
            <a:r>
              <a:rPr lang="es-CO" sz="2400" dirty="0" smtClean="0">
                <a:latin typeface="Agency FB" pitchFamily="34" charset="0"/>
              </a:rPr>
              <a:t>Recopilación</a:t>
            </a:r>
          </a:p>
          <a:p>
            <a:pPr marL="285750" indent="-285750">
              <a:buFont typeface="Arial" pitchFamily="34" charset="0"/>
              <a:buChar char="-"/>
            </a:pPr>
            <a:r>
              <a:rPr lang="es-CO" sz="2400" dirty="0" smtClean="0">
                <a:latin typeface="Agency FB" pitchFamily="34" charset="0"/>
              </a:rPr>
              <a:t>Interpretación</a:t>
            </a:r>
          </a:p>
          <a:p>
            <a:pPr marL="285750" indent="-285750">
              <a:buFont typeface="Arial" pitchFamily="34" charset="0"/>
              <a:buChar char="-"/>
            </a:pPr>
            <a:r>
              <a:rPr lang="es-CO" sz="2400" dirty="0" smtClean="0">
                <a:latin typeface="Agency FB" pitchFamily="34" charset="0"/>
              </a:rPr>
              <a:t>Comparación</a:t>
            </a:r>
          </a:p>
          <a:p>
            <a:pPr marL="285750" indent="-285750">
              <a:buFont typeface="Arial" pitchFamily="34" charset="0"/>
              <a:buChar char="-"/>
            </a:pPr>
            <a:r>
              <a:rPr lang="es-CO" sz="2400" dirty="0" smtClean="0">
                <a:latin typeface="Agency FB" pitchFamily="34" charset="0"/>
              </a:rPr>
              <a:t>Estudio y decisiones</a:t>
            </a:r>
          </a:p>
        </p:txBody>
      </p:sp>
    </p:spTree>
    <p:extLst>
      <p:ext uri="{BB962C8B-B14F-4D97-AF65-F5344CB8AC3E}">
        <p14:creationId xmlns:p14="http://schemas.microsoft.com/office/powerpoint/2010/main" val="22198468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907704" y="332656"/>
            <a:ext cx="5791200" cy="687606"/>
          </a:xfrm>
        </p:spPr>
        <p:txBody>
          <a:bodyPr>
            <a:normAutofit/>
          </a:bodyPr>
          <a:lstStyle/>
          <a:p>
            <a:pPr algn="ctr"/>
            <a:r>
              <a:rPr lang="es-CO" dirty="0" smtClean="0">
                <a:effectLst>
                  <a:outerShdw blurRad="38100" dist="38100" dir="2700000" algn="tl">
                    <a:srgbClr val="000000">
                      <a:alpha val="43137"/>
                    </a:srgbClr>
                  </a:outerShdw>
                </a:effectLst>
                <a:latin typeface="Agency FB" pitchFamily="34" charset="0"/>
              </a:rPr>
              <a:t>ANÁLISIS FINANCIERO EMPRESARIAL </a:t>
            </a:r>
            <a:endParaRPr lang="es-CO" dirty="0">
              <a:effectLst>
                <a:outerShdw blurRad="38100" dist="38100" dir="2700000" algn="tl">
                  <a:srgbClr val="000000">
                    <a:alpha val="43137"/>
                  </a:srgbClr>
                </a:outerShdw>
              </a:effectLst>
              <a:latin typeface="Agency FB" pitchFamily="34" charset="0"/>
            </a:endParaRPr>
          </a:p>
        </p:txBody>
      </p:sp>
      <p:sp>
        <p:nvSpPr>
          <p:cNvPr id="5" name="4 CuadroTexto"/>
          <p:cNvSpPr txBox="1"/>
          <p:nvPr/>
        </p:nvSpPr>
        <p:spPr>
          <a:xfrm>
            <a:off x="1043607" y="1556792"/>
            <a:ext cx="1785485" cy="461665"/>
          </a:xfrm>
          <a:prstGeom prst="rect">
            <a:avLst/>
          </a:prstGeom>
          <a:noFill/>
        </p:spPr>
        <p:txBody>
          <a:bodyPr wrap="square" rtlCol="0">
            <a:spAutoFit/>
          </a:bodyPr>
          <a:lstStyle/>
          <a:p>
            <a:pPr marL="342900" indent="-342900">
              <a:buBlip>
                <a:blip r:embed="rId2"/>
              </a:buBlip>
            </a:pPr>
            <a:r>
              <a:rPr lang="es-CO" sz="2400" dirty="0" smtClean="0">
                <a:latin typeface="Agency FB" pitchFamily="34" charset="0"/>
              </a:rPr>
              <a:t>Objetivo: </a:t>
            </a:r>
            <a:endParaRPr lang="es-CO" sz="2400" dirty="0">
              <a:latin typeface="Agency FB" pitchFamily="34" charset="0"/>
            </a:endParaRPr>
          </a:p>
        </p:txBody>
      </p:sp>
      <p:sp>
        <p:nvSpPr>
          <p:cNvPr id="6" name="5 CuadroTexto"/>
          <p:cNvSpPr txBox="1"/>
          <p:nvPr/>
        </p:nvSpPr>
        <p:spPr>
          <a:xfrm>
            <a:off x="2987824" y="1556792"/>
            <a:ext cx="5472608" cy="1569660"/>
          </a:xfrm>
          <a:prstGeom prst="rect">
            <a:avLst/>
          </a:prstGeom>
          <a:noFill/>
        </p:spPr>
        <p:txBody>
          <a:bodyPr wrap="square" rtlCol="0">
            <a:spAutoFit/>
          </a:bodyPr>
          <a:lstStyle/>
          <a:p>
            <a:pPr marL="285750" indent="-285750">
              <a:buFont typeface="Arial" pitchFamily="34" charset="0"/>
              <a:buChar char="-"/>
            </a:pPr>
            <a:r>
              <a:rPr lang="es-CO" sz="2400" dirty="0" smtClean="0">
                <a:latin typeface="Agency FB" pitchFamily="34" charset="0"/>
              </a:rPr>
              <a:t>Emitir opinión sobre la evolución, situación actual y perspectivas</a:t>
            </a:r>
          </a:p>
          <a:p>
            <a:pPr marL="285750" indent="-285750">
              <a:buFont typeface="Arial" pitchFamily="34" charset="0"/>
              <a:buChar char="-"/>
            </a:pPr>
            <a:r>
              <a:rPr lang="es-CO" sz="2400" dirty="0" smtClean="0">
                <a:latin typeface="Agency FB" pitchFamily="34" charset="0"/>
              </a:rPr>
              <a:t>Conocer la “salud financiera” de la empresa</a:t>
            </a:r>
          </a:p>
          <a:p>
            <a:pPr marL="285750" indent="-285750">
              <a:buFont typeface="Arial" pitchFamily="34" charset="0"/>
              <a:buChar char="-"/>
            </a:pPr>
            <a:r>
              <a:rPr lang="es-CO" sz="2400" dirty="0" smtClean="0">
                <a:latin typeface="Agency FB" pitchFamily="34" charset="0"/>
              </a:rPr>
              <a:t>Decisiones empresariales: hoy para el mañana</a:t>
            </a:r>
          </a:p>
        </p:txBody>
      </p:sp>
      <p:sp>
        <p:nvSpPr>
          <p:cNvPr id="7" name="6 CuadroTexto"/>
          <p:cNvSpPr txBox="1"/>
          <p:nvPr/>
        </p:nvSpPr>
        <p:spPr>
          <a:xfrm>
            <a:off x="1043608" y="3933056"/>
            <a:ext cx="1584176" cy="461665"/>
          </a:xfrm>
          <a:prstGeom prst="rect">
            <a:avLst/>
          </a:prstGeom>
          <a:noFill/>
        </p:spPr>
        <p:txBody>
          <a:bodyPr wrap="square" rtlCol="0">
            <a:spAutoFit/>
          </a:bodyPr>
          <a:lstStyle/>
          <a:p>
            <a:pPr marL="342900" indent="-342900">
              <a:buBlip>
                <a:blip r:embed="rId2"/>
              </a:buBlip>
            </a:pPr>
            <a:r>
              <a:rPr lang="es-CO" sz="2400" dirty="0" smtClean="0">
                <a:latin typeface="Agency FB" pitchFamily="34" charset="0"/>
              </a:rPr>
              <a:t>Proceso: </a:t>
            </a:r>
            <a:endParaRPr lang="es-CO" sz="2400" dirty="0">
              <a:latin typeface="Agency FB" pitchFamily="34" charset="0"/>
            </a:endParaRPr>
          </a:p>
        </p:txBody>
      </p:sp>
      <p:sp>
        <p:nvSpPr>
          <p:cNvPr id="8" name="7 CuadroTexto"/>
          <p:cNvSpPr txBox="1"/>
          <p:nvPr/>
        </p:nvSpPr>
        <p:spPr>
          <a:xfrm>
            <a:off x="2987824" y="3933056"/>
            <a:ext cx="5112568" cy="1938992"/>
          </a:xfrm>
          <a:prstGeom prst="rect">
            <a:avLst/>
          </a:prstGeom>
          <a:noFill/>
        </p:spPr>
        <p:txBody>
          <a:bodyPr wrap="square" rtlCol="0">
            <a:spAutoFit/>
          </a:bodyPr>
          <a:lstStyle/>
          <a:p>
            <a:pPr marL="342900" indent="-342900">
              <a:buFont typeface="Arial" pitchFamily="34" charset="0"/>
              <a:buChar char="•"/>
            </a:pPr>
            <a:r>
              <a:rPr lang="es-CO" sz="2400" dirty="0" smtClean="0">
                <a:latin typeface="Agency FB" pitchFamily="34" charset="0"/>
              </a:rPr>
              <a:t>Calculo e interpretación de:</a:t>
            </a:r>
          </a:p>
          <a:p>
            <a:pPr marL="628650" indent="-285750">
              <a:buFont typeface="Arial" pitchFamily="34" charset="0"/>
              <a:buChar char="-"/>
            </a:pPr>
            <a:r>
              <a:rPr lang="es-CO" sz="2400" dirty="0" smtClean="0">
                <a:latin typeface="Agency FB" pitchFamily="34" charset="0"/>
              </a:rPr>
              <a:t>Porcentajes</a:t>
            </a:r>
          </a:p>
          <a:p>
            <a:pPr marL="628650" indent="-285750">
              <a:buFont typeface="Arial" pitchFamily="34" charset="0"/>
              <a:buChar char="-"/>
            </a:pPr>
            <a:r>
              <a:rPr lang="es-CO" sz="2400" dirty="0" smtClean="0">
                <a:latin typeface="Agency FB" pitchFamily="34" charset="0"/>
              </a:rPr>
              <a:t>Tasas/tendencias</a:t>
            </a:r>
          </a:p>
          <a:p>
            <a:pPr marL="628650" indent="-285750">
              <a:buFont typeface="Arial" pitchFamily="34" charset="0"/>
              <a:buChar char="-"/>
            </a:pPr>
            <a:r>
              <a:rPr lang="es-CO" sz="2400" dirty="0" smtClean="0">
                <a:latin typeface="Agency FB" pitchFamily="34" charset="0"/>
              </a:rPr>
              <a:t>Indicadores</a:t>
            </a:r>
          </a:p>
          <a:p>
            <a:pPr marL="628650" indent="-285750">
              <a:buFont typeface="Arial" pitchFamily="34" charset="0"/>
              <a:buChar char="-"/>
            </a:pPr>
            <a:r>
              <a:rPr lang="es-CO" sz="2400" dirty="0" smtClean="0">
                <a:latin typeface="Agency FB" pitchFamily="34" charset="0"/>
              </a:rPr>
              <a:t>Estados financieros básicos y presupuestos</a:t>
            </a:r>
          </a:p>
        </p:txBody>
      </p:sp>
    </p:spTree>
    <p:extLst>
      <p:ext uri="{BB962C8B-B14F-4D97-AF65-F5344CB8AC3E}">
        <p14:creationId xmlns:p14="http://schemas.microsoft.com/office/powerpoint/2010/main" val="279682244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539552" y="312440"/>
            <a:ext cx="4824536" cy="524272"/>
          </a:xfrm>
        </p:spPr>
        <p:txBody>
          <a:bodyPr>
            <a:noAutofit/>
          </a:bodyPr>
          <a:lstStyle/>
          <a:p>
            <a:pPr marL="457200" indent="-457200">
              <a:buFont typeface="+mj-lt"/>
              <a:buAutoNum type="arabicPeriod" startAt="2"/>
            </a:pPr>
            <a:r>
              <a:rPr lang="es-CO" sz="2400" dirty="0" smtClean="0">
                <a:latin typeface="Agency FB" pitchFamily="34" charset="0"/>
              </a:rPr>
              <a:t>¿QUE ES EL ANÁLISIS FINANCIERO?</a:t>
            </a:r>
            <a:endParaRPr lang="es-CO" sz="2400" dirty="0">
              <a:latin typeface="Agency FB" pitchFamily="34" charset="0"/>
            </a:endParaRPr>
          </a:p>
        </p:txBody>
      </p:sp>
      <p:graphicFrame>
        <p:nvGraphicFramePr>
          <p:cNvPr id="5" name="4 Diagrama"/>
          <p:cNvGraphicFramePr/>
          <p:nvPr>
            <p:extLst>
              <p:ext uri="{D42A27DB-BD31-4B8C-83A1-F6EECF244321}">
                <p14:modId xmlns:p14="http://schemas.microsoft.com/office/powerpoint/2010/main" val="2626310515"/>
              </p:ext>
            </p:extLst>
          </p:nvPr>
        </p:nvGraphicFramePr>
        <p:xfrm>
          <a:off x="467544" y="908720"/>
          <a:ext cx="4248472" cy="5616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Rectángulo"/>
          <p:cNvSpPr/>
          <p:nvPr/>
        </p:nvSpPr>
        <p:spPr>
          <a:xfrm>
            <a:off x="5364088" y="4365104"/>
            <a:ext cx="1800200" cy="11521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lgn="just">
              <a:buFont typeface="Arial" pitchFamily="34" charset="0"/>
              <a:buChar char="-"/>
            </a:pPr>
            <a:r>
              <a:rPr lang="es-CO" dirty="0" smtClean="0">
                <a:solidFill>
                  <a:schemeClr val="tx1"/>
                </a:solidFill>
                <a:latin typeface="Agency FB" pitchFamily="34" charset="0"/>
              </a:rPr>
              <a:t>Mercadeo </a:t>
            </a:r>
          </a:p>
          <a:p>
            <a:pPr marL="285750" indent="-285750" algn="just">
              <a:buFont typeface="Arial" pitchFamily="34" charset="0"/>
              <a:buChar char="-"/>
            </a:pPr>
            <a:r>
              <a:rPr lang="es-CO" dirty="0" smtClean="0">
                <a:solidFill>
                  <a:schemeClr val="tx1"/>
                </a:solidFill>
                <a:latin typeface="Agency FB" pitchFamily="34" charset="0"/>
              </a:rPr>
              <a:t>Administración</a:t>
            </a:r>
            <a:endParaRPr lang="es-CO" dirty="0">
              <a:solidFill>
                <a:schemeClr val="tx1"/>
              </a:solidFill>
              <a:latin typeface="Agency FB" pitchFamily="34" charset="0"/>
            </a:endParaRPr>
          </a:p>
          <a:p>
            <a:pPr marL="285750" indent="-285750" algn="just">
              <a:buFont typeface="Arial" pitchFamily="34" charset="0"/>
              <a:buChar char="-"/>
            </a:pPr>
            <a:r>
              <a:rPr lang="es-CO" dirty="0" smtClean="0">
                <a:solidFill>
                  <a:schemeClr val="tx1"/>
                </a:solidFill>
                <a:latin typeface="Agency FB" pitchFamily="34" charset="0"/>
              </a:rPr>
              <a:t>Producción</a:t>
            </a:r>
            <a:endParaRPr lang="es-CO" dirty="0">
              <a:solidFill>
                <a:schemeClr val="tx1"/>
              </a:solidFill>
              <a:latin typeface="Agency FB" pitchFamily="34" charset="0"/>
            </a:endParaRPr>
          </a:p>
          <a:p>
            <a:pPr marL="285750" indent="-285750" algn="just">
              <a:buFont typeface="Arial" pitchFamily="34" charset="0"/>
              <a:buChar char="-"/>
            </a:pPr>
            <a:r>
              <a:rPr lang="es-CO" dirty="0" smtClean="0">
                <a:solidFill>
                  <a:schemeClr val="tx1"/>
                </a:solidFill>
                <a:latin typeface="Agency FB" pitchFamily="34" charset="0"/>
              </a:rPr>
              <a:t>Legales, otros</a:t>
            </a:r>
            <a:endParaRPr lang="es-CO" dirty="0">
              <a:solidFill>
                <a:schemeClr val="tx1"/>
              </a:solidFill>
              <a:latin typeface="Agency FB" pitchFamily="34" charset="0"/>
            </a:endParaRPr>
          </a:p>
        </p:txBody>
      </p:sp>
      <p:sp>
        <p:nvSpPr>
          <p:cNvPr id="6" name="5 Rectángulo"/>
          <p:cNvSpPr/>
          <p:nvPr/>
        </p:nvSpPr>
        <p:spPr>
          <a:xfrm>
            <a:off x="5364088" y="5805264"/>
            <a:ext cx="1359768" cy="7837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dirty="0" smtClean="0">
                <a:solidFill>
                  <a:schemeClr val="tx1"/>
                </a:solidFill>
                <a:latin typeface="Agency FB" pitchFamily="34" charset="0"/>
              </a:rPr>
              <a:t>Planeación administrativa</a:t>
            </a:r>
            <a:endParaRPr lang="es-CO" dirty="0">
              <a:solidFill>
                <a:schemeClr val="tx1"/>
              </a:solidFill>
              <a:latin typeface="Agency FB" pitchFamily="34" charset="0"/>
            </a:endParaRPr>
          </a:p>
        </p:txBody>
      </p:sp>
      <p:sp>
        <p:nvSpPr>
          <p:cNvPr id="7" name="6 Rectángulo"/>
          <p:cNvSpPr/>
          <p:nvPr/>
        </p:nvSpPr>
        <p:spPr>
          <a:xfrm>
            <a:off x="7532712" y="5805264"/>
            <a:ext cx="1071736" cy="7837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dirty="0" smtClean="0">
                <a:solidFill>
                  <a:schemeClr val="tx1"/>
                </a:solidFill>
                <a:latin typeface="Agency FB" pitchFamily="34" charset="0"/>
              </a:rPr>
              <a:t>Planeación financiera</a:t>
            </a:r>
            <a:endParaRPr lang="es-CO" dirty="0">
              <a:solidFill>
                <a:schemeClr val="tx1"/>
              </a:solidFill>
              <a:latin typeface="Agency FB" pitchFamily="34" charset="0"/>
            </a:endParaRPr>
          </a:p>
        </p:txBody>
      </p:sp>
      <p:sp>
        <p:nvSpPr>
          <p:cNvPr id="3" name="2 Flecha derecha"/>
          <p:cNvSpPr/>
          <p:nvPr/>
        </p:nvSpPr>
        <p:spPr>
          <a:xfrm>
            <a:off x="4860032" y="5013176"/>
            <a:ext cx="360040" cy="2880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O"/>
          </a:p>
        </p:txBody>
      </p:sp>
      <p:sp>
        <p:nvSpPr>
          <p:cNvPr id="8" name="7 Flecha derecha"/>
          <p:cNvSpPr/>
          <p:nvPr/>
        </p:nvSpPr>
        <p:spPr>
          <a:xfrm>
            <a:off x="4860032" y="6053100"/>
            <a:ext cx="360040" cy="2880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CO"/>
          </a:p>
        </p:txBody>
      </p:sp>
      <p:cxnSp>
        <p:nvCxnSpPr>
          <p:cNvPr id="10" name="9 Conector recto de flecha"/>
          <p:cNvCxnSpPr/>
          <p:nvPr/>
        </p:nvCxnSpPr>
        <p:spPr>
          <a:xfrm>
            <a:off x="6876256" y="6197116"/>
            <a:ext cx="50405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153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 grpId="0" animBg="1"/>
      <p:bldP spid="6" grpId="0" animBg="1"/>
      <p:bldP spid="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489648" y="908720"/>
            <a:ext cx="4042792" cy="5616624"/>
          </a:xfrm>
        </p:spPr>
        <p:txBody>
          <a:bodyPr>
            <a:noAutofit/>
          </a:bodyPr>
          <a:lstStyle/>
          <a:p>
            <a:pPr marL="342900" indent="-342900">
              <a:buFont typeface="Arial" pitchFamily="34" charset="0"/>
              <a:buChar char="•"/>
            </a:pPr>
            <a:r>
              <a:rPr lang="es-CO" b="0" dirty="0" smtClean="0">
                <a:latin typeface="Agency FB" pitchFamily="34" charset="0"/>
              </a:rPr>
              <a:t>Inversionistas actuales</a:t>
            </a:r>
          </a:p>
          <a:p>
            <a:pPr marL="342900" indent="-342900">
              <a:buFont typeface="Arial" pitchFamily="34" charset="0"/>
              <a:buChar char="•"/>
            </a:pPr>
            <a:r>
              <a:rPr lang="es-CO" b="0" dirty="0" smtClean="0">
                <a:latin typeface="Agency FB" pitchFamily="34" charset="0"/>
              </a:rPr>
              <a:t>Inversionistas potenciales</a:t>
            </a:r>
          </a:p>
          <a:p>
            <a:pPr marL="342900" indent="-342900">
              <a:buFont typeface="Arial" pitchFamily="34" charset="0"/>
              <a:buChar char="•"/>
            </a:pPr>
            <a:r>
              <a:rPr lang="es-CO" b="0" dirty="0" smtClean="0">
                <a:latin typeface="Agency FB" pitchFamily="34" charset="0"/>
              </a:rPr>
              <a:t>Administración (niveles gerenciales)</a:t>
            </a:r>
          </a:p>
          <a:p>
            <a:pPr marL="342900" indent="-342900">
              <a:buFont typeface="Arial" pitchFamily="34" charset="0"/>
              <a:buChar char="•"/>
            </a:pPr>
            <a:r>
              <a:rPr lang="es-CO" b="0" dirty="0" smtClean="0">
                <a:latin typeface="Agency FB" pitchFamily="34" charset="0"/>
              </a:rPr>
              <a:t>Entidades financieras</a:t>
            </a:r>
          </a:p>
          <a:p>
            <a:pPr marL="342900" indent="-342900">
              <a:buFont typeface="Arial" pitchFamily="34" charset="0"/>
              <a:buChar char="•"/>
            </a:pPr>
            <a:r>
              <a:rPr lang="es-CO" b="0" dirty="0" smtClean="0">
                <a:latin typeface="Agency FB" pitchFamily="34" charset="0"/>
              </a:rPr>
              <a:t>Acreedores en general</a:t>
            </a:r>
          </a:p>
          <a:p>
            <a:pPr marL="342900" indent="-342900">
              <a:buFont typeface="Arial" pitchFamily="34" charset="0"/>
              <a:buChar char="•"/>
            </a:pPr>
            <a:r>
              <a:rPr lang="es-CO" b="0" dirty="0" smtClean="0">
                <a:latin typeface="Agency FB" pitchFamily="34" charset="0"/>
              </a:rPr>
              <a:t>Cámara de comercio</a:t>
            </a:r>
          </a:p>
          <a:p>
            <a:pPr marL="342900" indent="-342900">
              <a:buFont typeface="Arial" pitchFamily="34" charset="0"/>
              <a:buChar char="•"/>
            </a:pPr>
            <a:r>
              <a:rPr lang="es-CO" b="0" dirty="0" smtClean="0">
                <a:latin typeface="Agency FB" pitchFamily="34" charset="0"/>
              </a:rPr>
              <a:t>Bolsa de valores</a:t>
            </a:r>
          </a:p>
          <a:p>
            <a:pPr marL="342900" indent="-342900">
              <a:buFont typeface="Arial" pitchFamily="34" charset="0"/>
              <a:buChar char="•"/>
            </a:pPr>
            <a:r>
              <a:rPr lang="es-CO" b="0" dirty="0" smtClean="0">
                <a:latin typeface="Agency FB" pitchFamily="34" charset="0"/>
              </a:rPr>
              <a:t>Dirección de impuestos y aduanas nacionales</a:t>
            </a:r>
          </a:p>
          <a:p>
            <a:pPr marL="342900" indent="-342900">
              <a:buFont typeface="Arial" pitchFamily="34" charset="0"/>
              <a:buChar char="•"/>
            </a:pPr>
            <a:r>
              <a:rPr lang="es-CO" b="0" dirty="0" smtClean="0">
                <a:latin typeface="Agency FB" pitchFamily="34" charset="0"/>
              </a:rPr>
              <a:t>Entidades de control y vigilancia</a:t>
            </a:r>
          </a:p>
          <a:p>
            <a:pPr marL="342900" indent="-342900">
              <a:buFont typeface="Arial" pitchFamily="34" charset="0"/>
              <a:buChar char="•"/>
            </a:pPr>
            <a:r>
              <a:rPr lang="es-CO" b="0" dirty="0" smtClean="0">
                <a:latin typeface="Agency FB" pitchFamily="34" charset="0"/>
              </a:rPr>
              <a:t>Gremios</a:t>
            </a:r>
          </a:p>
          <a:p>
            <a:pPr marL="342900" indent="-342900">
              <a:buFont typeface="Arial" pitchFamily="34" charset="0"/>
              <a:buChar char="•"/>
            </a:pPr>
            <a:r>
              <a:rPr lang="es-CO" b="0" dirty="0" smtClean="0">
                <a:latin typeface="Agency FB" pitchFamily="34" charset="0"/>
              </a:rPr>
              <a:t>Trabajadores</a:t>
            </a:r>
          </a:p>
          <a:p>
            <a:pPr marL="342900" indent="-342900">
              <a:buFont typeface="Arial" pitchFamily="34" charset="0"/>
              <a:buChar char="•"/>
            </a:pPr>
            <a:r>
              <a:rPr lang="es-CO" b="0" dirty="0" smtClean="0">
                <a:latin typeface="Agency FB" pitchFamily="34" charset="0"/>
              </a:rPr>
              <a:t>Publico en general, etc.</a:t>
            </a:r>
            <a:endParaRPr lang="es-CO" b="0" dirty="0">
              <a:latin typeface="Agency FB" pitchFamily="34" charset="0"/>
            </a:endParaRPr>
          </a:p>
        </p:txBody>
      </p:sp>
      <p:sp>
        <p:nvSpPr>
          <p:cNvPr id="6" name="2 Marcador de contenido"/>
          <p:cNvSpPr txBox="1">
            <a:spLocks/>
          </p:cNvSpPr>
          <p:nvPr/>
        </p:nvSpPr>
        <p:spPr>
          <a:xfrm>
            <a:off x="539552" y="312440"/>
            <a:ext cx="4608512" cy="524272"/>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457200" indent="-457200">
              <a:buFont typeface="+mj-lt"/>
              <a:buAutoNum type="arabicPeriod" startAt="3"/>
            </a:pPr>
            <a:r>
              <a:rPr lang="es-CO" sz="2400" dirty="0" smtClean="0">
                <a:latin typeface="Agency FB" pitchFamily="34" charset="0"/>
              </a:rPr>
              <a:t>USUARIOS DEL ANÁLISIS FINANCIERO</a:t>
            </a:r>
            <a:endParaRPr lang="es-CO" sz="2400" dirty="0">
              <a:latin typeface="Agency FB" pitchFamily="34" charset="0"/>
            </a:endParaRPr>
          </a:p>
        </p:txBody>
      </p:sp>
      <p:sp>
        <p:nvSpPr>
          <p:cNvPr id="5" name="4 Rectángulo"/>
          <p:cNvSpPr/>
          <p:nvPr/>
        </p:nvSpPr>
        <p:spPr>
          <a:xfrm>
            <a:off x="755576" y="1124744"/>
            <a:ext cx="2520280" cy="15121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2400" dirty="0" smtClean="0">
                <a:latin typeface="Agency FB" pitchFamily="34" charset="0"/>
              </a:rPr>
              <a:t>Análisis financiero diferente para objetivos diferentes</a:t>
            </a:r>
            <a:endParaRPr lang="es-CO" sz="2400" dirty="0">
              <a:latin typeface="Agency FB" pitchFamily="34" charset="0"/>
            </a:endParaRPr>
          </a:p>
        </p:txBody>
      </p:sp>
      <p:sp>
        <p:nvSpPr>
          <p:cNvPr id="7" name="6 Flecha derecha"/>
          <p:cNvSpPr/>
          <p:nvPr/>
        </p:nvSpPr>
        <p:spPr>
          <a:xfrm>
            <a:off x="3563888" y="1621675"/>
            <a:ext cx="720080" cy="43204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97246972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7584" y="1052736"/>
            <a:ext cx="7620000" cy="5400600"/>
          </a:xfrm>
        </p:spPr>
        <p:txBody>
          <a:bodyPr>
            <a:noAutofit/>
          </a:bodyPr>
          <a:lstStyle/>
          <a:p>
            <a:r>
              <a:rPr lang="es-CO" sz="2800" dirty="0" smtClean="0">
                <a:solidFill>
                  <a:schemeClr val="accent1">
                    <a:lumMod val="50000"/>
                  </a:schemeClr>
                </a:solidFill>
                <a:latin typeface="Agency FB" pitchFamily="34" charset="0"/>
              </a:rPr>
              <a:t>4.1 Análisis vertical ($,%)</a:t>
            </a:r>
          </a:p>
          <a:p>
            <a:endParaRPr lang="es-CO" sz="2800" dirty="0" smtClean="0">
              <a:solidFill>
                <a:schemeClr val="accent1">
                  <a:lumMod val="50000"/>
                </a:schemeClr>
              </a:solidFill>
              <a:latin typeface="Agency FB" pitchFamily="34" charset="0"/>
            </a:endParaRPr>
          </a:p>
          <a:p>
            <a:r>
              <a:rPr lang="es-CO" sz="2600" dirty="0" smtClean="0">
                <a:latin typeface="Agency FB" pitchFamily="34" charset="0"/>
              </a:rPr>
              <a:t>En el estado de resultados el objetivo deseado es:</a:t>
            </a:r>
          </a:p>
          <a:p>
            <a:pPr marL="457200" indent="-457200">
              <a:buFont typeface="+mj-lt"/>
              <a:buAutoNum type="alphaLcPeriod"/>
            </a:pPr>
            <a:r>
              <a:rPr lang="es-CO" sz="2600" b="0" dirty="0" smtClean="0">
                <a:latin typeface="Agency FB" pitchFamily="34" charset="0"/>
              </a:rPr>
              <a:t>Observar márgenes del objetivo social</a:t>
            </a:r>
          </a:p>
          <a:p>
            <a:pPr marL="457200" indent="-457200">
              <a:buFont typeface="+mj-lt"/>
              <a:buAutoNum type="alphaLcPeriod"/>
            </a:pPr>
            <a:r>
              <a:rPr lang="es-CO" sz="2600" b="0" dirty="0" smtClean="0">
                <a:latin typeface="Agency FB" pitchFamily="34" charset="0"/>
              </a:rPr>
              <a:t>Modificaciones porcentuales entre periodos</a:t>
            </a:r>
          </a:p>
          <a:p>
            <a:pPr marL="457200" indent="-457200">
              <a:buFont typeface="+mj-lt"/>
              <a:buAutoNum type="alphaLcPeriod"/>
            </a:pPr>
            <a:endParaRPr lang="es-CO" sz="2600" b="0" dirty="0" smtClean="0">
              <a:latin typeface="Agency FB" pitchFamily="34" charset="0"/>
            </a:endParaRPr>
          </a:p>
          <a:p>
            <a:r>
              <a:rPr lang="es-CO" sz="2600" dirty="0" smtClean="0">
                <a:latin typeface="Agency FB" pitchFamily="34" charset="0"/>
              </a:rPr>
              <a:t>En el balance general el objetivo deseado es:</a:t>
            </a:r>
          </a:p>
          <a:p>
            <a:pPr marL="457200" indent="-457200">
              <a:buFont typeface="+mj-lt"/>
              <a:buAutoNum type="alphaLcPeriod"/>
            </a:pPr>
            <a:r>
              <a:rPr lang="es-CO" sz="2600" b="0" dirty="0" smtClean="0">
                <a:latin typeface="Agency FB" pitchFamily="34" charset="0"/>
              </a:rPr>
              <a:t>Composición porcentual de la estructura de inversión y financiación</a:t>
            </a:r>
          </a:p>
          <a:p>
            <a:pPr marL="457200" indent="-457200">
              <a:buFont typeface="+mj-lt"/>
              <a:buAutoNum type="alphaLcPeriod"/>
            </a:pPr>
            <a:r>
              <a:rPr lang="es-CO" sz="2600" b="0" dirty="0" smtClean="0">
                <a:latin typeface="Agency FB" pitchFamily="34" charset="0"/>
              </a:rPr>
              <a:t>Modificaciones porcentuales entre periodos</a:t>
            </a:r>
          </a:p>
        </p:txBody>
      </p:sp>
      <p:sp>
        <p:nvSpPr>
          <p:cNvPr id="4" name="2 Marcador de contenido"/>
          <p:cNvSpPr txBox="1">
            <a:spLocks/>
          </p:cNvSpPr>
          <p:nvPr/>
        </p:nvSpPr>
        <p:spPr>
          <a:xfrm>
            <a:off x="539552" y="312440"/>
            <a:ext cx="7920880" cy="524272"/>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457200" indent="-457200">
              <a:buFont typeface="+mj-lt"/>
              <a:buAutoNum type="arabicPeriod" startAt="4"/>
            </a:pPr>
            <a:r>
              <a:rPr lang="es-CO" sz="3200" dirty="0" smtClean="0">
                <a:effectLst>
                  <a:outerShdw blurRad="38100" dist="38100" dir="2700000" algn="tl">
                    <a:srgbClr val="000000">
                      <a:alpha val="43137"/>
                    </a:srgbClr>
                  </a:outerShdw>
                </a:effectLst>
                <a:latin typeface="Agency FB" pitchFamily="34" charset="0"/>
              </a:rPr>
              <a:t>HERRAMIENTAS BÁSICAS DEL ANÁLISIS FINANCIERO</a:t>
            </a:r>
            <a:endParaRPr lang="es-CO" sz="3200" dirty="0">
              <a:effectLst>
                <a:outerShdw blurRad="38100" dist="38100" dir="2700000" algn="tl">
                  <a:srgbClr val="000000">
                    <a:alpha val="43137"/>
                  </a:srgbClr>
                </a:outerShdw>
              </a:effectLst>
              <a:latin typeface="Agency FB" pitchFamily="34" charset="0"/>
            </a:endParaRPr>
          </a:p>
        </p:txBody>
      </p:sp>
    </p:spTree>
    <p:extLst>
      <p:ext uri="{BB962C8B-B14F-4D97-AF65-F5344CB8AC3E}">
        <p14:creationId xmlns:p14="http://schemas.microsoft.com/office/powerpoint/2010/main" val="343497758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827584" y="476672"/>
            <a:ext cx="7620000" cy="2592288"/>
          </a:xfrm>
        </p:spPr>
        <p:txBody>
          <a:bodyPr>
            <a:noAutofit/>
          </a:bodyPr>
          <a:lstStyle/>
          <a:p>
            <a:r>
              <a:rPr lang="es-CO" sz="2800" dirty="0" smtClean="0">
                <a:solidFill>
                  <a:schemeClr val="accent1">
                    <a:lumMod val="50000"/>
                  </a:schemeClr>
                </a:solidFill>
                <a:latin typeface="Agency FB" pitchFamily="34" charset="0"/>
              </a:rPr>
              <a:t>4.2 Análisis horizontal ($,%)</a:t>
            </a:r>
          </a:p>
          <a:p>
            <a:endParaRPr lang="es-CO" sz="2800" b="0" dirty="0">
              <a:solidFill>
                <a:schemeClr val="accent1">
                  <a:lumMod val="50000"/>
                </a:schemeClr>
              </a:solidFill>
              <a:latin typeface="Agency FB" pitchFamily="34" charset="0"/>
            </a:endParaRPr>
          </a:p>
          <a:p>
            <a:pPr algn="just"/>
            <a:r>
              <a:rPr lang="es-CO" sz="2800" b="0" dirty="0" smtClean="0">
                <a:latin typeface="Agency FB" pitchFamily="34" charset="0"/>
              </a:rPr>
              <a:t>Todo análisis horizontal en ambiente inflacionario debe considerar la REEXPRESIÓN de poder adquisitivo a la fecha de análisis. Ejemplo:</a:t>
            </a:r>
          </a:p>
        </p:txBody>
      </p:sp>
      <p:graphicFrame>
        <p:nvGraphicFramePr>
          <p:cNvPr id="5" name="4 Tabla"/>
          <p:cNvGraphicFramePr>
            <a:graphicFrameLocks noGrp="1"/>
          </p:cNvGraphicFramePr>
          <p:nvPr>
            <p:extLst>
              <p:ext uri="{D42A27DB-BD31-4B8C-83A1-F6EECF244321}">
                <p14:modId xmlns:p14="http://schemas.microsoft.com/office/powerpoint/2010/main" val="3552547641"/>
              </p:ext>
            </p:extLst>
          </p:nvPr>
        </p:nvGraphicFramePr>
        <p:xfrm>
          <a:off x="1691680" y="3356992"/>
          <a:ext cx="6624736" cy="1737360"/>
        </p:xfrm>
        <a:graphic>
          <a:graphicData uri="http://schemas.openxmlformats.org/drawingml/2006/table">
            <a:tbl>
              <a:tblPr firstRow="1" bandRow="1">
                <a:tableStyleId>{5940675A-B579-460E-94D1-54222C63F5DA}</a:tableStyleId>
              </a:tblPr>
              <a:tblGrid>
                <a:gridCol w="3240360"/>
                <a:gridCol w="1784476"/>
                <a:gridCol w="1599900"/>
              </a:tblGrid>
              <a:tr h="370840">
                <a:tc>
                  <a:txBody>
                    <a:bodyPr/>
                    <a:lstStyle/>
                    <a:p>
                      <a:pPr algn="ctr"/>
                      <a:endParaRPr lang="es-CO" sz="2400" dirty="0">
                        <a:latin typeface="Agency FB"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s-CO" sz="2400" b="1" dirty="0" smtClean="0">
                          <a:latin typeface="Agency FB" pitchFamily="34" charset="0"/>
                        </a:rPr>
                        <a:t>AÑO</a:t>
                      </a:r>
                      <a:r>
                        <a:rPr lang="es-CO" sz="2400" b="1" baseline="0" dirty="0" smtClean="0">
                          <a:latin typeface="Agency FB" pitchFamily="34" charset="0"/>
                        </a:rPr>
                        <a:t> (X-1)</a:t>
                      </a:r>
                      <a:endParaRPr lang="es-CO" sz="2400" b="1" dirty="0">
                        <a:latin typeface="Agency FB"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a:r>
                        <a:rPr lang="es-CO" sz="2400" b="1" dirty="0" smtClean="0">
                          <a:latin typeface="Agency FB" pitchFamily="34" charset="0"/>
                        </a:rPr>
                        <a:t>AÑO X</a:t>
                      </a:r>
                      <a:endParaRPr lang="es-CO" sz="2400" b="1" dirty="0">
                        <a:latin typeface="Agency FB"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algn="l"/>
                      <a:r>
                        <a:rPr lang="es-CO" sz="2400" b="1" dirty="0" smtClean="0">
                          <a:latin typeface="Agency FB" pitchFamily="34" charset="0"/>
                        </a:rPr>
                        <a:t>VENTAS</a:t>
                      </a:r>
                      <a:endParaRPr lang="es-CO" sz="2400" b="1" dirty="0">
                        <a:latin typeface="Agency FB"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s-CO" sz="2400" dirty="0" smtClean="0">
                          <a:latin typeface="Agency FB" pitchFamily="34" charset="0"/>
                        </a:rPr>
                        <a:t>$ 100</a:t>
                      </a:r>
                      <a:endParaRPr lang="es-CO" sz="2400" dirty="0">
                        <a:latin typeface="Agency FB"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a:r>
                        <a:rPr lang="es-CO" sz="2400" dirty="0" smtClean="0">
                          <a:latin typeface="Agency FB" pitchFamily="34" charset="0"/>
                        </a:rPr>
                        <a:t>$ 110</a:t>
                      </a:r>
                      <a:endParaRPr lang="es-CO" sz="2400" dirty="0">
                        <a:latin typeface="Agency FB"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algn="ctr"/>
                      <a:endParaRPr lang="es-CO" sz="2400" dirty="0">
                        <a:latin typeface="Agency FB"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s-CO" sz="2400" dirty="0" smtClean="0">
                          <a:latin typeface="Agency FB" pitchFamily="34" charset="0"/>
                        </a:rPr>
                        <a:t>REEXPRESIÓN</a:t>
                      </a:r>
                      <a:endParaRPr lang="es-CO" sz="2400" baseline="0" dirty="0" smtClean="0">
                        <a:latin typeface="Agency FB" pitchFamily="34" charset="0"/>
                      </a:endParaRPr>
                    </a:p>
                    <a:p>
                      <a:pPr algn="l"/>
                      <a:r>
                        <a:rPr lang="es-CO" sz="2400" baseline="0" dirty="0" smtClean="0">
                          <a:latin typeface="Agency FB" pitchFamily="34" charset="0"/>
                        </a:rPr>
                        <a:t>Inflación: 7%</a:t>
                      </a:r>
                      <a:endParaRPr lang="es-CO" sz="2400" dirty="0">
                        <a:latin typeface="Agency FB"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r"/>
                      <a:r>
                        <a:rPr lang="es-CO" sz="2400" dirty="0" smtClean="0">
                          <a:latin typeface="Agency FB" pitchFamily="34" charset="0"/>
                        </a:rPr>
                        <a:t>$ 107</a:t>
                      </a:r>
                      <a:endParaRPr lang="es-CO" sz="2400" dirty="0">
                        <a:latin typeface="Agency FB"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
        <p:nvSpPr>
          <p:cNvPr id="6" name="5 Rectángulo"/>
          <p:cNvSpPr/>
          <p:nvPr/>
        </p:nvSpPr>
        <p:spPr>
          <a:xfrm>
            <a:off x="1907704" y="5445224"/>
            <a:ext cx="3312368" cy="79208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s-CO" sz="2400" dirty="0" smtClean="0">
                <a:latin typeface="Agency FB" pitchFamily="34" charset="0"/>
              </a:rPr>
              <a:t>Incremento nominal:       10%</a:t>
            </a:r>
          </a:p>
          <a:p>
            <a:r>
              <a:rPr lang="es-CO" sz="2400" dirty="0" smtClean="0">
                <a:latin typeface="Agency FB" pitchFamily="34" charset="0"/>
              </a:rPr>
              <a:t>Incremento real:           2.8%</a:t>
            </a:r>
            <a:endParaRPr lang="es-CO" sz="2400" dirty="0">
              <a:latin typeface="Agency FB" pitchFamily="34" charset="0"/>
            </a:endParaRPr>
          </a:p>
        </p:txBody>
      </p:sp>
    </p:spTree>
    <p:extLst>
      <p:ext uri="{BB962C8B-B14F-4D97-AF65-F5344CB8AC3E}">
        <p14:creationId xmlns:p14="http://schemas.microsoft.com/office/powerpoint/2010/main" val="748743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0" y="257175"/>
            <a:ext cx="9144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 sz="4800" b="1">
                <a:latin typeface="Agency FB" pitchFamily="34" charset="0"/>
              </a:rPr>
              <a:t>BALANCE GENERAL</a:t>
            </a:r>
          </a:p>
        </p:txBody>
      </p:sp>
      <p:sp>
        <p:nvSpPr>
          <p:cNvPr id="3" name="Text Box 3"/>
          <p:cNvSpPr txBox="1">
            <a:spLocks noChangeArrowheads="1"/>
          </p:cNvSpPr>
          <p:nvPr/>
        </p:nvSpPr>
        <p:spPr bwMode="auto">
          <a:xfrm>
            <a:off x="0" y="1557338"/>
            <a:ext cx="9144000"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sz="3000" dirty="0">
                <a:latin typeface="Agency FB" pitchFamily="34" charset="0"/>
              </a:rPr>
              <a:t>Este estado financiero presenta la situación financiera de la empresa en una fecha determinada, es decir, lo que la empresa posee (activos) y la forma como está siendo financiado (pasivos y patrimonio). </a:t>
            </a:r>
          </a:p>
          <a:p>
            <a:pPr>
              <a:spcBef>
                <a:spcPct val="50000"/>
              </a:spcBef>
            </a:pPr>
            <a:r>
              <a:rPr lang="es-ES" sz="3000" dirty="0">
                <a:latin typeface="Agency FB" pitchFamily="34" charset="0"/>
              </a:rPr>
              <a:t>Es un informe estático que debe presentarse mínimo una vez al año aunque puede hacerse para períodos más cortos (semestral, bimestral, mensual, etc.). </a:t>
            </a:r>
          </a:p>
          <a:p>
            <a:pPr>
              <a:spcBef>
                <a:spcPct val="50000"/>
              </a:spcBef>
            </a:pPr>
            <a:r>
              <a:rPr lang="es-ES" sz="3000" dirty="0">
                <a:latin typeface="Agency FB" pitchFamily="34" charset="0"/>
              </a:rPr>
              <a:t>El análisis del balance general depende de la cantidad de información (tiempo) que se disponga.</a:t>
            </a:r>
          </a:p>
          <a:p>
            <a:pPr>
              <a:spcBef>
                <a:spcPct val="50000"/>
              </a:spcBef>
            </a:pPr>
            <a:r>
              <a:rPr lang="es-ES" sz="3000" dirty="0">
                <a:latin typeface="Agency FB" pitchFamily="34" charset="0"/>
              </a:rPr>
              <a:t>Tiene un orden determinado.</a:t>
            </a:r>
          </a:p>
        </p:txBody>
      </p:sp>
    </p:spTree>
    <p:extLst>
      <p:ext uri="{BB962C8B-B14F-4D97-AF65-F5344CB8AC3E}">
        <p14:creationId xmlns:p14="http://schemas.microsoft.com/office/powerpoint/2010/main" val="39964360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a:xfrm>
            <a:off x="467544" y="260648"/>
            <a:ext cx="8352928" cy="4680520"/>
          </a:xfrm>
        </p:spPr>
        <p:txBody>
          <a:bodyPr>
            <a:noAutofit/>
          </a:bodyPr>
          <a:lstStyle/>
          <a:p>
            <a:r>
              <a:rPr lang="es-CO" sz="2800" dirty="0" smtClean="0">
                <a:solidFill>
                  <a:schemeClr val="accent1">
                    <a:lumMod val="50000"/>
                  </a:schemeClr>
                </a:solidFill>
                <a:latin typeface="Agency FB" pitchFamily="34" charset="0"/>
              </a:rPr>
              <a:t>4.3 Razones e indicadores</a:t>
            </a:r>
          </a:p>
          <a:p>
            <a:endParaRPr lang="es-CO" sz="2400" dirty="0" smtClean="0">
              <a:solidFill>
                <a:schemeClr val="accent1">
                  <a:lumMod val="50000"/>
                </a:schemeClr>
              </a:solidFill>
              <a:latin typeface="Agency FB" pitchFamily="34" charset="0"/>
            </a:endParaRPr>
          </a:p>
          <a:p>
            <a:r>
              <a:rPr lang="es-CO" sz="2400" dirty="0" smtClean="0">
                <a:latin typeface="Agency FB" pitchFamily="34" charset="0"/>
              </a:rPr>
              <a:t>    4.3.1    Financieros</a:t>
            </a:r>
          </a:p>
          <a:p>
            <a:r>
              <a:rPr lang="es-CO" sz="2400" b="0" dirty="0" smtClean="0">
                <a:latin typeface="Agency FB" pitchFamily="34" charset="0"/>
              </a:rPr>
              <a:t>Permiten analizar variables financieras de especial importancia, tales como:</a:t>
            </a:r>
          </a:p>
          <a:p>
            <a:endParaRPr lang="es-CO" sz="2400" b="0" dirty="0">
              <a:latin typeface="Agency FB" pitchFamily="34" charset="0"/>
            </a:endParaRPr>
          </a:p>
          <a:p>
            <a:endParaRPr lang="es-CO" sz="2400" b="0" dirty="0">
              <a:latin typeface="Agency FB" pitchFamily="34" charset="0"/>
            </a:endParaRPr>
          </a:p>
          <a:p>
            <a:endParaRPr lang="es-CO" sz="2400" b="0" dirty="0" smtClean="0">
              <a:latin typeface="Agency FB" pitchFamily="34" charset="0"/>
            </a:endParaRPr>
          </a:p>
          <a:p>
            <a:r>
              <a:rPr lang="es-CO" sz="2400" dirty="0" smtClean="0">
                <a:latin typeface="Agency FB" pitchFamily="34" charset="0"/>
              </a:rPr>
              <a:t>    4.3.2    No financieros</a:t>
            </a:r>
          </a:p>
          <a:p>
            <a:r>
              <a:rPr lang="es-CO" sz="2400" b="0" dirty="0" smtClean="0">
                <a:latin typeface="Agency FB" pitchFamily="34" charset="0"/>
              </a:rPr>
              <a:t>Analizan indicadores del entorno, tales como:</a:t>
            </a:r>
          </a:p>
        </p:txBody>
      </p:sp>
      <p:sp>
        <p:nvSpPr>
          <p:cNvPr id="5" name="4 CuadroTexto"/>
          <p:cNvSpPr txBox="1"/>
          <p:nvPr/>
        </p:nvSpPr>
        <p:spPr>
          <a:xfrm>
            <a:off x="3059832" y="2564904"/>
            <a:ext cx="2088232" cy="1200329"/>
          </a:xfrm>
          <a:prstGeom prst="rect">
            <a:avLst/>
          </a:prstGeom>
          <a:noFill/>
        </p:spPr>
        <p:txBody>
          <a:bodyPr wrap="square" rtlCol="0">
            <a:spAutoFit/>
          </a:bodyPr>
          <a:lstStyle/>
          <a:p>
            <a:pPr marL="285750" indent="-285750">
              <a:buFont typeface="Arial" pitchFamily="34" charset="0"/>
              <a:buChar char="•"/>
            </a:pPr>
            <a:r>
              <a:rPr lang="es-CO" dirty="0" smtClean="0">
                <a:latin typeface="Agency FB" pitchFamily="34" charset="0"/>
              </a:rPr>
              <a:t>Liquidez</a:t>
            </a:r>
          </a:p>
          <a:p>
            <a:pPr marL="285750" indent="-285750">
              <a:buFont typeface="Arial" pitchFamily="34" charset="0"/>
              <a:buChar char="•"/>
            </a:pPr>
            <a:r>
              <a:rPr lang="es-CO" dirty="0" smtClean="0">
                <a:latin typeface="Agency FB" pitchFamily="34" charset="0"/>
              </a:rPr>
              <a:t>Rotaciones</a:t>
            </a:r>
          </a:p>
          <a:p>
            <a:pPr marL="285750" indent="-285750">
              <a:buFont typeface="Arial" pitchFamily="34" charset="0"/>
              <a:buChar char="•"/>
            </a:pPr>
            <a:r>
              <a:rPr lang="es-CO" dirty="0" smtClean="0">
                <a:latin typeface="Agency FB" pitchFamily="34" charset="0"/>
              </a:rPr>
              <a:t>Endeudamiento</a:t>
            </a:r>
          </a:p>
          <a:p>
            <a:pPr marL="285750" indent="-285750">
              <a:buFont typeface="Arial" pitchFamily="34" charset="0"/>
              <a:buChar char="•"/>
            </a:pPr>
            <a:r>
              <a:rPr lang="es-CO" dirty="0" smtClean="0">
                <a:latin typeface="Agency FB" pitchFamily="34" charset="0"/>
              </a:rPr>
              <a:t>rentabilidades</a:t>
            </a:r>
          </a:p>
        </p:txBody>
      </p:sp>
      <p:sp>
        <p:nvSpPr>
          <p:cNvPr id="6" name="5 CuadroTexto"/>
          <p:cNvSpPr txBox="1"/>
          <p:nvPr/>
        </p:nvSpPr>
        <p:spPr>
          <a:xfrm>
            <a:off x="3059832" y="5239332"/>
            <a:ext cx="2306222" cy="1200329"/>
          </a:xfrm>
          <a:prstGeom prst="rect">
            <a:avLst/>
          </a:prstGeom>
          <a:noFill/>
        </p:spPr>
        <p:txBody>
          <a:bodyPr wrap="square" rtlCol="0">
            <a:spAutoFit/>
          </a:bodyPr>
          <a:lstStyle/>
          <a:p>
            <a:pPr marL="285750" indent="-285750">
              <a:buFont typeface="Arial" pitchFamily="34" charset="0"/>
              <a:buChar char="•"/>
            </a:pPr>
            <a:r>
              <a:rPr lang="es-CO" dirty="0" smtClean="0">
                <a:latin typeface="Agency FB" pitchFamily="34" charset="0"/>
              </a:rPr>
              <a:t>Producción</a:t>
            </a:r>
          </a:p>
          <a:p>
            <a:pPr marL="285750" indent="-285750">
              <a:buFont typeface="Arial" pitchFamily="34" charset="0"/>
              <a:buChar char="•"/>
            </a:pPr>
            <a:r>
              <a:rPr lang="es-CO" dirty="0" smtClean="0">
                <a:latin typeface="Agency FB" pitchFamily="34" charset="0"/>
              </a:rPr>
              <a:t>Mercadeo</a:t>
            </a:r>
          </a:p>
          <a:p>
            <a:pPr marL="285750" indent="-285750">
              <a:buFont typeface="Arial" pitchFamily="34" charset="0"/>
              <a:buChar char="•"/>
            </a:pPr>
            <a:r>
              <a:rPr lang="es-CO" dirty="0" smtClean="0">
                <a:latin typeface="Agency FB" pitchFamily="34" charset="0"/>
              </a:rPr>
              <a:t>Bursátiles</a:t>
            </a:r>
          </a:p>
          <a:p>
            <a:pPr marL="285750" indent="-285750">
              <a:buFont typeface="Arial" pitchFamily="34" charset="0"/>
              <a:buChar char="•"/>
            </a:pPr>
            <a:r>
              <a:rPr lang="es-CO" dirty="0" smtClean="0">
                <a:latin typeface="Agency FB" pitchFamily="34" charset="0"/>
              </a:rPr>
              <a:t>Económicos, Etc.</a:t>
            </a:r>
          </a:p>
        </p:txBody>
      </p:sp>
      <p:sp>
        <p:nvSpPr>
          <p:cNvPr id="7" name="6 Abrir llave"/>
          <p:cNvSpPr/>
          <p:nvPr/>
        </p:nvSpPr>
        <p:spPr>
          <a:xfrm>
            <a:off x="2987824" y="2636912"/>
            <a:ext cx="144016" cy="1128321"/>
          </a:xfrm>
          <a:prstGeom prst="leftBrace">
            <a:avLst>
              <a:gd name="adj1" fmla="val 60699"/>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s-CO"/>
          </a:p>
        </p:txBody>
      </p:sp>
      <p:sp>
        <p:nvSpPr>
          <p:cNvPr id="8" name="7 Abrir llave"/>
          <p:cNvSpPr/>
          <p:nvPr/>
        </p:nvSpPr>
        <p:spPr>
          <a:xfrm>
            <a:off x="2987824" y="5301208"/>
            <a:ext cx="144016" cy="1080120"/>
          </a:xfrm>
          <a:prstGeom prst="leftBrace">
            <a:avLst>
              <a:gd name="adj1" fmla="val 63971"/>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s-CO"/>
          </a:p>
        </p:txBody>
      </p:sp>
      <p:sp>
        <p:nvSpPr>
          <p:cNvPr id="2" name="1 Estrella de 5 puntas"/>
          <p:cNvSpPr/>
          <p:nvPr/>
        </p:nvSpPr>
        <p:spPr>
          <a:xfrm>
            <a:off x="8100392" y="6093296"/>
            <a:ext cx="288032" cy="28803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5829493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idx="1"/>
          </p:nvPr>
        </p:nvSpPr>
        <p:spPr>
          <a:xfrm>
            <a:off x="179512" y="188640"/>
            <a:ext cx="8856984" cy="4680520"/>
          </a:xfrm>
        </p:spPr>
        <p:txBody>
          <a:bodyPr>
            <a:noAutofit/>
          </a:bodyPr>
          <a:lstStyle/>
          <a:p>
            <a:r>
              <a:rPr lang="es-CO" sz="2800" dirty="0" smtClean="0">
                <a:solidFill>
                  <a:schemeClr val="accent1">
                    <a:lumMod val="50000"/>
                  </a:schemeClr>
                </a:solidFill>
                <a:latin typeface="Agency FB" pitchFamily="34" charset="0"/>
              </a:rPr>
              <a:t>4.4  Estado de fuentes y aplicación de fondos</a:t>
            </a:r>
          </a:p>
          <a:p>
            <a:r>
              <a:rPr lang="es-CO" sz="1000" dirty="0" smtClean="0">
                <a:solidFill>
                  <a:schemeClr val="accent1">
                    <a:lumMod val="50000"/>
                  </a:schemeClr>
                </a:solidFill>
                <a:latin typeface="Agency FB" pitchFamily="34" charset="0"/>
              </a:rPr>
              <a:t>   </a:t>
            </a:r>
          </a:p>
          <a:p>
            <a:r>
              <a:rPr lang="es-CO" sz="2200" b="0" dirty="0" smtClean="0">
                <a:latin typeface="Agency FB" pitchFamily="34" charset="0"/>
              </a:rPr>
              <a:t>Este estado financiero básico, tiene como objetivo ANALIZAR la calidad de decisiones gerenciales, en cuanto a:</a:t>
            </a:r>
          </a:p>
          <a:p>
            <a:endParaRPr lang="es-CO" sz="2200" dirty="0" smtClean="0">
              <a:solidFill>
                <a:schemeClr val="accent1">
                  <a:lumMod val="50000"/>
                </a:schemeClr>
              </a:solidFill>
              <a:latin typeface="Agency FB" pitchFamily="34" charset="0"/>
            </a:endParaRPr>
          </a:p>
          <a:p>
            <a:endParaRPr lang="es-CO" sz="2200" b="0" dirty="0">
              <a:latin typeface="Agency FB" pitchFamily="34" charset="0"/>
            </a:endParaRPr>
          </a:p>
          <a:p>
            <a:r>
              <a:rPr lang="es-CO" sz="2200" b="0" dirty="0" smtClean="0">
                <a:latin typeface="Agency FB" pitchFamily="34" charset="0"/>
              </a:rPr>
              <a:t>Para tal efecto recurre al llamado principio de conformidad financiera:</a:t>
            </a:r>
          </a:p>
        </p:txBody>
      </p:sp>
      <p:sp>
        <p:nvSpPr>
          <p:cNvPr id="6" name="5 CuadroTexto"/>
          <p:cNvSpPr txBox="1"/>
          <p:nvPr/>
        </p:nvSpPr>
        <p:spPr>
          <a:xfrm>
            <a:off x="2863173" y="1628800"/>
            <a:ext cx="3024336" cy="1015663"/>
          </a:xfrm>
          <a:prstGeom prst="rect">
            <a:avLst/>
          </a:prstGeom>
          <a:noFill/>
        </p:spPr>
        <p:txBody>
          <a:bodyPr wrap="square" rtlCol="0">
            <a:spAutoFit/>
          </a:bodyPr>
          <a:lstStyle/>
          <a:p>
            <a:pPr marL="285750" indent="-285750">
              <a:buFont typeface="Arial" pitchFamily="34" charset="0"/>
              <a:buChar char="•"/>
            </a:pPr>
            <a:r>
              <a:rPr lang="es-CO" sz="2000" dirty="0" smtClean="0">
                <a:latin typeface="Agency FB" pitchFamily="34" charset="0"/>
              </a:rPr>
              <a:t>Políticas de inversión</a:t>
            </a:r>
          </a:p>
          <a:p>
            <a:pPr marL="285750" indent="-285750">
              <a:buFont typeface="Arial" pitchFamily="34" charset="0"/>
              <a:buChar char="•"/>
            </a:pPr>
            <a:r>
              <a:rPr lang="es-CO" sz="2000" dirty="0" smtClean="0">
                <a:latin typeface="Agency FB" pitchFamily="34" charset="0"/>
              </a:rPr>
              <a:t>Políticas de financiación </a:t>
            </a:r>
          </a:p>
          <a:p>
            <a:pPr marL="285750" indent="-285750">
              <a:buFont typeface="Arial" pitchFamily="34" charset="0"/>
              <a:buChar char="•"/>
            </a:pPr>
            <a:r>
              <a:rPr lang="es-CO" sz="2000" dirty="0" smtClean="0">
                <a:latin typeface="Agency FB" pitchFamily="34" charset="0"/>
              </a:rPr>
              <a:t>Política de dividendos</a:t>
            </a:r>
            <a:endParaRPr lang="es-CO" sz="2000" dirty="0">
              <a:latin typeface="Agency FB" pitchFamily="34" charset="0"/>
            </a:endParaRPr>
          </a:p>
        </p:txBody>
      </p:sp>
      <p:sp>
        <p:nvSpPr>
          <p:cNvPr id="7" name="6 Abrir llave"/>
          <p:cNvSpPr/>
          <p:nvPr/>
        </p:nvSpPr>
        <p:spPr>
          <a:xfrm>
            <a:off x="2608419" y="1628800"/>
            <a:ext cx="451413" cy="1080120"/>
          </a:xfrm>
          <a:prstGeom prst="leftBrace">
            <a:avLst>
              <a:gd name="adj1" fmla="val 34437"/>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s-CO"/>
          </a:p>
        </p:txBody>
      </p:sp>
      <p:sp>
        <p:nvSpPr>
          <p:cNvPr id="2" name="1 CuadroTexto"/>
          <p:cNvSpPr txBox="1"/>
          <p:nvPr/>
        </p:nvSpPr>
        <p:spPr>
          <a:xfrm>
            <a:off x="1187624" y="3501008"/>
            <a:ext cx="1924851" cy="646331"/>
          </a:xfrm>
          <a:prstGeom prst="rect">
            <a:avLst/>
          </a:prstGeom>
          <a:noFill/>
        </p:spPr>
        <p:txBody>
          <a:bodyPr wrap="square" rtlCol="0">
            <a:spAutoFit/>
          </a:bodyPr>
          <a:lstStyle/>
          <a:p>
            <a:r>
              <a:rPr lang="es-CO" b="1" dirty="0" smtClean="0">
                <a:latin typeface="Agency FB" pitchFamily="34" charset="0"/>
              </a:rPr>
              <a:t>FUENTES DE </a:t>
            </a:r>
          </a:p>
          <a:p>
            <a:r>
              <a:rPr lang="es-CO" b="1" dirty="0" smtClean="0">
                <a:latin typeface="Agency FB" pitchFamily="34" charset="0"/>
              </a:rPr>
              <a:t>CORTO PLAZO (FCP)</a:t>
            </a:r>
            <a:endParaRPr lang="es-CO" b="1" dirty="0">
              <a:latin typeface="Agency FB" pitchFamily="34" charset="0"/>
            </a:endParaRPr>
          </a:p>
        </p:txBody>
      </p:sp>
      <p:sp>
        <p:nvSpPr>
          <p:cNvPr id="3" name="2 CuadroTexto"/>
          <p:cNvSpPr txBox="1"/>
          <p:nvPr/>
        </p:nvSpPr>
        <p:spPr>
          <a:xfrm>
            <a:off x="4022428" y="3612889"/>
            <a:ext cx="1512168" cy="369332"/>
          </a:xfrm>
          <a:prstGeom prst="rect">
            <a:avLst/>
          </a:prstGeom>
          <a:noFill/>
        </p:spPr>
        <p:txBody>
          <a:bodyPr wrap="square" rtlCol="0">
            <a:spAutoFit/>
          </a:bodyPr>
          <a:lstStyle/>
          <a:p>
            <a:r>
              <a:rPr lang="es-CO" dirty="0" smtClean="0">
                <a:latin typeface="Agency FB" pitchFamily="34" charset="0"/>
              </a:rPr>
              <a:t>Deben financiar…</a:t>
            </a:r>
            <a:endParaRPr lang="es-CO" dirty="0">
              <a:latin typeface="Agency FB" pitchFamily="34" charset="0"/>
            </a:endParaRPr>
          </a:p>
        </p:txBody>
      </p:sp>
      <p:sp>
        <p:nvSpPr>
          <p:cNvPr id="8" name="7 CuadroTexto"/>
          <p:cNvSpPr txBox="1"/>
          <p:nvPr/>
        </p:nvSpPr>
        <p:spPr>
          <a:xfrm>
            <a:off x="6087841" y="3501008"/>
            <a:ext cx="1924851" cy="646331"/>
          </a:xfrm>
          <a:prstGeom prst="rect">
            <a:avLst/>
          </a:prstGeom>
          <a:noFill/>
        </p:spPr>
        <p:txBody>
          <a:bodyPr wrap="square" rtlCol="0">
            <a:spAutoFit/>
          </a:bodyPr>
          <a:lstStyle/>
          <a:p>
            <a:r>
              <a:rPr lang="es-CO" b="1" dirty="0" smtClean="0">
                <a:latin typeface="Agency FB" pitchFamily="34" charset="0"/>
              </a:rPr>
              <a:t>APLICACIONES DE </a:t>
            </a:r>
          </a:p>
          <a:p>
            <a:r>
              <a:rPr lang="es-CO" b="1" dirty="0" smtClean="0">
                <a:latin typeface="Agency FB" pitchFamily="34" charset="0"/>
              </a:rPr>
              <a:t>CORTO PLAZO (</a:t>
            </a:r>
            <a:r>
              <a:rPr lang="es-CO" b="1" dirty="0">
                <a:latin typeface="Agency FB" pitchFamily="34" charset="0"/>
              </a:rPr>
              <a:t>A</a:t>
            </a:r>
            <a:r>
              <a:rPr lang="es-CO" b="1" dirty="0" smtClean="0">
                <a:latin typeface="Agency FB" pitchFamily="34" charset="0"/>
              </a:rPr>
              <a:t>CP)</a:t>
            </a:r>
            <a:endParaRPr lang="es-CO" b="1" dirty="0">
              <a:latin typeface="Agency FB" pitchFamily="34" charset="0"/>
            </a:endParaRPr>
          </a:p>
        </p:txBody>
      </p:sp>
      <p:cxnSp>
        <p:nvCxnSpPr>
          <p:cNvPr id="9" name="8 Conector recto de flecha"/>
          <p:cNvCxnSpPr/>
          <p:nvPr/>
        </p:nvCxnSpPr>
        <p:spPr>
          <a:xfrm>
            <a:off x="3302348" y="3982221"/>
            <a:ext cx="2664296"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1" name="10 CuadroTexto"/>
          <p:cNvSpPr txBox="1"/>
          <p:nvPr/>
        </p:nvSpPr>
        <p:spPr>
          <a:xfrm>
            <a:off x="1203316" y="4654877"/>
            <a:ext cx="1924851" cy="646331"/>
          </a:xfrm>
          <a:prstGeom prst="rect">
            <a:avLst/>
          </a:prstGeom>
          <a:noFill/>
        </p:spPr>
        <p:txBody>
          <a:bodyPr wrap="square" rtlCol="0">
            <a:spAutoFit/>
          </a:bodyPr>
          <a:lstStyle/>
          <a:p>
            <a:r>
              <a:rPr lang="es-CO" b="1" dirty="0" smtClean="0">
                <a:latin typeface="Agency FB" pitchFamily="34" charset="0"/>
              </a:rPr>
              <a:t>FUENTES DE </a:t>
            </a:r>
          </a:p>
          <a:p>
            <a:r>
              <a:rPr lang="es-CO" b="1" dirty="0" smtClean="0">
                <a:latin typeface="Agency FB" pitchFamily="34" charset="0"/>
              </a:rPr>
              <a:t>LARGO PLAZO (FLP)</a:t>
            </a:r>
            <a:endParaRPr lang="es-CO" b="1" dirty="0">
              <a:latin typeface="Agency FB" pitchFamily="34" charset="0"/>
            </a:endParaRPr>
          </a:p>
        </p:txBody>
      </p:sp>
      <p:sp>
        <p:nvSpPr>
          <p:cNvPr id="12" name="11 CuadroTexto"/>
          <p:cNvSpPr txBox="1"/>
          <p:nvPr/>
        </p:nvSpPr>
        <p:spPr>
          <a:xfrm>
            <a:off x="4038120" y="4766758"/>
            <a:ext cx="1512168" cy="369332"/>
          </a:xfrm>
          <a:prstGeom prst="rect">
            <a:avLst/>
          </a:prstGeom>
          <a:noFill/>
        </p:spPr>
        <p:txBody>
          <a:bodyPr wrap="square" rtlCol="0">
            <a:spAutoFit/>
          </a:bodyPr>
          <a:lstStyle/>
          <a:p>
            <a:r>
              <a:rPr lang="es-CO" dirty="0" smtClean="0">
                <a:latin typeface="Agency FB" pitchFamily="34" charset="0"/>
              </a:rPr>
              <a:t>Deben financiar…</a:t>
            </a:r>
            <a:endParaRPr lang="es-CO" dirty="0">
              <a:latin typeface="Agency FB" pitchFamily="34" charset="0"/>
            </a:endParaRPr>
          </a:p>
        </p:txBody>
      </p:sp>
      <p:sp>
        <p:nvSpPr>
          <p:cNvPr id="13" name="12 CuadroTexto"/>
          <p:cNvSpPr txBox="1"/>
          <p:nvPr/>
        </p:nvSpPr>
        <p:spPr>
          <a:xfrm>
            <a:off x="6103533" y="4654877"/>
            <a:ext cx="1924851" cy="646331"/>
          </a:xfrm>
          <a:prstGeom prst="rect">
            <a:avLst/>
          </a:prstGeom>
          <a:noFill/>
        </p:spPr>
        <p:txBody>
          <a:bodyPr wrap="square" rtlCol="0">
            <a:spAutoFit/>
          </a:bodyPr>
          <a:lstStyle/>
          <a:p>
            <a:r>
              <a:rPr lang="es-CO" b="1" dirty="0" smtClean="0">
                <a:latin typeface="Agency FB" pitchFamily="34" charset="0"/>
              </a:rPr>
              <a:t>APLICACIONES DE </a:t>
            </a:r>
          </a:p>
          <a:p>
            <a:r>
              <a:rPr lang="es-CO" b="1" dirty="0" smtClean="0">
                <a:latin typeface="Agency FB" pitchFamily="34" charset="0"/>
              </a:rPr>
              <a:t>LARGO PLAZO (A</a:t>
            </a:r>
            <a:r>
              <a:rPr lang="es-CO" b="1" dirty="0">
                <a:latin typeface="Agency FB" pitchFamily="34" charset="0"/>
              </a:rPr>
              <a:t>L</a:t>
            </a:r>
            <a:r>
              <a:rPr lang="es-CO" b="1" dirty="0" smtClean="0">
                <a:latin typeface="Agency FB" pitchFamily="34" charset="0"/>
              </a:rPr>
              <a:t>P)</a:t>
            </a:r>
            <a:endParaRPr lang="es-CO" b="1" dirty="0">
              <a:latin typeface="Agency FB" pitchFamily="34" charset="0"/>
            </a:endParaRPr>
          </a:p>
        </p:txBody>
      </p:sp>
      <p:cxnSp>
        <p:nvCxnSpPr>
          <p:cNvPr id="14" name="13 Conector recto de flecha"/>
          <p:cNvCxnSpPr/>
          <p:nvPr/>
        </p:nvCxnSpPr>
        <p:spPr>
          <a:xfrm>
            <a:off x="3318040" y="5136090"/>
            <a:ext cx="2664296"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5" name="14 CuadroTexto"/>
          <p:cNvSpPr txBox="1"/>
          <p:nvPr/>
        </p:nvSpPr>
        <p:spPr>
          <a:xfrm>
            <a:off x="1203316" y="5879013"/>
            <a:ext cx="1924851" cy="646331"/>
          </a:xfrm>
          <a:prstGeom prst="rect">
            <a:avLst/>
          </a:prstGeom>
          <a:noFill/>
        </p:spPr>
        <p:txBody>
          <a:bodyPr wrap="square" rtlCol="0">
            <a:spAutoFit/>
          </a:bodyPr>
          <a:lstStyle/>
          <a:p>
            <a:r>
              <a:rPr lang="es-CO" b="1" dirty="0" smtClean="0">
                <a:latin typeface="Agency FB" pitchFamily="34" charset="0"/>
              </a:rPr>
              <a:t>GENERACIÓN INTERNA DE FONDOS (GIF)</a:t>
            </a:r>
            <a:endParaRPr lang="es-CO" b="1" dirty="0">
              <a:latin typeface="Agency FB" pitchFamily="34" charset="0"/>
            </a:endParaRPr>
          </a:p>
        </p:txBody>
      </p:sp>
      <p:sp>
        <p:nvSpPr>
          <p:cNvPr id="16" name="15 CuadroTexto"/>
          <p:cNvSpPr txBox="1"/>
          <p:nvPr/>
        </p:nvSpPr>
        <p:spPr>
          <a:xfrm>
            <a:off x="4038120" y="5990894"/>
            <a:ext cx="1512168" cy="369332"/>
          </a:xfrm>
          <a:prstGeom prst="rect">
            <a:avLst/>
          </a:prstGeom>
          <a:noFill/>
        </p:spPr>
        <p:txBody>
          <a:bodyPr wrap="square" rtlCol="0">
            <a:spAutoFit/>
          </a:bodyPr>
          <a:lstStyle/>
          <a:p>
            <a:r>
              <a:rPr lang="es-CO" dirty="0" smtClean="0">
                <a:latin typeface="Agency FB" pitchFamily="34" charset="0"/>
              </a:rPr>
              <a:t>Deben financiar…</a:t>
            </a:r>
            <a:endParaRPr lang="es-CO" dirty="0">
              <a:latin typeface="Agency FB" pitchFamily="34" charset="0"/>
            </a:endParaRPr>
          </a:p>
        </p:txBody>
      </p:sp>
      <p:sp>
        <p:nvSpPr>
          <p:cNvPr id="17" name="16 CuadroTexto"/>
          <p:cNvSpPr txBox="1"/>
          <p:nvPr/>
        </p:nvSpPr>
        <p:spPr>
          <a:xfrm>
            <a:off x="6103533" y="5879013"/>
            <a:ext cx="1924851" cy="646331"/>
          </a:xfrm>
          <a:prstGeom prst="rect">
            <a:avLst/>
          </a:prstGeom>
          <a:noFill/>
        </p:spPr>
        <p:txBody>
          <a:bodyPr wrap="square" rtlCol="0">
            <a:spAutoFit/>
          </a:bodyPr>
          <a:lstStyle/>
          <a:p>
            <a:r>
              <a:rPr lang="es-CO" b="1" dirty="0" smtClean="0">
                <a:latin typeface="Agency FB" pitchFamily="34" charset="0"/>
              </a:rPr>
              <a:t>ACP, ALP Y DIVIDENDOS</a:t>
            </a:r>
            <a:endParaRPr lang="es-CO" b="1" dirty="0">
              <a:latin typeface="Agency FB" pitchFamily="34" charset="0"/>
            </a:endParaRPr>
          </a:p>
        </p:txBody>
      </p:sp>
      <p:cxnSp>
        <p:nvCxnSpPr>
          <p:cNvPr id="18" name="17 Conector recto de flecha"/>
          <p:cNvCxnSpPr/>
          <p:nvPr/>
        </p:nvCxnSpPr>
        <p:spPr>
          <a:xfrm>
            <a:off x="3318040" y="6360226"/>
            <a:ext cx="266429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61204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2 Marcador de contenido"/>
          <p:cNvSpPr>
            <a:spLocks noGrp="1"/>
          </p:cNvSpPr>
          <p:nvPr>
            <p:ph idx="1"/>
          </p:nvPr>
        </p:nvSpPr>
        <p:spPr>
          <a:xfrm>
            <a:off x="323528" y="188640"/>
            <a:ext cx="8496944" cy="2160240"/>
          </a:xfrm>
        </p:spPr>
        <p:txBody>
          <a:bodyPr>
            <a:noAutofit/>
          </a:bodyPr>
          <a:lstStyle/>
          <a:p>
            <a:r>
              <a:rPr lang="es-CO" sz="2800" dirty="0" smtClean="0">
                <a:solidFill>
                  <a:schemeClr val="accent1">
                    <a:lumMod val="50000"/>
                  </a:schemeClr>
                </a:solidFill>
                <a:latin typeface="Agency FB" pitchFamily="34" charset="0"/>
              </a:rPr>
              <a:t>4.5  Estado de flujos de efectivo</a:t>
            </a:r>
          </a:p>
          <a:p>
            <a:endParaRPr lang="es-CO" sz="1200" dirty="0">
              <a:solidFill>
                <a:schemeClr val="accent1">
                  <a:lumMod val="50000"/>
                </a:schemeClr>
              </a:solidFill>
              <a:latin typeface="Agency FB" pitchFamily="34" charset="0"/>
            </a:endParaRPr>
          </a:p>
          <a:p>
            <a:pPr marL="450850"/>
            <a:r>
              <a:rPr lang="es-CO" sz="2200" b="0" dirty="0" smtClean="0">
                <a:latin typeface="Agency FB" pitchFamily="34" charset="0"/>
              </a:rPr>
              <a:t>Estado financiero básico obligatorio de Colombia a partir de Enero 1/94, cuya importante finalidad es la de determinar la CAPACIDAD DE GENERACIÓN Y USO DE EFECTIVO, clasificado en las siguientes actividades: </a:t>
            </a:r>
          </a:p>
        </p:txBody>
      </p:sp>
      <p:sp>
        <p:nvSpPr>
          <p:cNvPr id="13" name="12 CuadroTexto"/>
          <p:cNvSpPr txBox="1"/>
          <p:nvPr/>
        </p:nvSpPr>
        <p:spPr>
          <a:xfrm>
            <a:off x="3039243" y="2217638"/>
            <a:ext cx="3260949" cy="923330"/>
          </a:xfrm>
          <a:prstGeom prst="rect">
            <a:avLst/>
          </a:prstGeom>
          <a:noFill/>
        </p:spPr>
        <p:txBody>
          <a:bodyPr wrap="square" rtlCol="0">
            <a:spAutoFit/>
          </a:bodyPr>
          <a:lstStyle/>
          <a:p>
            <a:pPr marL="285750" indent="-285750">
              <a:buFont typeface="Arial" pitchFamily="34" charset="0"/>
              <a:buChar char="•"/>
            </a:pPr>
            <a:r>
              <a:rPr lang="es-CO" dirty="0" smtClean="0">
                <a:latin typeface="Agency FB" pitchFamily="34" charset="0"/>
              </a:rPr>
              <a:t>Actividades de inversión</a:t>
            </a:r>
          </a:p>
          <a:p>
            <a:pPr marL="285750" indent="-285750">
              <a:buFont typeface="Arial" pitchFamily="34" charset="0"/>
              <a:buChar char="•"/>
            </a:pPr>
            <a:r>
              <a:rPr lang="es-CO" dirty="0" smtClean="0">
                <a:latin typeface="Agency FB" pitchFamily="34" charset="0"/>
              </a:rPr>
              <a:t>Actividades de financiación</a:t>
            </a:r>
          </a:p>
          <a:p>
            <a:pPr marL="285750" indent="-285750">
              <a:buFont typeface="Arial" pitchFamily="34" charset="0"/>
              <a:buChar char="•"/>
            </a:pPr>
            <a:r>
              <a:rPr lang="es-CO" dirty="0" smtClean="0">
                <a:latin typeface="Agency FB" pitchFamily="34" charset="0"/>
              </a:rPr>
              <a:t>Actividades de operación </a:t>
            </a:r>
            <a:endParaRPr lang="es-CO" dirty="0">
              <a:latin typeface="Agency FB" pitchFamily="34" charset="0"/>
            </a:endParaRPr>
          </a:p>
        </p:txBody>
      </p:sp>
      <p:sp>
        <p:nvSpPr>
          <p:cNvPr id="14" name="13 CuadroTexto"/>
          <p:cNvSpPr txBox="1"/>
          <p:nvPr/>
        </p:nvSpPr>
        <p:spPr>
          <a:xfrm>
            <a:off x="323528" y="3140968"/>
            <a:ext cx="8424936" cy="1107996"/>
          </a:xfrm>
          <a:prstGeom prst="rect">
            <a:avLst/>
          </a:prstGeom>
          <a:noFill/>
        </p:spPr>
        <p:txBody>
          <a:bodyPr wrap="square" rtlCol="0">
            <a:spAutoFit/>
          </a:bodyPr>
          <a:lstStyle/>
          <a:p>
            <a:pPr marL="450850"/>
            <a:r>
              <a:rPr lang="es-CO" sz="2200" dirty="0" smtClean="0">
                <a:latin typeface="Agency FB" pitchFamily="34" charset="0"/>
              </a:rPr>
              <a:t>Su trascendencia es indiscutible en los análisis financieros, por cuanto la rentabilidad operacional deberá traducirse finalmente en LIQUIDEZ (disponibilidad de efectivo para cumplimiento de obligaciones e inversiones en el corto plazo. </a:t>
            </a:r>
            <a:endParaRPr lang="es-CO" sz="2200" dirty="0">
              <a:latin typeface="Agency FB" pitchFamily="34" charset="0"/>
            </a:endParaRPr>
          </a:p>
        </p:txBody>
      </p:sp>
      <p:sp>
        <p:nvSpPr>
          <p:cNvPr id="15" name="14 Abrir llave"/>
          <p:cNvSpPr/>
          <p:nvPr/>
        </p:nvSpPr>
        <p:spPr>
          <a:xfrm>
            <a:off x="2843808" y="2276872"/>
            <a:ext cx="360040" cy="792088"/>
          </a:xfrm>
          <a:prstGeom prst="leftBrace">
            <a:avLst>
              <a:gd name="adj1" fmla="val 34516"/>
              <a:gd name="adj2" fmla="val 49405"/>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s-CO"/>
          </a:p>
        </p:txBody>
      </p:sp>
      <p:sp>
        <p:nvSpPr>
          <p:cNvPr id="16" name="2 Marcador de contenido"/>
          <p:cNvSpPr txBox="1">
            <a:spLocks/>
          </p:cNvSpPr>
          <p:nvPr/>
        </p:nvSpPr>
        <p:spPr>
          <a:xfrm>
            <a:off x="287524" y="4581128"/>
            <a:ext cx="8496944" cy="2160240"/>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s-CO" sz="2800" dirty="0" smtClean="0">
                <a:solidFill>
                  <a:schemeClr val="accent1">
                    <a:lumMod val="50000"/>
                  </a:schemeClr>
                </a:solidFill>
                <a:latin typeface="Agency FB" pitchFamily="34" charset="0"/>
              </a:rPr>
              <a:t>4.6  Apalancamiento</a:t>
            </a:r>
          </a:p>
          <a:p>
            <a:endParaRPr lang="es-CO" sz="800" dirty="0" smtClean="0">
              <a:solidFill>
                <a:schemeClr val="accent1">
                  <a:lumMod val="50000"/>
                </a:schemeClr>
              </a:solidFill>
              <a:latin typeface="Agency FB" pitchFamily="34" charset="0"/>
            </a:endParaRPr>
          </a:p>
          <a:p>
            <a:pPr marL="531813"/>
            <a:r>
              <a:rPr lang="es-CO" sz="2200" b="0" dirty="0" smtClean="0">
                <a:latin typeface="Agency FB" pitchFamily="34" charset="0"/>
              </a:rPr>
              <a:t>Permite determinar la incidencia, sensibilidad y/o riesgo de la estructura de costos fijos (operacionales y financieros) en los resultados del ejercicio.</a:t>
            </a:r>
          </a:p>
          <a:p>
            <a:pPr marL="531813"/>
            <a:r>
              <a:rPr lang="es-CO" sz="2200" b="0" dirty="0" smtClean="0">
                <a:latin typeface="Agency FB" pitchFamily="34" charset="0"/>
              </a:rPr>
              <a:t>Importante indicador para planeación y gestión empresarial</a:t>
            </a:r>
          </a:p>
        </p:txBody>
      </p:sp>
    </p:spTree>
    <p:extLst>
      <p:ext uri="{BB962C8B-B14F-4D97-AF65-F5344CB8AC3E}">
        <p14:creationId xmlns:p14="http://schemas.microsoft.com/office/powerpoint/2010/main" val="60331235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80728"/>
            <a:ext cx="8147248" cy="5760640"/>
          </a:xfrm>
        </p:spPr>
        <p:txBody>
          <a:bodyPr>
            <a:noAutofit/>
          </a:bodyPr>
          <a:lstStyle/>
          <a:p>
            <a:r>
              <a:rPr lang="es-CO" sz="2600" b="0" dirty="0" smtClean="0">
                <a:latin typeface="Agency FB" pitchFamily="34" charset="0"/>
              </a:rPr>
              <a:t>Se presenta a continuación los estados financieros de los años (X-1) y X de la compañía ANÁLISIS S.A., presentados en la pasada asamblea general de accionistas.</a:t>
            </a:r>
          </a:p>
          <a:p>
            <a:endParaRPr lang="es-CO" sz="2600" b="0" dirty="0">
              <a:latin typeface="Agency FB" pitchFamily="34" charset="0"/>
            </a:endParaRPr>
          </a:p>
          <a:p>
            <a:r>
              <a:rPr lang="es-CO" sz="2600" b="0" dirty="0" smtClean="0">
                <a:latin typeface="Agency FB" pitchFamily="34" charset="0"/>
              </a:rPr>
              <a:t>Se debe efectuar un ANÁLISIS FINANCIERO de la evolución y situación actual de esta sociedad con base en herramientas tradicionales de análisis:</a:t>
            </a:r>
          </a:p>
          <a:p>
            <a:endParaRPr lang="es-CO" sz="2800" b="0" dirty="0" smtClean="0">
              <a:latin typeface="Agency FB" pitchFamily="34" charset="0"/>
            </a:endParaRPr>
          </a:p>
          <a:p>
            <a:endParaRPr lang="es-CO" sz="2800" b="0" dirty="0">
              <a:latin typeface="Agency FB" pitchFamily="34" charset="0"/>
            </a:endParaRPr>
          </a:p>
          <a:p>
            <a:endParaRPr lang="es-CO" sz="2800" b="0" dirty="0" smtClean="0">
              <a:latin typeface="Agency FB" pitchFamily="34" charset="0"/>
            </a:endParaRPr>
          </a:p>
          <a:p>
            <a:endParaRPr lang="es-CO" sz="2800" b="0" dirty="0">
              <a:latin typeface="Agency FB" pitchFamily="34" charset="0"/>
            </a:endParaRPr>
          </a:p>
          <a:p>
            <a:r>
              <a:rPr lang="es-CO" sz="2800" b="0" dirty="0" smtClean="0">
                <a:latin typeface="Agency FB" pitchFamily="34" charset="0"/>
              </a:rPr>
              <a:t>Emitir opinión a nivel de resumen ejecutivo.</a:t>
            </a:r>
            <a:endParaRPr lang="es-CO" sz="2800" b="0" dirty="0">
              <a:latin typeface="Agency FB" pitchFamily="34" charset="0"/>
            </a:endParaRPr>
          </a:p>
        </p:txBody>
      </p:sp>
      <p:sp>
        <p:nvSpPr>
          <p:cNvPr id="4" name="2 Marcador de contenido"/>
          <p:cNvSpPr txBox="1">
            <a:spLocks/>
          </p:cNvSpPr>
          <p:nvPr/>
        </p:nvSpPr>
        <p:spPr>
          <a:xfrm>
            <a:off x="539552" y="312440"/>
            <a:ext cx="7920880" cy="524272"/>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514350" indent="-514350">
              <a:buFont typeface="+mj-lt"/>
              <a:buAutoNum type="arabicPeriod" startAt="5"/>
            </a:pPr>
            <a:r>
              <a:rPr lang="es-CO" sz="3200" dirty="0" smtClean="0">
                <a:effectLst>
                  <a:outerShdw blurRad="38100" dist="38100" dir="2700000" algn="tl">
                    <a:srgbClr val="000000">
                      <a:alpha val="43137"/>
                    </a:srgbClr>
                  </a:outerShdw>
                </a:effectLst>
                <a:latin typeface="Agency FB" pitchFamily="34" charset="0"/>
              </a:rPr>
              <a:t> CASO   PRACTICO</a:t>
            </a:r>
            <a:endParaRPr lang="es-CO" sz="3200" dirty="0">
              <a:effectLst>
                <a:outerShdw blurRad="38100" dist="38100" dir="2700000" algn="tl">
                  <a:srgbClr val="000000">
                    <a:alpha val="43137"/>
                  </a:srgbClr>
                </a:outerShdw>
              </a:effectLst>
              <a:latin typeface="Agency FB" pitchFamily="34" charset="0"/>
            </a:endParaRPr>
          </a:p>
        </p:txBody>
      </p:sp>
      <p:sp>
        <p:nvSpPr>
          <p:cNvPr id="5" name="4 CuadroTexto"/>
          <p:cNvSpPr txBox="1"/>
          <p:nvPr/>
        </p:nvSpPr>
        <p:spPr>
          <a:xfrm>
            <a:off x="2339752" y="4082296"/>
            <a:ext cx="4392488" cy="1938992"/>
          </a:xfrm>
          <a:prstGeom prst="rect">
            <a:avLst/>
          </a:prstGeom>
          <a:noFill/>
        </p:spPr>
        <p:txBody>
          <a:bodyPr wrap="square" rtlCol="0">
            <a:spAutoFit/>
          </a:bodyPr>
          <a:lstStyle/>
          <a:p>
            <a:pPr marL="342900" indent="-342900">
              <a:buFont typeface="+mj-lt"/>
              <a:buAutoNum type="alphaLcParenR"/>
            </a:pPr>
            <a:r>
              <a:rPr lang="es-CO" sz="2000" dirty="0" smtClean="0">
                <a:latin typeface="Agency FB" pitchFamily="34" charset="0"/>
              </a:rPr>
              <a:t>Análisis vertical y horizontal</a:t>
            </a:r>
          </a:p>
          <a:p>
            <a:pPr marL="342900" indent="-342900">
              <a:buFont typeface="+mj-lt"/>
              <a:buAutoNum type="alphaLcParenR"/>
            </a:pPr>
            <a:r>
              <a:rPr lang="es-CO" sz="2000" dirty="0" smtClean="0">
                <a:latin typeface="Agency FB" pitchFamily="34" charset="0"/>
              </a:rPr>
              <a:t>Indicadores financieros</a:t>
            </a:r>
          </a:p>
          <a:p>
            <a:pPr marL="342900" indent="-342900">
              <a:buFont typeface="+mj-lt"/>
              <a:buAutoNum type="alphaLcParenR"/>
            </a:pPr>
            <a:r>
              <a:rPr lang="es-CO" sz="2000" dirty="0" smtClean="0">
                <a:latin typeface="Agency FB" pitchFamily="34" charset="0"/>
              </a:rPr>
              <a:t>Análisis del estado de fuentes y aplicación de fondos</a:t>
            </a:r>
          </a:p>
          <a:p>
            <a:pPr marL="342900" indent="-342900">
              <a:buFont typeface="+mj-lt"/>
              <a:buAutoNum type="alphaLcParenR"/>
            </a:pPr>
            <a:r>
              <a:rPr lang="es-CO" sz="2000" dirty="0" smtClean="0">
                <a:latin typeface="Agency FB" pitchFamily="34" charset="0"/>
              </a:rPr>
              <a:t>Cálculo grado de apalancamiento total</a:t>
            </a:r>
          </a:p>
          <a:p>
            <a:pPr marL="342900" indent="-342900">
              <a:buFont typeface="+mj-lt"/>
              <a:buAutoNum type="alphaLcParenR"/>
            </a:pPr>
            <a:r>
              <a:rPr lang="es-CO" sz="2000" dirty="0" smtClean="0">
                <a:latin typeface="Agency FB" pitchFamily="34" charset="0"/>
              </a:rPr>
              <a:t>Generación y uso de efectivo</a:t>
            </a:r>
            <a:endParaRPr lang="es-CO" sz="2000" dirty="0">
              <a:latin typeface="Agency FB" pitchFamily="34" charset="0"/>
            </a:endParaRPr>
          </a:p>
        </p:txBody>
      </p:sp>
    </p:spTree>
    <p:extLst>
      <p:ext uri="{BB962C8B-B14F-4D97-AF65-F5344CB8AC3E}">
        <p14:creationId xmlns:p14="http://schemas.microsoft.com/office/powerpoint/2010/main" val="31978896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611560" y="188640"/>
            <a:ext cx="7920880" cy="1152128"/>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s-CO" sz="2800" dirty="0" smtClean="0">
                <a:effectLst>
                  <a:outerShdw blurRad="38100" dist="38100" dir="2700000" algn="tl">
                    <a:srgbClr val="000000">
                      <a:alpha val="43137"/>
                    </a:srgbClr>
                  </a:outerShdw>
                </a:effectLst>
                <a:latin typeface="Agency FB" pitchFamily="34" charset="0"/>
              </a:rPr>
              <a:t>CIA. ANÁLISIS S.A.</a:t>
            </a:r>
          </a:p>
          <a:p>
            <a:pPr algn="ctr"/>
            <a:r>
              <a:rPr lang="es-CO" sz="2800" dirty="0" smtClean="0">
                <a:effectLst>
                  <a:outerShdw blurRad="38100" dist="38100" dir="2700000" algn="tl">
                    <a:srgbClr val="000000">
                      <a:alpha val="43137"/>
                    </a:srgbClr>
                  </a:outerShdw>
                </a:effectLst>
                <a:latin typeface="Agency FB" pitchFamily="34" charset="0"/>
              </a:rPr>
              <a:t>BALANCE GENERAL A DICIEMBRE 31</a:t>
            </a:r>
            <a:endParaRPr lang="es-CO" sz="2800" dirty="0">
              <a:effectLst>
                <a:outerShdw blurRad="38100" dist="38100" dir="2700000" algn="tl">
                  <a:srgbClr val="000000">
                    <a:alpha val="43137"/>
                  </a:srgbClr>
                </a:outerShdw>
              </a:effectLst>
              <a:latin typeface="Agency FB" pitchFamily="34" charset="0"/>
            </a:endParaRPr>
          </a:p>
        </p:txBody>
      </p:sp>
      <p:pic>
        <p:nvPicPr>
          <p:cNvPr id="14338" name="Picture 2" descr="D:\downloads\Imagen 013.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340769"/>
            <a:ext cx="8653778" cy="5347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0993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611560" y="260648"/>
            <a:ext cx="7920880" cy="1152128"/>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s-CO" sz="2800" dirty="0" smtClean="0">
                <a:effectLst>
                  <a:outerShdw blurRad="38100" dist="38100" dir="2700000" algn="tl">
                    <a:srgbClr val="000000">
                      <a:alpha val="43137"/>
                    </a:srgbClr>
                  </a:outerShdw>
                </a:effectLst>
                <a:latin typeface="Agency FB" pitchFamily="34" charset="0"/>
              </a:rPr>
              <a:t>CIA. ANÁLISIS S.A.</a:t>
            </a:r>
          </a:p>
          <a:p>
            <a:pPr algn="ctr"/>
            <a:r>
              <a:rPr lang="es-CO" sz="2800" dirty="0" smtClean="0">
                <a:effectLst>
                  <a:outerShdw blurRad="38100" dist="38100" dir="2700000" algn="tl">
                    <a:srgbClr val="000000">
                      <a:alpha val="43137"/>
                    </a:srgbClr>
                  </a:outerShdw>
                </a:effectLst>
                <a:latin typeface="Agency FB" pitchFamily="34" charset="0"/>
              </a:rPr>
              <a:t>ESTADOS DE RESULTADOS</a:t>
            </a:r>
            <a:endParaRPr lang="es-CO" sz="2800" dirty="0">
              <a:effectLst>
                <a:outerShdw blurRad="38100" dist="38100" dir="2700000" algn="tl">
                  <a:srgbClr val="000000">
                    <a:alpha val="43137"/>
                  </a:srgbClr>
                </a:outerShdw>
              </a:effectLst>
              <a:latin typeface="Agency FB" pitchFamily="34" charset="0"/>
            </a:endParaRPr>
          </a:p>
        </p:txBody>
      </p:sp>
      <p:pic>
        <p:nvPicPr>
          <p:cNvPr id="15362" name="Picture 2" descr="D:\downloads\Imagen 0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350" y="1700808"/>
            <a:ext cx="7934082" cy="4713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142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611560" y="260648"/>
            <a:ext cx="7920880" cy="1152128"/>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s-CO" sz="2800" dirty="0" smtClean="0">
                <a:effectLst>
                  <a:outerShdw blurRad="38100" dist="38100" dir="2700000" algn="tl">
                    <a:srgbClr val="000000">
                      <a:alpha val="43137"/>
                    </a:srgbClr>
                  </a:outerShdw>
                </a:effectLst>
                <a:latin typeface="Agency FB" pitchFamily="34" charset="0"/>
              </a:rPr>
              <a:t>CIA. ANÁLISIS S.A.</a:t>
            </a:r>
          </a:p>
          <a:p>
            <a:pPr algn="ctr"/>
            <a:r>
              <a:rPr lang="es-CO" sz="2800" dirty="0" smtClean="0">
                <a:effectLst>
                  <a:outerShdw blurRad="38100" dist="38100" dir="2700000" algn="tl">
                    <a:srgbClr val="000000">
                      <a:alpha val="43137"/>
                    </a:srgbClr>
                  </a:outerShdw>
                </a:effectLst>
                <a:latin typeface="Agency FB" pitchFamily="34" charset="0"/>
              </a:rPr>
              <a:t>ESTADO DE FUENTES Y APLICACIÓN DE FONDOS AÑO X</a:t>
            </a:r>
            <a:endParaRPr lang="es-CO" sz="2800" dirty="0">
              <a:effectLst>
                <a:outerShdw blurRad="38100" dist="38100" dir="2700000" algn="tl">
                  <a:srgbClr val="000000">
                    <a:alpha val="43137"/>
                  </a:srgbClr>
                </a:outerShdw>
              </a:effectLst>
              <a:latin typeface="Agency FB" pitchFamily="34" charset="0"/>
            </a:endParaRPr>
          </a:p>
        </p:txBody>
      </p:sp>
      <p:pic>
        <p:nvPicPr>
          <p:cNvPr id="16386" name="Picture 2" descr="D:\downloads\Imagen 016.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126" y="1844824"/>
            <a:ext cx="8500480"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142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extLst>
              <p:ext uri="{D42A27DB-BD31-4B8C-83A1-F6EECF244321}">
                <p14:modId xmlns:p14="http://schemas.microsoft.com/office/powerpoint/2010/main" val="40084017"/>
              </p:ext>
            </p:extLst>
          </p:nvPr>
        </p:nvGraphicFramePr>
        <p:xfrm>
          <a:off x="323528" y="113058"/>
          <a:ext cx="8388424" cy="6835140"/>
        </p:xfrm>
        <a:graphic>
          <a:graphicData uri="http://schemas.openxmlformats.org/drawingml/2006/table">
            <a:tbl>
              <a:tblPr firstRow="1" firstCol="1" bandRow="1">
                <a:tableStyleId>{5C22544A-7EE6-4342-B048-85BDC9FD1C3A}</a:tableStyleId>
              </a:tblPr>
              <a:tblGrid>
                <a:gridCol w="6608909"/>
                <a:gridCol w="951931"/>
                <a:gridCol w="827584"/>
              </a:tblGrid>
              <a:tr h="716704">
                <a:tc gridSpan="3">
                  <a:txBody>
                    <a:bodyPr/>
                    <a:lstStyle/>
                    <a:p>
                      <a:pPr algn="ctr">
                        <a:lnSpc>
                          <a:spcPct val="115000"/>
                        </a:lnSpc>
                        <a:spcAft>
                          <a:spcPts val="0"/>
                        </a:spcAft>
                      </a:pPr>
                      <a:r>
                        <a:rPr lang="es-CO" sz="1600" dirty="0">
                          <a:effectLst/>
                          <a:latin typeface="Agency FB" pitchFamily="34" charset="0"/>
                        </a:rPr>
                        <a:t>COMPAÑÍA ANÁLISIS S.A.</a:t>
                      </a:r>
                    </a:p>
                    <a:p>
                      <a:pPr algn="ctr">
                        <a:lnSpc>
                          <a:spcPct val="115000"/>
                        </a:lnSpc>
                        <a:spcAft>
                          <a:spcPts val="0"/>
                        </a:spcAft>
                      </a:pPr>
                      <a:r>
                        <a:rPr lang="es-CO" sz="1600" dirty="0">
                          <a:effectLst/>
                          <a:latin typeface="Agency FB" pitchFamily="34" charset="0"/>
                        </a:rPr>
                        <a:t>ESTADO DE FLUJOS DE EFECTIVO</a:t>
                      </a:r>
                    </a:p>
                    <a:p>
                      <a:pPr algn="ctr">
                        <a:lnSpc>
                          <a:spcPct val="115000"/>
                        </a:lnSpc>
                        <a:spcAft>
                          <a:spcPts val="0"/>
                        </a:spcAft>
                      </a:pPr>
                      <a:r>
                        <a:rPr lang="es-CO" sz="1600" dirty="0">
                          <a:effectLst/>
                          <a:latin typeface="Agency FB" pitchFamily="34" charset="0"/>
                        </a:rPr>
                        <a:t>MÉTODO DIRECTO – AÑO X</a:t>
                      </a:r>
                      <a:endParaRPr lang="es-CO" sz="1600" dirty="0">
                        <a:effectLst/>
                        <a:latin typeface="Agency FB" pitchFamily="34" charset="0"/>
                        <a:ea typeface="Calibri"/>
                        <a:cs typeface="Times New Roman"/>
                      </a:endParaRPr>
                    </a:p>
                  </a:txBody>
                  <a:tcPr marL="68580" marR="68580" marT="0" marB="0"/>
                </a:tc>
                <a:tc hMerge="1">
                  <a:txBody>
                    <a:bodyPr/>
                    <a:lstStyle/>
                    <a:p>
                      <a:endParaRPr lang="es-CO"/>
                    </a:p>
                  </a:txBody>
                  <a:tcPr/>
                </a:tc>
                <a:tc hMerge="1">
                  <a:txBody>
                    <a:bodyPr/>
                    <a:lstStyle/>
                    <a:p>
                      <a:endParaRPr lang="es-CO"/>
                    </a:p>
                  </a:txBody>
                  <a:tcPr/>
                </a:tc>
              </a:tr>
              <a:tr h="307159">
                <a:tc>
                  <a:txBody>
                    <a:bodyPr/>
                    <a:lstStyle/>
                    <a:p>
                      <a:pPr>
                        <a:lnSpc>
                          <a:spcPct val="115000"/>
                        </a:lnSpc>
                        <a:spcAft>
                          <a:spcPts val="0"/>
                        </a:spcAft>
                      </a:pPr>
                      <a:r>
                        <a:rPr lang="es-CO" sz="1800" b="1" dirty="0">
                          <a:solidFill>
                            <a:schemeClr val="tx1"/>
                          </a:solidFill>
                          <a:effectLst/>
                          <a:latin typeface="Agency FB" pitchFamily="34" charset="0"/>
                        </a:rPr>
                        <a:t>Saldo inicial de efectivo (Enero 1 año X)</a:t>
                      </a:r>
                      <a:endParaRPr lang="es-CO" sz="1800" b="1" dirty="0">
                        <a:solidFill>
                          <a:schemeClr val="tx1"/>
                        </a:solidFill>
                        <a:effectLst/>
                        <a:latin typeface="Agency FB" pitchFamily="34" charset="0"/>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es-CO" sz="1100" dirty="0">
                          <a:effectLst/>
                          <a:latin typeface="Agency FB" pitchFamily="34" charset="0"/>
                        </a:rPr>
                        <a:t> </a:t>
                      </a:r>
                      <a:endParaRPr lang="es-CO" sz="1100" dirty="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1100">
                          <a:effectLst/>
                          <a:latin typeface="Agency FB" pitchFamily="34" charset="0"/>
                        </a:rPr>
                        <a:t>100</a:t>
                      </a:r>
                      <a:endParaRPr lang="es-CO" sz="1100">
                        <a:effectLst/>
                        <a:latin typeface="Agency FB" pitchFamily="34" charset="0"/>
                        <a:ea typeface="Calibri"/>
                        <a:cs typeface="Times New Roman"/>
                      </a:endParaRPr>
                    </a:p>
                  </a:txBody>
                  <a:tcPr marL="68580" marR="68580" marT="0" marB="0"/>
                </a:tc>
              </a:tr>
              <a:tr h="307159">
                <a:tc>
                  <a:txBody>
                    <a:bodyPr/>
                    <a:lstStyle/>
                    <a:p>
                      <a:pPr>
                        <a:lnSpc>
                          <a:spcPct val="115000"/>
                        </a:lnSpc>
                        <a:spcAft>
                          <a:spcPts val="0"/>
                        </a:spcAft>
                      </a:pPr>
                      <a:r>
                        <a:rPr lang="es-CO" sz="1800" b="1" dirty="0">
                          <a:solidFill>
                            <a:schemeClr val="tx1"/>
                          </a:solidFill>
                          <a:effectLst/>
                          <a:latin typeface="Agency FB" pitchFamily="34" charset="0"/>
                        </a:rPr>
                        <a:t>(+) Actividades de operación: </a:t>
                      </a:r>
                      <a:endParaRPr lang="es-CO" sz="1800" b="1" dirty="0">
                        <a:solidFill>
                          <a:schemeClr val="tx1"/>
                        </a:solidFill>
                        <a:effectLst/>
                        <a:latin typeface="Agency FB" pitchFamily="34" charset="0"/>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es-CO" sz="1100">
                          <a:effectLst/>
                          <a:latin typeface="Agency FB" pitchFamily="34" charset="0"/>
                        </a:rPr>
                        <a:t> </a:t>
                      </a:r>
                      <a:endParaRPr lang="es-CO" sz="110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1100" dirty="0">
                          <a:effectLst/>
                          <a:latin typeface="Agency FB" pitchFamily="34" charset="0"/>
                        </a:rPr>
                        <a:t> </a:t>
                      </a:r>
                      <a:endParaRPr lang="es-CO" sz="1100" dirty="0">
                        <a:effectLst/>
                        <a:latin typeface="Agency FB" pitchFamily="34" charset="0"/>
                        <a:ea typeface="Calibri"/>
                        <a:cs typeface="Times New Roman"/>
                      </a:endParaRPr>
                    </a:p>
                  </a:txBody>
                  <a:tcPr marL="68580" marR="68580" marT="0" marB="0"/>
                </a:tc>
              </a:tr>
              <a:tr h="307159">
                <a:tc>
                  <a:txBody>
                    <a:bodyPr/>
                    <a:lstStyle/>
                    <a:p>
                      <a:pPr>
                        <a:lnSpc>
                          <a:spcPct val="115000"/>
                        </a:lnSpc>
                        <a:spcAft>
                          <a:spcPts val="0"/>
                        </a:spcAft>
                      </a:pPr>
                      <a:r>
                        <a:rPr lang="es-CO" sz="1800" b="0" dirty="0">
                          <a:solidFill>
                            <a:schemeClr val="tx1"/>
                          </a:solidFill>
                          <a:effectLst/>
                          <a:latin typeface="Agency FB" pitchFamily="34" charset="0"/>
                        </a:rPr>
                        <a:t>Recaudo por ventas </a:t>
                      </a:r>
                      <a:endParaRPr lang="es-CO" sz="1800" b="0" dirty="0">
                        <a:solidFill>
                          <a:schemeClr val="tx1"/>
                        </a:solidFill>
                        <a:effectLst/>
                        <a:latin typeface="Agency FB" pitchFamily="34" charset="0"/>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es-CO" sz="1100">
                          <a:effectLst/>
                          <a:latin typeface="Agency FB" pitchFamily="34" charset="0"/>
                        </a:rPr>
                        <a:t>1.100</a:t>
                      </a:r>
                      <a:endParaRPr lang="es-CO" sz="110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1100" dirty="0">
                          <a:effectLst/>
                          <a:latin typeface="Agency FB" pitchFamily="34" charset="0"/>
                        </a:rPr>
                        <a:t> </a:t>
                      </a:r>
                      <a:endParaRPr lang="es-CO" sz="1100" dirty="0">
                        <a:effectLst/>
                        <a:latin typeface="Agency FB" pitchFamily="34" charset="0"/>
                        <a:ea typeface="Calibri"/>
                        <a:cs typeface="Times New Roman"/>
                      </a:endParaRPr>
                    </a:p>
                  </a:txBody>
                  <a:tcPr marL="68580" marR="68580" marT="0" marB="0"/>
                </a:tc>
              </a:tr>
              <a:tr h="307159">
                <a:tc>
                  <a:txBody>
                    <a:bodyPr/>
                    <a:lstStyle/>
                    <a:p>
                      <a:pPr>
                        <a:lnSpc>
                          <a:spcPct val="115000"/>
                        </a:lnSpc>
                        <a:spcAft>
                          <a:spcPts val="0"/>
                        </a:spcAft>
                      </a:pPr>
                      <a:r>
                        <a:rPr lang="es-CO" sz="1800" b="0" dirty="0">
                          <a:solidFill>
                            <a:schemeClr val="tx1"/>
                          </a:solidFill>
                          <a:effectLst/>
                          <a:latin typeface="Agency FB" pitchFamily="34" charset="0"/>
                        </a:rPr>
                        <a:t>Pago de proveedores</a:t>
                      </a:r>
                      <a:endParaRPr lang="es-CO" sz="1800" b="0" dirty="0">
                        <a:solidFill>
                          <a:schemeClr val="tx1"/>
                        </a:solidFill>
                        <a:effectLst/>
                        <a:latin typeface="Agency FB" pitchFamily="34" charset="0"/>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es-CO" sz="1100">
                          <a:effectLst/>
                          <a:latin typeface="Agency FB" pitchFamily="34" charset="0"/>
                        </a:rPr>
                        <a:t>-600</a:t>
                      </a:r>
                      <a:endParaRPr lang="es-CO" sz="110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1100" dirty="0">
                          <a:effectLst/>
                          <a:latin typeface="Agency FB" pitchFamily="34" charset="0"/>
                        </a:rPr>
                        <a:t> </a:t>
                      </a:r>
                      <a:endParaRPr lang="es-CO" sz="1100" dirty="0">
                        <a:effectLst/>
                        <a:latin typeface="Agency FB" pitchFamily="34" charset="0"/>
                        <a:ea typeface="Calibri"/>
                        <a:cs typeface="Times New Roman"/>
                      </a:endParaRPr>
                    </a:p>
                  </a:txBody>
                  <a:tcPr marL="68580" marR="68580" marT="0" marB="0"/>
                </a:tc>
              </a:tr>
              <a:tr h="307159">
                <a:tc>
                  <a:txBody>
                    <a:bodyPr/>
                    <a:lstStyle/>
                    <a:p>
                      <a:pPr>
                        <a:lnSpc>
                          <a:spcPct val="115000"/>
                        </a:lnSpc>
                        <a:spcAft>
                          <a:spcPts val="0"/>
                        </a:spcAft>
                      </a:pPr>
                      <a:r>
                        <a:rPr lang="es-CO" sz="1800" b="0" dirty="0">
                          <a:solidFill>
                            <a:schemeClr val="tx1"/>
                          </a:solidFill>
                          <a:effectLst/>
                          <a:latin typeface="Agency FB" pitchFamily="34" charset="0"/>
                        </a:rPr>
                        <a:t>Pago gastos operacionales</a:t>
                      </a:r>
                      <a:endParaRPr lang="es-CO" sz="1800" b="0" dirty="0">
                        <a:solidFill>
                          <a:schemeClr val="tx1"/>
                        </a:solidFill>
                        <a:effectLst/>
                        <a:latin typeface="Agency FB" pitchFamily="34" charset="0"/>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es-CO" sz="1100" dirty="0">
                          <a:effectLst/>
                          <a:latin typeface="Agency FB" pitchFamily="34" charset="0"/>
                        </a:rPr>
                        <a:t>-70</a:t>
                      </a:r>
                      <a:endParaRPr lang="es-CO" sz="1100" dirty="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1100" dirty="0">
                          <a:effectLst/>
                          <a:latin typeface="Agency FB" pitchFamily="34" charset="0"/>
                        </a:rPr>
                        <a:t> </a:t>
                      </a:r>
                      <a:endParaRPr lang="es-CO" sz="1100" dirty="0">
                        <a:effectLst/>
                        <a:latin typeface="Agency FB" pitchFamily="34" charset="0"/>
                        <a:ea typeface="Calibri"/>
                        <a:cs typeface="Times New Roman"/>
                      </a:endParaRPr>
                    </a:p>
                  </a:txBody>
                  <a:tcPr marL="68580" marR="68580" marT="0" marB="0"/>
                </a:tc>
              </a:tr>
              <a:tr h="307159">
                <a:tc>
                  <a:txBody>
                    <a:bodyPr/>
                    <a:lstStyle/>
                    <a:p>
                      <a:pPr>
                        <a:lnSpc>
                          <a:spcPct val="115000"/>
                        </a:lnSpc>
                        <a:spcAft>
                          <a:spcPts val="0"/>
                        </a:spcAft>
                      </a:pPr>
                      <a:r>
                        <a:rPr lang="es-CO" sz="1800" b="0" dirty="0">
                          <a:solidFill>
                            <a:schemeClr val="tx1"/>
                          </a:solidFill>
                          <a:effectLst/>
                          <a:latin typeface="Agency FB" pitchFamily="34" charset="0"/>
                        </a:rPr>
                        <a:t>Recaudo otros ingresos</a:t>
                      </a:r>
                      <a:endParaRPr lang="es-CO" sz="1800" b="0" dirty="0">
                        <a:solidFill>
                          <a:schemeClr val="tx1"/>
                        </a:solidFill>
                        <a:effectLst/>
                        <a:latin typeface="Agency FB" pitchFamily="34" charset="0"/>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es-CO" sz="1100" dirty="0">
                          <a:effectLst/>
                          <a:latin typeface="Agency FB" pitchFamily="34" charset="0"/>
                        </a:rPr>
                        <a:t>100</a:t>
                      </a:r>
                      <a:endParaRPr lang="es-CO" sz="1100" dirty="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1100" dirty="0">
                          <a:effectLst/>
                          <a:latin typeface="Agency FB" pitchFamily="34" charset="0"/>
                        </a:rPr>
                        <a:t> </a:t>
                      </a:r>
                      <a:endParaRPr lang="es-CO" sz="1100" dirty="0">
                        <a:effectLst/>
                        <a:latin typeface="Agency FB" pitchFamily="34" charset="0"/>
                        <a:ea typeface="Calibri"/>
                        <a:cs typeface="Times New Roman"/>
                      </a:endParaRPr>
                    </a:p>
                  </a:txBody>
                  <a:tcPr marL="68580" marR="68580" marT="0" marB="0"/>
                </a:tc>
              </a:tr>
              <a:tr h="307159">
                <a:tc>
                  <a:txBody>
                    <a:bodyPr/>
                    <a:lstStyle/>
                    <a:p>
                      <a:pPr>
                        <a:lnSpc>
                          <a:spcPct val="115000"/>
                        </a:lnSpc>
                        <a:spcAft>
                          <a:spcPts val="0"/>
                        </a:spcAft>
                      </a:pPr>
                      <a:r>
                        <a:rPr lang="es-CO" sz="1800" b="0" dirty="0">
                          <a:solidFill>
                            <a:schemeClr val="tx1"/>
                          </a:solidFill>
                          <a:effectLst/>
                          <a:latin typeface="Agency FB" pitchFamily="34" charset="0"/>
                        </a:rPr>
                        <a:t>Pago otros egresos</a:t>
                      </a:r>
                      <a:endParaRPr lang="es-CO" sz="1800" b="0" dirty="0">
                        <a:solidFill>
                          <a:schemeClr val="tx1"/>
                        </a:solidFill>
                        <a:effectLst/>
                        <a:latin typeface="Agency FB" pitchFamily="34" charset="0"/>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es-CO" sz="1100">
                          <a:effectLst/>
                          <a:latin typeface="Agency FB" pitchFamily="34" charset="0"/>
                        </a:rPr>
                        <a:t>-50</a:t>
                      </a:r>
                      <a:endParaRPr lang="es-CO" sz="110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1100" dirty="0">
                          <a:effectLst/>
                          <a:latin typeface="Agency FB" pitchFamily="34" charset="0"/>
                        </a:rPr>
                        <a:t> </a:t>
                      </a:r>
                      <a:endParaRPr lang="es-CO" sz="1100" dirty="0">
                        <a:effectLst/>
                        <a:latin typeface="Agency FB" pitchFamily="34" charset="0"/>
                        <a:ea typeface="Calibri"/>
                        <a:cs typeface="Times New Roman"/>
                      </a:endParaRPr>
                    </a:p>
                  </a:txBody>
                  <a:tcPr marL="68580" marR="68580" marT="0" marB="0"/>
                </a:tc>
              </a:tr>
              <a:tr h="307159">
                <a:tc>
                  <a:txBody>
                    <a:bodyPr/>
                    <a:lstStyle/>
                    <a:p>
                      <a:pPr>
                        <a:lnSpc>
                          <a:spcPct val="115000"/>
                        </a:lnSpc>
                        <a:spcAft>
                          <a:spcPts val="0"/>
                        </a:spcAft>
                      </a:pPr>
                      <a:r>
                        <a:rPr lang="es-CO" sz="1800" b="0" dirty="0">
                          <a:solidFill>
                            <a:schemeClr val="tx1"/>
                          </a:solidFill>
                          <a:effectLst/>
                          <a:latin typeface="Agency FB" pitchFamily="34" charset="0"/>
                        </a:rPr>
                        <a:t>Pago impuesto de renta</a:t>
                      </a:r>
                      <a:endParaRPr lang="es-CO" sz="1800" b="0" dirty="0">
                        <a:solidFill>
                          <a:schemeClr val="tx1"/>
                        </a:solidFill>
                        <a:effectLst/>
                        <a:latin typeface="Agency FB" pitchFamily="34" charset="0"/>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es-CO" sz="1100">
                          <a:effectLst/>
                          <a:latin typeface="Agency FB" pitchFamily="34" charset="0"/>
                        </a:rPr>
                        <a:t>-40</a:t>
                      </a:r>
                      <a:endParaRPr lang="es-CO" sz="110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1100" dirty="0">
                          <a:effectLst/>
                          <a:latin typeface="Agency FB" pitchFamily="34" charset="0"/>
                        </a:rPr>
                        <a:t> </a:t>
                      </a:r>
                      <a:endParaRPr lang="es-CO" sz="1100" dirty="0">
                        <a:effectLst/>
                        <a:latin typeface="Agency FB" pitchFamily="34" charset="0"/>
                        <a:ea typeface="Calibri"/>
                        <a:cs typeface="Times New Roman"/>
                      </a:endParaRPr>
                    </a:p>
                  </a:txBody>
                  <a:tcPr marL="68580" marR="68580" marT="0" marB="0"/>
                </a:tc>
              </a:tr>
              <a:tr h="307159">
                <a:tc>
                  <a:txBody>
                    <a:bodyPr/>
                    <a:lstStyle/>
                    <a:p>
                      <a:pPr>
                        <a:lnSpc>
                          <a:spcPct val="115000"/>
                        </a:lnSpc>
                        <a:spcAft>
                          <a:spcPts val="0"/>
                        </a:spcAft>
                      </a:pPr>
                      <a:r>
                        <a:rPr lang="es-CO" sz="1800" b="0" dirty="0">
                          <a:solidFill>
                            <a:schemeClr val="tx1"/>
                          </a:solidFill>
                          <a:effectLst/>
                          <a:latin typeface="Agency FB" pitchFamily="34" charset="0"/>
                        </a:rPr>
                        <a:t>Pago impuesto a las ventas</a:t>
                      </a:r>
                      <a:endParaRPr lang="es-CO" sz="1800" b="0" dirty="0">
                        <a:solidFill>
                          <a:schemeClr val="tx1"/>
                        </a:solidFill>
                        <a:effectLst/>
                        <a:latin typeface="Agency FB" pitchFamily="34" charset="0"/>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es-CO" sz="1100">
                          <a:effectLst/>
                          <a:latin typeface="Agency FB" pitchFamily="34" charset="0"/>
                        </a:rPr>
                        <a:t>-10</a:t>
                      </a:r>
                      <a:endParaRPr lang="es-CO" sz="110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1100" dirty="0">
                          <a:effectLst/>
                          <a:latin typeface="Agency FB" pitchFamily="34" charset="0"/>
                        </a:rPr>
                        <a:t> </a:t>
                      </a:r>
                      <a:endParaRPr lang="es-CO" sz="1100" dirty="0">
                        <a:effectLst/>
                        <a:latin typeface="Agency FB" pitchFamily="34" charset="0"/>
                        <a:ea typeface="Calibri"/>
                        <a:cs typeface="Times New Roman"/>
                      </a:endParaRPr>
                    </a:p>
                  </a:txBody>
                  <a:tcPr marL="68580" marR="68580" marT="0" marB="0"/>
                </a:tc>
              </a:tr>
              <a:tr h="307159">
                <a:tc>
                  <a:txBody>
                    <a:bodyPr/>
                    <a:lstStyle/>
                    <a:p>
                      <a:pPr>
                        <a:lnSpc>
                          <a:spcPct val="115000"/>
                        </a:lnSpc>
                        <a:spcAft>
                          <a:spcPts val="0"/>
                        </a:spcAft>
                      </a:pPr>
                      <a:r>
                        <a:rPr lang="es-CO" sz="1800" b="0" dirty="0">
                          <a:solidFill>
                            <a:schemeClr val="tx1"/>
                          </a:solidFill>
                          <a:effectLst/>
                          <a:latin typeface="Agency FB" pitchFamily="34" charset="0"/>
                        </a:rPr>
                        <a:t>Efectivo neto generado actividades de operación </a:t>
                      </a:r>
                      <a:endParaRPr lang="es-CO" sz="1800" b="0" dirty="0">
                        <a:solidFill>
                          <a:schemeClr val="tx1"/>
                        </a:solidFill>
                        <a:effectLst/>
                        <a:latin typeface="Agency FB" pitchFamily="34" charset="0"/>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es-CO" sz="1100">
                          <a:effectLst/>
                          <a:latin typeface="Agency FB" pitchFamily="34" charset="0"/>
                        </a:rPr>
                        <a:t> </a:t>
                      </a:r>
                      <a:endParaRPr lang="es-CO" sz="110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1100" dirty="0">
                          <a:effectLst/>
                          <a:latin typeface="Agency FB" pitchFamily="34" charset="0"/>
                        </a:rPr>
                        <a:t>430</a:t>
                      </a:r>
                      <a:endParaRPr lang="es-CO" sz="1100" dirty="0">
                        <a:effectLst/>
                        <a:latin typeface="Agency FB" pitchFamily="34" charset="0"/>
                        <a:ea typeface="Calibri"/>
                        <a:cs typeface="Times New Roman"/>
                      </a:endParaRPr>
                    </a:p>
                  </a:txBody>
                  <a:tcPr marL="68580" marR="68580" marT="0" marB="0"/>
                </a:tc>
              </a:tr>
              <a:tr h="307159">
                <a:tc>
                  <a:txBody>
                    <a:bodyPr/>
                    <a:lstStyle/>
                    <a:p>
                      <a:pPr>
                        <a:lnSpc>
                          <a:spcPct val="115000"/>
                        </a:lnSpc>
                        <a:spcAft>
                          <a:spcPts val="0"/>
                        </a:spcAft>
                      </a:pPr>
                      <a:r>
                        <a:rPr lang="es-CO" sz="1800" b="1" i="0" dirty="0">
                          <a:solidFill>
                            <a:schemeClr val="tx1"/>
                          </a:solidFill>
                          <a:effectLst/>
                          <a:latin typeface="Agency FB" pitchFamily="34" charset="0"/>
                        </a:rPr>
                        <a:t>(+) Actividades de financiación: </a:t>
                      </a:r>
                      <a:endParaRPr lang="es-CO" sz="1800" b="1" i="0" dirty="0">
                        <a:solidFill>
                          <a:schemeClr val="tx1"/>
                        </a:solidFill>
                        <a:effectLst/>
                        <a:latin typeface="Agency FB" pitchFamily="34" charset="0"/>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es-CO" sz="1100">
                          <a:effectLst/>
                          <a:latin typeface="Agency FB" pitchFamily="34" charset="0"/>
                        </a:rPr>
                        <a:t> </a:t>
                      </a:r>
                      <a:endParaRPr lang="es-CO" sz="110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1100" dirty="0">
                          <a:effectLst/>
                          <a:latin typeface="Agency FB" pitchFamily="34" charset="0"/>
                        </a:rPr>
                        <a:t> </a:t>
                      </a:r>
                      <a:endParaRPr lang="es-CO" sz="1100" dirty="0">
                        <a:effectLst/>
                        <a:latin typeface="Agency FB" pitchFamily="34" charset="0"/>
                        <a:ea typeface="Calibri"/>
                        <a:cs typeface="Times New Roman"/>
                      </a:endParaRPr>
                    </a:p>
                  </a:txBody>
                  <a:tcPr marL="68580" marR="68580" marT="0" marB="0"/>
                </a:tc>
              </a:tr>
              <a:tr h="307159">
                <a:tc>
                  <a:txBody>
                    <a:bodyPr/>
                    <a:lstStyle/>
                    <a:p>
                      <a:pPr>
                        <a:lnSpc>
                          <a:spcPct val="115000"/>
                        </a:lnSpc>
                        <a:spcAft>
                          <a:spcPts val="0"/>
                        </a:spcAft>
                      </a:pPr>
                      <a:r>
                        <a:rPr lang="es-CO" sz="1800" b="0" dirty="0">
                          <a:solidFill>
                            <a:schemeClr val="tx1"/>
                          </a:solidFill>
                          <a:effectLst/>
                          <a:latin typeface="Agency FB" pitchFamily="34" charset="0"/>
                        </a:rPr>
                        <a:t>Pago de obligaciones financieras corto plazo</a:t>
                      </a:r>
                      <a:endParaRPr lang="es-CO" sz="1800" b="0" dirty="0">
                        <a:solidFill>
                          <a:schemeClr val="tx1"/>
                        </a:solidFill>
                        <a:effectLst/>
                        <a:latin typeface="Agency FB" pitchFamily="34" charset="0"/>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es-CO" sz="1100">
                          <a:effectLst/>
                          <a:latin typeface="Agency FB" pitchFamily="34" charset="0"/>
                        </a:rPr>
                        <a:t>-80</a:t>
                      </a:r>
                      <a:endParaRPr lang="es-CO" sz="110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1100" dirty="0">
                          <a:effectLst/>
                          <a:latin typeface="Agency FB" pitchFamily="34" charset="0"/>
                        </a:rPr>
                        <a:t> </a:t>
                      </a:r>
                      <a:endParaRPr lang="es-CO" sz="1100" dirty="0">
                        <a:effectLst/>
                        <a:latin typeface="Agency FB" pitchFamily="34" charset="0"/>
                        <a:ea typeface="Calibri"/>
                        <a:cs typeface="Times New Roman"/>
                      </a:endParaRPr>
                    </a:p>
                  </a:txBody>
                  <a:tcPr marL="68580" marR="68580" marT="0" marB="0"/>
                </a:tc>
              </a:tr>
              <a:tr h="307159">
                <a:tc>
                  <a:txBody>
                    <a:bodyPr/>
                    <a:lstStyle/>
                    <a:p>
                      <a:pPr>
                        <a:lnSpc>
                          <a:spcPct val="115000"/>
                        </a:lnSpc>
                        <a:spcAft>
                          <a:spcPts val="0"/>
                        </a:spcAft>
                      </a:pPr>
                      <a:r>
                        <a:rPr lang="es-CO" sz="1800" b="0" dirty="0">
                          <a:solidFill>
                            <a:schemeClr val="tx1"/>
                          </a:solidFill>
                          <a:effectLst/>
                          <a:latin typeface="Agency FB" pitchFamily="34" charset="0"/>
                        </a:rPr>
                        <a:t>Ingreso obligaciones financieras largo plazo</a:t>
                      </a:r>
                      <a:endParaRPr lang="es-CO" sz="1800" b="0" dirty="0">
                        <a:solidFill>
                          <a:schemeClr val="tx1"/>
                        </a:solidFill>
                        <a:effectLst/>
                        <a:latin typeface="Agency FB" pitchFamily="34" charset="0"/>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es-CO" sz="1100">
                          <a:effectLst/>
                          <a:latin typeface="Agency FB" pitchFamily="34" charset="0"/>
                        </a:rPr>
                        <a:t>280</a:t>
                      </a:r>
                      <a:endParaRPr lang="es-CO" sz="110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1100" dirty="0">
                          <a:effectLst/>
                          <a:latin typeface="Agency FB" pitchFamily="34" charset="0"/>
                        </a:rPr>
                        <a:t> </a:t>
                      </a:r>
                      <a:endParaRPr lang="es-CO" sz="1100" dirty="0">
                        <a:effectLst/>
                        <a:latin typeface="Agency FB" pitchFamily="34" charset="0"/>
                        <a:ea typeface="Calibri"/>
                        <a:cs typeface="Times New Roman"/>
                      </a:endParaRPr>
                    </a:p>
                  </a:txBody>
                  <a:tcPr marL="68580" marR="68580" marT="0" marB="0"/>
                </a:tc>
              </a:tr>
              <a:tr h="307159">
                <a:tc>
                  <a:txBody>
                    <a:bodyPr/>
                    <a:lstStyle/>
                    <a:p>
                      <a:pPr>
                        <a:lnSpc>
                          <a:spcPct val="115000"/>
                        </a:lnSpc>
                        <a:spcAft>
                          <a:spcPts val="0"/>
                        </a:spcAft>
                      </a:pPr>
                      <a:r>
                        <a:rPr lang="es-CO" sz="1800" b="0" dirty="0">
                          <a:solidFill>
                            <a:schemeClr val="tx1"/>
                          </a:solidFill>
                          <a:effectLst/>
                          <a:latin typeface="Agency FB" pitchFamily="34" charset="0"/>
                        </a:rPr>
                        <a:t>Pago gastos financieros</a:t>
                      </a:r>
                      <a:endParaRPr lang="es-CO" sz="1800" b="0" dirty="0">
                        <a:solidFill>
                          <a:schemeClr val="tx1"/>
                        </a:solidFill>
                        <a:effectLst/>
                        <a:latin typeface="Agency FB" pitchFamily="34" charset="0"/>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es-CO" sz="1100">
                          <a:effectLst/>
                          <a:latin typeface="Agency FB" pitchFamily="34" charset="0"/>
                        </a:rPr>
                        <a:t>-150</a:t>
                      </a:r>
                      <a:endParaRPr lang="es-CO" sz="110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1100" dirty="0">
                          <a:effectLst/>
                          <a:latin typeface="Agency FB" pitchFamily="34" charset="0"/>
                        </a:rPr>
                        <a:t> </a:t>
                      </a:r>
                      <a:endParaRPr lang="es-CO" sz="1100" dirty="0">
                        <a:effectLst/>
                        <a:latin typeface="Agency FB" pitchFamily="34" charset="0"/>
                        <a:ea typeface="Calibri"/>
                        <a:cs typeface="Times New Roman"/>
                      </a:endParaRPr>
                    </a:p>
                  </a:txBody>
                  <a:tcPr marL="68580" marR="68580" marT="0" marB="0"/>
                </a:tc>
              </a:tr>
              <a:tr h="307159">
                <a:tc>
                  <a:txBody>
                    <a:bodyPr/>
                    <a:lstStyle/>
                    <a:p>
                      <a:pPr>
                        <a:lnSpc>
                          <a:spcPct val="115000"/>
                        </a:lnSpc>
                        <a:spcAft>
                          <a:spcPts val="0"/>
                        </a:spcAft>
                      </a:pPr>
                      <a:r>
                        <a:rPr lang="es-CO" sz="1800" b="0" dirty="0">
                          <a:solidFill>
                            <a:schemeClr val="tx1"/>
                          </a:solidFill>
                          <a:effectLst/>
                          <a:latin typeface="Agency FB" pitchFamily="34" charset="0"/>
                        </a:rPr>
                        <a:t>Efectivo neto generado actividades de financiación </a:t>
                      </a:r>
                      <a:endParaRPr lang="es-CO" sz="1800" b="0" dirty="0">
                        <a:solidFill>
                          <a:schemeClr val="tx1"/>
                        </a:solidFill>
                        <a:effectLst/>
                        <a:latin typeface="Agency FB" pitchFamily="34" charset="0"/>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es-CO" sz="1100">
                          <a:effectLst/>
                          <a:latin typeface="Agency FB" pitchFamily="34" charset="0"/>
                        </a:rPr>
                        <a:t> </a:t>
                      </a:r>
                      <a:endParaRPr lang="es-CO" sz="110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1100" dirty="0">
                          <a:effectLst/>
                          <a:latin typeface="Agency FB" pitchFamily="34" charset="0"/>
                        </a:rPr>
                        <a:t>50</a:t>
                      </a:r>
                      <a:endParaRPr lang="es-CO" sz="1100" dirty="0">
                        <a:effectLst/>
                        <a:latin typeface="Agency FB" pitchFamily="34" charset="0"/>
                        <a:ea typeface="Calibri"/>
                        <a:cs typeface="Times New Roman"/>
                      </a:endParaRPr>
                    </a:p>
                  </a:txBody>
                  <a:tcPr marL="68580" marR="68580" marT="0" marB="0"/>
                </a:tc>
              </a:tr>
              <a:tr h="307159">
                <a:tc>
                  <a:txBody>
                    <a:bodyPr/>
                    <a:lstStyle/>
                    <a:p>
                      <a:pPr>
                        <a:lnSpc>
                          <a:spcPct val="115000"/>
                        </a:lnSpc>
                        <a:spcAft>
                          <a:spcPts val="0"/>
                        </a:spcAft>
                      </a:pPr>
                      <a:r>
                        <a:rPr lang="es-CO" sz="1800" b="1" dirty="0">
                          <a:solidFill>
                            <a:schemeClr val="tx1"/>
                          </a:solidFill>
                          <a:effectLst/>
                          <a:latin typeface="Agency FB" pitchFamily="34" charset="0"/>
                        </a:rPr>
                        <a:t>(-) Actividades de inversión</a:t>
                      </a:r>
                      <a:endParaRPr lang="es-CO" sz="1800" b="1" dirty="0">
                        <a:solidFill>
                          <a:schemeClr val="tx1"/>
                        </a:solidFill>
                        <a:effectLst/>
                        <a:latin typeface="Agency FB" pitchFamily="34" charset="0"/>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es-CO" sz="1100">
                          <a:effectLst/>
                          <a:latin typeface="Agency FB" pitchFamily="34" charset="0"/>
                        </a:rPr>
                        <a:t> </a:t>
                      </a:r>
                      <a:endParaRPr lang="es-CO" sz="110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1100" dirty="0">
                          <a:effectLst/>
                          <a:latin typeface="Agency FB" pitchFamily="34" charset="0"/>
                        </a:rPr>
                        <a:t> </a:t>
                      </a:r>
                      <a:endParaRPr lang="es-CO" sz="1100" dirty="0">
                        <a:effectLst/>
                        <a:latin typeface="Agency FB" pitchFamily="34" charset="0"/>
                        <a:ea typeface="Calibri"/>
                        <a:cs typeface="Times New Roman"/>
                      </a:endParaRPr>
                    </a:p>
                  </a:txBody>
                  <a:tcPr marL="68580" marR="68580" marT="0" marB="0"/>
                </a:tc>
              </a:tr>
              <a:tr h="307159">
                <a:tc>
                  <a:txBody>
                    <a:bodyPr/>
                    <a:lstStyle/>
                    <a:p>
                      <a:pPr>
                        <a:lnSpc>
                          <a:spcPct val="115000"/>
                        </a:lnSpc>
                        <a:spcAft>
                          <a:spcPts val="0"/>
                        </a:spcAft>
                      </a:pPr>
                      <a:r>
                        <a:rPr lang="es-CO" sz="1800" b="0" dirty="0">
                          <a:solidFill>
                            <a:schemeClr val="tx1"/>
                          </a:solidFill>
                          <a:effectLst/>
                          <a:latin typeface="Agency FB" pitchFamily="34" charset="0"/>
                        </a:rPr>
                        <a:t>Adquisición inversiones permanentes</a:t>
                      </a:r>
                      <a:endParaRPr lang="es-CO" sz="1800" b="0" dirty="0">
                        <a:solidFill>
                          <a:schemeClr val="tx1"/>
                        </a:solidFill>
                        <a:effectLst/>
                        <a:latin typeface="Agency FB" pitchFamily="34" charset="0"/>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es-CO" sz="1100">
                          <a:effectLst/>
                          <a:latin typeface="Agency FB" pitchFamily="34" charset="0"/>
                        </a:rPr>
                        <a:t>-380</a:t>
                      </a:r>
                      <a:endParaRPr lang="es-CO" sz="110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1100" dirty="0">
                          <a:effectLst/>
                          <a:latin typeface="Agency FB" pitchFamily="34" charset="0"/>
                        </a:rPr>
                        <a:t> </a:t>
                      </a:r>
                      <a:endParaRPr lang="es-CO" sz="1100" dirty="0">
                        <a:effectLst/>
                        <a:latin typeface="Agency FB" pitchFamily="34" charset="0"/>
                        <a:ea typeface="Calibri"/>
                        <a:cs typeface="Times New Roman"/>
                      </a:endParaRPr>
                    </a:p>
                  </a:txBody>
                  <a:tcPr marL="68580" marR="68580" marT="0" marB="0"/>
                </a:tc>
              </a:tr>
              <a:tr h="307159">
                <a:tc>
                  <a:txBody>
                    <a:bodyPr/>
                    <a:lstStyle/>
                    <a:p>
                      <a:pPr>
                        <a:lnSpc>
                          <a:spcPct val="115000"/>
                        </a:lnSpc>
                        <a:spcAft>
                          <a:spcPts val="0"/>
                        </a:spcAft>
                      </a:pPr>
                      <a:r>
                        <a:rPr lang="es-CO" sz="1800" b="0" dirty="0">
                          <a:solidFill>
                            <a:schemeClr val="tx1"/>
                          </a:solidFill>
                          <a:effectLst/>
                          <a:latin typeface="Agency FB" pitchFamily="34" charset="0"/>
                        </a:rPr>
                        <a:t>Efectivo neto demandado actividades de inversión</a:t>
                      </a:r>
                      <a:endParaRPr lang="es-CO" sz="1800" b="0" dirty="0">
                        <a:solidFill>
                          <a:schemeClr val="tx1"/>
                        </a:solidFill>
                        <a:effectLst/>
                        <a:latin typeface="Agency FB" pitchFamily="34" charset="0"/>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es-CO" sz="1100">
                          <a:effectLst/>
                          <a:latin typeface="Agency FB" pitchFamily="34" charset="0"/>
                        </a:rPr>
                        <a:t> </a:t>
                      </a:r>
                      <a:endParaRPr lang="es-CO" sz="110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1100" dirty="0">
                          <a:effectLst/>
                          <a:latin typeface="Agency FB" pitchFamily="34" charset="0"/>
                        </a:rPr>
                        <a:t>-380</a:t>
                      </a:r>
                      <a:endParaRPr lang="es-CO" sz="1100" dirty="0">
                        <a:effectLst/>
                        <a:latin typeface="Agency FB" pitchFamily="34" charset="0"/>
                        <a:ea typeface="Calibri"/>
                        <a:cs typeface="Times New Roman"/>
                      </a:endParaRPr>
                    </a:p>
                  </a:txBody>
                  <a:tcPr marL="68580" marR="68580" marT="0" marB="0"/>
                </a:tc>
              </a:tr>
              <a:tr h="307159">
                <a:tc>
                  <a:txBody>
                    <a:bodyPr/>
                    <a:lstStyle/>
                    <a:p>
                      <a:pPr>
                        <a:lnSpc>
                          <a:spcPct val="115000"/>
                        </a:lnSpc>
                        <a:spcAft>
                          <a:spcPts val="0"/>
                        </a:spcAft>
                      </a:pPr>
                      <a:r>
                        <a:rPr lang="es-CO" sz="1800" b="1" dirty="0">
                          <a:solidFill>
                            <a:schemeClr val="tx1"/>
                          </a:solidFill>
                          <a:effectLst/>
                          <a:latin typeface="Agency FB" pitchFamily="34" charset="0"/>
                        </a:rPr>
                        <a:t>Saldo final de efectivo (Diciembre 31 año X)</a:t>
                      </a:r>
                      <a:endParaRPr lang="es-CO" sz="1800" b="1" dirty="0">
                        <a:solidFill>
                          <a:schemeClr val="tx1"/>
                        </a:solidFill>
                        <a:effectLst/>
                        <a:latin typeface="Agency FB" pitchFamily="34" charset="0"/>
                        <a:ea typeface="Calibri"/>
                        <a:cs typeface="Times New Roman"/>
                      </a:endParaRPr>
                    </a:p>
                  </a:txBody>
                  <a:tcPr marL="68580" marR="68580" marT="0" marB="0">
                    <a:solidFill>
                      <a:schemeClr val="bg1"/>
                    </a:solidFill>
                  </a:tcPr>
                </a:tc>
                <a:tc>
                  <a:txBody>
                    <a:bodyPr/>
                    <a:lstStyle/>
                    <a:p>
                      <a:pPr algn="ctr">
                        <a:lnSpc>
                          <a:spcPct val="115000"/>
                        </a:lnSpc>
                        <a:spcAft>
                          <a:spcPts val="0"/>
                        </a:spcAft>
                      </a:pPr>
                      <a:r>
                        <a:rPr lang="es-CO" sz="1100">
                          <a:effectLst/>
                          <a:latin typeface="Agency FB" pitchFamily="34" charset="0"/>
                        </a:rPr>
                        <a:t> </a:t>
                      </a:r>
                      <a:endParaRPr lang="es-CO" sz="110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1100" dirty="0">
                          <a:effectLst/>
                          <a:latin typeface="Agency FB" pitchFamily="34" charset="0"/>
                        </a:rPr>
                        <a:t>200</a:t>
                      </a:r>
                      <a:endParaRPr lang="es-CO" sz="1100" dirty="0">
                        <a:effectLst/>
                        <a:latin typeface="Agency FB" pitchFamily="34" charset="0"/>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26568366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3080712971"/>
              </p:ext>
            </p:extLst>
          </p:nvPr>
        </p:nvGraphicFramePr>
        <p:xfrm>
          <a:off x="395536" y="106741"/>
          <a:ext cx="8352927" cy="6740689"/>
        </p:xfrm>
        <a:graphic>
          <a:graphicData uri="http://schemas.openxmlformats.org/drawingml/2006/table">
            <a:tbl>
              <a:tblPr firstRow="1" firstCol="1" bandRow="1">
                <a:tableStyleId>{5C22544A-7EE6-4342-B048-85BDC9FD1C3A}</a:tableStyleId>
              </a:tblPr>
              <a:tblGrid>
                <a:gridCol w="5328592"/>
                <a:gridCol w="1080120"/>
                <a:gridCol w="1008112"/>
                <a:gridCol w="936103"/>
              </a:tblGrid>
              <a:tr h="736182">
                <a:tc gridSpan="4">
                  <a:txBody>
                    <a:bodyPr/>
                    <a:lstStyle/>
                    <a:p>
                      <a:pPr algn="ctr">
                        <a:lnSpc>
                          <a:spcPct val="115000"/>
                        </a:lnSpc>
                        <a:spcAft>
                          <a:spcPts val="0"/>
                        </a:spcAft>
                      </a:pPr>
                      <a:r>
                        <a:rPr lang="es-CO" sz="1600" dirty="0">
                          <a:effectLst/>
                          <a:latin typeface="Agency FB" pitchFamily="34" charset="0"/>
                        </a:rPr>
                        <a:t>COMPAÑÍA </a:t>
                      </a:r>
                      <a:r>
                        <a:rPr lang="es-CO" sz="1600" dirty="0" smtClean="0">
                          <a:effectLst/>
                          <a:latin typeface="Agency FB" pitchFamily="34" charset="0"/>
                        </a:rPr>
                        <a:t>ANÁLISIS </a:t>
                      </a:r>
                      <a:r>
                        <a:rPr lang="es-CO" sz="1600" dirty="0">
                          <a:effectLst/>
                          <a:latin typeface="Agency FB" pitchFamily="34" charset="0"/>
                        </a:rPr>
                        <a:t>S.A.</a:t>
                      </a:r>
                    </a:p>
                    <a:p>
                      <a:pPr algn="ctr">
                        <a:lnSpc>
                          <a:spcPct val="115000"/>
                        </a:lnSpc>
                        <a:spcAft>
                          <a:spcPts val="0"/>
                        </a:spcAft>
                      </a:pPr>
                      <a:r>
                        <a:rPr lang="es-CO" sz="1600" dirty="0">
                          <a:effectLst/>
                          <a:latin typeface="Agency FB" pitchFamily="34" charset="0"/>
                        </a:rPr>
                        <a:t>ESTADO DE FLUJOS DE EFECTIVO</a:t>
                      </a:r>
                    </a:p>
                    <a:p>
                      <a:pPr algn="ctr">
                        <a:lnSpc>
                          <a:spcPct val="115000"/>
                        </a:lnSpc>
                        <a:spcAft>
                          <a:spcPts val="0"/>
                        </a:spcAft>
                      </a:pPr>
                      <a:r>
                        <a:rPr lang="es-CO" sz="1600" dirty="0" smtClean="0">
                          <a:effectLst/>
                          <a:latin typeface="Agency FB" pitchFamily="34" charset="0"/>
                        </a:rPr>
                        <a:t>MÉTODO </a:t>
                      </a:r>
                      <a:r>
                        <a:rPr lang="es-CO" sz="1600" dirty="0">
                          <a:effectLst/>
                          <a:latin typeface="Agency FB" pitchFamily="34" charset="0"/>
                        </a:rPr>
                        <a:t>INDIRECTO – ACTIVIDADES DE OPERACIÓN – AÑO X</a:t>
                      </a:r>
                      <a:endParaRPr lang="es-CO" sz="1600" dirty="0">
                        <a:effectLst/>
                        <a:latin typeface="Agency FB" pitchFamily="34" charset="0"/>
                        <a:ea typeface="Calibri"/>
                        <a:cs typeface="Times New Roman"/>
                      </a:endParaRPr>
                    </a:p>
                  </a:txBody>
                  <a:tcPr marL="64826" marR="64826" marT="0" marB="0"/>
                </a:tc>
                <a:tc hMerge="1">
                  <a:txBody>
                    <a:bodyPr/>
                    <a:lstStyle/>
                    <a:p>
                      <a:endParaRPr lang="es-CO"/>
                    </a:p>
                  </a:txBody>
                  <a:tcPr/>
                </a:tc>
                <a:tc hMerge="1">
                  <a:txBody>
                    <a:bodyPr/>
                    <a:lstStyle/>
                    <a:p>
                      <a:endParaRPr lang="es-CO"/>
                    </a:p>
                  </a:txBody>
                  <a:tcPr/>
                </a:tc>
                <a:tc hMerge="1">
                  <a:txBody>
                    <a:bodyPr/>
                    <a:lstStyle/>
                    <a:p>
                      <a:endParaRPr lang="es-CO"/>
                    </a:p>
                  </a:txBody>
                  <a:tcPr/>
                </a:tc>
              </a:tr>
              <a:tr h="276766">
                <a:tc>
                  <a:txBody>
                    <a:bodyPr/>
                    <a:lstStyle/>
                    <a:p>
                      <a:pPr>
                        <a:lnSpc>
                          <a:spcPct val="115000"/>
                        </a:lnSpc>
                        <a:spcAft>
                          <a:spcPts val="0"/>
                        </a:spcAft>
                      </a:pPr>
                      <a:r>
                        <a:rPr lang="es-CO" sz="1600" b="1" dirty="0">
                          <a:solidFill>
                            <a:schemeClr val="tx1"/>
                          </a:solidFill>
                          <a:effectLst/>
                          <a:latin typeface="Agency FB" pitchFamily="34" charset="0"/>
                        </a:rPr>
                        <a:t>Utilidad neta</a:t>
                      </a:r>
                      <a:endParaRPr lang="es-CO" sz="1600" b="1" dirty="0">
                        <a:solidFill>
                          <a:schemeClr val="tx1"/>
                        </a:solidFill>
                        <a:effectLst/>
                        <a:latin typeface="Agency FB" pitchFamily="34" charset="0"/>
                        <a:ea typeface="Calibri"/>
                        <a:cs typeface="Times New Roman"/>
                      </a:endParaRPr>
                    </a:p>
                  </a:txBody>
                  <a:tcPr marL="64826" marR="64826" marT="0" marB="0">
                    <a:solidFill>
                      <a:schemeClr val="bg1"/>
                    </a:solidFill>
                  </a:tcPr>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$ 100</a:t>
                      </a:r>
                      <a:endParaRPr lang="es-CO" sz="1000">
                        <a:effectLst/>
                        <a:latin typeface="Agency FB" pitchFamily="34" charset="0"/>
                        <a:ea typeface="Calibri"/>
                        <a:cs typeface="Times New Roman"/>
                      </a:endParaRPr>
                    </a:p>
                  </a:txBody>
                  <a:tcPr marL="64826" marR="64826" marT="0" marB="0"/>
                </a:tc>
              </a:tr>
              <a:tr h="276766">
                <a:tc>
                  <a:txBody>
                    <a:bodyPr/>
                    <a:lstStyle/>
                    <a:p>
                      <a:pPr>
                        <a:lnSpc>
                          <a:spcPct val="115000"/>
                        </a:lnSpc>
                        <a:spcAft>
                          <a:spcPts val="0"/>
                        </a:spcAft>
                      </a:pPr>
                      <a:r>
                        <a:rPr lang="es-CO" sz="1600" b="0" dirty="0">
                          <a:solidFill>
                            <a:schemeClr val="tx1"/>
                          </a:solidFill>
                          <a:effectLst/>
                          <a:latin typeface="Agency FB" pitchFamily="34" charset="0"/>
                        </a:rPr>
                        <a:t>(+) depreciación del periodo</a:t>
                      </a:r>
                      <a:endParaRPr lang="es-CO" sz="1600" b="0" dirty="0">
                        <a:solidFill>
                          <a:schemeClr val="tx1"/>
                        </a:solidFill>
                        <a:effectLst/>
                        <a:latin typeface="Agency FB" pitchFamily="34" charset="0"/>
                        <a:ea typeface="Calibri"/>
                        <a:cs typeface="Times New Roman"/>
                      </a:endParaRPr>
                    </a:p>
                  </a:txBody>
                  <a:tcPr marL="64826" marR="64826" marT="0" marB="0">
                    <a:solidFill>
                      <a:schemeClr val="bg1"/>
                    </a:solidFill>
                  </a:tcPr>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130</a:t>
                      </a:r>
                      <a:endParaRPr lang="es-CO" sz="1000">
                        <a:effectLst/>
                        <a:latin typeface="Agency FB" pitchFamily="34" charset="0"/>
                        <a:ea typeface="Calibri"/>
                        <a:cs typeface="Times New Roman"/>
                      </a:endParaRPr>
                    </a:p>
                  </a:txBody>
                  <a:tcPr marL="64826" marR="64826" marT="0" marB="0"/>
                </a:tc>
              </a:tr>
              <a:tr h="276766">
                <a:tc>
                  <a:txBody>
                    <a:bodyPr/>
                    <a:lstStyle/>
                    <a:p>
                      <a:pPr>
                        <a:lnSpc>
                          <a:spcPct val="115000"/>
                        </a:lnSpc>
                        <a:spcAft>
                          <a:spcPts val="0"/>
                        </a:spcAft>
                      </a:pPr>
                      <a:r>
                        <a:rPr lang="es-CO" sz="1600" b="0" dirty="0">
                          <a:solidFill>
                            <a:schemeClr val="tx1"/>
                          </a:solidFill>
                          <a:effectLst/>
                          <a:latin typeface="Agency FB" pitchFamily="34" charset="0"/>
                        </a:rPr>
                        <a:t>(+) Amortización anticipados</a:t>
                      </a:r>
                      <a:endParaRPr lang="es-CO" sz="1600" b="0" dirty="0">
                        <a:solidFill>
                          <a:schemeClr val="tx1"/>
                        </a:solidFill>
                        <a:effectLst/>
                        <a:latin typeface="Agency FB" pitchFamily="34" charset="0"/>
                        <a:ea typeface="Calibri"/>
                        <a:cs typeface="Times New Roman"/>
                      </a:endParaRPr>
                    </a:p>
                  </a:txBody>
                  <a:tcPr marL="64826" marR="64826" marT="0" marB="0">
                    <a:solidFill>
                      <a:schemeClr val="bg1"/>
                    </a:solidFill>
                  </a:tcPr>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50</a:t>
                      </a:r>
                      <a:endParaRPr lang="es-CO" sz="1000">
                        <a:effectLst/>
                        <a:latin typeface="Agency FB" pitchFamily="34" charset="0"/>
                        <a:ea typeface="Calibri"/>
                        <a:cs typeface="Times New Roman"/>
                      </a:endParaRPr>
                    </a:p>
                  </a:txBody>
                  <a:tcPr marL="64826" marR="64826" marT="0" marB="0"/>
                </a:tc>
              </a:tr>
              <a:tr h="291121">
                <a:tc>
                  <a:txBody>
                    <a:bodyPr/>
                    <a:lstStyle/>
                    <a:p>
                      <a:pPr>
                        <a:lnSpc>
                          <a:spcPct val="115000"/>
                        </a:lnSpc>
                        <a:spcAft>
                          <a:spcPts val="0"/>
                        </a:spcAft>
                      </a:pPr>
                      <a:r>
                        <a:rPr lang="es-CO" sz="1600" b="0" dirty="0">
                          <a:solidFill>
                            <a:schemeClr val="tx1"/>
                          </a:solidFill>
                          <a:effectLst/>
                          <a:latin typeface="Agency FB" pitchFamily="34" charset="0"/>
                        </a:rPr>
                        <a:t>Generación interna de fondos</a:t>
                      </a:r>
                      <a:endParaRPr lang="es-CO" sz="1600" b="0" dirty="0">
                        <a:solidFill>
                          <a:schemeClr val="tx1"/>
                        </a:solidFill>
                        <a:effectLst/>
                        <a:latin typeface="Agency FB" pitchFamily="34" charset="0"/>
                        <a:ea typeface="Calibri"/>
                        <a:cs typeface="Times New Roman"/>
                      </a:endParaRPr>
                    </a:p>
                  </a:txBody>
                  <a:tcPr marL="64826" marR="64826" marT="0" marB="0">
                    <a:solidFill>
                      <a:schemeClr val="bg1"/>
                    </a:solidFill>
                  </a:tcPr>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280</a:t>
                      </a:r>
                      <a:endParaRPr lang="es-CO" sz="1000">
                        <a:effectLst/>
                        <a:latin typeface="Agency FB" pitchFamily="34" charset="0"/>
                        <a:ea typeface="Calibri"/>
                        <a:cs typeface="Times New Roman"/>
                      </a:endParaRPr>
                    </a:p>
                  </a:txBody>
                  <a:tcPr marL="64826" marR="64826" marT="0" marB="0"/>
                </a:tc>
              </a:tr>
              <a:tr h="276766">
                <a:tc>
                  <a:txBody>
                    <a:bodyPr/>
                    <a:lstStyle/>
                    <a:p>
                      <a:pPr>
                        <a:lnSpc>
                          <a:spcPct val="115000"/>
                        </a:lnSpc>
                        <a:spcAft>
                          <a:spcPts val="0"/>
                        </a:spcAft>
                      </a:pPr>
                      <a:r>
                        <a:rPr lang="es-CO" sz="1600" b="0" dirty="0">
                          <a:solidFill>
                            <a:schemeClr val="tx1"/>
                          </a:solidFill>
                          <a:effectLst/>
                          <a:latin typeface="Agency FB" pitchFamily="34" charset="0"/>
                        </a:rPr>
                        <a:t> </a:t>
                      </a:r>
                      <a:endParaRPr lang="es-CO" sz="1600" b="0" dirty="0">
                        <a:solidFill>
                          <a:schemeClr val="tx1"/>
                        </a:solidFill>
                        <a:effectLst/>
                        <a:latin typeface="Agency FB" pitchFamily="34" charset="0"/>
                        <a:ea typeface="Calibri"/>
                        <a:cs typeface="Times New Roman"/>
                      </a:endParaRPr>
                    </a:p>
                  </a:txBody>
                  <a:tcPr marL="64826" marR="64826" marT="0" marB="0">
                    <a:solidFill>
                      <a:schemeClr val="bg1"/>
                    </a:solidFill>
                  </a:tcPr>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r>
              <a:tr h="276766">
                <a:tc>
                  <a:txBody>
                    <a:bodyPr/>
                    <a:lstStyle/>
                    <a:p>
                      <a:pPr>
                        <a:lnSpc>
                          <a:spcPct val="115000"/>
                        </a:lnSpc>
                        <a:spcAft>
                          <a:spcPts val="0"/>
                        </a:spcAft>
                      </a:pPr>
                      <a:r>
                        <a:rPr lang="es-CO" sz="1600" b="1" dirty="0">
                          <a:solidFill>
                            <a:schemeClr val="tx1"/>
                          </a:solidFill>
                          <a:effectLst/>
                          <a:latin typeface="Agency FB" pitchFamily="34" charset="0"/>
                        </a:rPr>
                        <a:t>Variación capital de trabajo:</a:t>
                      </a:r>
                      <a:endParaRPr lang="es-CO" sz="1600" b="1" dirty="0">
                        <a:solidFill>
                          <a:schemeClr val="tx1"/>
                        </a:solidFill>
                        <a:effectLst/>
                        <a:latin typeface="Agency FB" pitchFamily="34" charset="0"/>
                        <a:ea typeface="Calibri"/>
                        <a:cs typeface="Times New Roman"/>
                      </a:endParaRPr>
                    </a:p>
                  </a:txBody>
                  <a:tcPr marL="64826" marR="64826" marT="0" marB="0">
                    <a:solidFill>
                      <a:schemeClr val="bg1"/>
                    </a:solidFill>
                  </a:tcPr>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a:t>
                      </a:r>
                      <a:endParaRPr lang="es-CO" sz="1000">
                        <a:effectLst/>
                        <a:latin typeface="Agency FB" pitchFamily="34" charset="0"/>
                        <a:ea typeface="Calibri"/>
                        <a:cs typeface="Times New Roman"/>
                      </a:endParaRPr>
                    </a:p>
                  </a:txBody>
                  <a:tcPr marL="64826" marR="64826" marT="0" marB="0"/>
                </a:tc>
              </a:tr>
              <a:tr h="276766">
                <a:tc>
                  <a:txBody>
                    <a:bodyPr/>
                    <a:lstStyle/>
                    <a:p>
                      <a:pPr>
                        <a:lnSpc>
                          <a:spcPct val="115000"/>
                        </a:lnSpc>
                        <a:spcAft>
                          <a:spcPts val="0"/>
                        </a:spcAft>
                      </a:pPr>
                      <a:r>
                        <a:rPr lang="es-CO" sz="1600" b="0" dirty="0">
                          <a:solidFill>
                            <a:schemeClr val="tx1"/>
                          </a:solidFill>
                          <a:effectLst/>
                          <a:latin typeface="Agency FB" pitchFamily="34" charset="0"/>
                        </a:rPr>
                        <a:t>(+) Disminución activos corrientes</a:t>
                      </a:r>
                      <a:endParaRPr lang="es-CO" sz="1600" b="0" dirty="0">
                        <a:solidFill>
                          <a:schemeClr val="tx1"/>
                        </a:solidFill>
                        <a:effectLst/>
                        <a:latin typeface="Agency FB" pitchFamily="34" charset="0"/>
                        <a:ea typeface="Calibri"/>
                        <a:cs typeface="Times New Roman"/>
                      </a:endParaRPr>
                    </a:p>
                  </a:txBody>
                  <a:tcPr marL="64826" marR="64826" marT="0" marB="0">
                    <a:solidFill>
                      <a:schemeClr val="bg1"/>
                    </a:solidFill>
                  </a:tcPr>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0</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r>
              <a:tr h="276766">
                <a:tc>
                  <a:txBody>
                    <a:bodyPr/>
                    <a:lstStyle/>
                    <a:p>
                      <a:pPr>
                        <a:lnSpc>
                          <a:spcPct val="115000"/>
                        </a:lnSpc>
                        <a:spcAft>
                          <a:spcPts val="0"/>
                        </a:spcAft>
                      </a:pPr>
                      <a:r>
                        <a:rPr lang="es-CO" sz="1600" b="0" dirty="0">
                          <a:solidFill>
                            <a:schemeClr val="tx1"/>
                          </a:solidFill>
                          <a:effectLst/>
                          <a:latin typeface="Agency FB" pitchFamily="34" charset="0"/>
                        </a:rPr>
                        <a:t>(-) Aumentos activos corrientes:</a:t>
                      </a:r>
                      <a:endParaRPr lang="es-CO" sz="1600" b="0" dirty="0">
                        <a:solidFill>
                          <a:schemeClr val="tx1"/>
                        </a:solidFill>
                        <a:effectLst/>
                        <a:latin typeface="Agency FB" pitchFamily="34" charset="0"/>
                        <a:ea typeface="Calibri"/>
                        <a:cs typeface="Times New Roman"/>
                      </a:endParaRPr>
                    </a:p>
                  </a:txBody>
                  <a:tcPr marL="64826" marR="64826" marT="0" marB="0">
                    <a:solidFill>
                      <a:schemeClr val="bg1"/>
                    </a:solidFill>
                  </a:tcPr>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r>
              <a:tr h="276766">
                <a:tc>
                  <a:txBody>
                    <a:bodyPr/>
                    <a:lstStyle/>
                    <a:p>
                      <a:pPr>
                        <a:lnSpc>
                          <a:spcPct val="115000"/>
                        </a:lnSpc>
                        <a:spcAft>
                          <a:spcPts val="0"/>
                        </a:spcAft>
                      </a:pPr>
                      <a:r>
                        <a:rPr lang="es-CO" sz="1600" b="0" dirty="0">
                          <a:solidFill>
                            <a:schemeClr val="tx1"/>
                          </a:solidFill>
                          <a:effectLst/>
                          <a:latin typeface="Agency FB" pitchFamily="34" charset="0"/>
                        </a:rPr>
                        <a:t>Aumento cuentas por cobrar</a:t>
                      </a:r>
                      <a:endParaRPr lang="es-CO" sz="1600" b="0" dirty="0">
                        <a:solidFill>
                          <a:schemeClr val="tx1"/>
                        </a:solidFill>
                        <a:effectLst/>
                        <a:latin typeface="Agency FB" pitchFamily="34" charset="0"/>
                        <a:ea typeface="Calibri"/>
                        <a:cs typeface="Times New Roman"/>
                      </a:endParaRPr>
                    </a:p>
                  </a:txBody>
                  <a:tcPr marL="64826" marR="64826" marT="0" marB="0">
                    <a:solidFill>
                      <a:schemeClr val="bg1"/>
                    </a:solidFill>
                  </a:tcPr>
                </a:tc>
                <a:tc>
                  <a:txBody>
                    <a:bodyPr/>
                    <a:lstStyle/>
                    <a:p>
                      <a:pPr algn="ctr">
                        <a:lnSpc>
                          <a:spcPct val="115000"/>
                        </a:lnSpc>
                        <a:spcAft>
                          <a:spcPts val="0"/>
                        </a:spcAft>
                      </a:pPr>
                      <a:r>
                        <a:rPr lang="es-CO" sz="1000">
                          <a:effectLst/>
                          <a:latin typeface="Agency FB" pitchFamily="34" charset="0"/>
                        </a:rPr>
                        <a:t>200</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r>
              <a:tr h="276766">
                <a:tc>
                  <a:txBody>
                    <a:bodyPr/>
                    <a:lstStyle/>
                    <a:p>
                      <a:pPr>
                        <a:lnSpc>
                          <a:spcPct val="115000"/>
                        </a:lnSpc>
                        <a:spcAft>
                          <a:spcPts val="0"/>
                        </a:spcAft>
                      </a:pPr>
                      <a:r>
                        <a:rPr lang="es-CO" sz="1600" b="0" dirty="0">
                          <a:solidFill>
                            <a:schemeClr val="tx1"/>
                          </a:solidFill>
                          <a:effectLst/>
                          <a:latin typeface="Agency FB" pitchFamily="34" charset="0"/>
                        </a:rPr>
                        <a:t>Aumento inventario</a:t>
                      </a:r>
                      <a:endParaRPr lang="es-CO" sz="1600" b="0" dirty="0">
                        <a:solidFill>
                          <a:schemeClr val="tx1"/>
                        </a:solidFill>
                        <a:effectLst/>
                        <a:latin typeface="Agency FB" pitchFamily="34" charset="0"/>
                        <a:ea typeface="Calibri"/>
                        <a:cs typeface="Times New Roman"/>
                      </a:endParaRPr>
                    </a:p>
                  </a:txBody>
                  <a:tcPr marL="64826" marR="64826" marT="0" marB="0">
                    <a:solidFill>
                      <a:schemeClr val="bg1"/>
                    </a:solidFill>
                  </a:tcPr>
                </a:tc>
                <a:tc>
                  <a:txBody>
                    <a:bodyPr/>
                    <a:lstStyle/>
                    <a:p>
                      <a:pPr algn="ctr">
                        <a:lnSpc>
                          <a:spcPct val="115000"/>
                        </a:lnSpc>
                        <a:spcAft>
                          <a:spcPts val="0"/>
                        </a:spcAft>
                      </a:pPr>
                      <a:r>
                        <a:rPr lang="es-CO" sz="1000">
                          <a:effectLst/>
                          <a:latin typeface="Agency FB" pitchFamily="34" charset="0"/>
                        </a:rPr>
                        <a:t>100</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dirty="0">
                          <a:effectLst/>
                          <a:latin typeface="Agency FB" pitchFamily="34" charset="0"/>
                        </a:rPr>
                        <a:t> </a:t>
                      </a:r>
                      <a:endParaRPr lang="es-CO" sz="1000" dirty="0">
                        <a:effectLst/>
                        <a:latin typeface="Agency FB" pitchFamily="34" charset="0"/>
                        <a:ea typeface="Calibri"/>
                        <a:cs typeface="Times New Roman"/>
                      </a:endParaRPr>
                    </a:p>
                  </a:txBody>
                  <a:tcPr marL="64826" marR="64826" marT="0" marB="0"/>
                </a:tc>
              </a:tr>
              <a:tr h="276766">
                <a:tc>
                  <a:txBody>
                    <a:bodyPr/>
                    <a:lstStyle/>
                    <a:p>
                      <a:pPr>
                        <a:lnSpc>
                          <a:spcPct val="115000"/>
                        </a:lnSpc>
                        <a:spcAft>
                          <a:spcPts val="0"/>
                        </a:spcAft>
                      </a:pPr>
                      <a:r>
                        <a:rPr lang="es-CO" sz="1600" b="0" dirty="0">
                          <a:solidFill>
                            <a:schemeClr val="tx1"/>
                          </a:solidFill>
                          <a:effectLst/>
                          <a:latin typeface="Agency FB" pitchFamily="34" charset="0"/>
                        </a:rPr>
                        <a:t>Total aumento activos corrientes</a:t>
                      </a:r>
                      <a:endParaRPr lang="es-CO" sz="1600" b="0" dirty="0">
                        <a:solidFill>
                          <a:schemeClr val="tx1"/>
                        </a:solidFill>
                        <a:effectLst/>
                        <a:latin typeface="Agency FB" pitchFamily="34" charset="0"/>
                        <a:ea typeface="Calibri"/>
                        <a:cs typeface="Times New Roman"/>
                      </a:endParaRPr>
                    </a:p>
                  </a:txBody>
                  <a:tcPr marL="64826" marR="64826" marT="0" marB="0">
                    <a:solidFill>
                      <a:schemeClr val="bg1"/>
                    </a:solidFill>
                  </a:tcPr>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300</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r>
              <a:tr h="276766">
                <a:tc>
                  <a:txBody>
                    <a:bodyPr/>
                    <a:lstStyle/>
                    <a:p>
                      <a:pPr>
                        <a:lnSpc>
                          <a:spcPct val="115000"/>
                        </a:lnSpc>
                        <a:spcAft>
                          <a:spcPts val="0"/>
                        </a:spcAft>
                      </a:pPr>
                      <a:r>
                        <a:rPr lang="es-CO" sz="1600" b="0" dirty="0">
                          <a:solidFill>
                            <a:schemeClr val="tx1"/>
                          </a:solidFill>
                          <a:effectLst/>
                          <a:latin typeface="Agency FB" pitchFamily="34" charset="0"/>
                        </a:rPr>
                        <a:t>(-) Disminución pasivo corriente:</a:t>
                      </a:r>
                      <a:endParaRPr lang="es-CO" sz="1600" b="0" dirty="0">
                        <a:solidFill>
                          <a:schemeClr val="tx1"/>
                        </a:solidFill>
                        <a:effectLst/>
                        <a:latin typeface="Agency FB" pitchFamily="34" charset="0"/>
                        <a:ea typeface="Calibri"/>
                        <a:cs typeface="Times New Roman"/>
                      </a:endParaRPr>
                    </a:p>
                  </a:txBody>
                  <a:tcPr marL="64826" marR="64826" marT="0" marB="0">
                    <a:solidFill>
                      <a:schemeClr val="bg1"/>
                    </a:solidFill>
                  </a:tcPr>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r>
              <a:tr h="276766">
                <a:tc>
                  <a:txBody>
                    <a:bodyPr/>
                    <a:lstStyle/>
                    <a:p>
                      <a:pPr>
                        <a:lnSpc>
                          <a:spcPct val="115000"/>
                        </a:lnSpc>
                        <a:spcAft>
                          <a:spcPts val="0"/>
                        </a:spcAft>
                      </a:pPr>
                      <a:r>
                        <a:rPr lang="es-CO" sz="1600" b="0" dirty="0">
                          <a:solidFill>
                            <a:schemeClr val="tx1"/>
                          </a:solidFill>
                          <a:effectLst/>
                          <a:latin typeface="Agency FB" pitchFamily="34" charset="0"/>
                        </a:rPr>
                        <a:t>Disminución IVA</a:t>
                      </a:r>
                      <a:endParaRPr lang="es-CO" sz="1600" b="0" dirty="0">
                        <a:solidFill>
                          <a:schemeClr val="tx1"/>
                        </a:solidFill>
                        <a:effectLst/>
                        <a:latin typeface="Agency FB" pitchFamily="34" charset="0"/>
                        <a:ea typeface="Calibri"/>
                        <a:cs typeface="Times New Roman"/>
                      </a:endParaRPr>
                    </a:p>
                  </a:txBody>
                  <a:tcPr marL="64826" marR="64826" marT="0" marB="0">
                    <a:solidFill>
                      <a:schemeClr val="bg1"/>
                    </a:solidFill>
                  </a:tcPr>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10</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r>
              <a:tr h="276766">
                <a:tc>
                  <a:txBody>
                    <a:bodyPr/>
                    <a:lstStyle/>
                    <a:p>
                      <a:pPr>
                        <a:lnSpc>
                          <a:spcPct val="115000"/>
                        </a:lnSpc>
                        <a:spcAft>
                          <a:spcPts val="0"/>
                        </a:spcAft>
                      </a:pPr>
                      <a:r>
                        <a:rPr lang="es-CO" sz="1600" b="0" dirty="0">
                          <a:solidFill>
                            <a:schemeClr val="tx1"/>
                          </a:solidFill>
                          <a:effectLst/>
                          <a:latin typeface="Agency FB" pitchFamily="34" charset="0"/>
                        </a:rPr>
                        <a:t>(+) Aumento pasivo corriente:</a:t>
                      </a:r>
                      <a:endParaRPr lang="es-CO" sz="1600" b="0" dirty="0">
                        <a:solidFill>
                          <a:schemeClr val="tx1"/>
                        </a:solidFill>
                        <a:effectLst/>
                        <a:latin typeface="Agency FB" pitchFamily="34" charset="0"/>
                        <a:ea typeface="Calibri"/>
                        <a:cs typeface="Times New Roman"/>
                      </a:endParaRPr>
                    </a:p>
                  </a:txBody>
                  <a:tcPr marL="64826" marR="64826" marT="0" marB="0">
                    <a:solidFill>
                      <a:schemeClr val="bg1"/>
                    </a:solidFill>
                  </a:tcPr>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r>
              <a:tr h="276766">
                <a:tc>
                  <a:txBody>
                    <a:bodyPr/>
                    <a:lstStyle/>
                    <a:p>
                      <a:pPr>
                        <a:lnSpc>
                          <a:spcPct val="115000"/>
                        </a:lnSpc>
                        <a:spcAft>
                          <a:spcPts val="0"/>
                        </a:spcAft>
                      </a:pPr>
                      <a:r>
                        <a:rPr lang="es-CO" sz="1600" b="0" dirty="0">
                          <a:solidFill>
                            <a:schemeClr val="tx1"/>
                          </a:solidFill>
                          <a:effectLst/>
                          <a:latin typeface="Agency FB" pitchFamily="34" charset="0"/>
                        </a:rPr>
                        <a:t>Aumento proveedores</a:t>
                      </a:r>
                      <a:endParaRPr lang="es-CO" sz="1600" b="0" dirty="0">
                        <a:solidFill>
                          <a:schemeClr val="tx1"/>
                        </a:solidFill>
                        <a:effectLst/>
                        <a:latin typeface="Agency FB" pitchFamily="34" charset="0"/>
                        <a:ea typeface="Calibri"/>
                        <a:cs typeface="Times New Roman"/>
                      </a:endParaRPr>
                    </a:p>
                  </a:txBody>
                  <a:tcPr marL="64826" marR="64826" marT="0" marB="0">
                    <a:solidFill>
                      <a:schemeClr val="bg1"/>
                    </a:solidFill>
                  </a:tcPr>
                </a:tc>
                <a:tc>
                  <a:txBody>
                    <a:bodyPr/>
                    <a:lstStyle/>
                    <a:p>
                      <a:pPr algn="ctr">
                        <a:lnSpc>
                          <a:spcPct val="115000"/>
                        </a:lnSpc>
                        <a:spcAft>
                          <a:spcPts val="0"/>
                        </a:spcAft>
                      </a:pPr>
                      <a:r>
                        <a:rPr lang="es-CO" sz="1000">
                          <a:effectLst/>
                          <a:latin typeface="Agency FB" pitchFamily="34" charset="0"/>
                        </a:rPr>
                        <a:t>200</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r>
              <a:tr h="276766">
                <a:tc>
                  <a:txBody>
                    <a:bodyPr/>
                    <a:lstStyle/>
                    <a:p>
                      <a:pPr>
                        <a:lnSpc>
                          <a:spcPct val="115000"/>
                        </a:lnSpc>
                        <a:spcAft>
                          <a:spcPts val="0"/>
                        </a:spcAft>
                      </a:pPr>
                      <a:r>
                        <a:rPr lang="es-CO" sz="1600" b="0" dirty="0">
                          <a:solidFill>
                            <a:schemeClr val="tx1"/>
                          </a:solidFill>
                          <a:effectLst/>
                          <a:latin typeface="Agency FB" pitchFamily="34" charset="0"/>
                        </a:rPr>
                        <a:t>Aumento prestaciones sociales</a:t>
                      </a:r>
                      <a:endParaRPr lang="es-CO" sz="1600" b="0" dirty="0">
                        <a:solidFill>
                          <a:schemeClr val="tx1"/>
                        </a:solidFill>
                        <a:effectLst/>
                        <a:latin typeface="Agency FB" pitchFamily="34" charset="0"/>
                        <a:ea typeface="Calibri"/>
                        <a:cs typeface="Times New Roman"/>
                      </a:endParaRPr>
                    </a:p>
                  </a:txBody>
                  <a:tcPr marL="64826" marR="64826" marT="0" marB="0">
                    <a:solidFill>
                      <a:schemeClr val="bg1"/>
                    </a:solidFill>
                  </a:tcPr>
                </a:tc>
                <a:tc>
                  <a:txBody>
                    <a:bodyPr/>
                    <a:lstStyle/>
                    <a:p>
                      <a:pPr algn="ctr">
                        <a:lnSpc>
                          <a:spcPct val="115000"/>
                        </a:lnSpc>
                        <a:spcAft>
                          <a:spcPts val="0"/>
                        </a:spcAft>
                      </a:pPr>
                      <a:r>
                        <a:rPr lang="es-CO" sz="1000">
                          <a:effectLst/>
                          <a:latin typeface="Agency FB" pitchFamily="34" charset="0"/>
                        </a:rPr>
                        <a:t>100</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r>
              <a:tr h="276766">
                <a:tc>
                  <a:txBody>
                    <a:bodyPr/>
                    <a:lstStyle/>
                    <a:p>
                      <a:pPr>
                        <a:lnSpc>
                          <a:spcPct val="115000"/>
                        </a:lnSpc>
                        <a:spcAft>
                          <a:spcPts val="0"/>
                        </a:spcAft>
                      </a:pPr>
                      <a:r>
                        <a:rPr lang="es-CO" sz="1600" b="0" dirty="0">
                          <a:solidFill>
                            <a:schemeClr val="tx1"/>
                          </a:solidFill>
                          <a:effectLst/>
                          <a:latin typeface="Agency FB" pitchFamily="34" charset="0"/>
                        </a:rPr>
                        <a:t>Aumento impuesto de renta</a:t>
                      </a:r>
                      <a:endParaRPr lang="es-CO" sz="1600" b="0" dirty="0">
                        <a:solidFill>
                          <a:schemeClr val="tx1"/>
                        </a:solidFill>
                        <a:effectLst/>
                        <a:latin typeface="Agency FB" pitchFamily="34" charset="0"/>
                        <a:ea typeface="Calibri"/>
                        <a:cs typeface="Times New Roman"/>
                      </a:endParaRPr>
                    </a:p>
                  </a:txBody>
                  <a:tcPr marL="64826" marR="64826" marT="0" marB="0">
                    <a:solidFill>
                      <a:schemeClr val="bg1"/>
                    </a:solidFill>
                  </a:tcPr>
                </a:tc>
                <a:tc>
                  <a:txBody>
                    <a:bodyPr/>
                    <a:lstStyle/>
                    <a:p>
                      <a:pPr algn="ctr">
                        <a:lnSpc>
                          <a:spcPct val="115000"/>
                        </a:lnSpc>
                        <a:spcAft>
                          <a:spcPts val="0"/>
                        </a:spcAft>
                      </a:pPr>
                      <a:r>
                        <a:rPr lang="es-CO" sz="1000">
                          <a:effectLst/>
                          <a:latin typeface="Agency FB" pitchFamily="34" charset="0"/>
                        </a:rPr>
                        <a:t>10</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r>
              <a:tr h="276766">
                <a:tc>
                  <a:txBody>
                    <a:bodyPr/>
                    <a:lstStyle/>
                    <a:p>
                      <a:pPr>
                        <a:lnSpc>
                          <a:spcPct val="115000"/>
                        </a:lnSpc>
                        <a:spcAft>
                          <a:spcPts val="0"/>
                        </a:spcAft>
                      </a:pPr>
                      <a:r>
                        <a:rPr lang="es-CO" sz="1600" b="0" dirty="0">
                          <a:solidFill>
                            <a:schemeClr val="tx1"/>
                          </a:solidFill>
                          <a:effectLst/>
                          <a:latin typeface="Agency FB" pitchFamily="34" charset="0"/>
                        </a:rPr>
                        <a:t>Total aumento pasivos corrientes</a:t>
                      </a:r>
                      <a:endParaRPr lang="es-CO" sz="1600" b="0" dirty="0">
                        <a:solidFill>
                          <a:schemeClr val="tx1"/>
                        </a:solidFill>
                        <a:effectLst/>
                        <a:latin typeface="Agency FB" pitchFamily="34" charset="0"/>
                        <a:ea typeface="Calibri"/>
                        <a:cs typeface="Times New Roman"/>
                      </a:endParaRPr>
                    </a:p>
                  </a:txBody>
                  <a:tcPr marL="64826" marR="64826" marT="0" marB="0">
                    <a:solidFill>
                      <a:schemeClr val="bg1"/>
                    </a:solidFill>
                  </a:tcPr>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310</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r>
              <a:tr h="276766">
                <a:tc>
                  <a:txBody>
                    <a:bodyPr/>
                    <a:lstStyle/>
                    <a:p>
                      <a:pPr>
                        <a:lnSpc>
                          <a:spcPct val="115000"/>
                        </a:lnSpc>
                        <a:spcAft>
                          <a:spcPts val="0"/>
                        </a:spcAft>
                      </a:pPr>
                      <a:r>
                        <a:rPr lang="es-CO" sz="1600" b="0" dirty="0">
                          <a:solidFill>
                            <a:schemeClr val="tx1"/>
                          </a:solidFill>
                          <a:effectLst/>
                          <a:latin typeface="Agency FB" pitchFamily="34" charset="0"/>
                        </a:rPr>
                        <a:t> </a:t>
                      </a:r>
                      <a:endParaRPr lang="es-CO" sz="1600" b="0" dirty="0">
                        <a:solidFill>
                          <a:schemeClr val="tx1"/>
                        </a:solidFill>
                        <a:effectLst/>
                        <a:latin typeface="Agency FB" pitchFamily="34" charset="0"/>
                        <a:ea typeface="Calibri"/>
                        <a:cs typeface="Times New Roman"/>
                      </a:endParaRPr>
                    </a:p>
                  </a:txBody>
                  <a:tcPr marL="64826" marR="64826" marT="0" marB="0">
                    <a:solidFill>
                      <a:schemeClr val="bg1"/>
                    </a:solidFill>
                  </a:tcPr>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r>
              <a:tr h="276766">
                <a:tc>
                  <a:txBody>
                    <a:bodyPr/>
                    <a:lstStyle/>
                    <a:p>
                      <a:pPr>
                        <a:lnSpc>
                          <a:spcPct val="115000"/>
                        </a:lnSpc>
                        <a:spcAft>
                          <a:spcPts val="0"/>
                        </a:spcAft>
                      </a:pPr>
                      <a:r>
                        <a:rPr lang="es-CO" sz="1600" b="0" dirty="0">
                          <a:solidFill>
                            <a:schemeClr val="tx1"/>
                          </a:solidFill>
                          <a:effectLst/>
                          <a:latin typeface="Agency FB" pitchFamily="34" charset="0"/>
                        </a:rPr>
                        <a:t>(+) Gastos financieros</a:t>
                      </a:r>
                      <a:endParaRPr lang="es-CO" sz="1600" b="0" dirty="0">
                        <a:solidFill>
                          <a:schemeClr val="tx1"/>
                        </a:solidFill>
                        <a:effectLst/>
                        <a:latin typeface="Agency FB" pitchFamily="34" charset="0"/>
                        <a:ea typeface="Calibri"/>
                        <a:cs typeface="Times New Roman"/>
                      </a:endParaRPr>
                    </a:p>
                  </a:txBody>
                  <a:tcPr marL="64826" marR="64826" marT="0" marB="0">
                    <a:solidFill>
                      <a:schemeClr val="bg1"/>
                    </a:solidFill>
                  </a:tcPr>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150</a:t>
                      </a:r>
                      <a:endParaRPr lang="es-CO" sz="1000">
                        <a:effectLst/>
                        <a:latin typeface="Agency FB" pitchFamily="34" charset="0"/>
                        <a:ea typeface="Calibri"/>
                        <a:cs typeface="Times New Roman"/>
                      </a:endParaRPr>
                    </a:p>
                  </a:txBody>
                  <a:tcPr marL="64826" marR="64826" marT="0" marB="0"/>
                </a:tc>
              </a:tr>
              <a:tr h="276766">
                <a:tc>
                  <a:txBody>
                    <a:bodyPr/>
                    <a:lstStyle/>
                    <a:p>
                      <a:pPr>
                        <a:lnSpc>
                          <a:spcPct val="115000"/>
                        </a:lnSpc>
                        <a:spcAft>
                          <a:spcPts val="0"/>
                        </a:spcAft>
                      </a:pPr>
                      <a:r>
                        <a:rPr lang="es-CO" sz="1600" b="0" dirty="0">
                          <a:solidFill>
                            <a:schemeClr val="tx1"/>
                          </a:solidFill>
                          <a:effectLst/>
                          <a:latin typeface="Agency FB" pitchFamily="34" charset="0"/>
                        </a:rPr>
                        <a:t>Efectivo neto generado por la operación </a:t>
                      </a:r>
                      <a:endParaRPr lang="es-CO" sz="1600" b="0" dirty="0">
                        <a:solidFill>
                          <a:schemeClr val="tx1"/>
                        </a:solidFill>
                        <a:effectLst/>
                        <a:latin typeface="Agency FB" pitchFamily="34" charset="0"/>
                        <a:ea typeface="Calibri"/>
                        <a:cs typeface="Times New Roman"/>
                      </a:endParaRPr>
                    </a:p>
                  </a:txBody>
                  <a:tcPr marL="64826" marR="64826" marT="0" marB="0">
                    <a:solidFill>
                      <a:schemeClr val="bg1"/>
                    </a:solidFill>
                  </a:tcPr>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a:effectLst/>
                          <a:latin typeface="Agency FB" pitchFamily="34" charset="0"/>
                        </a:rPr>
                        <a:t> </a:t>
                      </a:r>
                      <a:endParaRPr lang="es-CO" sz="1000">
                        <a:effectLst/>
                        <a:latin typeface="Agency FB" pitchFamily="34" charset="0"/>
                        <a:ea typeface="Calibri"/>
                        <a:cs typeface="Times New Roman"/>
                      </a:endParaRPr>
                    </a:p>
                  </a:txBody>
                  <a:tcPr marL="64826" marR="64826" marT="0" marB="0"/>
                </a:tc>
                <a:tc>
                  <a:txBody>
                    <a:bodyPr/>
                    <a:lstStyle/>
                    <a:p>
                      <a:pPr algn="ctr">
                        <a:lnSpc>
                          <a:spcPct val="115000"/>
                        </a:lnSpc>
                        <a:spcAft>
                          <a:spcPts val="0"/>
                        </a:spcAft>
                      </a:pPr>
                      <a:r>
                        <a:rPr lang="es-CO" sz="1000" dirty="0">
                          <a:effectLst/>
                          <a:latin typeface="Agency FB" pitchFamily="34" charset="0"/>
                        </a:rPr>
                        <a:t>430</a:t>
                      </a:r>
                      <a:endParaRPr lang="es-CO" sz="1000" dirty="0">
                        <a:effectLst/>
                        <a:latin typeface="Agency FB" pitchFamily="34" charset="0"/>
                        <a:ea typeface="Calibri"/>
                        <a:cs typeface="Times New Roman"/>
                      </a:endParaRPr>
                    </a:p>
                  </a:txBody>
                  <a:tcPr marL="64826" marR="64826" marT="0" marB="0"/>
                </a:tc>
              </a:tr>
            </a:tbl>
          </a:graphicData>
        </a:graphic>
      </p:graphicFrame>
    </p:spTree>
    <p:extLst>
      <p:ext uri="{BB962C8B-B14F-4D97-AF65-F5344CB8AC3E}">
        <p14:creationId xmlns:p14="http://schemas.microsoft.com/office/powerpoint/2010/main" val="398293408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extLst>
              <p:ext uri="{D42A27DB-BD31-4B8C-83A1-F6EECF244321}">
                <p14:modId xmlns:p14="http://schemas.microsoft.com/office/powerpoint/2010/main" val="4238681005"/>
              </p:ext>
            </p:extLst>
          </p:nvPr>
        </p:nvGraphicFramePr>
        <p:xfrm>
          <a:off x="539553" y="908720"/>
          <a:ext cx="8064895" cy="5818632"/>
        </p:xfrm>
        <a:graphic>
          <a:graphicData uri="http://schemas.openxmlformats.org/drawingml/2006/table">
            <a:tbl>
              <a:tblPr firstRow="1" firstCol="1" bandRow="1">
                <a:tableStyleId>{5C22544A-7EE6-4342-B048-85BDC9FD1C3A}</a:tableStyleId>
              </a:tblPr>
              <a:tblGrid>
                <a:gridCol w="3492388"/>
                <a:gridCol w="2016224"/>
                <a:gridCol w="2556283"/>
              </a:tblGrid>
              <a:tr h="0">
                <a:tc gridSpan="3">
                  <a:txBody>
                    <a:bodyPr/>
                    <a:lstStyle/>
                    <a:p>
                      <a:pPr marL="342900" lvl="0" indent="-342900">
                        <a:lnSpc>
                          <a:spcPct val="115000"/>
                        </a:lnSpc>
                        <a:spcAft>
                          <a:spcPts val="0"/>
                        </a:spcAft>
                        <a:buFont typeface="+mj-lt"/>
                        <a:buAutoNum type="arabicPeriod"/>
                      </a:pPr>
                      <a:r>
                        <a:rPr lang="es-CO" sz="2400" dirty="0" smtClean="0">
                          <a:effectLst/>
                          <a:latin typeface="Agency FB" pitchFamily="34" charset="0"/>
                        </a:rPr>
                        <a:t>ANÁLISIS </a:t>
                      </a:r>
                      <a:r>
                        <a:rPr lang="es-CO" sz="2400" dirty="0">
                          <a:effectLst/>
                          <a:latin typeface="Agency FB" pitchFamily="34" charset="0"/>
                        </a:rPr>
                        <a:t>VERTICAL</a:t>
                      </a:r>
                      <a:endParaRPr lang="es-CO" sz="2400" dirty="0">
                        <a:effectLst/>
                        <a:latin typeface="Agency FB" pitchFamily="34" charset="0"/>
                        <a:ea typeface="Calibri"/>
                        <a:cs typeface="Times New Roman"/>
                      </a:endParaRPr>
                    </a:p>
                  </a:txBody>
                  <a:tcPr marL="68580" marR="68580" marT="0" marB="0"/>
                </a:tc>
                <a:tc hMerge="1">
                  <a:txBody>
                    <a:bodyPr/>
                    <a:lstStyle/>
                    <a:p>
                      <a:endParaRPr lang="es-CO"/>
                    </a:p>
                  </a:txBody>
                  <a:tcPr/>
                </a:tc>
                <a:tc hMerge="1">
                  <a:txBody>
                    <a:bodyPr/>
                    <a:lstStyle/>
                    <a:p>
                      <a:endParaRPr lang="es-CO"/>
                    </a:p>
                  </a:txBody>
                  <a:tcPr/>
                </a:tc>
              </a:tr>
              <a:tr h="0">
                <a:tc>
                  <a:txBody>
                    <a:bodyPr/>
                    <a:lstStyle/>
                    <a:p>
                      <a:pPr>
                        <a:lnSpc>
                          <a:spcPct val="115000"/>
                        </a:lnSpc>
                        <a:spcAft>
                          <a:spcPts val="0"/>
                        </a:spcAft>
                      </a:pPr>
                      <a:r>
                        <a:rPr lang="es-CO" sz="2200" b="0" dirty="0">
                          <a:solidFill>
                            <a:schemeClr val="tx1"/>
                          </a:solidFill>
                          <a:effectLst/>
                          <a:latin typeface="Agency FB" pitchFamily="34" charset="0"/>
                        </a:rPr>
                        <a:t> </a:t>
                      </a:r>
                      <a:endParaRPr lang="es-CO" sz="2200" b="0" dirty="0">
                        <a:solidFill>
                          <a:schemeClr val="tx1"/>
                        </a:solidFill>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dirty="0">
                          <a:effectLst/>
                          <a:latin typeface="Agency FB" pitchFamily="34" charset="0"/>
                        </a:rPr>
                        <a:t>Año (X-1)</a:t>
                      </a:r>
                      <a:endParaRPr lang="es-CO" sz="2200" dirty="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a:effectLst/>
                          <a:latin typeface="Agency FB" pitchFamily="34" charset="0"/>
                        </a:rPr>
                        <a:t>Año X</a:t>
                      </a:r>
                      <a:endParaRPr lang="es-CO" sz="2200">
                        <a:effectLst/>
                        <a:latin typeface="Agency FB" pitchFamily="34" charset="0"/>
                        <a:ea typeface="Calibri"/>
                        <a:cs typeface="Times New Roman"/>
                      </a:endParaRPr>
                    </a:p>
                  </a:txBody>
                  <a:tcPr marL="68580" marR="68580" marT="0" marB="0"/>
                </a:tc>
              </a:tr>
              <a:tr h="0">
                <a:tc>
                  <a:txBody>
                    <a:bodyPr/>
                    <a:lstStyle/>
                    <a:p>
                      <a:pPr>
                        <a:lnSpc>
                          <a:spcPct val="115000"/>
                        </a:lnSpc>
                        <a:spcAft>
                          <a:spcPts val="0"/>
                        </a:spcAft>
                      </a:pPr>
                      <a:r>
                        <a:rPr lang="es-CO" sz="2200" b="0" dirty="0">
                          <a:solidFill>
                            <a:schemeClr val="tx1"/>
                          </a:solidFill>
                          <a:effectLst/>
                          <a:latin typeface="Agency FB" pitchFamily="34" charset="0"/>
                        </a:rPr>
                        <a:t>Costo ventas</a:t>
                      </a:r>
                      <a:endParaRPr lang="es-CO" sz="2200" b="0" dirty="0">
                        <a:solidFill>
                          <a:schemeClr val="tx1"/>
                        </a:solidFill>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dirty="0">
                          <a:effectLst/>
                          <a:latin typeface="Agency FB" pitchFamily="34" charset="0"/>
                        </a:rPr>
                        <a:t>50%</a:t>
                      </a:r>
                      <a:endParaRPr lang="es-CO" sz="2200" dirty="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dirty="0">
                          <a:effectLst/>
                          <a:latin typeface="Agency FB" pitchFamily="34" charset="0"/>
                        </a:rPr>
                        <a:t>54%</a:t>
                      </a:r>
                      <a:endParaRPr lang="es-CO" sz="2200" dirty="0">
                        <a:effectLst/>
                        <a:latin typeface="Agency FB" pitchFamily="34" charset="0"/>
                        <a:ea typeface="Calibri"/>
                        <a:cs typeface="Times New Roman"/>
                      </a:endParaRPr>
                    </a:p>
                  </a:txBody>
                  <a:tcPr marL="68580" marR="68580" marT="0" marB="0"/>
                </a:tc>
              </a:tr>
              <a:tr h="0">
                <a:tc>
                  <a:txBody>
                    <a:bodyPr/>
                    <a:lstStyle/>
                    <a:p>
                      <a:pPr>
                        <a:lnSpc>
                          <a:spcPct val="115000"/>
                        </a:lnSpc>
                        <a:spcAft>
                          <a:spcPts val="0"/>
                        </a:spcAft>
                      </a:pPr>
                      <a:r>
                        <a:rPr lang="es-CO" sz="2200" b="0" dirty="0">
                          <a:solidFill>
                            <a:schemeClr val="tx1"/>
                          </a:solidFill>
                          <a:effectLst/>
                          <a:latin typeface="Agency FB" pitchFamily="34" charset="0"/>
                        </a:rPr>
                        <a:t>G. operacionales</a:t>
                      </a:r>
                      <a:endParaRPr lang="es-CO" sz="2200" b="0" dirty="0">
                        <a:solidFill>
                          <a:schemeClr val="tx1"/>
                        </a:solidFill>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dirty="0">
                          <a:effectLst/>
                          <a:latin typeface="Agency FB" pitchFamily="34" charset="0"/>
                        </a:rPr>
                        <a:t>30%</a:t>
                      </a:r>
                      <a:endParaRPr lang="es-CO" sz="2200" dirty="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dirty="0">
                          <a:effectLst/>
                          <a:latin typeface="Agency FB" pitchFamily="34" charset="0"/>
                        </a:rPr>
                        <a:t>27%</a:t>
                      </a:r>
                      <a:endParaRPr lang="es-CO" sz="2200" dirty="0">
                        <a:effectLst/>
                        <a:latin typeface="Agency FB" pitchFamily="34" charset="0"/>
                        <a:ea typeface="Calibri"/>
                        <a:cs typeface="Times New Roman"/>
                      </a:endParaRPr>
                    </a:p>
                  </a:txBody>
                  <a:tcPr marL="68580" marR="68580" marT="0" marB="0"/>
                </a:tc>
              </a:tr>
              <a:tr h="0">
                <a:tc>
                  <a:txBody>
                    <a:bodyPr/>
                    <a:lstStyle/>
                    <a:p>
                      <a:pPr>
                        <a:lnSpc>
                          <a:spcPct val="115000"/>
                        </a:lnSpc>
                        <a:spcAft>
                          <a:spcPts val="0"/>
                        </a:spcAft>
                      </a:pPr>
                      <a:r>
                        <a:rPr lang="es-CO" sz="2200" b="0" dirty="0">
                          <a:solidFill>
                            <a:schemeClr val="tx1"/>
                          </a:solidFill>
                          <a:effectLst/>
                          <a:latin typeface="Agency FB" pitchFamily="34" charset="0"/>
                        </a:rPr>
                        <a:t>O. ingresos</a:t>
                      </a:r>
                      <a:endParaRPr lang="es-CO" sz="2200" b="0" dirty="0">
                        <a:solidFill>
                          <a:schemeClr val="tx1"/>
                        </a:solidFill>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dirty="0">
                          <a:effectLst/>
                          <a:latin typeface="Agency FB" pitchFamily="34" charset="0"/>
                        </a:rPr>
                        <a:t>5%</a:t>
                      </a:r>
                      <a:endParaRPr lang="es-CO" sz="2200" dirty="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dirty="0">
                          <a:effectLst/>
                          <a:latin typeface="Agency FB" pitchFamily="34" charset="0"/>
                        </a:rPr>
                        <a:t>8%</a:t>
                      </a:r>
                      <a:endParaRPr lang="es-CO" sz="2200" dirty="0">
                        <a:effectLst/>
                        <a:latin typeface="Agency FB" pitchFamily="34" charset="0"/>
                        <a:ea typeface="Calibri"/>
                        <a:cs typeface="Times New Roman"/>
                      </a:endParaRPr>
                    </a:p>
                  </a:txBody>
                  <a:tcPr marL="68580" marR="68580" marT="0" marB="0"/>
                </a:tc>
              </a:tr>
              <a:tr h="0">
                <a:tc>
                  <a:txBody>
                    <a:bodyPr/>
                    <a:lstStyle/>
                    <a:p>
                      <a:pPr>
                        <a:lnSpc>
                          <a:spcPct val="115000"/>
                        </a:lnSpc>
                        <a:spcAft>
                          <a:spcPts val="0"/>
                        </a:spcAft>
                      </a:pPr>
                      <a:r>
                        <a:rPr lang="es-CO" sz="2200" b="0" dirty="0">
                          <a:solidFill>
                            <a:schemeClr val="tx1"/>
                          </a:solidFill>
                          <a:effectLst/>
                          <a:latin typeface="Agency FB" pitchFamily="34" charset="0"/>
                        </a:rPr>
                        <a:t>G. financieros </a:t>
                      </a:r>
                      <a:endParaRPr lang="es-CO" sz="2200" b="0" dirty="0">
                        <a:solidFill>
                          <a:schemeClr val="tx1"/>
                        </a:solidFill>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dirty="0">
                          <a:effectLst/>
                          <a:latin typeface="Agency FB" pitchFamily="34" charset="0"/>
                        </a:rPr>
                        <a:t>8%</a:t>
                      </a:r>
                      <a:endParaRPr lang="es-CO" sz="2200" dirty="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dirty="0">
                          <a:effectLst/>
                          <a:latin typeface="Agency FB" pitchFamily="34" charset="0"/>
                        </a:rPr>
                        <a:t>12%</a:t>
                      </a:r>
                      <a:endParaRPr lang="es-CO" sz="2200" dirty="0">
                        <a:effectLst/>
                        <a:latin typeface="Agency FB" pitchFamily="34" charset="0"/>
                        <a:ea typeface="Calibri"/>
                        <a:cs typeface="Times New Roman"/>
                      </a:endParaRPr>
                    </a:p>
                  </a:txBody>
                  <a:tcPr marL="68580" marR="68580" marT="0" marB="0"/>
                </a:tc>
              </a:tr>
              <a:tr h="0">
                <a:tc>
                  <a:txBody>
                    <a:bodyPr/>
                    <a:lstStyle/>
                    <a:p>
                      <a:pPr>
                        <a:lnSpc>
                          <a:spcPct val="115000"/>
                        </a:lnSpc>
                        <a:spcAft>
                          <a:spcPts val="0"/>
                        </a:spcAft>
                      </a:pPr>
                      <a:r>
                        <a:rPr lang="es-CO" sz="2200" b="0" dirty="0">
                          <a:solidFill>
                            <a:schemeClr val="tx1"/>
                          </a:solidFill>
                          <a:effectLst/>
                          <a:latin typeface="Agency FB" pitchFamily="34" charset="0"/>
                        </a:rPr>
                        <a:t> </a:t>
                      </a:r>
                      <a:endParaRPr lang="es-CO" sz="2200" b="0" dirty="0">
                        <a:solidFill>
                          <a:schemeClr val="tx1"/>
                        </a:solidFill>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a:effectLst/>
                          <a:latin typeface="Agency FB" pitchFamily="34" charset="0"/>
                        </a:rPr>
                        <a:t> </a:t>
                      </a:r>
                      <a:endParaRPr lang="es-CO" sz="220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dirty="0">
                          <a:effectLst/>
                          <a:latin typeface="Agency FB" pitchFamily="34" charset="0"/>
                        </a:rPr>
                        <a:t> </a:t>
                      </a:r>
                      <a:endParaRPr lang="es-CO" sz="2200" dirty="0">
                        <a:effectLst/>
                        <a:latin typeface="Agency FB" pitchFamily="34" charset="0"/>
                        <a:ea typeface="Calibri"/>
                        <a:cs typeface="Times New Roman"/>
                      </a:endParaRPr>
                    </a:p>
                  </a:txBody>
                  <a:tcPr marL="68580" marR="68580" marT="0" marB="0"/>
                </a:tc>
              </a:tr>
              <a:tr h="0">
                <a:tc>
                  <a:txBody>
                    <a:bodyPr/>
                    <a:lstStyle/>
                    <a:p>
                      <a:pPr>
                        <a:lnSpc>
                          <a:spcPct val="115000"/>
                        </a:lnSpc>
                        <a:spcAft>
                          <a:spcPts val="0"/>
                        </a:spcAft>
                      </a:pPr>
                      <a:r>
                        <a:rPr lang="es-CO" sz="2200" b="1" dirty="0">
                          <a:solidFill>
                            <a:schemeClr val="tx1"/>
                          </a:solidFill>
                          <a:effectLst/>
                          <a:latin typeface="Agency FB" pitchFamily="34" charset="0"/>
                        </a:rPr>
                        <a:t>Activo </a:t>
                      </a:r>
                      <a:endParaRPr lang="es-CO" sz="2200" b="1" dirty="0">
                        <a:solidFill>
                          <a:schemeClr val="tx1"/>
                        </a:solidFill>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a:effectLst/>
                          <a:latin typeface="Agency FB" pitchFamily="34" charset="0"/>
                        </a:rPr>
                        <a:t>36% (C)</a:t>
                      </a:r>
                      <a:endParaRPr lang="es-CO" sz="220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dirty="0">
                          <a:effectLst/>
                          <a:latin typeface="Agency FB" pitchFamily="34" charset="0"/>
                        </a:rPr>
                        <a:t>41% (C)</a:t>
                      </a:r>
                      <a:endParaRPr lang="es-CO" sz="2200" dirty="0">
                        <a:effectLst/>
                        <a:latin typeface="Agency FB" pitchFamily="34" charset="0"/>
                        <a:ea typeface="Calibri"/>
                        <a:cs typeface="Times New Roman"/>
                      </a:endParaRPr>
                    </a:p>
                  </a:txBody>
                  <a:tcPr marL="68580" marR="68580" marT="0" marB="0"/>
                </a:tc>
              </a:tr>
              <a:tr h="0">
                <a:tc>
                  <a:txBody>
                    <a:bodyPr/>
                    <a:lstStyle/>
                    <a:p>
                      <a:pPr>
                        <a:lnSpc>
                          <a:spcPct val="115000"/>
                        </a:lnSpc>
                        <a:spcAft>
                          <a:spcPts val="0"/>
                        </a:spcAft>
                      </a:pPr>
                      <a:r>
                        <a:rPr lang="es-CO" sz="2200" b="1" dirty="0">
                          <a:solidFill>
                            <a:schemeClr val="tx1"/>
                          </a:solidFill>
                          <a:effectLst/>
                          <a:latin typeface="Agency FB" pitchFamily="34" charset="0"/>
                        </a:rPr>
                        <a:t> </a:t>
                      </a:r>
                      <a:endParaRPr lang="es-CO" sz="2200" b="1" dirty="0">
                        <a:solidFill>
                          <a:schemeClr val="tx1"/>
                        </a:solidFill>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a:effectLst/>
                          <a:latin typeface="Agency FB" pitchFamily="34" charset="0"/>
                        </a:rPr>
                        <a:t>64% (NC)</a:t>
                      </a:r>
                      <a:endParaRPr lang="es-CO" sz="220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dirty="0">
                          <a:effectLst/>
                          <a:latin typeface="Agency FB" pitchFamily="34" charset="0"/>
                        </a:rPr>
                        <a:t>59% (</a:t>
                      </a:r>
                      <a:r>
                        <a:rPr lang="es-CO" sz="2200" dirty="0" err="1">
                          <a:effectLst/>
                          <a:latin typeface="Agency FB" pitchFamily="34" charset="0"/>
                        </a:rPr>
                        <a:t>NC</a:t>
                      </a:r>
                      <a:r>
                        <a:rPr lang="es-CO" sz="2200" dirty="0">
                          <a:effectLst/>
                          <a:latin typeface="Agency FB" pitchFamily="34" charset="0"/>
                        </a:rPr>
                        <a:t>)</a:t>
                      </a:r>
                      <a:endParaRPr lang="es-CO" sz="2200" dirty="0">
                        <a:effectLst/>
                        <a:latin typeface="Agency FB" pitchFamily="34" charset="0"/>
                        <a:ea typeface="Calibri"/>
                        <a:cs typeface="Times New Roman"/>
                      </a:endParaRPr>
                    </a:p>
                  </a:txBody>
                  <a:tcPr marL="68580" marR="68580" marT="0" marB="0"/>
                </a:tc>
              </a:tr>
              <a:tr h="0">
                <a:tc>
                  <a:txBody>
                    <a:bodyPr/>
                    <a:lstStyle/>
                    <a:p>
                      <a:pPr>
                        <a:lnSpc>
                          <a:spcPct val="115000"/>
                        </a:lnSpc>
                        <a:spcAft>
                          <a:spcPts val="0"/>
                        </a:spcAft>
                      </a:pPr>
                      <a:r>
                        <a:rPr lang="es-CO" sz="2200" b="1" dirty="0">
                          <a:solidFill>
                            <a:schemeClr val="tx1"/>
                          </a:solidFill>
                          <a:effectLst/>
                          <a:latin typeface="Agency FB" pitchFamily="34" charset="0"/>
                        </a:rPr>
                        <a:t> </a:t>
                      </a:r>
                      <a:endParaRPr lang="es-CO" sz="2200" b="1" dirty="0">
                        <a:solidFill>
                          <a:schemeClr val="tx1"/>
                        </a:solidFill>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a:effectLst/>
                          <a:latin typeface="Agency FB" pitchFamily="34" charset="0"/>
                        </a:rPr>
                        <a:t> </a:t>
                      </a:r>
                      <a:endParaRPr lang="es-CO" sz="220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dirty="0">
                          <a:effectLst/>
                          <a:latin typeface="Agency FB" pitchFamily="34" charset="0"/>
                        </a:rPr>
                        <a:t> </a:t>
                      </a:r>
                      <a:endParaRPr lang="es-CO" sz="2200" dirty="0">
                        <a:effectLst/>
                        <a:latin typeface="Agency FB" pitchFamily="34" charset="0"/>
                        <a:ea typeface="Calibri"/>
                        <a:cs typeface="Times New Roman"/>
                      </a:endParaRPr>
                    </a:p>
                  </a:txBody>
                  <a:tcPr marL="68580" marR="68580" marT="0" marB="0"/>
                </a:tc>
              </a:tr>
              <a:tr h="0">
                <a:tc>
                  <a:txBody>
                    <a:bodyPr/>
                    <a:lstStyle/>
                    <a:p>
                      <a:pPr>
                        <a:lnSpc>
                          <a:spcPct val="115000"/>
                        </a:lnSpc>
                        <a:spcAft>
                          <a:spcPts val="0"/>
                        </a:spcAft>
                      </a:pPr>
                      <a:r>
                        <a:rPr lang="es-CO" sz="2200" b="1" dirty="0">
                          <a:solidFill>
                            <a:schemeClr val="tx1"/>
                          </a:solidFill>
                          <a:effectLst/>
                          <a:latin typeface="Agency FB" pitchFamily="34" charset="0"/>
                        </a:rPr>
                        <a:t>Pasivo y patrimonio</a:t>
                      </a:r>
                      <a:endParaRPr lang="es-CO" sz="2200" b="1" dirty="0">
                        <a:solidFill>
                          <a:schemeClr val="tx1"/>
                        </a:solidFill>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a:effectLst/>
                          <a:latin typeface="Agency FB" pitchFamily="34" charset="0"/>
                        </a:rPr>
                        <a:t>34% (P) </a:t>
                      </a:r>
                      <a:endParaRPr lang="es-CO" sz="220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dirty="0">
                          <a:effectLst/>
                          <a:latin typeface="Agency FB" pitchFamily="34" charset="0"/>
                        </a:rPr>
                        <a:t>46% (P)</a:t>
                      </a:r>
                      <a:endParaRPr lang="es-CO" sz="2200" dirty="0">
                        <a:effectLst/>
                        <a:latin typeface="Agency FB" pitchFamily="34" charset="0"/>
                        <a:ea typeface="Calibri"/>
                        <a:cs typeface="Times New Roman"/>
                      </a:endParaRPr>
                    </a:p>
                  </a:txBody>
                  <a:tcPr marL="68580" marR="68580" marT="0" marB="0"/>
                </a:tc>
              </a:tr>
              <a:tr h="0">
                <a:tc>
                  <a:txBody>
                    <a:bodyPr/>
                    <a:lstStyle/>
                    <a:p>
                      <a:pPr>
                        <a:lnSpc>
                          <a:spcPct val="115000"/>
                        </a:lnSpc>
                        <a:spcAft>
                          <a:spcPts val="0"/>
                        </a:spcAft>
                      </a:pPr>
                      <a:r>
                        <a:rPr lang="es-CO" sz="2200" b="1" dirty="0">
                          <a:solidFill>
                            <a:schemeClr val="tx1"/>
                          </a:solidFill>
                          <a:effectLst/>
                          <a:latin typeface="Agency FB" pitchFamily="34" charset="0"/>
                        </a:rPr>
                        <a:t> </a:t>
                      </a:r>
                      <a:endParaRPr lang="es-CO" sz="2200" b="1" dirty="0">
                        <a:solidFill>
                          <a:schemeClr val="tx1"/>
                        </a:solidFill>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a:effectLst/>
                          <a:latin typeface="Agency FB" pitchFamily="34" charset="0"/>
                        </a:rPr>
                        <a:t>66% (PATR)</a:t>
                      </a:r>
                      <a:endParaRPr lang="es-CO" sz="220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dirty="0">
                          <a:effectLst/>
                          <a:latin typeface="Agency FB" pitchFamily="34" charset="0"/>
                        </a:rPr>
                        <a:t>54% (</a:t>
                      </a:r>
                      <a:r>
                        <a:rPr lang="es-CO" sz="2200" dirty="0" err="1">
                          <a:effectLst/>
                          <a:latin typeface="Agency FB" pitchFamily="34" charset="0"/>
                        </a:rPr>
                        <a:t>PATR</a:t>
                      </a:r>
                      <a:r>
                        <a:rPr lang="es-CO" sz="2200" dirty="0">
                          <a:effectLst/>
                          <a:latin typeface="Agency FB" pitchFamily="34" charset="0"/>
                        </a:rPr>
                        <a:t>)</a:t>
                      </a:r>
                      <a:endParaRPr lang="es-CO" sz="2200" dirty="0">
                        <a:effectLst/>
                        <a:latin typeface="Agency FB" pitchFamily="34" charset="0"/>
                        <a:ea typeface="Calibri"/>
                        <a:cs typeface="Times New Roman"/>
                      </a:endParaRPr>
                    </a:p>
                  </a:txBody>
                  <a:tcPr marL="68580" marR="68580" marT="0" marB="0"/>
                </a:tc>
              </a:tr>
              <a:tr h="0">
                <a:tc>
                  <a:txBody>
                    <a:bodyPr/>
                    <a:lstStyle/>
                    <a:p>
                      <a:pPr>
                        <a:lnSpc>
                          <a:spcPct val="115000"/>
                        </a:lnSpc>
                        <a:spcAft>
                          <a:spcPts val="0"/>
                        </a:spcAft>
                      </a:pPr>
                      <a:r>
                        <a:rPr lang="es-CO" sz="2200" b="1" dirty="0">
                          <a:solidFill>
                            <a:schemeClr val="tx1"/>
                          </a:solidFill>
                          <a:effectLst/>
                          <a:latin typeface="Agency FB" pitchFamily="34" charset="0"/>
                        </a:rPr>
                        <a:t> </a:t>
                      </a:r>
                      <a:endParaRPr lang="es-CO" sz="2200" b="1" dirty="0">
                        <a:solidFill>
                          <a:schemeClr val="tx1"/>
                        </a:solidFill>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a:effectLst/>
                          <a:latin typeface="Agency FB" pitchFamily="34" charset="0"/>
                        </a:rPr>
                        <a:t> </a:t>
                      </a:r>
                      <a:endParaRPr lang="es-CO" sz="220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dirty="0">
                          <a:effectLst/>
                          <a:latin typeface="Agency FB" pitchFamily="34" charset="0"/>
                        </a:rPr>
                        <a:t> </a:t>
                      </a:r>
                      <a:endParaRPr lang="es-CO" sz="2200" dirty="0">
                        <a:effectLst/>
                        <a:latin typeface="Agency FB" pitchFamily="34" charset="0"/>
                        <a:ea typeface="Calibri"/>
                        <a:cs typeface="Times New Roman"/>
                      </a:endParaRPr>
                    </a:p>
                  </a:txBody>
                  <a:tcPr marL="68580" marR="68580" marT="0" marB="0"/>
                </a:tc>
              </a:tr>
              <a:tr h="0">
                <a:tc>
                  <a:txBody>
                    <a:bodyPr/>
                    <a:lstStyle/>
                    <a:p>
                      <a:pPr>
                        <a:lnSpc>
                          <a:spcPct val="115000"/>
                        </a:lnSpc>
                        <a:spcAft>
                          <a:spcPts val="0"/>
                        </a:spcAft>
                      </a:pPr>
                      <a:r>
                        <a:rPr lang="es-CO" sz="2200" b="1" dirty="0">
                          <a:solidFill>
                            <a:schemeClr val="tx1"/>
                          </a:solidFill>
                          <a:effectLst/>
                          <a:latin typeface="Agency FB" pitchFamily="34" charset="0"/>
                        </a:rPr>
                        <a:t>Pasivo</a:t>
                      </a:r>
                      <a:endParaRPr lang="es-CO" sz="2200" b="1" dirty="0">
                        <a:solidFill>
                          <a:schemeClr val="tx1"/>
                        </a:solidFill>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a:effectLst/>
                          <a:latin typeface="Agency FB" pitchFamily="34" charset="0"/>
                        </a:rPr>
                        <a:t>28% (C)</a:t>
                      </a:r>
                      <a:endParaRPr lang="es-CO" sz="220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dirty="0">
                          <a:effectLst/>
                          <a:latin typeface="Agency FB" pitchFamily="34" charset="0"/>
                        </a:rPr>
                        <a:t>31% (C)</a:t>
                      </a:r>
                      <a:endParaRPr lang="es-CO" sz="2200" dirty="0">
                        <a:effectLst/>
                        <a:latin typeface="Agency FB" pitchFamily="34" charset="0"/>
                        <a:ea typeface="Calibri"/>
                        <a:cs typeface="Times New Roman"/>
                      </a:endParaRPr>
                    </a:p>
                  </a:txBody>
                  <a:tcPr marL="68580" marR="68580" marT="0" marB="0"/>
                </a:tc>
              </a:tr>
              <a:tr h="0">
                <a:tc>
                  <a:txBody>
                    <a:bodyPr/>
                    <a:lstStyle/>
                    <a:p>
                      <a:pPr>
                        <a:lnSpc>
                          <a:spcPct val="115000"/>
                        </a:lnSpc>
                        <a:spcAft>
                          <a:spcPts val="0"/>
                        </a:spcAft>
                      </a:pPr>
                      <a:r>
                        <a:rPr lang="es-CO" sz="2200" b="0" dirty="0">
                          <a:solidFill>
                            <a:schemeClr val="tx1"/>
                          </a:solidFill>
                          <a:effectLst/>
                          <a:latin typeface="Agency FB" pitchFamily="34" charset="0"/>
                        </a:rPr>
                        <a:t> </a:t>
                      </a:r>
                      <a:endParaRPr lang="es-CO" sz="2200" b="0" dirty="0">
                        <a:solidFill>
                          <a:schemeClr val="tx1"/>
                        </a:solidFill>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a:effectLst/>
                          <a:latin typeface="Agency FB" pitchFamily="34" charset="0"/>
                        </a:rPr>
                        <a:t>6% (NC)</a:t>
                      </a:r>
                      <a:endParaRPr lang="es-CO" sz="2200">
                        <a:effectLst/>
                        <a:latin typeface="Agency FB" pitchFamily="34" charset="0"/>
                        <a:ea typeface="Calibri"/>
                        <a:cs typeface="Times New Roman"/>
                      </a:endParaRPr>
                    </a:p>
                  </a:txBody>
                  <a:tcPr marL="68580" marR="68580" marT="0" marB="0"/>
                </a:tc>
                <a:tc>
                  <a:txBody>
                    <a:bodyPr/>
                    <a:lstStyle/>
                    <a:p>
                      <a:pPr algn="ctr">
                        <a:lnSpc>
                          <a:spcPct val="115000"/>
                        </a:lnSpc>
                        <a:spcAft>
                          <a:spcPts val="0"/>
                        </a:spcAft>
                      </a:pPr>
                      <a:r>
                        <a:rPr lang="es-CO" sz="2200" dirty="0">
                          <a:effectLst/>
                          <a:latin typeface="Agency FB" pitchFamily="34" charset="0"/>
                        </a:rPr>
                        <a:t>15% (</a:t>
                      </a:r>
                      <a:r>
                        <a:rPr lang="es-CO" sz="2200" dirty="0" err="1">
                          <a:effectLst/>
                          <a:latin typeface="Agency FB" pitchFamily="34" charset="0"/>
                        </a:rPr>
                        <a:t>NC</a:t>
                      </a:r>
                      <a:r>
                        <a:rPr lang="es-CO" sz="2200" dirty="0">
                          <a:effectLst/>
                          <a:latin typeface="Agency FB" pitchFamily="34" charset="0"/>
                        </a:rPr>
                        <a:t>)</a:t>
                      </a:r>
                      <a:endParaRPr lang="es-CO" sz="2200" dirty="0">
                        <a:effectLst/>
                        <a:latin typeface="Agency FB" pitchFamily="34" charset="0"/>
                        <a:ea typeface="Calibri"/>
                        <a:cs typeface="Times New Roman"/>
                      </a:endParaRPr>
                    </a:p>
                  </a:txBody>
                  <a:tcPr marL="68580" marR="68580" marT="0" marB="0"/>
                </a:tc>
              </a:tr>
            </a:tbl>
          </a:graphicData>
        </a:graphic>
      </p:graphicFrame>
      <p:sp>
        <p:nvSpPr>
          <p:cNvPr id="5" name="2 Marcador de contenido"/>
          <p:cNvSpPr txBox="1">
            <a:spLocks/>
          </p:cNvSpPr>
          <p:nvPr/>
        </p:nvSpPr>
        <p:spPr>
          <a:xfrm>
            <a:off x="611560" y="188640"/>
            <a:ext cx="7920880" cy="936104"/>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algn="ctr"/>
            <a:r>
              <a:rPr lang="es-CO" sz="3600" dirty="0" smtClean="0">
                <a:effectLst>
                  <a:outerShdw blurRad="38100" dist="38100" dir="2700000" algn="tl">
                    <a:srgbClr val="000000">
                      <a:alpha val="43137"/>
                    </a:srgbClr>
                  </a:outerShdw>
                </a:effectLst>
                <a:latin typeface="Agency FB" pitchFamily="34" charset="0"/>
              </a:rPr>
              <a:t>ANÁLISIS VERTICAL Años (X - 1)/X</a:t>
            </a:r>
            <a:endParaRPr lang="es-CO" sz="3600" dirty="0">
              <a:effectLst>
                <a:outerShdw blurRad="38100" dist="38100" dir="2700000" algn="tl">
                  <a:srgbClr val="000000">
                    <a:alpha val="43137"/>
                  </a:srgbClr>
                </a:outerShdw>
              </a:effectLst>
              <a:latin typeface="Agency FB" pitchFamily="34" charset="0"/>
            </a:endParaRPr>
          </a:p>
        </p:txBody>
      </p:sp>
    </p:spTree>
    <p:extLst>
      <p:ext uri="{BB962C8B-B14F-4D97-AF65-F5344CB8AC3E}">
        <p14:creationId xmlns:p14="http://schemas.microsoft.com/office/powerpoint/2010/main" val="30957320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Esenc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4060</TotalTime>
  <Words>5885</Words>
  <Application>Microsoft Office PowerPoint</Application>
  <PresentationFormat>Presentación en pantalla (4:3)</PresentationFormat>
  <Paragraphs>1420</Paragraphs>
  <Slides>109</Slides>
  <Notes>0</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109</vt:i4>
      </vt:variant>
    </vt:vector>
  </HeadingPairs>
  <TitlesOfParts>
    <vt:vector size="111" baseType="lpstr">
      <vt:lpstr>Esencial</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INDICADOR FINANCIERO</vt:lpstr>
      <vt:lpstr>SIGNOS VITALES DE LA EMPRESA</vt:lpstr>
      <vt:lpstr>GUIA PARA INTERPRETAR UN INDICE</vt:lpstr>
      <vt:lpstr>INDICES DE LIQUIDEZ</vt:lpstr>
      <vt:lpstr>1.ROTACION DE C x C</vt:lpstr>
      <vt:lpstr>Presentación de PowerPoint</vt:lpstr>
      <vt:lpstr>2. ROTACIÓN DE INVENTARIOS</vt:lpstr>
      <vt:lpstr>Presentación de PowerPoint</vt:lpstr>
      <vt:lpstr>Presentación de PowerPoint</vt:lpstr>
      <vt:lpstr>Presentación de PowerPoint</vt:lpstr>
      <vt:lpstr>Presentación de PowerPoint</vt:lpstr>
      <vt:lpstr>3.ROTACION DE CUENTAS POR PAGAR</vt:lpstr>
      <vt:lpstr>4.  RAZON CORRIENTE O INDICE DE LIQUIDEZ</vt:lpstr>
      <vt:lpstr>5. PRUEBA ACIDA O ÍNDICE DE LIQUIDEZ INMEDIATA</vt:lpstr>
      <vt:lpstr>6. IMPORTANCIA DEL ACTIVO CORRIENTE</vt:lpstr>
      <vt:lpstr>ÍNDICES DE RENTABILIDAD</vt:lpstr>
      <vt:lpstr>Presentación de PowerPoint</vt:lpstr>
      <vt:lpstr>ANALISIS HORIZONTAL </vt:lpstr>
      <vt:lpstr>DIFERENTES MÁRGENES DE UTILIDAD</vt:lpstr>
      <vt:lpstr>INDICE DE ENDEUDAMIENTO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¿Como lograr el objetivo financiero básico?</vt:lpstr>
      <vt:lpstr>¿Como lograr el objetivo financiero básico?</vt:lpstr>
      <vt:lpstr>¿Como lograr el objetivo financiero básico?</vt:lpstr>
      <vt:lpstr>¿Como lograr el objetivo financiero básico?</vt:lpstr>
      <vt:lpstr>¿Como lograr el objetivo financiero básico?</vt:lpstr>
      <vt:lpstr>¿SON LAS UTILIDADES UN BUEN INDICADOR DE GESTIÓN EXITOSA?</vt:lpstr>
      <vt:lpstr>¿SON LAS UTILIDADES UN BUEN INDICADOR DE GESTIÓN EXITOSA?</vt:lpstr>
      <vt:lpstr>¿SON LAS UTILIDADES UN BUEN INDICADOR DE GESTIÓN EXITOSA?</vt:lpstr>
      <vt:lpstr>¿SON LAS UTILIDADES UN BUEN INDICADOR DE GESTIÓN EXITOSA?</vt:lpstr>
      <vt:lpstr>ANÁLISIS FINANCIERO EMPRESARIAL </vt:lpstr>
      <vt:lpstr>ANÁLISIS FINANCIERO EMPRESARIAL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Fórmulas para punto de equilibrio (P.E.)</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EEIE</dc:creator>
  <cp:lastModifiedBy>usuario</cp:lastModifiedBy>
  <cp:revision>146</cp:revision>
  <dcterms:created xsi:type="dcterms:W3CDTF">2012-10-02T21:29:42Z</dcterms:created>
  <dcterms:modified xsi:type="dcterms:W3CDTF">2013-04-26T20:15:35Z</dcterms:modified>
</cp:coreProperties>
</file>