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60" r:id="rId5"/>
    <p:sldId id="267" r:id="rId6"/>
    <p:sldId id="262" r:id="rId7"/>
    <p:sldId id="263" r:id="rId8"/>
    <p:sldId id="266" r:id="rId9"/>
    <p:sldId id="264" r:id="rId10"/>
    <p:sldId id="265" r:id="rId11"/>
    <p:sldId id="269" r:id="rId12"/>
    <p:sldId id="258" r:id="rId13"/>
    <p:sldId id="259" r:id="rId14"/>
    <p:sldId id="268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2664" y="-864"/>
      </p:cViewPr>
      <p:guideLst>
        <p:guide orient="horz" pos="18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ADACF0CF-B77B-4348-986E-4344E6FC3834}" type="slidenum">
              <a:rPr lang="es-ES" smtClean="0"/>
              <a:t>‹#›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‹#›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‹#›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‹#›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ADACF0CF-B77B-4348-986E-4344E6FC3834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‹#›</a:t>
            </a:fld>
            <a:endParaRPr lang="es-E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‹#›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CF0CF-B77B-4348-986E-4344E6FC3834}" type="slidenum">
              <a:rPr lang="es-ES" smtClean="0"/>
              <a:t>‹#›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ACF0CF-B77B-4348-986E-4344E6FC3834}" type="slidenum">
              <a:rPr lang="es-ES" smtClean="0"/>
              <a:t>‹#›</a:t>
            </a:fld>
            <a:endParaRPr lang="es-E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E23D82D-76B4-4AE8-94C1-5A9AA49F01D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4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19672" y="2708920"/>
            <a:ext cx="3962400" cy="2133600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 smtClean="0">
                <a:solidFill>
                  <a:schemeClr val="tx1"/>
                </a:solidFill>
              </a:rPr>
              <a:t>Integrantes: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Andreu, Gonzalo</a:t>
            </a:r>
          </a:p>
          <a:p>
            <a:pPr algn="ctr"/>
            <a:r>
              <a:rPr lang="es-ES" sz="2400" dirty="0" err="1" smtClean="0">
                <a:solidFill>
                  <a:schemeClr val="tx1"/>
                </a:solidFill>
              </a:rPr>
              <a:t>Malpartida</a:t>
            </a:r>
            <a:r>
              <a:rPr lang="es-ES" sz="2400" dirty="0" smtClean="0">
                <a:solidFill>
                  <a:schemeClr val="tx1"/>
                </a:solidFill>
              </a:rPr>
              <a:t>, Bryan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Pugliese, Facundo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6264696" cy="1584176"/>
          </a:xfrm>
        </p:spPr>
        <p:txBody>
          <a:bodyPr>
            <a:normAutofit/>
          </a:bodyPr>
          <a:lstStyle/>
          <a:p>
            <a:pPr algn="ctr"/>
            <a:r>
              <a:rPr lang="es-ES" sz="4400" i="1" dirty="0" smtClean="0"/>
              <a:t>Análisis espectral y filtrado de batidos</a:t>
            </a:r>
            <a:endParaRPr lang="es-ES" sz="4400" i="1" dirty="0"/>
          </a:p>
        </p:txBody>
      </p:sp>
    </p:spTree>
    <p:extLst>
      <p:ext uri="{BB962C8B-B14F-4D97-AF65-F5344CB8AC3E}">
        <p14:creationId xmlns:p14="http://schemas.microsoft.com/office/powerpoint/2010/main" val="27532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Practica-Especial - copia\Voltaje_de_Sali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14" y="1324404"/>
            <a:ext cx="4108704" cy="3535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Practica-Especial - copia\Salida_vs_Entra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4230624" cy="3486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19672" y="500500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Respuesta del circuito sumador para una señal triangular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14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Practica-Especial - copia\5600hz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r="8446" b="5102"/>
          <a:stretch/>
        </p:blipFill>
        <p:spPr bwMode="auto">
          <a:xfrm>
            <a:off x="107504" y="980728"/>
            <a:ext cx="4231610" cy="3761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movil\Desktop\Labo-3\Practica-Especial\5600hz_Filtrad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4" t="4599" r="9274" b="3642"/>
          <a:stretch/>
        </p:blipFill>
        <p:spPr bwMode="auto">
          <a:xfrm>
            <a:off x="4572000" y="1168459"/>
            <a:ext cx="4162770" cy="3565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539552" y="5157192"/>
                <a:ext cx="7056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 smtClean="0"/>
                  <a:t>V de entrada y salida  vs t, del RLC </a:t>
                </a:r>
                <a:r>
                  <a:rPr lang="es-ES" sz="1600" dirty="0" err="1" smtClean="0"/>
                  <a:t>antiresonane</a:t>
                </a:r>
                <a:r>
                  <a:rPr lang="es-ES" sz="1600" dirty="0" smtClean="0"/>
                  <a:t>, de dos señales sinusoidales con frecuencias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600" dirty="0" smtClean="0"/>
                  <a:t>=(10844 ±1)Hz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1600" dirty="0" smtClean="0"/>
                  <a:t>=(5600,5 ± 0,5)Hz</a:t>
                </a:r>
                <a:endParaRPr lang="es-ES" sz="1600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157192"/>
                <a:ext cx="7056784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2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Practica-Especial - copia\FFT_5005h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" y="3883152"/>
            <a:ext cx="4018483" cy="2974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Practica-Especial - copia\FFT_5005hz_Filtra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59" y="3865556"/>
            <a:ext cx="3823411" cy="2935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:\Practica-Especial - copia\5Khz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0" r="7395"/>
          <a:stretch/>
        </p:blipFill>
        <p:spPr bwMode="auto">
          <a:xfrm>
            <a:off x="292100" y="476672"/>
            <a:ext cx="3467100" cy="310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F:\Practica-Especial - copia\5Khz_Filtrado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0" r="9127"/>
          <a:stretch/>
        </p:blipFill>
        <p:spPr bwMode="auto">
          <a:xfrm>
            <a:off x="5346337" y="444942"/>
            <a:ext cx="3384135" cy="310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 de flecha"/>
          <p:cNvCxnSpPr/>
          <p:nvPr/>
        </p:nvCxnSpPr>
        <p:spPr>
          <a:xfrm>
            <a:off x="1115616" y="35542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1115616" y="3585632"/>
            <a:ext cx="5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FFT</a:t>
            </a:r>
            <a:endParaRPr lang="es-ES" i="1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6339689" y="358563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339689" y="3616990"/>
            <a:ext cx="5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FFT</a:t>
            </a:r>
            <a:endParaRPr lang="es-ES" i="1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4056211" y="1986682"/>
            <a:ext cx="9046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056211" y="1648272"/>
            <a:ext cx="90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Filtrado</a:t>
            </a:r>
            <a:endParaRPr lang="es-ES" i="1" dirty="0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051895" y="5339654"/>
            <a:ext cx="9046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051895" y="5001244"/>
            <a:ext cx="90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Filtrado</a:t>
            </a:r>
            <a:endParaRPr lang="es-E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2890480" y="94050"/>
                <a:ext cx="3236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En este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 smtClean="0"/>
                  <a:t>=(5005,0 ± 0,1)Hz</a:t>
                </a:r>
                <a:endParaRPr lang="es-ES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80" y="94050"/>
                <a:ext cx="323612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07" t="-8197" r="-753" b="-245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4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Practica-Especial - copia\Comparac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3247"/>
            <a:ext cx="6035040" cy="4663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971600" y="5301208"/>
                <a:ext cx="7056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 smtClean="0"/>
                  <a:t>Análisis </a:t>
                </a:r>
                <a:r>
                  <a:rPr lang="es-ES" sz="1600" i="1" dirty="0" smtClean="0"/>
                  <a:t>FFT </a:t>
                </a:r>
                <a:r>
                  <a:rPr lang="es-ES" sz="1600" dirty="0" smtClean="0"/>
                  <a:t>utilizando el osciloscopio, manteniendo fija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600" dirty="0" smtClean="0"/>
                  <a:t> y variando la frecuencia baja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301208"/>
                <a:ext cx="7056784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3125" r="-432" b="-1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5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-19375" y="147806"/>
                <a:ext cx="8935648" cy="5100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5400" smtClean="0"/>
                  <a:t>Conclusiones</a:t>
                </a:r>
                <a:r>
                  <a:rPr lang="es-AR" sz="5400" dirty="0" smtClean="0"/>
                  <a:t>:</a:t>
                </a:r>
              </a:p>
              <a:p>
                <a:endParaRPr lang="es-AR" dirty="0"/>
              </a:p>
              <a:p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s-AR" dirty="0" smtClean="0"/>
                  <a:t>Las transmisiones en </a:t>
                </a:r>
                <a:r>
                  <a:rPr lang="es-AR" dirty="0"/>
                  <a:t>la señal </a:t>
                </a:r>
                <a:r>
                  <a:rPr lang="es-AR" dirty="0" smtClean="0"/>
                  <a:t>parabólica no tuvieron el valor esperado. Esto puede deberse a que el ancho de banda del RLC resonante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/>
                      </a:rPr>
                      <m:t>Δ</m:t>
                    </m:r>
                    <m:r>
                      <a:rPr lang="es-AR" b="0" i="1" smtClean="0">
                        <a:latin typeface="Cambria Math"/>
                      </a:rPr>
                      <m:t>𝑓</m:t>
                    </m:r>
                    <m:r>
                      <a:rPr lang="es-AR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158±3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𝐻𝑧</m:t>
                    </m:r>
                  </m:oMath>
                </a14:m>
                <a:r>
                  <a:rPr lang="es-AR" dirty="0" smtClean="0"/>
                  <a:t> era comparable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s-A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500,00±0,05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𝐻𝑧</m:t>
                    </m:r>
                  </m:oMath>
                </a14:m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s-AR" dirty="0" smtClean="0"/>
                  <a:t>El sumador resultó efectivo a la hora de generar batidos, dado que no produc</a:t>
                </a:r>
                <a:r>
                  <a:rPr lang="es-AR" dirty="0"/>
                  <a:t>í</a:t>
                </a:r>
                <a:r>
                  <a:rPr lang="es-AR" dirty="0" smtClean="0"/>
                  <a:t>a un </a:t>
                </a:r>
                <a:r>
                  <a:rPr lang="es-AR" dirty="0" err="1" smtClean="0"/>
                  <a:t>atenuamiento</a:t>
                </a:r>
                <a:r>
                  <a:rPr lang="es-AR" dirty="0" smtClean="0"/>
                  <a:t> mayor al 3%. Tampoco variaba la frecuencia o generaba un desfasaje.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s-AR" dirty="0" smtClean="0"/>
                  <a:t>A pesar de que se logró  atenuar la señal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𝑏𝑎𝑗𝑎</m:t>
                        </m:r>
                      </m:sub>
                    </m:sSub>
                    <m:r>
                      <a:rPr lang="es-A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AR" i="1">
                            <a:latin typeface="Cambria Math"/>
                          </a:rPr>
                        </m:ctrlPr>
                      </m:dPr>
                      <m:e>
                        <m:r>
                          <a:rPr lang="es-AR" i="1">
                            <a:latin typeface="Cambria Math"/>
                          </a:rPr>
                          <m:t>50</m:t>
                        </m:r>
                        <m:r>
                          <a:rPr lang="es-AR" b="0" i="1" smtClean="0">
                            <a:latin typeface="Cambria Math"/>
                          </a:rPr>
                          <m:t>05,5</m:t>
                        </m:r>
                        <m:r>
                          <a:rPr lang="es-AR" i="1">
                            <a:latin typeface="Cambria Math"/>
                          </a:rPr>
                          <m:t>±0,5</m:t>
                        </m:r>
                      </m:e>
                    </m:d>
                    <m:r>
                      <a:rPr lang="es-AR" i="1">
                        <a:latin typeface="Cambria Math"/>
                      </a:rPr>
                      <m:t>𝐻𝑧</m:t>
                    </m:r>
                    <m:r>
                      <a:rPr lang="es-A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s-AR" dirty="0" smtClean="0"/>
                  <a:t>con el circuito RLC anti-resonante, no se logró eliminar completamente esta señal que es lo que se esperaba.</a:t>
                </a:r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s-AR" dirty="0" smtClean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75" y="147806"/>
                <a:ext cx="8935648" cy="5100627"/>
              </a:xfrm>
              <a:prstGeom prst="rect">
                <a:avLst/>
              </a:prstGeom>
              <a:blipFill rotWithShape="1">
                <a:blip r:embed="rId2"/>
                <a:stretch>
                  <a:fillRect l="-477" t="-3345" r="-10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1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85746" y="3403"/>
            <a:ext cx="247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 smtClean="0"/>
              <a:t>Introducción:</a:t>
            </a:r>
            <a:endParaRPr lang="es-ES" sz="3200" b="1" i="1" dirty="0"/>
          </a:p>
        </p:txBody>
      </p:sp>
      <p:grpSp>
        <p:nvGrpSpPr>
          <p:cNvPr id="12" name="11 Grupo"/>
          <p:cNvGrpSpPr/>
          <p:nvPr/>
        </p:nvGrpSpPr>
        <p:grpSpPr>
          <a:xfrm>
            <a:off x="3803200" y="308524"/>
            <a:ext cx="5103791" cy="2010138"/>
            <a:chOff x="3895257" y="688686"/>
            <a:chExt cx="4956150" cy="2010138"/>
          </a:xfrm>
        </p:grpSpPr>
        <p:sp>
          <p:nvSpPr>
            <p:cNvPr id="9" name="8 Rectángulo"/>
            <p:cNvSpPr/>
            <p:nvPr/>
          </p:nvSpPr>
          <p:spPr>
            <a:xfrm>
              <a:off x="3895257" y="688686"/>
              <a:ext cx="4834433" cy="20101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" name="9 Grupo"/>
            <p:cNvGrpSpPr/>
            <p:nvPr/>
          </p:nvGrpSpPr>
          <p:grpSpPr>
            <a:xfrm>
              <a:off x="3962751" y="1058018"/>
              <a:ext cx="4888656" cy="1611599"/>
              <a:chOff x="3985371" y="507815"/>
              <a:chExt cx="4888656" cy="161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3 CuadroTexto"/>
                  <p:cNvSpPr txBox="1"/>
                  <p:nvPr/>
                </p:nvSpPr>
                <p:spPr>
                  <a:xfrm>
                    <a:off x="3985371" y="507815"/>
                    <a:ext cx="2803396" cy="6905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s-ES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4" name="3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5371" y="507815"/>
                    <a:ext cx="2803396" cy="69057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5 CuadroTexto"/>
                  <p:cNvSpPr txBox="1"/>
                  <p:nvPr/>
                </p:nvSpPr>
                <p:spPr>
                  <a:xfrm>
                    <a:off x="4004279" y="1428840"/>
                    <a:ext cx="2809744" cy="6905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s-ES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𝑠𝑒𝑛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ES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6" name="5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4279" y="1428840"/>
                    <a:ext cx="2809744" cy="69057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6 CuadroTexto"/>
                  <p:cNvSpPr txBox="1"/>
                  <p:nvPr/>
                </p:nvSpPr>
                <p:spPr>
                  <a:xfrm>
                    <a:off x="6903687" y="542376"/>
                    <a:ext cx="1950726" cy="6560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i="1" smtClean="0">
                              <a:latin typeface="Cambria Math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E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7" name="6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3687" y="542376"/>
                    <a:ext cx="1950726" cy="65601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7 CuadroTexto"/>
                  <p:cNvSpPr txBox="1"/>
                  <p:nvPr/>
                </p:nvSpPr>
                <p:spPr>
                  <a:xfrm>
                    <a:off x="6929007" y="1451347"/>
                    <a:ext cx="1945020" cy="6455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sz="1600" b="0" i="1" smtClean="0">
                              <a:latin typeface="Cambria Math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/>
                            </a:rPr>
                            <m:t>arctan</m:t>
                          </m:r>
                          <m:r>
                            <a:rPr lang="es-ES" sz="1600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s-E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8" name="7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9007" y="1451347"/>
                    <a:ext cx="1945020" cy="64556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10 CuadroTexto"/>
            <p:cNvSpPr txBox="1"/>
            <p:nvPr/>
          </p:nvSpPr>
          <p:spPr>
            <a:xfrm>
              <a:off x="3923030" y="68868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Donde:</a:t>
              </a:r>
              <a:endParaRPr lang="es-ES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104718" y="1246331"/>
            <a:ext cx="3863763" cy="1849122"/>
            <a:chOff x="271154" y="1159419"/>
            <a:chExt cx="4223443" cy="1124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CuadroTexto"/>
                <p:cNvSpPr txBox="1"/>
                <p:nvPr/>
              </p:nvSpPr>
              <p:spPr>
                <a:xfrm>
                  <a:off x="271154" y="1436679"/>
                  <a:ext cx="3703834" cy="8476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pt-BR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pt-BR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pt-BR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pt-BR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 smtClean="0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pt-BR" i="1" smtClean="0">
                                            <a:latin typeface="Cambria Math"/>
                                          </a:rPr>
                                          <m:t>𝜋</m:t>
                                        </m:r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pt-BR" i="1" smtClean="0">
                                            <a:latin typeface="Cambria Math"/>
                                            <a:ea typeface="Cambria Math"/>
                                          </a:rPr>
                                          <m:t>𝜏</m:t>
                                        </m:r>
                                      </m:den>
                                    </m:f>
                                    <m:r>
                                      <a:rPr lang="es-ES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es-ES" dirty="0" smtClean="0"/>
                </a:p>
              </p:txBody>
            </p:sp>
          </mc:Choice>
          <mc:Fallback xmlns="">
            <p:sp>
              <p:nvSpPr>
                <p:cNvPr id="3" name="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54" y="1436679"/>
                  <a:ext cx="3703834" cy="84760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197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17 CuadroTexto"/>
                <p:cNvSpPr txBox="1"/>
                <p:nvPr/>
              </p:nvSpPr>
              <p:spPr>
                <a:xfrm>
                  <a:off x="354649" y="1159419"/>
                  <a:ext cx="4139948" cy="224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Si f(t) es una función </a:t>
                  </a:r>
                  <a:r>
                    <a:rPr lang="es-ES" dirty="0" smtClean="0"/>
                    <a:t>de </a:t>
                  </a:r>
                  <a:r>
                    <a:rPr lang="es-ES" dirty="0" smtClean="0"/>
                    <a:t>periodo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𝜏</m:t>
                      </m:r>
                    </m:oMath>
                  </a14:m>
                  <a:r>
                    <a:rPr lang="es-ES" dirty="0" smtClean="0"/>
                    <a:t>:</a:t>
                  </a:r>
                  <a:endParaRPr lang="es-ES" dirty="0"/>
                </a:p>
              </p:txBody>
            </p:sp>
          </mc:Choice>
          <mc:Fallback>
            <p:sp>
              <p:nvSpPr>
                <p:cNvPr id="18" name="1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49" y="1159419"/>
                  <a:ext cx="4139948" cy="22467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449" t="-8197" b="-245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-205430" y="4515420"/>
                <a:ext cx="9193286" cy="1009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E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16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s-E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sz="1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sz="16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trlPr>
                                    <a:rPr lang="es-ES" sz="16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s-ES" sz="1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E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s-ES" sz="16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ES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s-ES" sz="1600" b="0" i="1" smtClean="0">
                                      <a:latin typeface="Cambria Math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lang="es-ES" sz="16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𝜔</m:t>
                                      </m:r>
                                      <m:r>
                                        <a:rPr lang="es-ES" sz="1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s-ES" sz="1600" b="0" i="1" smtClean="0">
                                      <a:latin typeface="Cambria Math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s-ES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1600" i="1"/>
                          </m:ctrlPr>
                        </m:sSupPr>
                        <m:e>
                          <m:d>
                            <m:dPr>
                              <m:ctrlPr>
                                <a:rPr lang="ru-RU" sz="16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600" i="1"/>
                                  </m:ctrlPr>
                                </m:fPr>
                                <m:num>
                                  <m:r>
                                    <a:rPr lang="es-ES" sz="1600" i="1"/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s-ES" sz="1600" i="1"/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sz="1600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s-ES" sz="1600" i="1"/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/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trlPr>
                                    <a:rPr lang="ru-RU" sz="1600" i="1"/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s-ES" sz="1600" i="1"/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/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s-ES" sz="1600" i="1"/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/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s-ES" sz="1600" i="1"/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ru-RU" sz="1600" i="1"/>
                                      </m:ctrlPr>
                                    </m:dPr>
                                    <m:e>
                                      <m:r>
                                        <a:rPr lang="es-ES" sz="1600" i="1"/>
                                        <m:t>𝑡</m:t>
                                      </m:r>
                                    </m:e>
                                  </m:d>
                                  <m:r>
                                    <a:rPr lang="es-ES" sz="1600" i="1"/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sz="1600"/>
                                    <m:t>cos</m:t>
                                  </m:r>
                                  <m:r>
                                    <a:rPr lang="es-ES" sz="1600" i="1"/>
                                    <m:t>(</m:t>
                                  </m:r>
                                  <m:r>
                                    <a:rPr lang="es-ES" sz="1600" i="1"/>
                                    <m:t>𝜔</m:t>
                                  </m:r>
                                  <m:r>
                                    <a:rPr lang="es-ES" sz="1600" i="1"/>
                                    <m:t>𝑡</m:t>
                                  </m:r>
                                  <m:r>
                                    <a:rPr lang="es-ES" sz="1600" i="1"/>
                                    <m:t>)</m:t>
                                  </m:r>
                                  <m:r>
                                    <a:rPr lang="es-ES" sz="1600" i="1"/>
                                    <m:t>𝑑𝑡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ru-RU" sz="1600" i="1"/>
                            <m:t>2</m:t>
                          </m:r>
                        </m:sup>
                      </m:sSup>
                      <m:r>
                        <a:rPr lang="ru-RU" sz="1600" i="1"/>
                        <m:t>+</m:t>
                      </m:r>
                      <m:sSup>
                        <m:sSupPr>
                          <m:ctrlPr>
                            <a:rPr lang="ru-RU" sz="1600" i="1"/>
                          </m:ctrlPr>
                        </m:sSupPr>
                        <m:e>
                          <m:d>
                            <m:dPr>
                              <m:ctrlPr>
                                <a:rPr lang="ru-RU" sz="16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600" i="1"/>
                                  </m:ctrlPr>
                                </m:fPr>
                                <m:num>
                                  <m:r>
                                    <a:rPr lang="es-ES" sz="1600" i="1"/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s-ES" sz="1600" i="1"/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sz="1600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s-ES" sz="1600" i="1"/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/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trlPr>
                                    <a:rPr lang="ru-RU" sz="1600" i="1"/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s-ES" sz="1600" i="1"/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/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ru-RU" sz="1600" i="1"/>
                                      </m:ctrlPr>
                                    </m:sSubPr>
                                    <m:e>
                                      <m:r>
                                        <a:rPr lang="es-ES" sz="1600" i="1"/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1600" i="1"/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s-ES" sz="1600" i="1"/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ru-RU" sz="1600" i="1"/>
                                      </m:ctrlPr>
                                    </m:dPr>
                                    <m:e>
                                      <m:r>
                                        <a:rPr lang="es-ES" sz="1600" i="1"/>
                                        <m:t>𝑡</m:t>
                                      </m:r>
                                    </m:e>
                                  </m:d>
                                  <m:r>
                                    <a:rPr lang="es-ES" sz="1600" i="1"/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sz="1600"/>
                                    <m:t>sin</m:t>
                                  </m:r>
                                  <m:r>
                                    <a:rPr lang="es-ES" sz="1600" i="1"/>
                                    <m:t>(</m:t>
                                  </m:r>
                                  <m:r>
                                    <a:rPr lang="es-ES" sz="1600" i="1"/>
                                    <m:t>𝜔</m:t>
                                  </m:r>
                                  <m:r>
                                    <a:rPr lang="es-ES" sz="1600" i="1"/>
                                    <m:t>𝑡</m:t>
                                  </m:r>
                                  <m:r>
                                    <a:rPr lang="es-ES" sz="1600" i="1"/>
                                    <m:t>)</m:t>
                                  </m:r>
                                  <m:r>
                                    <a:rPr lang="es-ES" sz="1600" i="1"/>
                                    <m:t>𝑑𝑡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ru-RU" sz="1600" i="1"/>
                            <m:t>2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  <a:p>
                <a:endParaRPr lang="ru-RU" sz="16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430" y="4515420"/>
                <a:ext cx="9193286" cy="1009122"/>
              </a:xfrm>
              <a:prstGeom prst="rect">
                <a:avLst/>
              </a:prstGeom>
              <a:blipFill rotWithShape="1">
                <a:blip r:embed="rId13"/>
                <a:stretch>
                  <a:fillRect l="-332" b="-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49200" y="796443"/>
            <a:ext cx="192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Serie de Fourier </a:t>
            </a:r>
            <a:endParaRPr lang="ru-RU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0337" y="3573016"/>
            <a:ext cx="198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Potencia espectral 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04718" y="4146088"/>
                <a:ext cx="5955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Si f(t) es una función definida en el intervalo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 smtClean="0"/>
                  <a:t>], se define </a:t>
                </a:r>
                <a:endParaRPr lang="ru-R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8" y="4146088"/>
                <a:ext cx="5955669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819" t="-8197" r="-174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90337" y="5668407"/>
                <a:ext cx="36031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Para el caso particular de una f(t) de período </a:t>
                </a:r>
                <a:r>
                  <a:rPr lang="es-ES" dirty="0"/>
                  <a:t>2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𝜏</m:t>
                    </m:r>
                  </m:oMath>
                </a14:m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/>
                      </a:rPr>
                      <m:t>tal</m:t>
                    </m:r>
                    <m:r>
                      <a:rPr lang="es-E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/>
                      </a:rPr>
                      <m:t>que</m:t>
                    </m:r>
                    <m:r>
                      <a:rPr lang="es-ES" b="0" i="0" smtClean="0">
                        <a:latin typeface="Cambria Math"/>
                      </a:rPr>
                      <m:t> </m:t>
                    </m:r>
                    <m:r>
                      <a:rPr lang="ru-RU" i="1"/>
                      <m:t>2</m:t>
                    </m:r>
                    <m:r>
                      <a:rPr lang="ru-RU" i="1"/>
                      <m:t>𝑘</m:t>
                    </m:r>
                    <m:r>
                      <a:rPr lang="ru-RU" i="1"/>
                      <m:t>𝜏</m:t>
                    </m:r>
                    <m:r>
                      <a:rPr lang="ru-RU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𝑡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−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𝑡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7" y="5668407"/>
                <a:ext cx="3603186" cy="923330"/>
              </a:xfrm>
              <a:prstGeom prst="rect">
                <a:avLst/>
              </a:prstGeom>
              <a:blipFill rotWithShape="1">
                <a:blip r:embed="rId15"/>
                <a:stretch>
                  <a:fillRect l="-1523" t="-3311" r="-1015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3877795" y="6100454"/>
            <a:ext cx="105424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5202574" y="5818037"/>
                <a:ext cx="1497781" cy="564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/>
                        <m:t>𝑃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f>
                            <m:fPr>
                              <m:ctrlPr>
                                <a:rPr lang="ru-RU" i="1"/>
                              </m:ctrlPr>
                            </m:fPr>
                            <m:num>
                              <m:r>
                                <a:rPr lang="es-ES" i="1"/>
                                <m:t>𝜋</m:t>
                              </m:r>
                            </m:num>
                            <m:den>
                              <m:r>
                                <a:rPr lang="es-ES" i="1"/>
                                <m:t>𝜏</m:t>
                              </m:r>
                            </m:den>
                          </m:f>
                          <m:r>
                            <a:rPr lang="es-ES" i="1"/>
                            <m:t>𝑛</m:t>
                          </m:r>
                        </m:e>
                      </m:d>
                      <m:r>
                        <a:rPr lang="es-ES" i="1"/>
                        <m:t>=</m:t>
                      </m:r>
                      <m:sSubSup>
                        <m:sSubSupPr>
                          <m:ctrlPr>
                            <a:rPr lang="ru-RU" i="1"/>
                          </m:ctrlPr>
                        </m:sSubSupPr>
                        <m:e>
                          <m:r>
                            <a:rPr lang="es-ES" i="1"/>
                            <m:t>𝛼</m:t>
                          </m:r>
                        </m:e>
                        <m:sub>
                          <m:r>
                            <a:rPr lang="es-ES" i="1"/>
                            <m:t>𝑛</m:t>
                          </m:r>
                        </m:sub>
                        <m:sup>
                          <m:r>
                            <a:rPr lang="es-ES" i="1"/>
                            <m:t>2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574" y="5818037"/>
                <a:ext cx="1497781" cy="564835"/>
              </a:xfrm>
              <a:prstGeom prst="rect">
                <a:avLst/>
              </a:prstGeom>
              <a:blipFill rotWithShape="1">
                <a:blip r:embed="rId16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4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/>
          <p:nvPr/>
        </p:nvGrpSpPr>
        <p:grpSpPr>
          <a:xfrm>
            <a:off x="683568" y="332656"/>
            <a:ext cx="3036601" cy="2341115"/>
            <a:chOff x="508205" y="4143808"/>
            <a:chExt cx="3036601" cy="23411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12 CuadroTexto"/>
                <p:cNvSpPr txBox="1"/>
                <p:nvPr/>
              </p:nvSpPr>
              <p:spPr>
                <a:xfrm>
                  <a:off x="508205" y="4779976"/>
                  <a:ext cx="3036601" cy="6893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/>
                          </a:rPr>
                          <m:t>𝐶</m:t>
                        </m:r>
                        <m:r>
                          <a:rPr lang="es-ES" sz="2000" b="0" i="1" smtClean="0">
                            <a:latin typeface="Cambria Math"/>
                          </a:rPr>
                          <m:t>(</m:t>
                        </m:r>
                        <m:r>
                          <a:rPr lang="es-E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s-ES" sz="2000" b="0" i="1" smtClean="0">
                            <a:latin typeface="Cambria Math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s-E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s-ES" sz="200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E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s-ES" sz="20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∈[−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,0)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∈[0,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>
            <p:sp>
              <p:nvSpPr>
                <p:cNvPr id="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05" y="4779976"/>
                  <a:ext cx="3036601" cy="68935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28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13 CuadroTexto"/>
                <p:cNvSpPr txBox="1"/>
                <p:nvPr/>
              </p:nvSpPr>
              <p:spPr>
                <a:xfrm>
                  <a:off x="622563" y="5799992"/>
                  <a:ext cx="2598275" cy="684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00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s-ES" sz="200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ES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ES" sz="2000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ES" sz="2000" b="0" i="1" smtClean="0">
                                <a:latin typeface="Cambria Math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s-ES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s-ES" sz="20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s-ES" sz="2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s-ES" sz="2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den>
                        </m:f>
                      </m:oMath>
                    </m:oMathPara>
                  </a14:m>
                  <a:endParaRPr lang="es-ES" sz="2000" dirty="0"/>
                </a:p>
              </p:txBody>
            </p:sp>
          </mc:Choice>
          <mc:Fallback>
            <p:sp>
              <p:nvSpPr>
                <p:cNvPr id="4" name="1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563" y="5799992"/>
                  <a:ext cx="2598275" cy="6849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28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4 CuadroTexto"/>
            <p:cNvSpPr txBox="1"/>
            <p:nvPr/>
          </p:nvSpPr>
          <p:spPr>
            <a:xfrm>
              <a:off x="622564" y="4143808"/>
              <a:ext cx="26463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u="sng" dirty="0" smtClean="0"/>
                <a:t>Señal cuadrada:</a:t>
              </a:r>
              <a:endParaRPr lang="es-ES" sz="2400" b="1" u="sng" dirty="0"/>
            </a:p>
          </p:txBody>
        </p:sp>
      </p:grpSp>
      <p:grpSp>
        <p:nvGrpSpPr>
          <p:cNvPr id="6" name="19 Grupo"/>
          <p:cNvGrpSpPr/>
          <p:nvPr/>
        </p:nvGrpSpPr>
        <p:grpSpPr>
          <a:xfrm>
            <a:off x="5065406" y="332656"/>
            <a:ext cx="3180486" cy="2344707"/>
            <a:chOff x="3440921" y="4513140"/>
            <a:chExt cx="3180486" cy="23447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14 CuadroTexto"/>
                <p:cNvSpPr txBox="1"/>
                <p:nvPr/>
              </p:nvSpPr>
              <p:spPr>
                <a:xfrm>
                  <a:off x="3810233" y="6118349"/>
                  <a:ext cx="1937646" cy="739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00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s-ES" sz="200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ES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ES" sz="2000" b="0" i="1" smtClean="0">
                                <a:latin typeface="Cambria Math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ES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s-ES" sz="20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s-ES" sz="2000" dirty="0"/>
                </a:p>
              </p:txBody>
            </p:sp>
          </mc:Choice>
          <mc:Fallback>
            <p:sp>
              <p:nvSpPr>
                <p:cNvPr id="7" name="1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233" y="6118349"/>
                  <a:ext cx="1937646" cy="7394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441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15 CuadroTexto"/>
                <p:cNvSpPr txBox="1"/>
                <p:nvPr/>
              </p:nvSpPr>
              <p:spPr>
                <a:xfrm>
                  <a:off x="3440921" y="5163535"/>
                  <a:ext cx="3180486" cy="715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s-E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s-ES" sz="200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E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s-ES" sz="200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ES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s-ES" sz="2000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ES" sz="20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ES" sz="2000" b="0" i="1" smtClean="0">
                            <a:latin typeface="Cambria Math"/>
                          </a:rPr>
                          <m:t>   </m:t>
                        </m:r>
                        <m:r>
                          <a:rPr lang="es-E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s-ES" sz="2000" b="0" i="1" smtClean="0">
                            <a:latin typeface="Cambria Math"/>
                          </a:rPr>
                          <m:t>∈[−</m:t>
                        </m:r>
                        <m:r>
                          <a:rPr lang="es-ES" sz="2000" b="0" i="1" smtClean="0">
                            <a:latin typeface="Cambria Math"/>
                          </a:rPr>
                          <m:t>𝜏</m:t>
                        </m:r>
                        <m:r>
                          <a:rPr lang="es-ES" sz="2000" b="0" i="1" smtClean="0">
                            <a:latin typeface="Cambria Math"/>
                          </a:rPr>
                          <m:t>, </m:t>
                        </m:r>
                        <m:r>
                          <a:rPr lang="es-ES" sz="2000" b="0" i="1" smtClean="0">
                            <a:latin typeface="Cambria Math"/>
                          </a:rPr>
                          <m:t>𝜏</m:t>
                        </m:r>
                        <m:r>
                          <a:rPr lang="es-ES" sz="20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s-ES" sz="2000" dirty="0"/>
                </a:p>
              </p:txBody>
            </p:sp>
          </mc:Choice>
          <mc:Fallback>
            <p:sp>
              <p:nvSpPr>
                <p:cNvPr id="8" name="1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921" y="5163535"/>
                  <a:ext cx="3180486" cy="71551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29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16 CuadroTexto"/>
            <p:cNvSpPr txBox="1"/>
            <p:nvPr/>
          </p:nvSpPr>
          <p:spPr>
            <a:xfrm>
              <a:off x="3667595" y="4513140"/>
              <a:ext cx="252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u="sng" dirty="0" smtClean="0"/>
                <a:t>Señal parabólica:</a:t>
              </a:r>
              <a:endParaRPr lang="es-ES" sz="2400" b="1" u="sng" dirty="0"/>
            </a:p>
          </p:txBody>
        </p:sp>
      </p:grpSp>
      <p:pic>
        <p:nvPicPr>
          <p:cNvPr id="10" name="Picture 3" descr="C:\Users\movil\Downloads\12773196_946730005376130_84677749_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8" y="3356992"/>
            <a:ext cx="4392488" cy="256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movil\Downloads\12810086_946730035376127_178660937_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56992"/>
            <a:ext cx="4164347" cy="2525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80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635896" y="260648"/>
            <a:ext cx="16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Circuito RLC</a:t>
            </a:r>
            <a:endParaRPr lang="es-AR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5717" y="41211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Anti-resonante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6372200" y="4153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</a:t>
            </a:r>
            <a:r>
              <a:rPr lang="es-AR" dirty="0" smtClean="0"/>
              <a:t>esonante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CuadroTexto"/>
              <p:cNvSpPr txBox="1"/>
              <p:nvPr/>
            </p:nvSpPr>
            <p:spPr>
              <a:xfrm>
                <a:off x="6012160" y="4490432"/>
                <a:ext cx="148899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/>
                        </a:rPr>
                        <m:t>Δ</m:t>
                      </m:r>
                      <m:r>
                        <a:rPr lang="es-AR" b="0" i="1" smtClean="0">
                          <a:latin typeface="Cambria Math"/>
                        </a:rPr>
                        <m:t>𝑓</m:t>
                      </m:r>
                      <m:r>
                        <a:rPr lang="es-AR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lit/>
                            </m:rP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 smtClean="0"/>
              </a:p>
            </p:txBody>
          </p:sp>
        </mc:Choice>
        <mc:Fallback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490432"/>
                <a:ext cx="1488997" cy="610936"/>
              </a:xfrm>
              <a:prstGeom prst="rect">
                <a:avLst/>
              </a:prstGeom>
              <a:blipFill rotWithShape="1">
                <a:blip r:embed="rId2"/>
                <a:stretch>
                  <a:fillRect r="-4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9 CuadroTexto"/>
              <p:cNvSpPr txBox="1"/>
              <p:nvPr/>
            </p:nvSpPr>
            <p:spPr>
              <a:xfrm>
                <a:off x="3709219" y="3873778"/>
                <a:ext cx="1531893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r>
                        <a:rPr lang="es-AR" i="1" smtClean="0">
                          <a:latin typeface="Cambria Math"/>
                        </a:rPr>
                        <m:t>=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219" y="3873778"/>
                <a:ext cx="1531893" cy="664606"/>
              </a:xfrm>
              <a:prstGeom prst="rect">
                <a:avLst/>
              </a:prstGeom>
              <a:blipFill rotWithShape="1">
                <a:blip r:embed="rId3"/>
                <a:stretch>
                  <a:fillRect r="-4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0 CuadroTexto"/>
              <p:cNvSpPr txBox="1"/>
              <p:nvPr/>
            </p:nvSpPr>
            <p:spPr>
              <a:xfrm>
                <a:off x="737504" y="4434128"/>
                <a:ext cx="2200602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/>
                        </a:rPr>
                        <m:t>Δ</m:t>
                      </m:r>
                      <m:r>
                        <a:rPr lang="es-AR" b="0" i="1" smtClean="0">
                          <a:latin typeface="Cambria Math"/>
                        </a:rPr>
                        <m:t>𝑓</m:t>
                      </m:r>
                      <m:r>
                        <a:rPr lang="es-AR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lit/>
                            </m:rP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  <m:r>
                            <a:rPr lang="es-A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 smtClean="0"/>
              </a:p>
            </p:txBody>
          </p:sp>
        </mc:Choice>
        <mc:Fallback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04" y="4434128"/>
                <a:ext cx="2200602" cy="658065"/>
              </a:xfrm>
              <a:prstGeom prst="rect">
                <a:avLst/>
              </a:prstGeom>
              <a:blipFill rotWithShape="1">
                <a:blip r:embed="rId4"/>
                <a:stretch>
                  <a:fillRect r="-30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F:\Resonanci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24" y="915352"/>
            <a:ext cx="4074354" cy="2808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Antiresonanci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" y="908683"/>
            <a:ext cx="4173881" cy="2814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55463" y="51918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Transmisión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CuadroTexto"/>
              <p:cNvSpPr txBox="1"/>
              <p:nvPr/>
            </p:nvSpPr>
            <p:spPr>
              <a:xfrm>
                <a:off x="255463" y="5561210"/>
                <a:ext cx="1307473" cy="67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63" y="5561210"/>
                <a:ext cx="1307473" cy="673774"/>
              </a:xfrm>
              <a:prstGeom prst="rect">
                <a:avLst/>
              </a:prstGeom>
              <a:blipFill rotWithShape="1">
                <a:blip r:embed="rId7"/>
                <a:stretch>
                  <a:fillRect r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8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6300192" y="464696"/>
            <a:ext cx="1623777" cy="1308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181905" y="1062028"/>
                <a:ext cx="5889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</m:t>
                    </m:r>
                    <m:r>
                      <a:rPr lang="es-AR" b="0" i="1" smtClean="0">
                        <a:latin typeface="Cambria Math"/>
                      </a:rPr>
                      <m:t>𝐴</m:t>
                    </m:r>
                    <m:r>
                      <a:rPr lang="es-AR" b="0" i="1" smtClean="0">
                        <a:latin typeface="Cambria Math"/>
                      </a:rPr>
                      <m:t>.</m:t>
                    </m:r>
                    <m:func>
                      <m:funcPr>
                        <m:ctrlPr>
                          <a:rPr lang="es-A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s-A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s-A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  <m:r>
                          <a:rPr lang="es-AR" b="0" i="1" smtClean="0">
                            <a:latin typeface="Cambria Math"/>
                          </a:rPr>
                          <m:t>)+</m:t>
                        </m:r>
                        <m:r>
                          <a:rPr lang="es-AR" b="0" i="1" smtClean="0">
                            <a:latin typeface="Cambria Math"/>
                          </a:rPr>
                          <m:t>𝐴</m:t>
                        </m:r>
                        <m:r>
                          <a:rPr lang="es-AR" b="0" i="1" smtClean="0">
                            <a:latin typeface="Cambria Math"/>
                          </a:rPr>
                          <m:t>.</m:t>
                        </m:r>
                        <m:r>
                          <a:rPr lang="es-AR" b="0" i="1" smtClean="0">
                            <a:latin typeface="Cambria Math"/>
                          </a:rPr>
                          <m:t>𝑠𝑖𝑛</m:t>
                        </m:r>
                      </m:e>
                    </m:func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=2</m:t>
                    </m:r>
                    <m:r>
                      <a:rPr lang="es-AR" b="0" i="1" smtClean="0">
                        <a:latin typeface="Cambria Math"/>
                      </a:rPr>
                      <m:t>𝐴𝑐𝑜𝑠</m:t>
                    </m:r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/>
                          </a:rPr>
                          <m:t>Δ</m:t>
                        </m:r>
                        <m:r>
                          <a:rPr lang="es-AR" b="0" i="1" smtClean="0">
                            <a:latin typeface="Cambria Math"/>
                          </a:rPr>
                          <m:t>𝜔</m:t>
                        </m:r>
                        <m:r>
                          <a:rPr lang="es-A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/>
                      </a:rPr>
                      <m:t>sin</m:t>
                    </m:r>
                    <m:r>
                      <a:rPr lang="es-AR" b="0" i="1" smtClean="0">
                        <a:latin typeface="Cambria Math"/>
                      </a:rPr>
                      <m:t>⁡(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/>
                          </a:rPr>
                          <m:t>𝜔</m:t>
                        </m:r>
                      </m:e>
                    </m:acc>
                    <m:r>
                      <a:rPr lang="es-AR" b="0" i="1" smtClean="0">
                        <a:latin typeface="Cambria Math"/>
                      </a:rPr>
                      <m:t>𝑡</m:t>
                    </m:r>
                    <m:r>
                      <a:rPr lang="es-AR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s-AR" dirty="0" smtClean="0"/>
                  <a:t> </a:t>
                </a:r>
                <a:endParaRPr lang="es-AR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5" y="1062028"/>
                <a:ext cx="588904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/>
              <p:nvPr/>
            </p:nvSpPr>
            <p:spPr>
              <a:xfrm>
                <a:off x="6256911" y="465278"/>
                <a:ext cx="166705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/>
                        </a:rPr>
                        <m:t>Δ</m:t>
                      </m:r>
                      <m:r>
                        <a:rPr lang="es-AR" b="0" i="1" smtClean="0">
                          <a:latin typeface="Cambria Math"/>
                        </a:rPr>
                        <m:t>𝜔</m:t>
                      </m:r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11" y="465278"/>
                <a:ext cx="1667058" cy="5648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300192" y="1118755"/>
                <a:ext cx="1580496" cy="593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/>
                            </a:rPr>
                            <m:t>𝜔</m:t>
                          </m:r>
                        </m:e>
                      </m:acc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118755"/>
                <a:ext cx="1580496" cy="59368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17 CuadroTexto"/>
          <p:cNvSpPr txBox="1"/>
          <p:nvPr/>
        </p:nvSpPr>
        <p:spPr>
          <a:xfrm>
            <a:off x="3922546" y="300174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Batidos</a:t>
            </a:r>
            <a:endParaRPr lang="es-AR" sz="2400" dirty="0"/>
          </a:p>
        </p:txBody>
      </p:sp>
      <p:pic>
        <p:nvPicPr>
          <p:cNvPr id="2050" name="Picture 2" descr="F:\Batid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5" y="1916832"/>
            <a:ext cx="8594408" cy="4407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7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64946"/>
              </p:ext>
            </p:extLst>
          </p:nvPr>
        </p:nvGraphicFramePr>
        <p:xfrm>
          <a:off x="1799692" y="3465998"/>
          <a:ext cx="5544616" cy="2712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4136"/>
                <a:gridCol w="1872208"/>
                <a:gridCol w="2448272"/>
              </a:tblGrid>
              <a:tr h="364045">
                <a:tc>
                  <a:txBody>
                    <a:bodyPr/>
                    <a:lstStyle/>
                    <a:p>
                      <a:r>
                        <a:rPr lang="es-ES" dirty="0" smtClean="0"/>
                        <a:t>Armónico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Capacitancia (</a:t>
                      </a:r>
                      <a:r>
                        <a:rPr lang="es-ES" dirty="0" err="1" smtClean="0"/>
                        <a:t>nF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Frecuencia de Res.(HZ)</a:t>
                      </a:r>
                      <a:endParaRPr lang="es-ES" dirty="0"/>
                    </a:p>
                  </a:txBody>
                  <a:tcPr/>
                </a:tc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101±4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500±11</a:t>
                      </a:r>
                      <a:endParaRPr lang="es-ES" sz="1600" dirty="0"/>
                    </a:p>
                  </a:txBody>
                  <a:tcPr/>
                </a:tc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25,0±1,3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1005±29</a:t>
                      </a:r>
                      <a:endParaRPr lang="es-ES" sz="1600" dirty="0"/>
                    </a:p>
                  </a:txBody>
                  <a:tcPr/>
                </a:tc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10,7±0,7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1536±54</a:t>
                      </a:r>
                      <a:endParaRPr lang="es-ES" sz="1600" dirty="0"/>
                    </a:p>
                  </a:txBody>
                  <a:tcPr/>
                </a:tc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6,00±0,03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2046±56</a:t>
                      </a:r>
                      <a:endParaRPr lang="es-ES" sz="1600" dirty="0"/>
                    </a:p>
                  </a:txBody>
                  <a:tcPr/>
                </a:tc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4,02±0,19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2506±65</a:t>
                      </a:r>
                      <a:endParaRPr lang="es-ES" sz="1600" dirty="0"/>
                    </a:p>
                  </a:txBody>
                  <a:tcPr/>
                </a:tc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2,98±0,14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2911±76</a:t>
                      </a:r>
                      <a:endParaRPr lang="es-ES" sz="1600" dirty="0"/>
                    </a:p>
                  </a:txBody>
                  <a:tcPr/>
                </a:tc>
              </a:tr>
              <a:tr h="33370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1,99±14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3562±107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6 Grupo"/>
          <p:cNvGrpSpPr/>
          <p:nvPr/>
        </p:nvGrpSpPr>
        <p:grpSpPr>
          <a:xfrm>
            <a:off x="840618" y="210241"/>
            <a:ext cx="7056784" cy="2778730"/>
            <a:chOff x="827584" y="579573"/>
            <a:chExt cx="7056784" cy="2778730"/>
          </a:xfrm>
        </p:grpSpPr>
        <p:pic>
          <p:nvPicPr>
            <p:cNvPr id="2051" name="Picture 3" descr="F:\Practica-Especial - copia\RLC-espectro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79573"/>
              <a:ext cx="2750820" cy="23850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3 CuadroTexto"/>
                <p:cNvSpPr txBox="1"/>
                <p:nvPr/>
              </p:nvSpPr>
              <p:spPr>
                <a:xfrm>
                  <a:off x="4572000" y="579573"/>
                  <a:ext cx="3312368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Parámetros del RLC resonante:</a:t>
                  </a:r>
                </a:p>
                <a:p>
                  <a:endParaRPr lang="es-E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s-ES" dirty="0" smtClean="0"/>
                    <a:t>R=(750±7)</a:t>
                  </a:r>
                  <a:r>
                    <a:rPr lang="el-GR" dirty="0" smtClean="0"/>
                    <a:t>Ω</a:t>
                  </a:r>
                  <a:endParaRPr lang="es-ES" dirty="0" smtClean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s-ES" dirty="0" smtClean="0"/>
                    <a:t>L=(1003 ±5)</a:t>
                  </a:r>
                  <a:r>
                    <a:rPr lang="es-ES" dirty="0" err="1" smtClean="0"/>
                    <a:t>mH</a:t>
                  </a:r>
                  <a:r>
                    <a:rPr lang="es-ES" dirty="0" smtClean="0"/>
                    <a:t> 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a14:m>
                  <a:r>
                    <a:rPr lang="es-ES" dirty="0" smtClean="0"/>
                    <a:t>=(243 ±2)</a:t>
                  </a:r>
                  <a:r>
                    <a:rPr lang="el-GR" dirty="0"/>
                    <a:t> </a:t>
                  </a:r>
                  <a:r>
                    <a:rPr lang="el-GR" dirty="0" smtClean="0"/>
                    <a:t>Ω</a:t>
                  </a:r>
                  <a:endParaRPr lang="es-ES" dirty="0" smtClean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s-ES" dirty="0" smtClean="0"/>
                    <a:t>=(500,00 ±0,05)Hz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/>
                        </a:rPr>
                        <m:t>Δ</m:t>
                      </m:r>
                      <m:r>
                        <a:rPr lang="es-ES" b="0" i="1" smtClean="0">
                          <a:latin typeface="Cambria Math"/>
                        </a:rPr>
                        <m:t>𝑓</m:t>
                      </m:r>
                    </m:oMath>
                  </a14:m>
                  <a:r>
                    <a:rPr lang="es-ES" dirty="0" smtClean="0"/>
                    <a:t>=(158±3)Hz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a14:m>
                  <a:r>
                    <a:rPr lang="es-ES" dirty="0" smtClean="0"/>
                    <a:t>=(0,75±0,01)</a:t>
                  </a:r>
                </a:p>
                <a:p>
                  <a:endParaRPr lang="es-ES" dirty="0"/>
                </a:p>
              </p:txBody>
            </p:sp>
          </mc:Choice>
          <mc:Fallback xmlns="">
            <p:sp>
              <p:nvSpPr>
                <p:cNvPr id="4" name="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79573"/>
                  <a:ext cx="3312368" cy="258532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71" t="-117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4 CuadroTexto"/>
            <p:cNvSpPr txBox="1"/>
            <p:nvPr/>
          </p:nvSpPr>
          <p:spPr>
            <a:xfrm>
              <a:off x="935596" y="2988971"/>
              <a:ext cx="2534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Circuito RLC resonante</a:t>
              </a:r>
              <a:endParaRPr lang="es-E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629318" y="6210268"/>
                <a:ext cx="6264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Tabla de capacitancias usadas para filtrar cada armónico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318" y="6210268"/>
                <a:ext cx="626469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9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:\Practica-Especial - copia\fil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43" y="1285875"/>
            <a:ext cx="409575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247858" y="8233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Circuito RLC anti-resonante</a:t>
            </a:r>
            <a:endParaRPr lang="es-ES" dirty="0"/>
          </a:p>
        </p:txBody>
      </p:sp>
      <p:grpSp>
        <p:nvGrpSpPr>
          <p:cNvPr id="8" name="7 Grupo"/>
          <p:cNvGrpSpPr/>
          <p:nvPr/>
        </p:nvGrpSpPr>
        <p:grpSpPr>
          <a:xfrm>
            <a:off x="240118" y="823329"/>
            <a:ext cx="3438525" cy="4875087"/>
            <a:chOff x="240118" y="823329"/>
            <a:chExt cx="3438525" cy="4875087"/>
          </a:xfrm>
        </p:grpSpPr>
        <p:pic>
          <p:nvPicPr>
            <p:cNvPr id="2" name="Picture 2" descr="F:\Practica-Especial - copia\Sumado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18" y="1239325"/>
              <a:ext cx="3438525" cy="31432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3 CuadroTexto"/>
                <p:cNvSpPr txBox="1"/>
                <p:nvPr/>
              </p:nvSpPr>
              <p:spPr>
                <a:xfrm>
                  <a:off x="735245" y="4221088"/>
                  <a:ext cx="2448272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dirty="0" smtClean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ES" dirty="0" smtClean="0"/>
                    <a:t>=(10,5 ±0,4)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s-ES" dirty="0" smtClean="0"/>
                    <a:t>R=(200±3)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s-E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" dirty="0" smtClean="0"/>
                    <a:t>=(10844±1)Hz</a:t>
                  </a:r>
                  <a:endParaRPr lang="es-ES" dirty="0"/>
                </a:p>
              </p:txBody>
            </p:sp>
          </mc:Choice>
          <mc:Fallback xmlns="">
            <p:sp>
              <p:nvSpPr>
                <p:cNvPr id="4" name="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45" y="4221088"/>
                  <a:ext cx="2448272" cy="147732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46" b="-535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6 CuadroTexto"/>
            <p:cNvSpPr txBox="1"/>
            <p:nvPr/>
          </p:nvSpPr>
          <p:spPr>
            <a:xfrm>
              <a:off x="1088689" y="823329"/>
              <a:ext cx="206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Circuito </a:t>
              </a:r>
              <a:r>
                <a:rPr lang="es-ES" dirty="0" smtClean="0"/>
                <a:t>sumador</a:t>
              </a:r>
              <a:endParaRPr lang="es-E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5220072" y="3789040"/>
                <a:ext cx="314056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Parámetros: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R=(7500±70)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L=(10,0±0,3)</a:t>
                </a:r>
                <a:r>
                  <a:rPr lang="es-ES" dirty="0" err="1" smtClean="0"/>
                  <a:t>mH</a:t>
                </a:r>
                <a:endParaRPr lang="es-E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ES" dirty="0" smtClean="0"/>
                  <a:t>=(5,8±0,1)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C=(101,2±0,8)</a:t>
                </a:r>
                <a:r>
                  <a:rPr lang="es-ES" dirty="0" err="1" smtClean="0"/>
                  <a:t>nF</a:t>
                </a:r>
                <a:endParaRPr lang="es-E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 smtClean="0"/>
                  <a:t>=(5003±95)Hz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/>
                      </a:rPr>
                      <m:t>Δ</m:t>
                    </m:r>
                    <m:r>
                      <a:rPr lang="es-E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s-ES" dirty="0" smtClean="0"/>
                  <a:t>=(210±4)Hz</a:t>
                </a:r>
                <a:endParaRPr lang="es-ES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789040"/>
                <a:ext cx="3140566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1553" t="-1323" b="-34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8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Practica-Especial - copia\Trans_vs_Frec_Cua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3"/>
            <a:ext cx="4092356" cy="318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5556200" y="764704"/>
                <a:ext cx="223224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600" dirty="0" smtClean="0"/>
                  <a:t>Todos los extremos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1600" b="0" i="0" smtClean="0">
                        <a:latin typeface="Cambria Math"/>
                      </a:rPr>
                      <m:t>los</m:t>
                    </m:r>
                    <m:r>
                      <a:rPr lang="es-AR" sz="1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AR" sz="1600" b="0" i="0" smtClean="0">
                        <a:latin typeface="Cambria Math"/>
                      </a:rPr>
                      <m:t>distintos</m:t>
                    </m:r>
                    <m:r>
                      <a:rPr lang="es-AR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A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AR" sz="16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s-AR" sz="1600" dirty="0" smtClean="0"/>
                  <a:t> de la señal cuadrada, se encontraron en</a:t>
                </a:r>
                <a:r>
                  <a:rPr lang="es-A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AR" sz="1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AR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s-AR" sz="1600" b="0" i="1" smtClean="0">
                        <a:latin typeface="Cambria Math"/>
                      </a:rPr>
                      <m:t>=(500,00 ±0,05)</m:t>
                    </m:r>
                  </m:oMath>
                </a14:m>
                <a:r>
                  <a:rPr lang="es-AR" sz="1600" dirty="0" smtClean="0"/>
                  <a:t> </a:t>
                </a:r>
                <a:endParaRPr lang="es-AR" sz="16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00" y="764704"/>
                <a:ext cx="2232248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272" t="-1376" r="-2180" b="-137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83435"/>
              </p:ext>
            </p:extLst>
          </p:nvPr>
        </p:nvGraphicFramePr>
        <p:xfrm>
          <a:off x="2987824" y="3861048"/>
          <a:ext cx="4320480" cy="24893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19808"/>
                <a:gridCol w="3000672"/>
              </a:tblGrid>
              <a:tr h="360426">
                <a:tc>
                  <a:txBody>
                    <a:bodyPr/>
                    <a:lstStyle/>
                    <a:p>
                      <a:r>
                        <a:rPr lang="es-ES" dirty="0" smtClean="0"/>
                        <a:t>Armónico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baseline="0" dirty="0" smtClean="0"/>
                        <a:t>f </a:t>
                      </a:r>
                      <a:r>
                        <a:rPr lang="es-ES" i="0" baseline="0" dirty="0" smtClean="0"/>
                        <a:t>de máxima </a:t>
                      </a:r>
                      <a:r>
                        <a:rPr lang="es-ES" i="0" baseline="0" dirty="0" err="1" smtClean="0"/>
                        <a:t>transmision</a:t>
                      </a:r>
                      <a:r>
                        <a:rPr lang="es-ES" i="0" baseline="0" dirty="0" smtClean="0"/>
                        <a:t> (HZ)</a:t>
                      </a:r>
                      <a:r>
                        <a:rPr lang="es-ES" i="1" baseline="0" dirty="0" smtClean="0"/>
                        <a:t> </a:t>
                      </a:r>
                      <a:endParaRPr lang="es-ES" i="1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500,00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± 0,05</a:t>
                      </a:r>
                      <a:endParaRPr lang="es-ES" sz="1600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500,00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± 0,05</a:t>
                      </a:r>
                      <a:endParaRPr lang="es-ES" sz="1600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480,00 ± 0,05</a:t>
                      </a:r>
                      <a:endParaRPr lang="es-ES" sz="1600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480,00 ± 0,05</a:t>
                      </a:r>
                      <a:endParaRPr lang="es-ES" sz="1600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500,00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± 0,05</a:t>
                      </a:r>
                      <a:endParaRPr lang="es-ES" sz="1600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480,00 ± 0,05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79512" y="3299992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Ejemplo de transmisión vs </a:t>
            </a:r>
            <a:r>
              <a:rPr lang="es-ES" sz="1600" i="1" dirty="0" smtClean="0"/>
              <a:t>f </a:t>
            </a:r>
            <a:r>
              <a:rPr lang="es-ES" sz="1600" dirty="0" smtClean="0"/>
              <a:t>; 1º armónico de la señal cuadrada</a:t>
            </a:r>
            <a:endParaRPr lang="es-ES" sz="1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051720" y="6340678"/>
            <a:ext cx="6682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Frecuencia de máxima transmisión para los armónicos en la señal parabólica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2092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Practica-Especial - copia\Trans_vs_Arm_Cu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200"/>
            <a:ext cx="4181856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Practica-Especial - copia\Trans_vs_Arm_Para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35" y="3429000"/>
            <a:ext cx="4267200" cy="3304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3 Conector recto de flecha"/>
          <p:cNvCxnSpPr/>
          <p:nvPr/>
        </p:nvCxnSpPr>
        <p:spPr>
          <a:xfrm flipH="1">
            <a:off x="4572000" y="980728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830920" y="4293096"/>
            <a:ext cx="5304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 Grupo"/>
          <p:cNvGrpSpPr/>
          <p:nvPr/>
        </p:nvGrpSpPr>
        <p:grpSpPr>
          <a:xfrm>
            <a:off x="5189543" y="476672"/>
            <a:ext cx="3528392" cy="2362381"/>
            <a:chOff x="5189543" y="476672"/>
            <a:chExt cx="3528392" cy="2362381"/>
          </a:xfrm>
        </p:grpSpPr>
        <p:sp>
          <p:nvSpPr>
            <p:cNvPr id="2" name="1 Rectángulo"/>
            <p:cNvSpPr/>
            <p:nvPr/>
          </p:nvSpPr>
          <p:spPr>
            <a:xfrm>
              <a:off x="5189543" y="476672"/>
              <a:ext cx="3528392" cy="2304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6 CuadroTexto"/>
                <p:cNvSpPr txBox="1"/>
                <p:nvPr/>
              </p:nvSpPr>
              <p:spPr>
                <a:xfrm>
                  <a:off x="5436096" y="692696"/>
                  <a:ext cx="2880320" cy="2146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Señal cuadrada :</a:t>
                  </a:r>
                </a:p>
                <a:p>
                  <a:r>
                    <a:rPr lang="es-ES" dirty="0" smtClean="0"/>
                    <a:t>Transmisión vs Armónico</a:t>
                  </a:r>
                </a:p>
                <a:p>
                  <a:r>
                    <a:rPr lang="es-ES" dirty="0" smtClean="0"/>
                    <a:t> </a:t>
                  </a:r>
                  <a:endParaRPr lang="es-ES" dirty="0"/>
                </a:p>
                <a:p>
                  <a:pPr algn="ctr"/>
                  <a:r>
                    <a:rPr lang="es-ES" dirty="0" smtClean="0"/>
                    <a:t>A=(0,91 ± 0,09)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a14:m>
                  <a:r>
                    <a:rPr lang="es-ES" b="0" dirty="0" smtClean="0"/>
                    <a:t>=(0,962</a:t>
                  </a:r>
                  <a:r>
                    <a:rPr lang="es-ES" dirty="0"/>
                    <a:t> </a:t>
                  </a:r>
                  <a:r>
                    <a:rPr lang="es-ES" dirty="0" smtClean="0"/>
                    <a:t>±0,004)</a:t>
                  </a:r>
                  <a:r>
                    <a:rPr lang="es-ES" b="0" dirty="0" smtClean="0"/>
                    <a:t>    </a:t>
                  </a:r>
                </a:p>
                <a:p>
                  <a:pPr algn="ctr"/>
                  <a:endParaRPr lang="es-ES" b="0" dirty="0" smtClean="0"/>
                </a:p>
                <a:p>
                  <a:r>
                    <a:rPr lang="es-ES" dirty="0" smtClean="0"/>
                    <a:t> </a:t>
                  </a:r>
                  <a:endParaRPr lang="es-ES" dirty="0"/>
                </a:p>
              </p:txBody>
            </p:sp>
          </mc:Choice>
          <mc:Fallback xmlns="">
            <p:sp>
              <p:nvSpPr>
                <p:cNvPr id="7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692696"/>
                  <a:ext cx="2880320" cy="214635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907" t="-142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13 Grupo"/>
          <p:cNvGrpSpPr/>
          <p:nvPr/>
        </p:nvGrpSpPr>
        <p:grpSpPr>
          <a:xfrm>
            <a:off x="302528" y="3899825"/>
            <a:ext cx="3528392" cy="2362381"/>
            <a:chOff x="5189543" y="476672"/>
            <a:chExt cx="3528392" cy="2362381"/>
          </a:xfrm>
        </p:grpSpPr>
        <p:sp>
          <p:nvSpPr>
            <p:cNvPr id="15" name="14 Rectángulo"/>
            <p:cNvSpPr/>
            <p:nvPr/>
          </p:nvSpPr>
          <p:spPr>
            <a:xfrm>
              <a:off x="5189543" y="476672"/>
              <a:ext cx="3528392" cy="2304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15 CuadroTexto"/>
                <p:cNvSpPr txBox="1"/>
                <p:nvPr/>
              </p:nvSpPr>
              <p:spPr>
                <a:xfrm>
                  <a:off x="5436096" y="692696"/>
                  <a:ext cx="2880320" cy="2146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Señal parabólica :</a:t>
                  </a:r>
                </a:p>
                <a:p>
                  <a:r>
                    <a:rPr lang="es-ES" dirty="0" smtClean="0"/>
                    <a:t>Transmisión vs Armónico</a:t>
                  </a:r>
                </a:p>
                <a:p>
                  <a:r>
                    <a:rPr lang="es-ES" dirty="0" smtClean="0"/>
                    <a:t> </a:t>
                  </a:r>
                  <a:endParaRPr lang="es-ES" dirty="0"/>
                </a:p>
                <a:p>
                  <a:pPr algn="ctr"/>
                  <a:r>
                    <a:rPr lang="es-ES" dirty="0" smtClean="0"/>
                    <a:t>A=(0,44 ± 0,07)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s-ES" b="0" dirty="0" smtClean="0"/>
                    <a:t>=(0,3060</a:t>
                  </a:r>
                  <a:r>
                    <a:rPr lang="es-ES" dirty="0" smtClean="0"/>
                    <a:t> ±0,0012)</a:t>
                  </a:r>
                  <a:r>
                    <a:rPr lang="es-ES" b="0" dirty="0" smtClean="0"/>
                    <a:t>    </a:t>
                  </a:r>
                </a:p>
                <a:p>
                  <a:pPr algn="ctr"/>
                  <a:endParaRPr lang="es-ES" b="0" dirty="0" smtClean="0"/>
                </a:p>
                <a:p>
                  <a:r>
                    <a:rPr lang="es-ES" dirty="0" smtClean="0"/>
                    <a:t> </a:t>
                  </a:r>
                  <a:endParaRPr lang="es-ES" dirty="0"/>
                </a:p>
              </p:txBody>
            </p:sp>
          </mc:Choice>
          <mc:Fallback xmlns="">
            <p:sp>
              <p:nvSpPr>
                <p:cNvPr id="16" name="1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692696"/>
                  <a:ext cx="2880320" cy="214635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691" t="-142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85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esto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ue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ue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1021</Words>
  <Application>Microsoft Office PowerPoint</Application>
  <PresentationFormat>On-screen Show (4:3)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Compuesto</vt:lpstr>
      <vt:lpstr>Análisis espectral y filtrado de batidos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movil</dc:creator>
  <cp:lastModifiedBy>MX</cp:lastModifiedBy>
  <cp:revision>56</cp:revision>
  <dcterms:created xsi:type="dcterms:W3CDTF">2016-03-08T17:11:43Z</dcterms:created>
  <dcterms:modified xsi:type="dcterms:W3CDTF">2016-03-10T03:43:20Z</dcterms:modified>
</cp:coreProperties>
</file>