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6" r:id="rId8"/>
    <p:sldId id="264" r:id="rId9"/>
    <p:sldId id="265" r:id="rId10"/>
    <p:sldId id="269" r:id="rId11"/>
    <p:sldId id="258" r:id="rId12"/>
    <p:sldId id="259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52" y="324"/>
      </p:cViewPr>
      <p:guideLst>
        <p:guide orient="horz" pos="18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8.jpeg"/><Relationship Id="rId3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2708920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Integrantes: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Andreu, Gonzalo</a:t>
            </a:r>
          </a:p>
          <a:p>
            <a:pPr algn="ctr"/>
            <a:r>
              <a:rPr lang="es-ES" sz="2400" dirty="0" err="1" smtClean="0">
                <a:solidFill>
                  <a:schemeClr val="tx1"/>
                </a:solidFill>
              </a:rPr>
              <a:t>Malpartida</a:t>
            </a:r>
            <a:r>
              <a:rPr lang="es-ES" sz="2400" dirty="0" smtClean="0">
                <a:solidFill>
                  <a:schemeClr val="tx1"/>
                </a:solidFill>
              </a:rPr>
              <a:t>, Bryan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Pugliese, Facundo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6264696" cy="1584176"/>
          </a:xfrm>
        </p:spPr>
        <p:txBody>
          <a:bodyPr>
            <a:normAutofit/>
          </a:bodyPr>
          <a:lstStyle/>
          <a:p>
            <a:pPr algn="ctr"/>
            <a:r>
              <a:rPr lang="es-ES" sz="4400" i="1" dirty="0" smtClean="0"/>
              <a:t>Análisis espectral y filtrado de batidos</a:t>
            </a:r>
            <a:endParaRPr lang="es-ES" sz="4400" i="1" dirty="0"/>
          </a:p>
        </p:txBody>
      </p:sp>
    </p:spTree>
    <p:extLst>
      <p:ext uri="{BB962C8B-B14F-4D97-AF65-F5344CB8AC3E}">
        <p14:creationId xmlns:p14="http://schemas.microsoft.com/office/powerpoint/2010/main" val="2753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actica-Especial - copia\5600h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r="8446" b="5102"/>
          <a:stretch/>
        </p:blipFill>
        <p:spPr bwMode="auto">
          <a:xfrm>
            <a:off x="107504" y="980728"/>
            <a:ext cx="4231610" cy="376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ovil\Desktop\Labo-3\Practica-Especial\5600hz_Filtra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4599" r="9274" b="3642"/>
          <a:stretch/>
        </p:blipFill>
        <p:spPr bwMode="auto">
          <a:xfrm>
            <a:off x="4572000" y="1168459"/>
            <a:ext cx="4162770" cy="3565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539552" y="5157192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V de entrada y salida  vs t, del RLC </a:t>
                </a:r>
                <a:r>
                  <a:rPr lang="es-ES" sz="1600" dirty="0" err="1" smtClean="0"/>
                  <a:t>antiresonane</a:t>
                </a:r>
                <a:r>
                  <a:rPr lang="es-ES" sz="1600" dirty="0" smtClean="0"/>
                  <a:t>, de dos señales sinusoidales con frecuencias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=(10844 ±1)Hz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600" dirty="0" smtClean="0"/>
                  <a:t>=(5600,5 ± 0,5)Hz</a:t>
                </a:r>
                <a:endParaRPr lang="es-ES" sz="1600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7056784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ractica-Especial - copia\FFT_5005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" y="3883152"/>
            <a:ext cx="4018483" cy="297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Practica-Especial - copia\FFT_5005hz_Filtr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59" y="3865556"/>
            <a:ext cx="3823411" cy="293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Practica-Especial - copia\5Kh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r="7395"/>
          <a:stretch/>
        </p:blipFill>
        <p:spPr bwMode="auto">
          <a:xfrm>
            <a:off x="292100" y="476672"/>
            <a:ext cx="3467100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Practica-Especial - copia\5Khz_Filtrad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" r="9127"/>
          <a:stretch/>
        </p:blipFill>
        <p:spPr bwMode="auto">
          <a:xfrm>
            <a:off x="5346337" y="444942"/>
            <a:ext cx="3384135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1115616" y="35542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115616" y="3585632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339689" y="358563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339689" y="3616990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056211" y="1986682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56211" y="1648272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051895" y="5339654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051895" y="5001244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En este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=(5005,0 ± 0,1)Hz</a:t>
                </a:r>
                <a:endParaRPr lang="es-ES" dirty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7" t="-8197" r="-753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ractica-Especial - copia\Comparac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247"/>
            <a:ext cx="6035040" cy="466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Análisis </a:t>
                </a:r>
                <a:r>
                  <a:rPr lang="es-ES" sz="1600" i="1" dirty="0" smtClean="0"/>
                  <a:t>FFT </a:t>
                </a:r>
                <a:r>
                  <a:rPr lang="es-ES" sz="1600" dirty="0" smtClean="0"/>
                  <a:t>utilizando el osciloscopio, manteniendo fija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 y variando la frecuencia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3125" r="-432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5400" smtClean="0"/>
                  <a:t>Conclusiones</a:t>
                </a:r>
                <a:r>
                  <a:rPr lang="es-AR" sz="5400" dirty="0" smtClean="0"/>
                  <a:t>: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Las transmisiones en </a:t>
                </a:r>
                <a:r>
                  <a:rPr lang="es-AR" dirty="0"/>
                  <a:t>la señal </a:t>
                </a:r>
                <a:r>
                  <a:rPr lang="es-AR" dirty="0" smtClean="0"/>
                  <a:t>parabólica no tuvieron el valor esperado. Esto puede deberse a que el ancho de banda del RLC resonante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𝑓</m:t>
                    </m:r>
                    <m:r>
                      <a:rPr lang="es-AR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158±3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r>
                  <a:rPr lang="es-AR" dirty="0" smtClean="0"/>
                  <a:t> era comparable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500,00±0,05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El sumador resultó efectivo a la hora de generar batidos, dado que no produc</a:t>
                </a:r>
                <a:r>
                  <a:rPr lang="es-AR" dirty="0"/>
                  <a:t>í</a:t>
                </a:r>
                <a:r>
                  <a:rPr lang="es-AR" dirty="0" smtClean="0"/>
                  <a:t>a un </a:t>
                </a:r>
                <a:r>
                  <a:rPr lang="es-AR" dirty="0" err="1" smtClean="0"/>
                  <a:t>atenuamiento</a:t>
                </a:r>
                <a:r>
                  <a:rPr lang="es-AR" dirty="0" smtClean="0"/>
                  <a:t> mayor al 3%. Tampoco variaba la frecuencia o generaba un desfasaje.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A pesar de que se logró  atenuar la señal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𝑏𝑎𝑗𝑎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i="1">
                            <a:latin typeface="Cambria Math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50</m:t>
                        </m:r>
                        <m:r>
                          <a:rPr lang="es-AR" b="0" i="1" smtClean="0">
                            <a:latin typeface="Cambria Math"/>
                          </a:rPr>
                          <m:t>05,5</m:t>
                        </m:r>
                        <m:r>
                          <a:rPr lang="es-AR" i="1">
                            <a:latin typeface="Cambria Math"/>
                          </a:rPr>
                          <m:t>±0,5</m:t>
                        </m:r>
                      </m:e>
                    </m:d>
                    <m:r>
                      <a:rPr lang="es-AR" i="1">
                        <a:latin typeface="Cambria Math"/>
                      </a:rPr>
                      <m:t>𝐻𝑧</m:t>
                    </m:r>
                    <m:r>
                      <a:rPr lang="es-A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con el circuito RLC anti-resonante, no se logró eliminar completamente esta señal que es lo que se esperaba.</a:t>
                </a: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blipFill rotWithShape="1">
                <a:blip r:embed="rId2"/>
                <a:stretch>
                  <a:fillRect l="-477" t="-3345" r="-10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85746" y="3403"/>
            <a:ext cx="247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/>
              <a:t>Introducción:</a:t>
            </a:r>
            <a:endParaRPr lang="es-ES" sz="3200" b="1" i="1" dirty="0"/>
          </a:p>
        </p:txBody>
      </p:sp>
      <p:grpSp>
        <p:nvGrpSpPr>
          <p:cNvPr id="12" name="11 Grupo"/>
          <p:cNvGrpSpPr/>
          <p:nvPr/>
        </p:nvGrpSpPr>
        <p:grpSpPr>
          <a:xfrm>
            <a:off x="3803200" y="308524"/>
            <a:ext cx="5103791" cy="2010138"/>
            <a:chOff x="3895257" y="688686"/>
            <a:chExt cx="4956150" cy="2010138"/>
          </a:xfrm>
        </p:grpSpPr>
        <p:sp>
          <p:nvSpPr>
            <p:cNvPr id="9" name="8 Rectángulo"/>
            <p:cNvSpPr/>
            <p:nvPr/>
          </p:nvSpPr>
          <p:spPr>
            <a:xfrm>
              <a:off x="3895257" y="688686"/>
              <a:ext cx="4834433" cy="20101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3962751" y="1058018"/>
              <a:ext cx="4888656" cy="1611599"/>
              <a:chOff x="3985371" y="507815"/>
              <a:chExt cx="4888656" cy="161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3 CuadroTexto"/>
                  <p:cNvSpPr txBox="1"/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" name="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5 CuadroTexto"/>
                  <p:cNvSpPr txBox="1"/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6" name="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CuadroTexto"/>
                  <p:cNvSpPr txBox="1"/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7" name="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7 CuadroTexto"/>
                  <p:cNvSpPr txBox="1"/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arctan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8" name="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10 CuadroTexto"/>
            <p:cNvSpPr txBox="1"/>
            <p:nvPr/>
          </p:nvSpPr>
          <p:spPr>
            <a:xfrm>
              <a:off x="3923030" y="68868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Donde:</a:t>
              </a:r>
              <a:endParaRPr lang="es-ES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683568" y="2615579"/>
            <a:ext cx="2760756" cy="1807099"/>
            <a:chOff x="508205" y="4143808"/>
            <a:chExt cx="2760756" cy="1807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508205" y="4605426"/>
                  <a:ext cx="2760756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/>
                          </a:rPr>
                          <m:t>𝐶</m:t>
                        </m:r>
                        <m:r>
                          <a:rPr lang="es-ES" b="0" i="1" smtClean="0">
                            <a:latin typeface="Cambria Math"/>
                          </a:rPr>
                          <m:t>(</m:t>
                        </m:r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  <m:r>
                          <a:rPr lang="es-ES" b="0" i="1" smtClean="0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∈[−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,0)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∈[0,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05" y="4605426"/>
                  <a:ext cx="2760756" cy="6295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622563" y="5327146"/>
                  <a:ext cx="2358914" cy="623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63" y="5327146"/>
                  <a:ext cx="2358914" cy="6237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889126" y="4143808"/>
              <a:ext cx="166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 dirty="0" smtClean="0"/>
                <a:t>Señal cuadrada:</a:t>
              </a:r>
              <a:endParaRPr lang="es-ES" u="sng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135248" y="2638740"/>
            <a:ext cx="2884828" cy="1844705"/>
            <a:chOff x="3440921" y="4513140"/>
            <a:chExt cx="2884828" cy="1844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3810234" y="5658871"/>
                  <a:ext cx="1858778" cy="698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34" y="5658871"/>
                  <a:ext cx="1858778" cy="69897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3440921" y="4947804"/>
                  <a:ext cx="2884828" cy="65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s-ES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E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   </m:t>
                        </m:r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  <m:r>
                          <a:rPr lang="es-ES" b="0" i="1" smtClean="0">
                            <a:latin typeface="Cambria Math"/>
                          </a:rPr>
                          <m:t>∈[−</m:t>
                        </m:r>
                        <m:r>
                          <a:rPr lang="es-ES" b="0" i="1" smtClean="0">
                            <a:latin typeface="Cambria Math"/>
                          </a:rPr>
                          <m:t>𝜏</m:t>
                        </m:r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r>
                          <a:rPr lang="es-ES" b="0" i="1" smtClean="0">
                            <a:latin typeface="Cambria Math"/>
                          </a:rPr>
                          <m:t>𝜏</m:t>
                        </m:r>
                        <m:r>
                          <a:rPr lang="es-ES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921" y="4947804"/>
                  <a:ext cx="2884828" cy="65325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16 CuadroTexto"/>
            <p:cNvSpPr txBox="1"/>
            <p:nvPr/>
          </p:nvSpPr>
          <p:spPr>
            <a:xfrm>
              <a:off x="3840365" y="4513140"/>
              <a:ext cx="208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 dirty="0" smtClean="0"/>
                <a:t>Señal parabólica:</a:t>
              </a:r>
              <a:endParaRPr lang="es-ES" u="sng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04718" y="990428"/>
            <a:ext cx="3867629" cy="1987621"/>
            <a:chOff x="271154" y="1075167"/>
            <a:chExt cx="4227669" cy="1209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pt-BR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pt-BR" i="1" smtClean="0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  <m:r>
                                      <a:rPr lang="es-E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s-ES" dirty="0" smtClean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9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358874" y="1075167"/>
                  <a:ext cx="4139949" cy="393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Si f(t) es una función periódica con periodo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𝜏</m:t>
                      </m:r>
                    </m:oMath>
                  </a14:m>
                  <a:r>
                    <a:rPr lang="es-ES" dirty="0" smtClean="0"/>
                    <a:t>: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74" y="1075167"/>
                  <a:ext cx="4139949" cy="39317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49" t="-4717" b="-1415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5" name="Picture 3" descr="C:\Users\movil\Downloads\12773196_946730005376130_84677749_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8" y="4512543"/>
            <a:ext cx="4091940" cy="229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ovil\Downloads\12810086_946730035376127_178660937_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06" y="4482136"/>
            <a:ext cx="3440430" cy="2180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35896" y="26064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Circuito RLC</a:t>
            </a: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5717" y="35329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Anti-resonante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372200" y="35329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</a:t>
            </a:r>
            <a:r>
              <a:rPr lang="es-AR" dirty="0" smtClean="0"/>
              <a:t>esonante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6012160" y="3869527"/>
                <a:ext cx="14889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869527"/>
                <a:ext cx="148899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3709220" y="3473361"/>
                <a:ext cx="1531893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20" y="3473361"/>
                <a:ext cx="1531893" cy="6646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CuadroTexto"/>
              <p:cNvSpPr txBox="1"/>
              <p:nvPr/>
            </p:nvSpPr>
            <p:spPr>
              <a:xfrm>
                <a:off x="737504" y="3845963"/>
                <a:ext cx="2200602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A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04" y="3845963"/>
                <a:ext cx="2200602" cy="658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F:\Resonanc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" y="915352"/>
            <a:ext cx="3647123" cy="2513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Antiresonanc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83643"/>
            <a:ext cx="3747135" cy="252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55463" y="46037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Transmisión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255463" y="4973045"/>
                <a:ext cx="1307473" cy="67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3" y="4973045"/>
                <a:ext cx="1307473" cy="6737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8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6300192" y="464696"/>
            <a:ext cx="1623777" cy="130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CuadroTexto"/>
              <p:cNvSpPr txBox="1"/>
              <p:nvPr/>
            </p:nvSpPr>
            <p:spPr>
              <a:xfrm>
                <a:off x="181905" y="1062028"/>
                <a:ext cx="5889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𝐴</m:t>
                    </m:r>
                    <m:r>
                      <a:rPr lang="es-AR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s-A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)+</m:t>
                        </m:r>
                        <m:r>
                          <a:rPr lang="es-AR" b="0" i="1" smtClean="0">
                            <a:latin typeface="Cambria Math"/>
                          </a:rPr>
                          <m:t>𝐴</m:t>
                        </m:r>
                        <m:r>
                          <a:rPr lang="es-AR" b="0" i="1" smtClean="0">
                            <a:latin typeface="Cambria Math"/>
                          </a:rPr>
                          <m:t>.</m:t>
                        </m:r>
                        <m:r>
                          <a:rPr lang="es-AR" b="0" i="1" smtClean="0">
                            <a:latin typeface="Cambria Math"/>
                          </a:rPr>
                          <m:t>𝑠𝑖𝑛</m:t>
                        </m:r>
                      </m:e>
                    </m:func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=2</m:t>
                    </m:r>
                    <m:r>
                      <a:rPr lang="es-AR" b="0" i="1" smtClean="0">
                        <a:latin typeface="Cambria Math"/>
                      </a:rPr>
                      <m:t>𝐴𝑐𝑜𝑠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Δ</m:t>
                        </m:r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sin</m:t>
                    </m:r>
                    <m:r>
                      <a:rPr lang="es-AR" b="0" i="1" smtClean="0">
                        <a:latin typeface="Cambria Math"/>
                      </a:rPr>
                      <m:t>⁡(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s-AR" b="0" i="1" smtClean="0">
                        <a:latin typeface="Cambria Math"/>
                      </a:rPr>
                      <m:t>𝑡</m:t>
                    </m:r>
                    <m:r>
                      <a:rPr lang="es-AR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" y="1062028"/>
                <a:ext cx="58890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𝜔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/>
                            </a:rPr>
                            <m:t>𝜔</m:t>
                          </m:r>
                        </m:e>
                      </m:acc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7 CuadroTexto"/>
          <p:cNvSpPr txBox="1"/>
          <p:nvPr/>
        </p:nvSpPr>
        <p:spPr>
          <a:xfrm>
            <a:off x="3922546" y="300174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Batidos</a:t>
            </a:r>
            <a:endParaRPr lang="es-AR" sz="2400" dirty="0"/>
          </a:p>
        </p:txBody>
      </p:sp>
      <p:pic>
        <p:nvPicPr>
          <p:cNvPr id="2050" name="Picture 2" descr="F:\Bati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5" y="1916832"/>
            <a:ext cx="8594408" cy="440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4946"/>
              </p:ext>
            </p:extLst>
          </p:nvPr>
        </p:nvGraphicFramePr>
        <p:xfrm>
          <a:off x="1799692" y="3465998"/>
          <a:ext cx="5544616" cy="2712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4136"/>
                <a:gridCol w="1872208"/>
                <a:gridCol w="2448272"/>
              </a:tblGrid>
              <a:tr h="364045">
                <a:tc>
                  <a:txBody>
                    <a:bodyPr/>
                    <a:lstStyle/>
                    <a:p>
                      <a:r>
                        <a:rPr lang="es-ES" dirty="0" smtClean="0"/>
                        <a:t>Armónico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Capacitancia (</a:t>
                      </a:r>
                      <a:r>
                        <a:rPr lang="es-ES" dirty="0" err="1" smtClean="0"/>
                        <a:t>nF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Frecuencia de Res.(HZ)</a:t>
                      </a:r>
                      <a:endParaRPr lang="es-ES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101±4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500±11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25,0±1,3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1005±29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10,7±0,7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1536±54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6,00±0,03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2046±56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4,02±0,19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2506±65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2,98±0,14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2911±76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1,99±14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3562±107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840618" y="210241"/>
            <a:ext cx="7056784" cy="2778730"/>
            <a:chOff x="827584" y="579573"/>
            <a:chExt cx="7056784" cy="2778730"/>
          </a:xfrm>
        </p:grpSpPr>
        <p:pic>
          <p:nvPicPr>
            <p:cNvPr id="2051" name="Picture 3" descr="F:\Practica-Especial - copia\RLC-espectr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79573"/>
              <a:ext cx="2750820" cy="23850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4572000" y="579573"/>
                  <a:ext cx="3312368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Parámetros del RLC resonante:</a:t>
                  </a:r>
                </a:p>
                <a:p>
                  <a:endParaRPr lang="es-E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R=(750±7)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L=(1003 ±5)</a:t>
                  </a:r>
                  <a:r>
                    <a:rPr lang="es-ES" dirty="0" err="1" smtClean="0"/>
                    <a:t>mH</a:t>
                  </a:r>
                  <a:r>
                    <a:rPr lang="es-ES" dirty="0" smtClean="0"/>
                    <a:t>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s-ES" dirty="0" smtClean="0"/>
                    <a:t>=(243 ±2)</a:t>
                  </a:r>
                  <a:r>
                    <a:rPr lang="el-GR" dirty="0"/>
                    <a:t> 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s-ES" dirty="0" smtClean="0"/>
                    <a:t>=(500,00 ±0,05)Hz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/>
                        </a:rPr>
                        <m:t>Δ</m:t>
                      </m:r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s-ES" dirty="0" smtClean="0"/>
                    <a:t>=(158±3)Hz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s-ES" dirty="0" smtClean="0"/>
                    <a:t>=(0,75±0,01)</a:t>
                  </a:r>
                </a:p>
                <a:p>
                  <a:endParaRPr lang="es-ES" dirty="0"/>
                </a:p>
              </p:txBody>
            </p:sp>
          </mc:Choice>
          <mc:Fallback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79573"/>
                  <a:ext cx="3312368" cy="25853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71" t="-117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935596" y="2988971"/>
              <a:ext cx="253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Circuito RLC resonante</a:t>
              </a:r>
              <a:endParaRPr lang="es-E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1629318" y="6210268"/>
                <a:ext cx="626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Tabla de capacitancias usadas para filtrar cada armónico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18" y="6210268"/>
                <a:ext cx="6264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:\Practica-Especial - copia\fil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43" y="1285875"/>
            <a:ext cx="40957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47858" y="8233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Circuito RLC anti-resonante</a:t>
            </a:r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240118" y="823329"/>
            <a:ext cx="3438525" cy="4875087"/>
            <a:chOff x="240118" y="823329"/>
            <a:chExt cx="3438525" cy="4875087"/>
          </a:xfrm>
        </p:grpSpPr>
        <p:pic>
          <p:nvPicPr>
            <p:cNvPr id="2" name="Picture 2" descr="F:\Practica-Especial - copia\Sumado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18" y="1239325"/>
              <a:ext cx="3438525" cy="31432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735245" y="4221088"/>
                  <a:ext cx="244827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dirty="0" smtClean="0"/>
                    <a:t>=(10,5 ±0,4)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R=(200±3)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s-E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 smtClean="0"/>
                    <a:t>=(10844±1)Hz</a:t>
                  </a:r>
                  <a:endParaRPr lang="es-ES" dirty="0"/>
                </a:p>
              </p:txBody>
            </p:sp>
          </mc:Choice>
          <mc:Fallback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45" y="4221088"/>
                  <a:ext cx="2448272" cy="14773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46" b="-535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6 CuadroTexto"/>
            <p:cNvSpPr txBox="1"/>
            <p:nvPr/>
          </p:nvSpPr>
          <p:spPr>
            <a:xfrm>
              <a:off x="1088689" y="823329"/>
              <a:ext cx="206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Circuito </a:t>
              </a:r>
              <a:r>
                <a:rPr lang="es-ES" dirty="0" smtClean="0"/>
                <a:t>sumador</a:t>
              </a:r>
              <a:endParaRPr lang="es-E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220072" y="3789040"/>
                <a:ext cx="314056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Parámetros: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R=(7500±70)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L=(10,0±0,3)</a:t>
                </a:r>
                <a:r>
                  <a:rPr lang="es-ES" dirty="0" err="1" smtClean="0"/>
                  <a:t>mH</a:t>
                </a:r>
                <a:endParaRPr lang="es-E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" dirty="0" smtClean="0"/>
                  <a:t>=(5,8±0,1)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C=(101,2±0,8)</a:t>
                </a:r>
                <a:r>
                  <a:rPr lang="es-ES" dirty="0" err="1" smtClean="0"/>
                  <a:t>nF</a:t>
                </a:r>
                <a:endParaRPr lang="es-E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/>
                  <a:t>=(5003±95)Hz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Δ</m:t>
                    </m:r>
                    <m:r>
                      <a:rPr lang="es-E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s-ES" dirty="0" smtClean="0"/>
                  <a:t>=(210±4)Hz</a:t>
                </a:r>
                <a:endParaRPr lang="es-ES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789040"/>
                <a:ext cx="3140566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1553" t="-1323" b="-34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Practica-Especial - copia\Trans_vs_Frec_Cua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3"/>
            <a:ext cx="4092356" cy="318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CuadroTexto"/>
              <p:cNvSpPr txBox="1"/>
              <p:nvPr/>
            </p:nvSpPr>
            <p:spPr>
              <a:xfrm>
                <a:off x="5556200" y="764704"/>
                <a:ext cx="22322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600" dirty="0" smtClean="0"/>
                  <a:t>Todos los extremos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los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distintos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1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s-AR" sz="1600" dirty="0" smtClean="0"/>
                  <a:t> de la señal cuadrada, se encontraron en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sz="1600" b="0" i="1" smtClean="0">
                        <a:latin typeface="Cambria Math"/>
                      </a:rPr>
                      <m:t>=(500,00 ±0,05)</m:t>
                    </m:r>
                  </m:oMath>
                </a14:m>
                <a:r>
                  <a:rPr lang="es-AR" sz="1600" dirty="0" smtClean="0"/>
                  <a:t> </a:t>
                </a:r>
                <a:endParaRPr lang="es-AR" sz="1600" dirty="0"/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00" y="764704"/>
                <a:ext cx="2232248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72" t="-1376" r="-2180" b="-13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83435"/>
              </p:ext>
            </p:extLst>
          </p:nvPr>
        </p:nvGraphicFramePr>
        <p:xfrm>
          <a:off x="2987824" y="3861048"/>
          <a:ext cx="4320480" cy="24893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9808"/>
                <a:gridCol w="3000672"/>
              </a:tblGrid>
              <a:tr h="360426">
                <a:tc>
                  <a:txBody>
                    <a:bodyPr/>
                    <a:lstStyle/>
                    <a:p>
                      <a:r>
                        <a:rPr lang="es-ES" dirty="0" smtClean="0"/>
                        <a:t>Armónico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baseline="0" dirty="0" smtClean="0"/>
                        <a:t>f </a:t>
                      </a:r>
                      <a:r>
                        <a:rPr lang="es-ES" i="0" baseline="0" dirty="0" smtClean="0"/>
                        <a:t>de máxima </a:t>
                      </a:r>
                      <a:r>
                        <a:rPr lang="es-ES" i="0" baseline="0" dirty="0" err="1" smtClean="0"/>
                        <a:t>transmision</a:t>
                      </a:r>
                      <a:r>
                        <a:rPr lang="es-ES" i="0" baseline="0" dirty="0" smtClean="0"/>
                        <a:t> (HZ)</a:t>
                      </a:r>
                      <a:r>
                        <a:rPr lang="es-ES" i="1" baseline="0" dirty="0" smtClean="0"/>
                        <a:t> </a:t>
                      </a:r>
                      <a:endParaRPr lang="es-ES" i="1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79512" y="329999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Ejemplo de transmisión vs </a:t>
            </a:r>
            <a:r>
              <a:rPr lang="es-ES" sz="1600" i="1" dirty="0" smtClean="0"/>
              <a:t>f </a:t>
            </a:r>
            <a:r>
              <a:rPr lang="es-ES" sz="1600" dirty="0" smtClean="0"/>
              <a:t>; 1º armónico de la señal cuadrada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6340678"/>
            <a:ext cx="668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Frecuencia de máxima transmisión para los armónicos en la señal parabólica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09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ractica-Especial - copia\Trans_vs_Arm_Cu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200"/>
            <a:ext cx="418185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actica-Especial - copia\Trans_vs_Arm_Par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5" y="3429000"/>
            <a:ext cx="4267200" cy="330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4572000" y="98072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30920" y="4293096"/>
            <a:ext cx="530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5189543" y="476672"/>
            <a:ext cx="3528392" cy="2362381"/>
            <a:chOff x="5189543" y="476672"/>
            <a:chExt cx="3528392" cy="2362381"/>
          </a:xfrm>
        </p:grpSpPr>
        <p:sp>
          <p:nvSpPr>
            <p:cNvPr id="2" name="1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6 CuadroTexto"/>
                <p:cNvSpPr txBox="1"/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cuadrada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A=(0,91 ± 0,09)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a14:m>
                  <a:r>
                    <a:rPr lang="es-ES" b="0" dirty="0" smtClean="0"/>
                    <a:t>=(0,962</a:t>
                  </a:r>
                  <a:r>
                    <a:rPr lang="es-ES" dirty="0"/>
                    <a:t> </a:t>
                  </a:r>
                  <a:r>
                    <a:rPr lang="es-ES" dirty="0" smtClean="0"/>
                    <a:t>±0,004)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07" t="-142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13 Grupo"/>
          <p:cNvGrpSpPr/>
          <p:nvPr/>
        </p:nvGrpSpPr>
        <p:grpSpPr>
          <a:xfrm>
            <a:off x="302528" y="3899825"/>
            <a:ext cx="3528392" cy="2362381"/>
            <a:chOff x="5189543" y="476672"/>
            <a:chExt cx="3528392" cy="2362381"/>
          </a:xfrm>
        </p:grpSpPr>
        <p:sp>
          <p:nvSpPr>
            <p:cNvPr id="15" name="14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parabólica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A=(0,44 ± 0,07)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s-ES" b="0" dirty="0" smtClean="0"/>
                    <a:t>=(0,3060</a:t>
                  </a:r>
                  <a:r>
                    <a:rPr lang="es-ES" dirty="0" smtClean="0"/>
                    <a:t> ±0,0012)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91" t="-142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8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ractica-Especial - copia\Voltaje_de_Sal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14" y="1324404"/>
            <a:ext cx="4108704" cy="3535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Practica-Especial - copia\Salida_vs_Entr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230624" cy="348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19672" y="500500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Respuesta del circuito sumador para una señal triangular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4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845</Words>
  <Application>Microsoft Office PowerPoint</Application>
  <PresentationFormat>Presentación en pantalla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Compuesto</vt:lpstr>
      <vt:lpstr>Análisis espectral y filtrado de batidos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movil</dc:creator>
  <cp:lastModifiedBy>movil</cp:lastModifiedBy>
  <cp:revision>44</cp:revision>
  <dcterms:created xsi:type="dcterms:W3CDTF">2016-03-08T17:11:43Z</dcterms:created>
  <dcterms:modified xsi:type="dcterms:W3CDTF">2016-03-10T00:58:30Z</dcterms:modified>
</cp:coreProperties>
</file>