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7" r:id="rId5"/>
    <p:sldId id="262" r:id="rId6"/>
    <p:sldId id="263" r:id="rId7"/>
    <p:sldId id="266" r:id="rId8"/>
    <p:sldId id="264" r:id="rId9"/>
    <p:sldId id="265" r:id="rId10"/>
    <p:sldId id="269" r:id="rId11"/>
    <p:sldId id="258" r:id="rId12"/>
    <p:sldId id="259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19672" y="2708920"/>
            <a:ext cx="3962400" cy="2133600"/>
          </a:xfrm>
        </p:spPr>
        <p:txBody>
          <a:bodyPr>
            <a:normAutofit/>
          </a:bodyPr>
          <a:lstStyle/>
          <a:p>
            <a:pPr algn="ctr"/>
            <a:r>
              <a:rPr lang="es-ES" sz="2400" b="1" dirty="0" smtClean="0">
                <a:solidFill>
                  <a:schemeClr val="tx1"/>
                </a:solidFill>
              </a:rPr>
              <a:t>Integrantes:</a:t>
            </a:r>
          </a:p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Andreu, Gonzalo</a:t>
            </a:r>
          </a:p>
          <a:p>
            <a:pPr algn="ctr"/>
            <a:r>
              <a:rPr lang="es-ES" sz="2400" dirty="0" err="1" smtClean="0">
                <a:solidFill>
                  <a:schemeClr val="tx1"/>
                </a:solidFill>
              </a:rPr>
              <a:t>Malpartida</a:t>
            </a:r>
            <a:r>
              <a:rPr lang="es-ES" sz="2400" dirty="0" smtClean="0">
                <a:solidFill>
                  <a:schemeClr val="tx1"/>
                </a:solidFill>
              </a:rPr>
              <a:t>, Bryan</a:t>
            </a:r>
          </a:p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Pugliese, Facundo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476672"/>
            <a:ext cx="5688632" cy="909464"/>
          </a:xfrm>
        </p:spPr>
        <p:txBody>
          <a:bodyPr>
            <a:normAutofit/>
          </a:bodyPr>
          <a:lstStyle/>
          <a:p>
            <a:pPr algn="ctr"/>
            <a:r>
              <a:rPr lang="es-ES" sz="4400" dirty="0" smtClean="0"/>
              <a:t>Título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75325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Practica-Especial - copia\5600hz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149" y="476672"/>
            <a:ext cx="6035040" cy="4663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22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Practica-Especial - copia\FFT_5005hz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573016"/>
            <a:ext cx="4018483" cy="2974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F:\Practica-Especial - copia\FFT_5005hz_Filtrad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529" y="3562673"/>
            <a:ext cx="3823411" cy="2935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:\Practica-Especial - copia\5Khz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7813"/>
            <a:ext cx="4023360" cy="3108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F:\Practica-Especial - copia\5Khz_Filtrado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0" r="9127"/>
          <a:stretch/>
        </p:blipFill>
        <p:spPr bwMode="auto">
          <a:xfrm>
            <a:off x="4956560" y="260770"/>
            <a:ext cx="3384135" cy="3108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4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Practica-Especial - copia\Comparac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3247"/>
            <a:ext cx="6035040" cy="4663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5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1 CuadroTexto"/>
              <p:cNvSpPr txBox="1"/>
              <p:nvPr/>
            </p:nvSpPr>
            <p:spPr>
              <a:xfrm>
                <a:off x="-19375" y="147806"/>
                <a:ext cx="8935648" cy="5100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5400" smtClean="0"/>
                  <a:t>Conclusiones</a:t>
                </a:r>
                <a:r>
                  <a:rPr lang="es-AR" sz="5400" dirty="0" smtClean="0"/>
                  <a:t>:</a:t>
                </a:r>
              </a:p>
              <a:p>
                <a:endParaRPr lang="es-AR" dirty="0"/>
              </a:p>
              <a:p>
                <a:endParaRPr lang="es-AR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s-AR" dirty="0" smtClean="0"/>
                  <a:t>Las transmisiones en </a:t>
                </a:r>
                <a:r>
                  <a:rPr lang="es-AR" dirty="0"/>
                  <a:t>la señal </a:t>
                </a:r>
                <a:r>
                  <a:rPr lang="es-AR" dirty="0" smtClean="0"/>
                  <a:t>parabólica no tuvieron el valor esperado. Esto puede deberse a que el ancho de banda del RLC resonante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b="0" i="0" smtClean="0">
                        <a:latin typeface="Cambria Math"/>
                      </a:rPr>
                      <m:t>Δ</m:t>
                    </m:r>
                    <m:r>
                      <a:rPr lang="es-AR" b="0" i="1" smtClean="0">
                        <a:latin typeface="Cambria Math"/>
                      </a:rPr>
                      <m:t>𝑓</m:t>
                    </m:r>
                    <m:r>
                      <a:rPr lang="es-AR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s-A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/>
                          </a:rPr>
                          <m:t>158±3</m:t>
                        </m:r>
                      </m:e>
                    </m:d>
                    <m:r>
                      <a:rPr lang="es-AR" b="0" i="1" smtClean="0">
                        <a:latin typeface="Cambria Math"/>
                      </a:rPr>
                      <m:t>𝐻𝑧</m:t>
                    </m:r>
                  </m:oMath>
                </a14:m>
                <a:r>
                  <a:rPr lang="es-AR" dirty="0" smtClean="0"/>
                  <a:t> era comparable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A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s-A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s-A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/>
                          </a:rPr>
                          <m:t>500,00±0,05</m:t>
                        </m:r>
                      </m:e>
                    </m:d>
                    <m:r>
                      <a:rPr lang="es-AR" b="0" i="1" smtClean="0">
                        <a:latin typeface="Cambria Math"/>
                      </a:rPr>
                      <m:t>𝐻𝑧</m:t>
                    </m:r>
                  </m:oMath>
                </a14:m>
                <a:endParaRPr lang="es-AR" dirty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s-AR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s-AR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s-AR" dirty="0" smtClean="0"/>
                  <a:t>El sumador resultó efectivo a la hora de generar batidos, dado que no produc</a:t>
                </a:r>
                <a:r>
                  <a:rPr lang="es-AR" dirty="0"/>
                  <a:t>í</a:t>
                </a:r>
                <a:r>
                  <a:rPr lang="es-AR" dirty="0" smtClean="0"/>
                  <a:t>a un </a:t>
                </a:r>
                <a:r>
                  <a:rPr lang="es-AR" dirty="0" err="1" smtClean="0"/>
                  <a:t>atenuamiento</a:t>
                </a:r>
                <a:r>
                  <a:rPr lang="es-AR" dirty="0" smtClean="0"/>
                  <a:t> mayor al 3%. Tampoco variaba la frecuencia o generaba un desfasaje.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s-AR" dirty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s-AR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s-AR" dirty="0" smtClean="0"/>
                  <a:t>A pesar de que se logró  atenuar la señal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AR" b="0" i="1" smtClean="0">
                            <a:latin typeface="Cambria Math"/>
                          </a:rPr>
                          <m:t>𝑏𝑎𝑗𝑎</m:t>
                        </m:r>
                      </m:sub>
                    </m:sSub>
                    <m:r>
                      <a:rPr lang="es-AR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s-AR" i="1">
                            <a:latin typeface="Cambria Math"/>
                          </a:rPr>
                        </m:ctrlPr>
                      </m:dPr>
                      <m:e>
                        <m:r>
                          <a:rPr lang="es-AR" i="1">
                            <a:latin typeface="Cambria Math"/>
                          </a:rPr>
                          <m:t>50</m:t>
                        </m:r>
                        <m:r>
                          <a:rPr lang="es-AR" b="0" i="1" smtClean="0">
                            <a:latin typeface="Cambria Math"/>
                          </a:rPr>
                          <m:t>05,5</m:t>
                        </m:r>
                        <m:r>
                          <a:rPr lang="es-AR" i="1">
                            <a:latin typeface="Cambria Math"/>
                          </a:rPr>
                          <m:t>±0,5</m:t>
                        </m:r>
                      </m:e>
                    </m:d>
                    <m:r>
                      <a:rPr lang="es-AR" i="1">
                        <a:latin typeface="Cambria Math"/>
                      </a:rPr>
                      <m:t>𝐻𝑧</m:t>
                    </m:r>
                    <m:r>
                      <a:rPr lang="es-AR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s-AR" dirty="0" smtClean="0"/>
                  <a:t>con el circuito RLC anti-resonante, no se logró eliminar completamente esta señal que es lo que se esperaba.</a:t>
                </a:r>
                <a:endParaRPr lang="es-AR" dirty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s-AR" dirty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s-AR" dirty="0" smtClean="0"/>
              </a:p>
            </p:txBody>
          </p:sp>
        </mc:Choice>
        <mc:Fallback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375" y="147806"/>
                <a:ext cx="8935648" cy="5100627"/>
              </a:xfrm>
              <a:prstGeom prst="rect">
                <a:avLst/>
              </a:prstGeom>
              <a:blipFill rotWithShape="1">
                <a:blip r:embed="rId2"/>
                <a:stretch>
                  <a:fillRect l="-477" t="-3345" r="-102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1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85746" y="3403"/>
            <a:ext cx="247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dirty="0" smtClean="0"/>
              <a:t>Introducción:</a:t>
            </a:r>
            <a:endParaRPr lang="es-ES" sz="3200" b="1" i="1" dirty="0"/>
          </a:p>
        </p:txBody>
      </p:sp>
      <p:grpSp>
        <p:nvGrpSpPr>
          <p:cNvPr id="12" name="11 Grupo"/>
          <p:cNvGrpSpPr/>
          <p:nvPr/>
        </p:nvGrpSpPr>
        <p:grpSpPr>
          <a:xfrm>
            <a:off x="3803200" y="308524"/>
            <a:ext cx="5103791" cy="2010138"/>
            <a:chOff x="3895257" y="688686"/>
            <a:chExt cx="4956150" cy="2010138"/>
          </a:xfrm>
        </p:grpSpPr>
        <p:sp>
          <p:nvSpPr>
            <p:cNvPr id="9" name="8 Rectángulo"/>
            <p:cNvSpPr/>
            <p:nvPr/>
          </p:nvSpPr>
          <p:spPr>
            <a:xfrm>
              <a:off x="3895257" y="688686"/>
              <a:ext cx="4834433" cy="20101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0" name="9 Grupo"/>
            <p:cNvGrpSpPr/>
            <p:nvPr/>
          </p:nvGrpSpPr>
          <p:grpSpPr>
            <a:xfrm>
              <a:off x="3962751" y="1058018"/>
              <a:ext cx="4888656" cy="1611599"/>
              <a:chOff x="3985371" y="507815"/>
              <a:chExt cx="4888656" cy="161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3 CuadroTexto"/>
                  <p:cNvSpPr txBox="1"/>
                  <p:nvPr/>
                </p:nvSpPr>
                <p:spPr>
                  <a:xfrm>
                    <a:off x="3985371" y="507815"/>
                    <a:ext cx="2803396" cy="6905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i="1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trlPr>
                                <a:rPr lang="es-E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sub>
                            <m:sup>
                              <m:r>
                                <a:rPr lang="es-ES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sup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s-ES" b="0" i="1" smtClean="0">
                                  <a:latin typeface="Cambria Math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s-ES" b="0" i="1" smtClean="0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  <m:r>
                                        <a:rPr lang="es-ES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s-ES" b="0" i="1" smtClean="0">
                                          <a:latin typeface="Cambria Math"/>
                                          <a:ea typeface="Cambria Math"/>
                                        </a:rPr>
                                        <m:t>𝜏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s-ES" b="0" i="1" smtClean="0">
                                  <a:latin typeface="Cambria Math"/>
                                </a:rPr>
                                <m:t>𝑑𝑡</m:t>
                              </m:r>
                            </m:e>
                          </m:nary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4" name="3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5371" y="507815"/>
                    <a:ext cx="2803396" cy="69057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5 CuadroTexto"/>
                  <p:cNvSpPr txBox="1"/>
                  <p:nvPr/>
                </p:nvSpPr>
                <p:spPr>
                  <a:xfrm>
                    <a:off x="4004279" y="1428840"/>
                    <a:ext cx="2809744" cy="6905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i="1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trlPr>
                                <a:rPr lang="es-E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sub>
                            <m:sup>
                              <m:r>
                                <a:rPr lang="es-ES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sup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s-ES" b="0" i="1" smtClean="0">
                                  <a:latin typeface="Cambria Math"/>
                                </a:rPr>
                                <m:t>𝑠𝑒𝑛</m:t>
                              </m:r>
                              <m:d>
                                <m:d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s-ES" b="0" i="1" smtClean="0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  <m:r>
                                        <a:rPr lang="es-ES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s-ES" b="0" i="1" smtClean="0">
                                          <a:latin typeface="Cambria Math"/>
                                          <a:ea typeface="Cambria Math"/>
                                        </a:rPr>
                                        <m:t>𝜏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s-ES" b="0" i="1" smtClean="0">
                                  <a:latin typeface="Cambria Math"/>
                                </a:rPr>
                                <m:t>𝑑𝑡</m:t>
                              </m:r>
                            </m:e>
                          </m:nary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6" name="5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4279" y="1428840"/>
                    <a:ext cx="2809744" cy="69057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6 CuadroTexto"/>
                  <p:cNvSpPr txBox="1"/>
                  <p:nvPr/>
                </p:nvSpPr>
                <p:spPr>
                  <a:xfrm>
                    <a:off x="6903687" y="542376"/>
                    <a:ext cx="1950726" cy="65601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i="1" smtClean="0">
                              <a:latin typeface="Cambria Math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s-ES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s-E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ES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E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ES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7" name="6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3687" y="542376"/>
                    <a:ext cx="1950726" cy="656013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7 CuadroTexto"/>
                  <p:cNvSpPr txBox="1"/>
                  <p:nvPr/>
                </p:nvSpPr>
                <p:spPr>
                  <a:xfrm>
                    <a:off x="6929007" y="1451347"/>
                    <a:ext cx="1945020" cy="6455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1600" b="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s-ES" sz="16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sz="1600" b="0" i="1" smtClean="0">
                              <a:latin typeface="Cambria Math"/>
                            </a:rPr>
                            <m:t>=−</m:t>
                          </m:r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/>
                            </a:rPr>
                            <m:t>arctan</m:t>
                          </m:r>
                          <m:r>
                            <a:rPr lang="es-ES" sz="1600" b="0" i="1" smtClean="0">
                              <a:latin typeface="Cambria Math"/>
                            </a:rPr>
                            <m:t>⁡</m:t>
                          </m:r>
                          <m:d>
                            <m:dPr>
                              <m:ctrlPr>
                                <a:rPr lang="es-E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16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S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8" name="7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9007" y="1451347"/>
                    <a:ext cx="1945020" cy="645561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10 CuadroTexto"/>
            <p:cNvSpPr txBox="1"/>
            <p:nvPr/>
          </p:nvSpPr>
          <p:spPr>
            <a:xfrm>
              <a:off x="3923030" y="688686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Donde:</a:t>
              </a:r>
              <a:endParaRPr lang="es-ES" dirty="0"/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683568" y="2615579"/>
            <a:ext cx="2587631" cy="1807099"/>
            <a:chOff x="508205" y="4143808"/>
            <a:chExt cx="2587631" cy="18070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12 CuadroTexto"/>
                <p:cNvSpPr txBox="1"/>
                <p:nvPr/>
              </p:nvSpPr>
              <p:spPr>
                <a:xfrm>
                  <a:off x="508205" y="4605426"/>
                  <a:ext cx="2587631" cy="629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/>
                          </a:rPr>
                          <m:t>𝐶</m:t>
                        </m:r>
                        <m:r>
                          <a:rPr lang="es-ES" b="0" i="1" smtClean="0">
                            <a:latin typeface="Cambria Math"/>
                          </a:rPr>
                          <m:t>(</m:t>
                        </m:r>
                        <m:r>
                          <a:rPr lang="es-ES" b="0" i="1" smtClean="0">
                            <a:latin typeface="Cambria Math"/>
                          </a:rPr>
                          <m:t>𝑡</m:t>
                        </m:r>
                        <m:r>
                          <a:rPr lang="es-ES" b="0" i="1" smtClean="0">
                            <a:latin typeface="Cambria Math"/>
                          </a:rPr>
                          <m:t>)=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s-E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 </m:t>
                            </m:r>
                            <m:eqArr>
                              <m:eqArrPr>
                                <m:ctrlPr>
                                  <a:rPr lang="es-ES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s-E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s-E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s-ES" b="0" i="1" smtClean="0">
                                    <a:latin typeface="Cambria Math"/>
                                    <a:ea typeface="Cambria Math"/>
                                  </a:rPr>
                                  <m:t>∈[−</m:t>
                                </m:r>
                                <m:r>
                                  <a:rPr lang="es-ES" b="0" i="1" smtClean="0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  <m:r>
                                  <a:rPr lang="es-ES" b="0" i="1" smtClean="0">
                                    <a:latin typeface="Cambria Math"/>
                                    <a:ea typeface="Cambria Math"/>
                                  </a:rPr>
                                  <m:t>,0)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s-ES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s-E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s-ES" b="0" i="1" smtClean="0">
                                    <a:latin typeface="Cambria Math"/>
                                    <a:ea typeface="Cambria Math"/>
                                  </a:rPr>
                                  <m:t>∈[0,</m:t>
                                </m:r>
                                <m:r>
                                  <a:rPr lang="es-ES" b="0" i="1" smtClean="0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  <m:r>
                                  <a:rPr lang="es-E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13" name="1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05" y="4605426"/>
                  <a:ext cx="2587631" cy="62959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13 CuadroTexto"/>
                <p:cNvSpPr txBox="1"/>
                <p:nvPr/>
              </p:nvSpPr>
              <p:spPr>
                <a:xfrm>
                  <a:off x="622563" y="5327146"/>
                  <a:ext cx="2358914" cy="6237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s-ES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s-E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s-E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den>
                        </m:f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14" name="1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563" y="5327146"/>
                  <a:ext cx="2358914" cy="62376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4 CuadroTexto"/>
            <p:cNvSpPr txBox="1"/>
            <p:nvPr/>
          </p:nvSpPr>
          <p:spPr>
            <a:xfrm>
              <a:off x="889126" y="4143808"/>
              <a:ext cx="1664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u="sng" dirty="0" smtClean="0"/>
                <a:t>Señal cuadrada:</a:t>
              </a:r>
              <a:endParaRPr lang="es-ES" u="sng" dirty="0"/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5135248" y="2638740"/>
            <a:ext cx="2884828" cy="1844705"/>
            <a:chOff x="3440921" y="4513140"/>
            <a:chExt cx="2884828" cy="1844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14 CuadroTexto"/>
                <p:cNvSpPr txBox="1"/>
                <p:nvPr/>
              </p:nvSpPr>
              <p:spPr>
                <a:xfrm>
                  <a:off x="3810234" y="5658871"/>
                  <a:ext cx="1858778" cy="6989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s-ES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s-E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s-E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ES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s-E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s-ES" b="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es-ES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15" name="14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234" y="5658871"/>
                  <a:ext cx="1858778" cy="69897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15 CuadroTexto"/>
                <p:cNvSpPr txBox="1"/>
                <p:nvPr/>
              </p:nvSpPr>
              <p:spPr>
                <a:xfrm>
                  <a:off x="3440921" y="4947804"/>
                  <a:ext cx="2884828" cy="653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s-ES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s-E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s-ES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s-E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s-ES" i="1" smtClean="0">
                                        <a:latin typeface="Cambria Math"/>
                                        <a:ea typeface="Cambria Math"/>
                                      </a:rPr>
                                      <m:t>𝜏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s-ES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s-ES" b="0" i="1" smtClean="0">
                            <a:latin typeface="Cambria Math"/>
                          </a:rPr>
                          <m:t>   </m:t>
                        </m:r>
                        <m:r>
                          <a:rPr lang="es-ES" b="0" i="1" smtClean="0">
                            <a:latin typeface="Cambria Math"/>
                          </a:rPr>
                          <m:t>𝑡</m:t>
                        </m:r>
                        <m:r>
                          <a:rPr lang="es-ES" b="0" i="1" smtClean="0">
                            <a:latin typeface="Cambria Math"/>
                          </a:rPr>
                          <m:t>∈[−</m:t>
                        </m:r>
                        <m:r>
                          <a:rPr lang="es-ES" b="0" i="1" smtClean="0">
                            <a:latin typeface="Cambria Math"/>
                          </a:rPr>
                          <m:t>𝜏</m:t>
                        </m:r>
                        <m:r>
                          <a:rPr lang="es-ES" b="0" i="1" smtClean="0">
                            <a:latin typeface="Cambria Math"/>
                          </a:rPr>
                          <m:t>, </m:t>
                        </m:r>
                        <m:r>
                          <a:rPr lang="es-ES" b="0" i="1" smtClean="0">
                            <a:latin typeface="Cambria Math"/>
                          </a:rPr>
                          <m:t>𝜏</m:t>
                        </m:r>
                        <m:r>
                          <a:rPr lang="es-ES" b="0" i="1" smtClean="0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16" name="1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921" y="4947804"/>
                  <a:ext cx="2884828" cy="65325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16 CuadroTexto"/>
            <p:cNvSpPr txBox="1"/>
            <p:nvPr/>
          </p:nvSpPr>
          <p:spPr>
            <a:xfrm>
              <a:off x="3840365" y="4513140"/>
              <a:ext cx="2085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u="sng" dirty="0" smtClean="0"/>
                <a:t>Señal parabólica:</a:t>
              </a:r>
              <a:endParaRPr lang="es-ES" u="sng" dirty="0"/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104718" y="990428"/>
            <a:ext cx="3867629" cy="1987621"/>
            <a:chOff x="271154" y="1075167"/>
            <a:chExt cx="4227669" cy="12091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2 CuadroTexto"/>
                <p:cNvSpPr txBox="1"/>
                <p:nvPr/>
              </p:nvSpPr>
              <p:spPr>
                <a:xfrm>
                  <a:off x="271154" y="1436679"/>
                  <a:ext cx="3703834" cy="8476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pt-BR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pt-BR" i="1" smtClean="0">
                            <a:latin typeface="Cambria Math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pt-BR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pt-BR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 smtClean="0">
                                <a:latin typeface="Cambria Math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pt-BR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i="0" smtClean="0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pt-BR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pt-BR" i="1" smtClean="0">
                                            <a:latin typeface="Cambria Math"/>
                                          </a:rPr>
                                          <m:t>𝜋</m:t>
                                        </m:r>
                                        <m:r>
                                          <a:rPr lang="es-E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lang="pt-BR" i="1" smtClean="0">
                                            <a:latin typeface="Cambria Math"/>
                                            <a:ea typeface="Cambria Math"/>
                                          </a:rPr>
                                          <m:t>𝜏</m:t>
                                        </m:r>
                                      </m:den>
                                    </m:f>
                                    <m:r>
                                      <a:rPr lang="es-ES" b="0" i="1" smtClean="0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oMath>
                    </m:oMathPara>
                  </a14:m>
                  <a:endParaRPr lang="es-ES" dirty="0" smtClean="0"/>
                </a:p>
              </p:txBody>
            </p:sp>
          </mc:Choice>
          <mc:Fallback xmlns="">
            <p:sp>
              <p:nvSpPr>
                <p:cNvPr id="3" name="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154" y="1436679"/>
                  <a:ext cx="3703834" cy="84760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197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17 CuadroTexto"/>
                <p:cNvSpPr txBox="1"/>
                <p:nvPr/>
              </p:nvSpPr>
              <p:spPr>
                <a:xfrm>
                  <a:off x="358874" y="1075167"/>
                  <a:ext cx="4139949" cy="3931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Si f(t) es una función periódica con periodo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𝜏</m:t>
                      </m:r>
                    </m:oMath>
                  </a14:m>
                  <a:r>
                    <a:rPr lang="es-ES" dirty="0" smtClean="0"/>
                    <a:t>:</a:t>
                  </a:r>
                  <a:endParaRPr lang="es-ES" dirty="0"/>
                </a:p>
              </p:txBody>
            </p:sp>
          </mc:Choice>
          <mc:Fallback xmlns="">
            <p:sp>
              <p:nvSpPr>
                <p:cNvPr id="18" name="17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874" y="1075167"/>
                  <a:ext cx="4139949" cy="39317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449" t="-4717" b="-14151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2241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Practica-Especial - copia\RLC resonan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29980"/>
            <a:ext cx="386715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Practica-Especial - copia\RLC anti resonan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0938"/>
            <a:ext cx="39433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635896" y="260648"/>
            <a:ext cx="167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Circuito RLC</a:t>
            </a:r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1691680" y="381498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Anti-resonante</a:t>
            </a:r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5940152" y="38056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</a:t>
            </a:r>
            <a:r>
              <a:rPr lang="es-AR" dirty="0" smtClean="0"/>
              <a:t>esonante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6372200" y="4303409"/>
                <a:ext cx="1488997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b="0" i="0" smtClean="0">
                          <a:latin typeface="Cambria Math"/>
                        </a:rPr>
                        <m:t>Δ</m:t>
                      </m:r>
                      <m:r>
                        <a:rPr lang="es-AR" b="0" i="1" smtClean="0">
                          <a:latin typeface="Cambria Math"/>
                        </a:rPr>
                        <m:t>𝑓</m:t>
                      </m:r>
                      <m:r>
                        <a:rPr lang="es-AR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s-AR" b="0" i="1" smtClean="0">
                              <a:latin typeface="Cambria Math"/>
                            </a:rPr>
                            <m:t>2</m:t>
                          </m:r>
                          <m:r>
                            <m:rPr>
                              <m:lit/>
                            </m:rPr>
                            <a:rPr lang="es-AR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𝜋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s-AR" dirty="0" smtClean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303409"/>
                <a:ext cx="1488997" cy="6109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CuadroTexto"/>
              <p:cNvSpPr txBox="1"/>
              <p:nvPr/>
            </p:nvSpPr>
            <p:spPr>
              <a:xfrm>
                <a:off x="3709220" y="2764394"/>
                <a:ext cx="1531893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s-A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s-AR" b="0" i="1" smtClean="0">
                          <a:latin typeface="Cambria Math"/>
                        </a:rPr>
                        <m:t> </m:t>
                      </m:r>
                      <m:r>
                        <a:rPr lang="es-AR" i="1" smtClean="0">
                          <a:latin typeface="Cambria Math"/>
                        </a:rPr>
                        <m:t>=</m:t>
                      </m:r>
                      <m:r>
                        <a:rPr lang="es-AR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/>
                            </a:rPr>
                            <m:t>2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𝐿𝐶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0" name="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220" y="2764394"/>
                <a:ext cx="1531893" cy="66460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CuadroTexto"/>
              <p:cNvSpPr txBox="1"/>
              <p:nvPr/>
            </p:nvSpPr>
            <p:spPr>
              <a:xfrm>
                <a:off x="1075254" y="4303409"/>
                <a:ext cx="2200602" cy="658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b="0" i="0" smtClean="0">
                          <a:latin typeface="Cambria Math"/>
                        </a:rPr>
                        <m:t>Δ</m:t>
                      </m:r>
                      <m:r>
                        <a:rPr lang="es-AR" b="0" i="1" smtClean="0">
                          <a:latin typeface="Cambria Math"/>
                        </a:rPr>
                        <m:t>𝑓</m:t>
                      </m:r>
                      <m:r>
                        <a:rPr lang="es-AR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/>
                            </a:rPr>
                            <m:t>2</m:t>
                          </m:r>
                          <m:r>
                            <m:rPr>
                              <m:lit/>
                            </m:rPr>
                            <a:rPr lang="es-AR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s-AR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A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  <m:r>
                            <a:rPr lang="es-A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s-AR" dirty="0" smtClean="0"/>
              </a:p>
            </p:txBody>
          </p:sp>
        </mc:Choice>
        <mc:Fallback xmlns="">
          <p:sp>
            <p:nvSpPr>
              <p:cNvPr id="11" name="1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254" y="4303409"/>
                <a:ext cx="2200602" cy="6580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8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6300192" y="464696"/>
            <a:ext cx="1623777" cy="1308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0" y="877362"/>
                <a:ext cx="5889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s-A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b="0" i="1" smtClean="0">
                        <a:latin typeface="Cambria Math"/>
                      </a:rPr>
                      <m:t>=</m:t>
                    </m:r>
                    <m:r>
                      <a:rPr lang="es-AR" b="0" i="1" smtClean="0">
                        <a:latin typeface="Cambria Math"/>
                      </a:rPr>
                      <m:t>𝐴</m:t>
                    </m:r>
                    <m:r>
                      <a:rPr lang="es-AR" b="0" i="1" smtClean="0">
                        <a:latin typeface="Cambria Math"/>
                      </a:rPr>
                      <m:t>.</m:t>
                    </m:r>
                    <m:func>
                      <m:funcPr>
                        <m:ctrlPr>
                          <a:rPr lang="es-A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AR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s-A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s-AR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AR" b="0" i="1" smtClean="0">
                            <a:latin typeface="Cambria Math"/>
                          </a:rPr>
                          <m:t>𝑡</m:t>
                        </m:r>
                        <m:r>
                          <a:rPr lang="es-AR" b="0" i="1" smtClean="0">
                            <a:latin typeface="Cambria Math"/>
                          </a:rPr>
                          <m:t>)+</m:t>
                        </m:r>
                        <m:r>
                          <a:rPr lang="es-AR" b="0" i="1" smtClean="0">
                            <a:latin typeface="Cambria Math"/>
                          </a:rPr>
                          <m:t>𝐴</m:t>
                        </m:r>
                        <m:r>
                          <a:rPr lang="es-AR" b="0" i="1" smtClean="0">
                            <a:latin typeface="Cambria Math"/>
                          </a:rPr>
                          <m:t>.</m:t>
                        </m:r>
                        <m:r>
                          <a:rPr lang="es-AR" b="0" i="1" smtClean="0">
                            <a:latin typeface="Cambria Math"/>
                          </a:rPr>
                          <m:t>𝑠𝑖𝑛</m:t>
                        </m:r>
                      </m:e>
                    </m:func>
                    <m:d>
                      <m:dPr>
                        <m:ctrlPr>
                          <a:rPr lang="es-A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A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b="0" i="1" smtClean="0">
                        <a:latin typeface="Cambria Math"/>
                      </a:rPr>
                      <m:t>=2</m:t>
                    </m:r>
                    <m:r>
                      <a:rPr lang="es-AR" b="0" i="1" smtClean="0">
                        <a:latin typeface="Cambria Math"/>
                      </a:rPr>
                      <m:t>𝐴𝑐𝑜𝑠</m:t>
                    </m:r>
                    <m:d>
                      <m:dPr>
                        <m:ctrlPr>
                          <a:rPr lang="es-AR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AR" b="0" i="0" smtClean="0">
                            <a:latin typeface="Cambria Math"/>
                          </a:rPr>
                          <m:t>Δ</m:t>
                        </m:r>
                        <m:r>
                          <a:rPr lang="es-AR" b="0" i="1" smtClean="0">
                            <a:latin typeface="Cambria Math"/>
                          </a:rPr>
                          <m:t>𝜔</m:t>
                        </m:r>
                        <m:r>
                          <a:rPr lang="es-A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b="0" i="1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/>
                      </a:rPr>
                      <m:t>sin</m:t>
                    </m:r>
                    <m:r>
                      <a:rPr lang="es-AR" b="0" i="1" smtClean="0">
                        <a:latin typeface="Cambria Math"/>
                      </a:rPr>
                      <m:t>⁡(</m:t>
                    </m:r>
                    <m:acc>
                      <m:accPr>
                        <m:chr m:val="̅"/>
                        <m:ctrlPr>
                          <a:rPr lang="es-A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AR" b="0" i="1" smtClean="0">
                            <a:latin typeface="Cambria Math"/>
                          </a:rPr>
                          <m:t>𝜔</m:t>
                        </m:r>
                      </m:e>
                    </m:acc>
                    <m:r>
                      <a:rPr lang="es-AR" b="0" i="1" smtClean="0">
                        <a:latin typeface="Cambria Math"/>
                      </a:rPr>
                      <m:t>𝑡</m:t>
                    </m:r>
                    <m:r>
                      <a:rPr lang="es-AR" b="0" i="1" smtClean="0">
                        <a:latin typeface="Cambria Math"/>
                      </a:rPr>
                      <m:t>) </m:t>
                    </m:r>
                  </m:oMath>
                </a14:m>
                <a:r>
                  <a:rPr lang="es-AR" dirty="0" smtClean="0"/>
                  <a:t> </a:t>
                </a:r>
                <a:endParaRPr lang="es-AR" dirty="0"/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77362"/>
                <a:ext cx="588904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CuadroTexto"/>
              <p:cNvSpPr txBox="1"/>
              <p:nvPr/>
            </p:nvSpPr>
            <p:spPr>
              <a:xfrm>
                <a:off x="6256911" y="465278"/>
                <a:ext cx="1667058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b="0" i="0" smtClean="0">
                          <a:latin typeface="Cambria Math"/>
                        </a:rPr>
                        <m:t>Δ</m:t>
                      </m:r>
                      <m:r>
                        <a:rPr lang="es-AR" b="0" i="1" smtClean="0">
                          <a:latin typeface="Cambria Math"/>
                        </a:rPr>
                        <m:t>𝜔</m:t>
                      </m:r>
                      <m:r>
                        <a:rPr lang="es-A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A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1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911" y="465278"/>
                <a:ext cx="1667058" cy="5648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CuadroTexto"/>
              <p:cNvSpPr txBox="1"/>
              <p:nvPr/>
            </p:nvSpPr>
            <p:spPr>
              <a:xfrm>
                <a:off x="6300192" y="1118755"/>
                <a:ext cx="1580496" cy="5936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/>
                            </a:rPr>
                            <m:t>𝜔</m:t>
                          </m:r>
                        </m:e>
                      </m:acc>
                      <m:r>
                        <a:rPr lang="es-A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A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118755"/>
                <a:ext cx="1580496" cy="59368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17 CuadroTexto"/>
          <p:cNvSpPr txBox="1"/>
          <p:nvPr/>
        </p:nvSpPr>
        <p:spPr>
          <a:xfrm>
            <a:off x="3707904" y="2886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BaTiDoSsSsSsS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277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F:\Practica-Especial - copia\RLC-espect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3438525" cy="2981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9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Practica-Especial - copia\Sumad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3438525" cy="3143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F:\Practica-Especial - copia\filtr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16832"/>
            <a:ext cx="4095750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80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Practica-Especial - copia\Trans_vs_Frec_Cuad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19" y="332656"/>
            <a:ext cx="4547616" cy="353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653136"/>
            <a:ext cx="5600700" cy="181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5580112" y="1268760"/>
                <a:ext cx="223224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400" dirty="0" smtClean="0"/>
                  <a:t>Todos los extremos para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1400" b="0" i="0" smtClean="0">
                        <a:latin typeface="Cambria Math"/>
                      </a:rPr>
                      <m:t>los</m:t>
                    </m:r>
                    <m:r>
                      <a:rPr lang="es-AR" sz="1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s-AR" sz="1400" b="0" i="0" smtClean="0">
                        <a:latin typeface="Cambria Math"/>
                      </a:rPr>
                      <m:t>distintos</m:t>
                    </m:r>
                    <m:r>
                      <a:rPr lang="es-AR" sz="14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A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AR" sz="1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AR" sz="1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s-AR" sz="14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s-AR" sz="1400" dirty="0" smtClean="0"/>
                  <a:t> de la señal cuadrada, se encontraron en</a:t>
                </a:r>
                <a:r>
                  <a:rPr lang="es-A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AR" sz="1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AR" sz="1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s-AR" sz="1400" b="0" i="1" smtClean="0">
                        <a:latin typeface="Cambria Math"/>
                      </a:rPr>
                      <m:t>=(500,00 ±0,05)</m:t>
                    </m:r>
                  </m:oMath>
                </a14:m>
                <a:r>
                  <a:rPr lang="es-AR" sz="1400" dirty="0" smtClean="0"/>
                  <a:t> </a:t>
                </a:r>
                <a:endParaRPr lang="es-AR" sz="1400" dirty="0"/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1268760"/>
                <a:ext cx="2232248" cy="954107"/>
              </a:xfrm>
              <a:prstGeom prst="rect">
                <a:avLst/>
              </a:prstGeom>
              <a:blipFill rotWithShape="1">
                <a:blip r:embed="rId4"/>
                <a:stretch>
                  <a:fillRect t="-637" r="-817" b="-509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28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Practica-Especial - copia\Trans_vs_Arm_Cua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200"/>
            <a:ext cx="4181856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Practica-Especial - copia\Trans_vs_Arm_Para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735" y="3429000"/>
            <a:ext cx="4267200" cy="3304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57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:\Practica-Especial - copia\Voltaje_de_Salid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414" y="1324404"/>
            <a:ext cx="4108704" cy="3535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Practica-Especial - copia\Salida_vs_Entrad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4230624" cy="3486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4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esto">
  <a:themeElements>
    <a:clrScheme name="Compuesto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ue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ue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490</Words>
  <Application>Microsoft Office PowerPoint</Application>
  <PresentationFormat>Presentación en pantalla (4:3)</PresentationFormat>
  <Paragraphs>40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Compuesto</vt:lpstr>
      <vt:lpstr>Título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movil</dc:creator>
  <cp:lastModifiedBy>Bryan Anthony Malpartida Flores</cp:lastModifiedBy>
  <cp:revision>29</cp:revision>
  <dcterms:created xsi:type="dcterms:W3CDTF">2016-03-08T17:11:43Z</dcterms:created>
  <dcterms:modified xsi:type="dcterms:W3CDTF">2016-03-09T18:37:09Z</dcterms:modified>
</cp:coreProperties>
</file>