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60" r:id="rId5"/>
    <p:sldId id="267" r:id="rId6"/>
    <p:sldId id="262" r:id="rId7"/>
    <p:sldId id="263" r:id="rId8"/>
    <p:sldId id="266" r:id="rId9"/>
    <p:sldId id="264" r:id="rId10"/>
    <p:sldId id="265" r:id="rId11"/>
    <p:sldId id="269" r:id="rId12"/>
    <p:sldId id="258" r:id="rId13"/>
    <p:sldId id="259" r:id="rId14"/>
    <p:sldId id="268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29" autoAdjust="0"/>
  </p:normalViewPr>
  <p:slideViewPr>
    <p:cSldViewPr showGuides="1">
      <p:cViewPr varScale="1">
        <p:scale>
          <a:sx n="70" d="100"/>
          <a:sy n="70" d="100"/>
        </p:scale>
        <p:origin x="1386" y="60"/>
      </p:cViewPr>
      <p:guideLst>
        <p:guide orient="horz" pos="18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E23D82D-76B4-4AE8-94C1-5A9AA49F01D0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E23D82D-76B4-4AE8-94C1-5A9AA49F01D0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ACF0CF-B77B-4348-986E-4344E6FC383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E23D82D-76B4-4AE8-94C1-5A9AA49F01D0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jpe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jpeg"/><Relationship Id="rId7" Type="http://schemas.openxmlformats.org/officeDocument/2006/relationships/image" Target="../media/image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19672" y="2708920"/>
            <a:ext cx="3962400" cy="2133600"/>
          </a:xfrm>
        </p:spPr>
        <p:txBody>
          <a:bodyPr>
            <a:normAutofit/>
          </a:bodyPr>
          <a:lstStyle/>
          <a:p>
            <a:pPr algn="ctr"/>
            <a:r>
              <a:rPr lang="es-ES" sz="2400" b="1" dirty="0" smtClean="0">
                <a:solidFill>
                  <a:schemeClr val="tx1"/>
                </a:solidFill>
              </a:rPr>
              <a:t>Integrantes:</a:t>
            </a:r>
          </a:p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Andreu, Gonzalo</a:t>
            </a:r>
          </a:p>
          <a:p>
            <a:pPr algn="ctr"/>
            <a:r>
              <a:rPr lang="es-ES" sz="2400" dirty="0" err="1" smtClean="0">
                <a:solidFill>
                  <a:schemeClr val="tx1"/>
                </a:solidFill>
              </a:rPr>
              <a:t>Malpartida</a:t>
            </a:r>
            <a:r>
              <a:rPr lang="es-ES" sz="2400" dirty="0" smtClean="0">
                <a:solidFill>
                  <a:schemeClr val="tx1"/>
                </a:solidFill>
              </a:rPr>
              <a:t>, Bryan</a:t>
            </a:r>
          </a:p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Pugliese, Facundo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6264696" cy="1584176"/>
          </a:xfrm>
        </p:spPr>
        <p:txBody>
          <a:bodyPr>
            <a:normAutofit/>
          </a:bodyPr>
          <a:lstStyle/>
          <a:p>
            <a:pPr algn="ctr"/>
            <a:r>
              <a:rPr lang="es-ES" sz="4400" i="1" dirty="0" smtClean="0"/>
              <a:t>Análisis espectral y filtrado de batidos</a:t>
            </a:r>
            <a:endParaRPr lang="es-ES" sz="4400" i="1" dirty="0"/>
          </a:p>
        </p:txBody>
      </p:sp>
    </p:spTree>
    <p:extLst>
      <p:ext uri="{BB962C8B-B14F-4D97-AF65-F5344CB8AC3E}">
        <p14:creationId xmlns:p14="http://schemas.microsoft.com/office/powerpoint/2010/main" val="27532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Practica-Especial - copia\Voltaje_de_Sali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14" y="260648"/>
            <a:ext cx="4108704" cy="3535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Practica-Especial - copia\Salida_vs_Entrad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7012"/>
            <a:ext cx="4230624" cy="3486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19672" y="394124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Respuesta del circuito sumador para una señal triangular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755576" y="4869160"/>
                <a:ext cx="3135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=(0,9741±0,0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005)</m:t>
                      </m:r>
                    </m:oMath>
                  </m:oMathPara>
                </a14:m>
                <a:endParaRPr lang="es-AR" dirty="0" smtClean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69160"/>
                <a:ext cx="313558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5004048" y="4869160"/>
                <a:ext cx="3096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500±1</m:t>
                          </m:r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2±4</m:t>
                          </m:r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869160"/>
                <a:ext cx="3096344" cy="646331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4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Practica-Especial - copia\5600hz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" r="8446" b="5102"/>
          <a:stretch/>
        </p:blipFill>
        <p:spPr bwMode="auto">
          <a:xfrm>
            <a:off x="107504" y="980728"/>
            <a:ext cx="4231610" cy="3761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movil\Desktop\Labo-3\Practica-Especial\5600hz_Filtrad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4" t="4599" r="9274" b="3642"/>
          <a:stretch/>
        </p:blipFill>
        <p:spPr bwMode="auto">
          <a:xfrm>
            <a:off x="4572000" y="1168459"/>
            <a:ext cx="4162770" cy="3565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899592" y="5147900"/>
                <a:ext cx="70567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dirty="0" smtClean="0"/>
                  <a:t>V de entrada y salida  vs t, del RLC anti-resonante, de dos señales sinusoidales con frecuencias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1600" dirty="0" smtClean="0"/>
                  <a:t>=(10844 ±1)Hz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1600" dirty="0" smtClean="0"/>
                  <a:t>=(5600,5 ± 0,5)Hz</a:t>
                </a:r>
                <a:endParaRPr lang="es-ES" sz="1600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147900"/>
                <a:ext cx="7056784" cy="584775"/>
              </a:xfrm>
              <a:prstGeom prst="rect">
                <a:avLst/>
              </a:prstGeom>
              <a:blipFill>
                <a:blip r:embed="rId4"/>
                <a:stretch>
                  <a:fillRect t="-3125" r="-173" b="-1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827584" y="5795972"/>
                <a:ext cx="727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600" dirty="0" smtClean="0"/>
                  <a:t>Del ajuste se obtuvieron valores para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1600" dirty="0"/>
                  <a:t>=(</a:t>
                </a:r>
                <a:r>
                  <a:rPr lang="es-ES" sz="1600" dirty="0" smtClean="0"/>
                  <a:t>10894,03 ± 0,09)Hz </a:t>
                </a:r>
                <a:r>
                  <a:rPr lang="es-ES" sz="1600" dirty="0"/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1600" dirty="0"/>
                  <a:t>=(</a:t>
                </a:r>
                <a:r>
                  <a:rPr lang="es-ES" sz="1600" dirty="0" smtClean="0"/>
                  <a:t>5600,89 </a:t>
                </a:r>
                <a:r>
                  <a:rPr lang="es-ES" sz="1600" dirty="0"/>
                  <a:t>± </a:t>
                </a:r>
                <a:r>
                  <a:rPr lang="es-ES" sz="1600" dirty="0" smtClean="0"/>
                  <a:t>0,07)Hz</a:t>
                </a:r>
                <a:r>
                  <a:rPr lang="es-AR" dirty="0" smtClean="0"/>
                  <a:t> </a:t>
                </a:r>
                <a:endParaRPr lang="es-AR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795972"/>
                <a:ext cx="7272808" cy="369332"/>
              </a:xfrm>
              <a:prstGeom prst="rect">
                <a:avLst/>
              </a:prstGeom>
              <a:blipFill>
                <a:blip r:embed="rId5"/>
                <a:stretch>
                  <a:fillRect l="-168" b="-2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2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Practica-Especial - copia\FFT_5005h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2" y="3883152"/>
            <a:ext cx="4018483" cy="2974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F:\Practica-Especial - copia\FFT_5005hz_Filtra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559" y="3865556"/>
            <a:ext cx="3823411" cy="2935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:\Practica-Especial - copia\5Khz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0" r="7395"/>
          <a:stretch/>
        </p:blipFill>
        <p:spPr bwMode="auto">
          <a:xfrm>
            <a:off x="292100" y="476672"/>
            <a:ext cx="3467100" cy="3108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F:\Practica-Especial - copia\5Khz_Filtrado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0" r="9127"/>
          <a:stretch/>
        </p:blipFill>
        <p:spPr bwMode="auto">
          <a:xfrm>
            <a:off x="5346337" y="444942"/>
            <a:ext cx="3384135" cy="3108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 de flecha"/>
          <p:cNvCxnSpPr/>
          <p:nvPr/>
        </p:nvCxnSpPr>
        <p:spPr>
          <a:xfrm>
            <a:off x="1115616" y="35542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1115616" y="3585632"/>
            <a:ext cx="5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FFT</a:t>
            </a:r>
            <a:endParaRPr lang="es-ES" i="1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6339689" y="358563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339689" y="3616990"/>
            <a:ext cx="5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FFT</a:t>
            </a:r>
            <a:endParaRPr lang="es-ES" i="1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4056211" y="1986682"/>
            <a:ext cx="9046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056211" y="1648272"/>
            <a:ext cx="90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Filtrado</a:t>
            </a:r>
            <a:endParaRPr lang="es-ES" i="1" dirty="0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051895" y="5339654"/>
            <a:ext cx="9046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051895" y="5001244"/>
            <a:ext cx="90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Filtrado</a:t>
            </a:r>
            <a:endParaRPr lang="es-E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2890480" y="94050"/>
                <a:ext cx="3236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En este 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 smtClean="0"/>
                  <a:t>=(5005,0 ± 0,1)Hz</a:t>
                </a:r>
                <a:endParaRPr lang="es-ES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480" y="94050"/>
                <a:ext cx="323612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507" t="-8197" r="-753" b="-245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4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Practica-Especial - copia\Comparac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3247"/>
            <a:ext cx="6035040" cy="4663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971600" y="5301208"/>
                <a:ext cx="70567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dirty="0" smtClean="0"/>
                  <a:t>Análisis </a:t>
                </a:r>
                <a:r>
                  <a:rPr lang="es-ES" sz="1600" i="1" dirty="0" smtClean="0"/>
                  <a:t>FFT </a:t>
                </a:r>
                <a:r>
                  <a:rPr lang="es-ES" sz="1600" dirty="0" smtClean="0"/>
                  <a:t>utilizando el osciloscopio, manteniendo fija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1600" dirty="0" smtClean="0"/>
                  <a:t> y variando la frecuencia baja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301208"/>
                <a:ext cx="7056784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3125" r="-432" b="-125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5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-19375" y="147806"/>
                <a:ext cx="8935648" cy="5100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5400" dirty="0" smtClean="0"/>
                  <a:t>Conclusiones:</a:t>
                </a:r>
              </a:p>
              <a:p>
                <a:endParaRPr lang="es-AR" dirty="0"/>
              </a:p>
              <a:p>
                <a:endParaRPr lang="es-AR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s-AR" dirty="0" smtClean="0"/>
                  <a:t>Las transmisiones en </a:t>
                </a:r>
                <a:r>
                  <a:rPr lang="es-AR" dirty="0"/>
                  <a:t>la señal </a:t>
                </a:r>
                <a:r>
                  <a:rPr lang="es-AR" dirty="0" smtClean="0"/>
                  <a:t>parabólica no tuvieron el valor esperado. Esto puede deberse a que el ancho de banda del RLC resonante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b="0" i="0" smtClean="0">
                        <a:latin typeface="Cambria Math"/>
                      </a:rPr>
                      <m:t>Δ</m:t>
                    </m:r>
                    <m:r>
                      <a:rPr lang="es-AR" b="0" i="1" smtClean="0">
                        <a:latin typeface="Cambria Math"/>
                      </a:rPr>
                      <m:t>𝑓</m:t>
                    </m:r>
                    <m:r>
                      <a:rPr lang="es-AR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</a:rPr>
                          <m:t>158±3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𝐻𝑧</m:t>
                    </m:r>
                  </m:oMath>
                </a14:m>
                <a:r>
                  <a:rPr lang="es-AR" dirty="0" smtClean="0"/>
                  <a:t> era comparable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s-A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</a:rPr>
                          <m:t>500,00±0,05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𝐻𝑧</m:t>
                    </m:r>
                  </m:oMath>
                </a14:m>
                <a:endParaRPr lang="es-AR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s-AR" dirty="0" smtClean="0"/>
                  <a:t>El sumador resultó efectivo a la hora de generar batidos, dado que no produc</a:t>
                </a:r>
                <a:r>
                  <a:rPr lang="es-AR" dirty="0"/>
                  <a:t>í</a:t>
                </a:r>
                <a:r>
                  <a:rPr lang="es-AR" dirty="0" smtClean="0"/>
                  <a:t>a un </a:t>
                </a:r>
                <a:r>
                  <a:rPr lang="es-AR" dirty="0" err="1" smtClean="0"/>
                  <a:t>atenuamiento</a:t>
                </a:r>
                <a:r>
                  <a:rPr lang="es-AR" dirty="0" smtClean="0"/>
                  <a:t> mayor al 3%. Tampoco variaba la frecuencia o generaba un desfasaje.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s-AR" dirty="0" smtClean="0"/>
                  <a:t>A pesar de que se logró  atenuar la señal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𝑏𝑎𝑗𝑎</m:t>
                        </m:r>
                      </m:sub>
                    </m:sSub>
                    <m:r>
                      <a:rPr lang="es-A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/>
                          </a:rPr>
                          <m:t>50</m:t>
                        </m:r>
                        <m:r>
                          <a:rPr lang="es-AR" b="0" i="1" smtClean="0">
                            <a:latin typeface="Cambria Math"/>
                          </a:rPr>
                          <m:t>05,5</m:t>
                        </m:r>
                        <m:r>
                          <a:rPr lang="es-AR" i="1">
                            <a:latin typeface="Cambria Math"/>
                          </a:rPr>
                          <m:t>±0,5</m:t>
                        </m:r>
                      </m:e>
                    </m:d>
                    <m:r>
                      <a:rPr lang="es-AR" i="1">
                        <a:latin typeface="Cambria Math"/>
                      </a:rPr>
                      <m:t>𝐻𝑧</m:t>
                    </m:r>
                    <m:r>
                      <a:rPr lang="es-AR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s-AR" dirty="0" smtClean="0"/>
                  <a:t>con el circuito RLC anti-resonante, no se logró eliminar completamente esta señal.</a:t>
                </a:r>
                <a:endParaRPr lang="es-AR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 smtClean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375" y="147806"/>
                <a:ext cx="8935648" cy="5100627"/>
              </a:xfrm>
              <a:prstGeom prst="rect">
                <a:avLst/>
              </a:prstGeom>
              <a:blipFill rotWithShape="1">
                <a:blip r:embed="rId2"/>
                <a:stretch>
                  <a:fillRect l="-477" t="-3345" r="-102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1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1 Grupo"/>
          <p:cNvGrpSpPr/>
          <p:nvPr/>
        </p:nvGrpSpPr>
        <p:grpSpPr>
          <a:xfrm>
            <a:off x="3771707" y="289426"/>
            <a:ext cx="5014815" cy="2220881"/>
            <a:chOff x="3895256" y="592125"/>
            <a:chExt cx="4956151" cy="2106699"/>
          </a:xfrm>
        </p:grpSpPr>
        <p:sp>
          <p:nvSpPr>
            <p:cNvPr id="9" name="8 Rectángulo"/>
            <p:cNvSpPr/>
            <p:nvPr/>
          </p:nvSpPr>
          <p:spPr>
            <a:xfrm>
              <a:off x="3895256" y="592125"/>
              <a:ext cx="4956150" cy="21066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0" name="9 Grupo"/>
            <p:cNvGrpSpPr/>
            <p:nvPr/>
          </p:nvGrpSpPr>
          <p:grpSpPr>
            <a:xfrm>
              <a:off x="3962751" y="992733"/>
              <a:ext cx="4888656" cy="1654378"/>
              <a:chOff x="3985371" y="442530"/>
              <a:chExt cx="4888656" cy="16543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3 CuadroTexto"/>
                  <p:cNvSpPr txBox="1"/>
                  <p:nvPr/>
                </p:nvSpPr>
                <p:spPr>
                  <a:xfrm>
                    <a:off x="3985371" y="442530"/>
                    <a:ext cx="2715451" cy="6436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s-ES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sup>
                            <m:e>
                              <m:r>
                                <a:rPr lang="es-AR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ES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</m:nary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4" name="3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5371" y="442530"/>
                    <a:ext cx="2715451" cy="64364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5 CuadroTexto"/>
                  <p:cNvSpPr txBox="1"/>
                  <p:nvPr/>
                </p:nvSpPr>
                <p:spPr>
                  <a:xfrm>
                    <a:off x="4004279" y="1428840"/>
                    <a:ext cx="2721615" cy="6436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s-ES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sup>
                            <m:e>
                              <m:r>
                                <a:rPr lang="es-AR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/>
                                </a:rPr>
                                <m:t>𝑠𝑒𝑛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ES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</m:nary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6" name="5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4279" y="1428840"/>
                    <a:ext cx="2721615" cy="64364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6 CuadroTexto"/>
                  <p:cNvSpPr txBox="1"/>
                  <p:nvPr/>
                </p:nvSpPr>
                <p:spPr>
                  <a:xfrm>
                    <a:off x="6923301" y="442530"/>
                    <a:ext cx="1950726" cy="65601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i="1" smtClean="0">
                              <a:latin typeface="Cambria Math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7" name="6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3301" y="442530"/>
                    <a:ext cx="1950726" cy="656013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7 CuadroTexto"/>
                  <p:cNvSpPr txBox="1"/>
                  <p:nvPr/>
                </p:nvSpPr>
                <p:spPr>
                  <a:xfrm>
                    <a:off x="6929007" y="1451347"/>
                    <a:ext cx="1945020" cy="6455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sz="1600" b="0" i="1" smtClean="0">
                              <a:latin typeface="Cambria Math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/>
                            </a:rPr>
                            <m:t>arctan</m:t>
                          </m:r>
                          <m:r>
                            <a:rPr lang="es-ES" sz="1600" b="0" i="1" smtClean="0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8" name="7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9007" y="1451347"/>
                    <a:ext cx="1945020" cy="645561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10 CuadroTexto"/>
            <p:cNvSpPr txBox="1"/>
            <p:nvPr/>
          </p:nvSpPr>
          <p:spPr>
            <a:xfrm>
              <a:off x="3981659" y="592125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Donde:</a:t>
              </a:r>
              <a:endParaRPr lang="es-ES" dirty="0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104718" y="926560"/>
            <a:ext cx="3863763" cy="1303381"/>
            <a:chOff x="271154" y="1159419"/>
            <a:chExt cx="4223443" cy="7928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2 CuadroTexto"/>
                <p:cNvSpPr txBox="1"/>
                <p:nvPr/>
              </p:nvSpPr>
              <p:spPr>
                <a:xfrm>
                  <a:off x="271154" y="1436679"/>
                  <a:ext cx="3971460" cy="5156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b="0" i="1" smtClean="0">
                            <a:latin typeface="Cambria Math"/>
                          </a:rPr>
                          <m:t>𝑆</m:t>
                        </m:r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pt-BR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pt-BR" i="1" smtClean="0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pt-BR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 smtClean="0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i="0" smtClean="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pt-BR" i="1" smtClean="0">
                                            <a:latin typeface="Cambria Math"/>
                                          </a:rPr>
                                          <m:t>𝜋</m:t>
                                        </m:r>
                                        <m:r>
                                          <a:rPr lang="es-E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pt-BR" i="1" smtClean="0">
                                            <a:latin typeface="Cambria Math"/>
                                            <a:ea typeface="Cambria Math"/>
                                          </a:rPr>
                                          <m:t>𝜏</m:t>
                                        </m:r>
                                      </m:den>
                                    </m:f>
                                    <m:r>
                                      <a:rPr lang="es-ES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oMath>
                    </m:oMathPara>
                  </a14:m>
                  <a:endParaRPr lang="es-ES" dirty="0" smtClean="0"/>
                </a:p>
              </p:txBody>
            </p:sp>
          </mc:Choice>
          <mc:Fallback xmlns="">
            <p:sp>
              <p:nvSpPr>
                <p:cNvPr id="3" name="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54" y="1436679"/>
                  <a:ext cx="3971460" cy="51561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17 CuadroTexto"/>
                <p:cNvSpPr txBox="1"/>
                <p:nvPr/>
              </p:nvSpPr>
              <p:spPr>
                <a:xfrm>
                  <a:off x="354649" y="1159419"/>
                  <a:ext cx="4139948" cy="224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Si </a:t>
                  </a:r>
                  <a:r>
                    <a:rPr lang="es-ES" i="1" dirty="0" smtClean="0"/>
                    <a:t>S(t)</a:t>
                  </a:r>
                  <a:r>
                    <a:rPr lang="es-ES" dirty="0" smtClean="0"/>
                    <a:t> es una función de periodo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𝜏</m:t>
                      </m:r>
                    </m:oMath>
                  </a14:m>
                  <a:r>
                    <a:rPr lang="es-ES" dirty="0" smtClean="0"/>
                    <a:t>:</a:t>
                  </a:r>
                  <a:endParaRPr lang="es-ES" dirty="0"/>
                </a:p>
              </p:txBody>
            </p:sp>
          </mc:Choice>
          <mc:Fallback xmlns="">
            <p:sp>
              <p:nvSpPr>
                <p:cNvPr id="18" name="1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49" y="1159419"/>
                  <a:ext cx="4139948" cy="22467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449" t="-8197" b="-2459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-540568" y="4618885"/>
                <a:ext cx="9899248" cy="968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s-ES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ES" sz="16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trlP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s-ES" sz="16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s-E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s-AR" sz="1600" b="0" i="1" smtClean="0">
                                      <a:latin typeface="Cambria Math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s-ES" sz="1600" b="0" i="1" smtClean="0">
                                      <a:latin typeface="Cambria Math"/>
                                    </a:rPr>
                                    <m:t>.</m:t>
                                  </m:r>
                                  <m:sSup>
                                    <m:sSupPr>
                                      <m:ctrlP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𝜔</m:t>
                                      </m:r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s-ES" sz="1600" b="0" i="1" smtClean="0">
                                      <a:latin typeface="Cambria Math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s-ES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ES" sz="16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s-AR" sz="1600" b="0" i="1" smtClean="0">
                                      <a:latin typeface="Cambria Math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s-ES" sz="1600" i="1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 sz="1600">
                                      <a:latin typeface="Cambria Math"/>
                                    </a:rPr>
                                    <m:t>cos</m:t>
                                  </m:r>
                                  <m:r>
                                    <a:rPr lang="es-ES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s-ES" sz="1600" i="1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s-ES" sz="16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s-ES" sz="1600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s-ES" sz="1600" i="1">
                                      <a:latin typeface="Cambria Math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ru-RU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16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ES" sz="16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s-AR" sz="1600" b="0" i="1" smtClean="0">
                                      <a:latin typeface="Cambria Math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s-ES" sz="1600" i="1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 sz="1600">
                                      <a:latin typeface="Cambria Math"/>
                                    </a:rPr>
                                    <m:t>sin</m:t>
                                  </m:r>
                                  <m:r>
                                    <a:rPr lang="es-ES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s-ES" sz="1600" i="1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s-ES" sz="16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s-ES" sz="1600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s-ES" sz="1600" i="1">
                                      <a:latin typeface="Cambria Math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ru-RU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  <a:p>
                <a:endParaRPr lang="ru-RU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0568" y="4618885"/>
                <a:ext cx="9899248" cy="9680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49200" y="476672"/>
            <a:ext cx="1925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Serie de Fourier </a:t>
            </a:r>
            <a:endParaRPr lang="ru-RU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0337" y="3676481"/>
            <a:ext cx="2078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Potencia</a:t>
            </a:r>
            <a:r>
              <a:rPr lang="es-ES" b="1" dirty="0" smtClean="0"/>
              <a:t> espectral 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04718" y="4249553"/>
                <a:ext cx="6310445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900" dirty="0" smtClean="0"/>
                  <a:t>Si </a:t>
                </a:r>
                <a:r>
                  <a:rPr lang="es-ES" sz="1900" i="1" dirty="0" smtClean="0"/>
                  <a:t>S(t)</a:t>
                </a:r>
                <a:r>
                  <a:rPr lang="es-ES" sz="1900" dirty="0" smtClean="0"/>
                  <a:t> es una función definida en el intervalo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s-ES" sz="19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s-ES" sz="19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s-E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s-ES" sz="19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1900" dirty="0" smtClean="0"/>
                  <a:t>], se define </a:t>
                </a:r>
                <a:endParaRPr lang="ru-RU" sz="19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8" y="4249553"/>
                <a:ext cx="6310445" cy="384721"/>
              </a:xfrm>
              <a:prstGeom prst="rect">
                <a:avLst/>
              </a:prstGeom>
              <a:blipFill rotWithShape="1">
                <a:blip r:embed="rId9"/>
                <a:stretch>
                  <a:fillRect l="-870" t="-7937" r="-580" b="-2698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0336" y="5771872"/>
                <a:ext cx="4049615" cy="96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Para el caso particular de una </a:t>
                </a:r>
                <a:r>
                  <a:rPr lang="es-ES" i="1" dirty="0" smtClean="0"/>
                  <a:t>S(t)</a:t>
                </a:r>
                <a:r>
                  <a:rPr lang="es-ES" dirty="0" smtClean="0"/>
                  <a:t> de período </a:t>
                </a:r>
                <a:r>
                  <a:rPr lang="es-ES" dirty="0"/>
                  <a:t>2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𝜏</m:t>
                    </m:r>
                  </m:oMath>
                </a14:m>
                <a:r>
                  <a:rPr lang="es-ES" dirty="0" smtClean="0"/>
                  <a:t> tal que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2</m:t>
                    </m:r>
                    <m:r>
                      <a:rPr lang="ru-RU" i="1">
                        <a:latin typeface="Cambria Math"/>
                      </a:rPr>
                      <m:t>𝑘</m:t>
                    </m:r>
                    <m:r>
                      <a:rPr lang="ru-RU" i="1">
                        <a:latin typeface="Cambria Math"/>
                      </a:rPr>
                      <m:t>𝜏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ru-RU" dirty="0"/>
              </a:p>
              <a:p>
                <a:endParaRPr lang="ru-RU" sz="19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6" y="5771872"/>
                <a:ext cx="4049615" cy="969496"/>
              </a:xfrm>
              <a:prstGeom prst="rect">
                <a:avLst/>
              </a:prstGeom>
              <a:blipFill rotWithShape="1">
                <a:blip r:embed="rId10"/>
                <a:stretch>
                  <a:fillRect l="-1355" t="-314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3771707" y="6221075"/>
            <a:ext cx="1498373" cy="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436096" y="5840039"/>
                <a:ext cx="2045495" cy="727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ru-RU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 b="1" i="1">
                                  <a:latin typeface="Cambria Math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s-ES" sz="2400" b="1" i="1">
                                  <a:latin typeface="Cambria Math"/>
                                </a:rPr>
                                <m:t>𝝉</m:t>
                              </m:r>
                            </m:den>
                          </m:f>
                          <m:r>
                            <a:rPr lang="es-ES" sz="2400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s-ES" sz="2400" b="1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ru-RU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400" b="1" i="1"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s-ES" sz="2400" b="1" i="1">
                              <a:latin typeface="Cambria Math"/>
                            </a:rPr>
                            <m:t>𝒏</m:t>
                          </m:r>
                        </m:sub>
                        <m:sup>
                          <m:r>
                            <a:rPr lang="es-ES" sz="2400" b="1" i="1"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840039"/>
                <a:ext cx="2045495" cy="72776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123446" y="2780928"/>
                <a:ext cx="7483395" cy="584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1900" dirty="0" smtClean="0"/>
                  <a:t>Cuyo </a:t>
                </a:r>
                <a:r>
                  <a:rPr lang="es-AR" sz="1900" i="1" dirty="0" smtClean="0"/>
                  <a:t>n</a:t>
                </a:r>
                <a:r>
                  <a:rPr lang="es-AR" sz="1900" dirty="0" smtClean="0"/>
                  <a:t>-</a:t>
                </a:r>
                <a:r>
                  <a:rPr lang="es-AR" sz="1900" dirty="0" err="1" smtClean="0"/>
                  <a:t>esimo</a:t>
                </a:r>
                <a:r>
                  <a:rPr lang="es-AR" sz="1900" dirty="0" smtClean="0"/>
                  <a:t> armónico es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9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pt-BR" sz="1900" i="1">
                            <a:latin typeface="Cambria Math"/>
                          </a:rPr>
                          <m:t>𝑛</m:t>
                        </m:r>
                      </m:sub>
                    </m:sSub>
                    <m:func>
                      <m:funcPr>
                        <m:ctrlPr>
                          <a:rPr lang="pt-BR" sz="1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90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pt-BR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9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pt-BR" sz="1900" i="1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es-ES" sz="1900" i="1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pt-BR" sz="1900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den>
                            </m:f>
                            <m:r>
                              <a:rPr lang="es-ES" sz="19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ES" sz="19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1900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s-ES" sz="19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s-AR" sz="1900" dirty="0" smtClean="0"/>
                  <a:t>   de frecuencia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pt-BR" sz="2400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s-AR" sz="24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A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s-AR" sz="2400" b="1" i="1" smtClean="0">
                            <a:latin typeface="Cambria Math"/>
                          </a:rPr>
                          <m:t>𝟐</m:t>
                        </m:r>
                        <m:r>
                          <a:rPr lang="es-AR" sz="2400" b="1" i="1" smtClean="0">
                            <a:latin typeface="Cambria Math"/>
                          </a:rPr>
                          <m:t>𝝉</m:t>
                        </m:r>
                      </m:den>
                    </m:f>
                  </m:oMath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6" y="2780928"/>
                <a:ext cx="7483395" cy="584968"/>
              </a:xfrm>
              <a:prstGeom prst="rect">
                <a:avLst/>
              </a:prstGeom>
              <a:blipFill rotWithShape="1">
                <a:blip r:embed="rId12"/>
                <a:stretch>
                  <a:fillRect l="-733" b="-20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4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8 Grupo"/>
          <p:cNvGrpSpPr/>
          <p:nvPr/>
        </p:nvGrpSpPr>
        <p:grpSpPr>
          <a:xfrm>
            <a:off x="683568" y="332656"/>
            <a:ext cx="3036601" cy="2341115"/>
            <a:chOff x="508205" y="4143808"/>
            <a:chExt cx="3036601" cy="23411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12 CuadroTexto"/>
                <p:cNvSpPr txBox="1"/>
                <p:nvPr/>
              </p:nvSpPr>
              <p:spPr>
                <a:xfrm>
                  <a:off x="508205" y="4779976"/>
                  <a:ext cx="3036601" cy="6893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/>
                          </a:rPr>
                          <m:t>𝐶</m:t>
                        </m:r>
                        <m:r>
                          <a:rPr lang="es-ES" sz="2000" b="0" i="1" smtClean="0">
                            <a:latin typeface="Cambria Math"/>
                          </a:rPr>
                          <m:t>(</m:t>
                        </m:r>
                        <m:r>
                          <a:rPr lang="es-ES" sz="2000" b="0" i="1" smtClean="0">
                            <a:latin typeface="Cambria Math"/>
                          </a:rPr>
                          <m:t>𝑡</m:t>
                        </m:r>
                        <m:r>
                          <a:rPr lang="es-ES" sz="2000" b="0" i="1" smtClean="0">
                            <a:latin typeface="Cambria Math"/>
                          </a:rPr>
                          <m:t>)=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 </m:t>
                            </m:r>
                            <m:eqArr>
                              <m:eqArrPr>
                                <m:ctrlPr>
                                  <a:rPr lang="es-E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s-ES" sz="20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∈[−</m:t>
                                </m:r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,0)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∈[0,</m:t>
                                </m:r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3" name="1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05" y="4779976"/>
                  <a:ext cx="3036601" cy="68935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281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13 CuadroTexto"/>
                <p:cNvSpPr txBox="1"/>
                <p:nvPr/>
              </p:nvSpPr>
              <p:spPr>
                <a:xfrm>
                  <a:off x="622563" y="5799992"/>
                  <a:ext cx="2598275" cy="684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s-ES" sz="200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000" b="0" i="1" smtClean="0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s-ES" sz="2000" b="0" i="1" smtClean="0">
                                <a:latin typeface="Cambria Math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s-ES" sz="20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s-ES" sz="20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s-ES" sz="20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den>
                        </m:f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4" name="1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563" y="5799992"/>
                  <a:ext cx="2598275" cy="6849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328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4 CuadroTexto"/>
            <p:cNvSpPr txBox="1"/>
            <p:nvPr/>
          </p:nvSpPr>
          <p:spPr>
            <a:xfrm>
              <a:off x="622564" y="4143808"/>
              <a:ext cx="26463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u="sng" dirty="0" smtClean="0"/>
                <a:t>Señal cuadrada:</a:t>
              </a:r>
              <a:endParaRPr lang="es-ES" sz="2400" b="1" u="sng" dirty="0"/>
            </a:p>
          </p:txBody>
        </p:sp>
      </p:grpSp>
      <p:grpSp>
        <p:nvGrpSpPr>
          <p:cNvPr id="6" name="19 Grupo"/>
          <p:cNvGrpSpPr/>
          <p:nvPr/>
        </p:nvGrpSpPr>
        <p:grpSpPr>
          <a:xfrm>
            <a:off x="5065406" y="332656"/>
            <a:ext cx="3180486" cy="2329253"/>
            <a:chOff x="3440921" y="4513140"/>
            <a:chExt cx="3180486" cy="2329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14 CuadroTexto"/>
                <p:cNvSpPr txBox="1"/>
                <p:nvPr/>
              </p:nvSpPr>
              <p:spPr>
                <a:xfrm>
                  <a:off x="3810233" y="6118349"/>
                  <a:ext cx="1503297" cy="7240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s-ES" sz="200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000" b="0" i="1" smtClean="0">
                                <a:latin typeface="Cambria Math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s-E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7" name="14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233" y="6118349"/>
                  <a:ext cx="1503297" cy="7240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15 CuadroTexto"/>
                <p:cNvSpPr txBox="1"/>
                <p:nvPr/>
              </p:nvSpPr>
              <p:spPr>
                <a:xfrm>
                  <a:off x="3440921" y="5163535"/>
                  <a:ext cx="3180486" cy="7155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s-ES" sz="200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s-ES" sz="2000" i="1" smtClean="0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s-ES" sz="200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ES" sz="2000" b="0" i="1" smtClean="0">
                            <a:latin typeface="Cambria Math"/>
                          </a:rPr>
                          <m:t>   </m:t>
                        </m:r>
                        <m:r>
                          <a:rPr lang="es-ES" sz="2000" b="0" i="1" smtClean="0">
                            <a:latin typeface="Cambria Math"/>
                          </a:rPr>
                          <m:t>𝑡</m:t>
                        </m:r>
                        <m:r>
                          <a:rPr lang="es-ES" sz="2000" b="0" i="1" smtClean="0">
                            <a:latin typeface="Cambria Math"/>
                          </a:rPr>
                          <m:t>∈[−</m:t>
                        </m:r>
                        <m:r>
                          <a:rPr lang="es-ES" sz="2000" b="0" i="1" smtClean="0">
                            <a:latin typeface="Cambria Math"/>
                          </a:rPr>
                          <m:t>𝜏</m:t>
                        </m:r>
                        <m:r>
                          <a:rPr lang="es-ES" sz="2000" b="0" i="1" smtClean="0">
                            <a:latin typeface="Cambria Math"/>
                          </a:rPr>
                          <m:t>, </m:t>
                        </m:r>
                        <m:r>
                          <a:rPr lang="es-ES" sz="2000" b="0" i="1" smtClean="0">
                            <a:latin typeface="Cambria Math"/>
                          </a:rPr>
                          <m:t>𝜏</m:t>
                        </m:r>
                        <m:r>
                          <a:rPr lang="es-ES" sz="2000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8" name="1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921" y="5163535"/>
                  <a:ext cx="3180486" cy="71551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229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16 CuadroTexto"/>
            <p:cNvSpPr txBox="1"/>
            <p:nvPr/>
          </p:nvSpPr>
          <p:spPr>
            <a:xfrm>
              <a:off x="3667595" y="4513140"/>
              <a:ext cx="2520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u="sng" dirty="0" smtClean="0"/>
                <a:t>Señal parabólica:</a:t>
              </a:r>
              <a:endParaRPr lang="es-ES" sz="2400" b="1" u="sng" dirty="0"/>
            </a:p>
          </p:txBody>
        </p:sp>
      </p:grpSp>
      <p:pic>
        <p:nvPicPr>
          <p:cNvPr id="10" name="Picture 3" descr="C:\Users\movil\Downloads\12773196_946730005376130_84677749_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56992"/>
            <a:ext cx="4439322" cy="2564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movil\Downloads\12810086_946730035376127_178660937_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56992"/>
            <a:ext cx="4164347" cy="2525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80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561890" y="116632"/>
            <a:ext cx="205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 smtClean="0"/>
              <a:t>Circuito</a:t>
            </a:r>
            <a:r>
              <a:rPr lang="es-AR" sz="3000" dirty="0" smtClean="0"/>
              <a:t> </a:t>
            </a:r>
            <a:r>
              <a:rPr lang="es-AR" sz="3000" b="1" i="1" dirty="0" smtClean="0"/>
              <a:t>RLC</a:t>
            </a:r>
            <a:endParaRPr lang="es-AR" sz="30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3219048" y="5405154"/>
                <a:ext cx="25615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000" b="1" dirty="0" smtClean="0"/>
                  <a:t>Configurando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AR" sz="20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s-AR" sz="20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A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s-AR" sz="20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048" y="5405154"/>
                <a:ext cx="256159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2381" t="-7692" b="-276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27"/>
          <p:cNvCxnSpPr/>
          <p:nvPr/>
        </p:nvCxnSpPr>
        <p:spPr>
          <a:xfrm>
            <a:off x="5613736" y="5814556"/>
            <a:ext cx="753900" cy="43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2" name="1051 Grupo"/>
          <p:cNvGrpSpPr/>
          <p:nvPr/>
        </p:nvGrpSpPr>
        <p:grpSpPr>
          <a:xfrm>
            <a:off x="65598" y="809299"/>
            <a:ext cx="4074354" cy="5932069"/>
            <a:chOff x="4649024" y="865168"/>
            <a:chExt cx="4074354" cy="5932069"/>
          </a:xfrm>
        </p:grpSpPr>
        <p:pic>
          <p:nvPicPr>
            <p:cNvPr id="5" name="Picture 3" descr="F:\Resonancia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024" y="915352"/>
              <a:ext cx="4074354" cy="28081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6 CuadroTexto"/>
            <p:cNvSpPr txBox="1"/>
            <p:nvPr/>
          </p:nvSpPr>
          <p:spPr>
            <a:xfrm>
              <a:off x="6679057" y="865168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b="1" dirty="0"/>
                <a:t>R</a:t>
              </a:r>
              <a:r>
                <a:rPr lang="es-AR" sz="2000" b="1" dirty="0" smtClean="0"/>
                <a:t>esonante</a:t>
              </a:r>
              <a:endParaRPr lang="es-AR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3 CuadroTexto"/>
                <p:cNvSpPr txBox="1"/>
                <p:nvPr/>
              </p:nvSpPr>
              <p:spPr>
                <a:xfrm>
                  <a:off x="5266994" y="4544545"/>
                  <a:ext cx="1632819" cy="6685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AR" sz="2000" b="0" i="0" smtClean="0">
                            <a:latin typeface="Cambria Math"/>
                          </a:rPr>
                          <m:t>Δ</m:t>
                        </m:r>
                        <m:r>
                          <a:rPr lang="es-AR" sz="2000" b="0" i="1" smtClean="0">
                            <a:latin typeface="Cambria Math"/>
                          </a:rPr>
                          <m:t>𝑓</m:t>
                        </m:r>
                        <m:r>
                          <a:rPr lang="es-AR" sz="200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es-AR" sz="20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AR" sz="2000" b="0" i="1" smtClean="0">
                                    <a:latin typeface="Cambria Math"/>
                                  </a:rPr>
                                  <m:t>𝐿</m:t>
                                </m:r>
                              </m:sub>
                            </m:sSub>
                          </m:num>
                          <m:den>
                            <m:r>
                              <a:rPr lang="es-AR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lit/>
                              </m:rPr>
                              <a:rPr lang="es-AR" sz="2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AR" sz="2000" b="0" i="1" smtClean="0">
                                <a:latin typeface="Cambria Math"/>
                              </a:rPr>
                              <m:t>𝜋</m:t>
                            </m:r>
                            <m:r>
                              <a:rPr lang="es-AR" sz="2000" b="0" i="1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es-AR" sz="2000" b="0" i="1" smtClean="0">
                                <a:latin typeface="Cambria Math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es-AR" sz="2000" dirty="0" smtClean="0"/>
                </a:p>
              </p:txBody>
            </p:sp>
          </mc:Choice>
          <mc:Fallback xmlns="">
            <p:sp>
              <p:nvSpPr>
                <p:cNvPr id="4" name="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994" y="4544545"/>
                  <a:ext cx="1632819" cy="66851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5 CuadroTexto"/>
                <p:cNvSpPr txBox="1"/>
                <p:nvPr/>
              </p:nvSpPr>
              <p:spPr>
                <a:xfrm>
                  <a:off x="4961366" y="6074090"/>
                  <a:ext cx="2465868" cy="723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AR" sz="20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s-AR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b="0" i="1" smtClean="0">
                                <a:latin typeface="Cambria Math"/>
                              </a:rPr>
                              <m:t>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s-AR" sz="20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AR" sz="2000" b="0" i="1" smtClean="0">
                                    <a:latin typeface="Cambria Math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s-AR" sz="2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s-AR" sz="2000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es-AR" sz="2000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f>
                          <m:f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s-AR" sz="20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AR" sz="2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s-AR" sz="2000" dirty="0"/>
                </a:p>
              </p:txBody>
            </p:sp>
          </mc:Choice>
          <mc:Fallback xmlns="">
            <p:sp>
              <p:nvSpPr>
                <p:cNvPr id="6" name="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1366" y="6074090"/>
                  <a:ext cx="2465868" cy="72314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27"/>
            <p:cNvCxnSpPr/>
            <p:nvPr/>
          </p:nvCxnSpPr>
          <p:spPr>
            <a:xfrm>
              <a:off x="5620269" y="5966956"/>
              <a:ext cx="753900" cy="436064"/>
            </a:xfrm>
            <a:prstGeom prst="straightConnector1">
              <a:avLst/>
            </a:prstGeom>
            <a:ln>
              <a:tailEnd type="arrow"/>
            </a:ln>
            <a:scene3d>
              <a:camera prst="orthographicFront">
                <a:rot lat="0" lon="5400000" rev="0"/>
              </a:camera>
              <a:lightRig rig="threePt" dir="t"/>
            </a:scene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7"/>
          <p:cNvCxnSpPr/>
          <p:nvPr/>
        </p:nvCxnSpPr>
        <p:spPr>
          <a:xfrm>
            <a:off x="2758385" y="5755238"/>
            <a:ext cx="460663" cy="346757"/>
          </a:xfrm>
          <a:prstGeom prst="straightConnector1">
            <a:avLst/>
          </a:prstGeom>
          <a:ln>
            <a:tailEnd type="arrow"/>
          </a:ln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4427984" y="620688"/>
            <a:ext cx="0" cy="31027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endCxn id="10" idx="0"/>
          </p:cNvCxnSpPr>
          <p:nvPr/>
        </p:nvCxnSpPr>
        <p:spPr>
          <a:xfrm>
            <a:off x="4499992" y="620688"/>
            <a:ext cx="3257" cy="31609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3663852" y="3781656"/>
                <a:ext cx="1678793" cy="7280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AR" sz="2000" b="0" i="1" smtClean="0">
                          <a:latin typeface="Cambria Math"/>
                        </a:rPr>
                        <m:t> </m:t>
                      </m:r>
                      <m:r>
                        <a:rPr lang="es-AR" sz="2000" i="1" smtClean="0">
                          <a:latin typeface="Cambria Math"/>
                        </a:rPr>
                        <m:t>=</m:t>
                      </m:r>
                      <m:r>
                        <a:rPr lang="es-AR" sz="2000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AR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s-AR" sz="2000" b="0" i="1" smtClean="0">
                              <a:latin typeface="Cambria Math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AR" sz="2000" b="0" i="1" smtClean="0">
                                  <a:latin typeface="Cambria Math"/>
                                </a:rPr>
                                <m:t>𝐿𝐶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852" y="3781656"/>
                <a:ext cx="1678793" cy="72808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40 Conector recto"/>
          <p:cNvCxnSpPr/>
          <p:nvPr/>
        </p:nvCxnSpPr>
        <p:spPr>
          <a:xfrm>
            <a:off x="4427984" y="4509120"/>
            <a:ext cx="0" cy="93610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endCxn id="12" idx="0"/>
          </p:cNvCxnSpPr>
          <p:nvPr/>
        </p:nvCxnSpPr>
        <p:spPr>
          <a:xfrm flipH="1">
            <a:off x="4499848" y="4469050"/>
            <a:ext cx="144" cy="93610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4431241" y="5814556"/>
            <a:ext cx="0" cy="93610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flipH="1">
            <a:off x="4503105" y="5814556"/>
            <a:ext cx="144" cy="93610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69 Grupo"/>
          <p:cNvGrpSpPr/>
          <p:nvPr/>
        </p:nvGrpSpPr>
        <p:grpSpPr>
          <a:xfrm>
            <a:off x="4644008" y="836712"/>
            <a:ext cx="4173881" cy="5743137"/>
            <a:chOff x="110087" y="844758"/>
            <a:chExt cx="4173881" cy="5743137"/>
          </a:xfrm>
        </p:grpSpPr>
        <p:pic>
          <p:nvPicPr>
            <p:cNvPr id="71" name="Picture 5" descr="F:\Antiresonancia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87" y="844758"/>
              <a:ext cx="4173881" cy="28147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71 CuadroTexto"/>
            <p:cNvSpPr txBox="1"/>
            <p:nvPr/>
          </p:nvSpPr>
          <p:spPr>
            <a:xfrm>
              <a:off x="1246065" y="867529"/>
              <a:ext cx="17980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b="1" dirty="0" smtClean="0"/>
                <a:t>Anti-resonante</a:t>
              </a:r>
              <a:endParaRPr lang="es-AR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72 CuadroTexto"/>
                <p:cNvSpPr txBox="1"/>
                <p:nvPr/>
              </p:nvSpPr>
              <p:spPr>
                <a:xfrm>
                  <a:off x="1424707" y="4469969"/>
                  <a:ext cx="2421945" cy="7208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AR" sz="2000" b="0" i="0" smtClean="0">
                            <a:latin typeface="Cambria Math"/>
                          </a:rPr>
                          <m:t>Δ</m:t>
                        </m:r>
                        <m:r>
                          <a:rPr lang="es-AR" sz="2000" b="0" i="1" smtClean="0">
                            <a:latin typeface="Cambria Math"/>
                          </a:rPr>
                          <m:t>𝑓</m:t>
                        </m:r>
                        <m:r>
                          <a:rPr lang="es-AR" sz="200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s-AR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lit/>
                              </m:rPr>
                              <a:rPr lang="es-AR" sz="2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AR" sz="2000" b="0" i="1" smtClean="0">
                                <a:latin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s-AR" sz="20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A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AR" sz="2000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AR" sz="2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es-AR" sz="2000" b="0" i="1" smtClean="0">
                                <a:latin typeface="Cambria Math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es-AR" sz="2000" dirty="0" smtClean="0"/>
                </a:p>
              </p:txBody>
            </p:sp>
          </mc:Choice>
          <mc:Fallback xmlns="">
            <p:sp>
              <p:nvSpPr>
                <p:cNvPr id="73" name="7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707" y="4469969"/>
                  <a:ext cx="2421945" cy="72083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73 Rectángulo"/>
                <p:cNvSpPr/>
                <p:nvPr/>
              </p:nvSpPr>
              <p:spPr>
                <a:xfrm>
                  <a:off x="1833715" y="6187785"/>
                  <a:ext cx="140724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AR" sz="20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s-AR" sz="2000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s-AR" sz="2000" dirty="0"/>
                </a:p>
              </p:txBody>
            </p:sp>
          </mc:Choice>
          <mc:Fallback xmlns="">
            <p:sp>
              <p:nvSpPr>
                <p:cNvPr id="74" name="7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715" y="6187785"/>
                  <a:ext cx="1407245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88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6804248" y="465278"/>
            <a:ext cx="1814123" cy="1451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0" y="1037397"/>
                <a:ext cx="6611297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2000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000" b="0" i="1" smtClean="0">
                        <a:latin typeface="Cambria Math"/>
                      </a:rPr>
                      <m:t>=</m:t>
                    </m:r>
                    <m:r>
                      <a:rPr lang="es-AR" sz="2000" b="0" i="1" smtClean="0">
                        <a:latin typeface="Cambria Math"/>
                      </a:rPr>
                      <m:t>𝐴</m:t>
                    </m:r>
                    <m:r>
                      <a:rPr lang="es-AR" sz="2000" b="0" i="1" smtClean="0">
                        <a:latin typeface="Cambria Math"/>
                      </a:rPr>
                      <m:t>.</m:t>
                    </m:r>
                    <m:func>
                      <m:funcPr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20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s-AR" sz="2000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AR" sz="2000" b="0" i="1" smtClean="0">
                            <a:latin typeface="Cambria Math"/>
                          </a:rPr>
                          <m:t>𝑡</m:t>
                        </m:r>
                        <m:r>
                          <a:rPr lang="es-AR" sz="2000" b="0" i="1" smtClean="0">
                            <a:latin typeface="Cambria Math"/>
                          </a:rPr>
                          <m:t>)+</m:t>
                        </m:r>
                        <m:r>
                          <a:rPr lang="es-AR" sz="2000" b="0" i="1" smtClean="0">
                            <a:latin typeface="Cambria Math"/>
                          </a:rPr>
                          <m:t>𝐴</m:t>
                        </m:r>
                        <m:r>
                          <a:rPr lang="es-AR" sz="2000" b="0" i="1" smtClean="0">
                            <a:latin typeface="Cambria Math"/>
                          </a:rPr>
                          <m:t>.</m:t>
                        </m:r>
                        <m:r>
                          <a:rPr lang="es-AR" sz="2000" b="0" i="1" smtClean="0">
                            <a:latin typeface="Cambria Math"/>
                          </a:rPr>
                          <m:t>𝑠𝑖𝑛</m:t>
                        </m:r>
                      </m:e>
                    </m:func>
                    <m:d>
                      <m:dPr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AR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000" b="0" i="1" smtClean="0">
                        <a:latin typeface="Cambria Math"/>
                      </a:rPr>
                      <m:t>=2</m:t>
                    </m:r>
                    <m:r>
                      <a:rPr lang="es-AR" sz="2000" b="0" i="1" smtClean="0">
                        <a:latin typeface="Cambria Math"/>
                      </a:rPr>
                      <m:t>𝐴</m:t>
                    </m:r>
                    <m:r>
                      <a:rPr lang="es-AR" sz="2000" b="0" i="1" smtClean="0">
                        <a:latin typeface="Cambria Math"/>
                      </a:rPr>
                      <m:t>.</m:t>
                    </m:r>
                    <m:r>
                      <a:rPr lang="es-AR" sz="2000" b="0" i="1" smtClean="0">
                        <a:latin typeface="Cambria Math"/>
                      </a:rPr>
                      <m:t>𝑐𝑜𝑠</m:t>
                    </m:r>
                    <m:d>
                      <m:dPr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AR" sz="2000" b="0" i="0" smtClean="0">
                            <a:latin typeface="Cambria Math"/>
                          </a:rPr>
                          <m:t>Δ</m:t>
                        </m:r>
                        <m:r>
                          <a:rPr lang="es-AR" sz="2000" b="0" i="1" smtClean="0">
                            <a:latin typeface="Cambria Math"/>
                          </a:rPr>
                          <m:t>𝜔</m:t>
                        </m:r>
                        <m:r>
                          <a:rPr lang="es-AR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000" b="0" i="1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s-AR" sz="2000" b="0" i="0" smtClean="0">
                        <a:latin typeface="Cambria Math"/>
                      </a:rPr>
                      <m:t>sin</m:t>
                    </m:r>
                    <m:r>
                      <a:rPr lang="es-AR" sz="2000" b="0" i="1" smtClean="0">
                        <a:latin typeface="Cambria Math"/>
                      </a:rPr>
                      <m:t>⁡(</m:t>
                    </m:r>
                    <m:acc>
                      <m:accPr>
                        <m:chr m:val="̅"/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000" b="0" i="1" smtClean="0">
                            <a:latin typeface="Cambria Math"/>
                          </a:rPr>
                          <m:t>𝜔</m:t>
                        </m:r>
                      </m:e>
                    </m:acc>
                    <m:r>
                      <a:rPr lang="es-AR" sz="2000" b="0" i="1" smtClean="0">
                        <a:latin typeface="Cambria Math"/>
                      </a:rPr>
                      <m:t>𝑡</m:t>
                    </m:r>
                    <m:r>
                      <a:rPr lang="es-AR" sz="2000" b="0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s-AR" dirty="0" smtClean="0"/>
                  <a:t> </a:t>
                </a:r>
                <a:endParaRPr lang="es-AR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37397"/>
                <a:ext cx="6611297" cy="392993"/>
              </a:xfrm>
              <a:prstGeom prst="rect">
                <a:avLst/>
              </a:prstGeom>
              <a:blipFill rotWithShape="1"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CuadroTexto"/>
              <p:cNvSpPr txBox="1"/>
              <p:nvPr/>
            </p:nvSpPr>
            <p:spPr>
              <a:xfrm>
                <a:off x="6760967" y="531006"/>
                <a:ext cx="1832681" cy="617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2000" b="0" i="0" smtClean="0">
                          <a:latin typeface="Cambria Math"/>
                        </a:rPr>
                        <m:t>Δ</m:t>
                      </m:r>
                      <m:r>
                        <a:rPr lang="es-AR" sz="2000" b="0" i="1" smtClean="0">
                          <a:latin typeface="Cambria Math"/>
                        </a:rPr>
                        <m:t>𝜔</m:t>
                      </m:r>
                      <m:r>
                        <a:rPr lang="es-A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6" name="1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967" y="531006"/>
                <a:ext cx="1832681" cy="6174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6804248" y="1211875"/>
                <a:ext cx="1736501" cy="649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000" b="0" i="1" smtClean="0">
                              <a:latin typeface="Cambria Math"/>
                            </a:rPr>
                            <m:t>𝜔</m:t>
                          </m:r>
                        </m:e>
                      </m:acc>
                      <m:r>
                        <a:rPr lang="es-A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211875"/>
                <a:ext cx="1736501" cy="6493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17 CuadroTexto"/>
          <p:cNvSpPr txBox="1"/>
          <p:nvPr/>
        </p:nvSpPr>
        <p:spPr>
          <a:xfrm>
            <a:off x="3904338" y="116632"/>
            <a:ext cx="1301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/>
              <a:t>Batidos</a:t>
            </a:r>
            <a:endParaRPr lang="es-AR" sz="2800" b="1" dirty="0"/>
          </a:p>
        </p:txBody>
      </p:sp>
      <p:pic>
        <p:nvPicPr>
          <p:cNvPr id="2050" name="Picture 2" descr="F:\Batid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44" y="2066612"/>
            <a:ext cx="8278527" cy="4245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7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64946"/>
              </p:ext>
            </p:extLst>
          </p:nvPr>
        </p:nvGraphicFramePr>
        <p:xfrm>
          <a:off x="1799692" y="3465998"/>
          <a:ext cx="5544616" cy="2712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045">
                <a:tc>
                  <a:txBody>
                    <a:bodyPr/>
                    <a:lstStyle/>
                    <a:p>
                      <a:r>
                        <a:rPr lang="es-ES" dirty="0" smtClean="0"/>
                        <a:t>Armónico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Capacitancia (</a:t>
                      </a:r>
                      <a:r>
                        <a:rPr lang="es-ES" dirty="0" err="1" smtClean="0"/>
                        <a:t>nF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Frecuencia de Res.(HZ)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0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101±4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500±11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70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25,0±1,3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1005±29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70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10,7±0,7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1536±54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70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6,00±0,03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2046±56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70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5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4,02±0,19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2506±65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70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2,98±0,14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2911±76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70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7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1,99±14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3562±107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6 Grupo"/>
          <p:cNvGrpSpPr/>
          <p:nvPr/>
        </p:nvGrpSpPr>
        <p:grpSpPr>
          <a:xfrm>
            <a:off x="840618" y="210241"/>
            <a:ext cx="7056784" cy="3134191"/>
            <a:chOff x="827584" y="579573"/>
            <a:chExt cx="7056784" cy="3134191"/>
          </a:xfrm>
        </p:grpSpPr>
        <p:pic>
          <p:nvPicPr>
            <p:cNvPr id="2051" name="Picture 3" descr="F:\Practica-Especial - copia\RLC-espectro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79573"/>
              <a:ext cx="2750820" cy="23850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3 CuadroTexto"/>
                <p:cNvSpPr txBox="1"/>
                <p:nvPr/>
              </p:nvSpPr>
              <p:spPr>
                <a:xfrm>
                  <a:off x="4572000" y="579573"/>
                  <a:ext cx="3312368" cy="31341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130"/>
                    </a:spcBef>
                    <a:spcAft>
                      <a:spcPts val="130"/>
                    </a:spcAft>
                  </a:pPr>
                  <a:r>
                    <a:rPr lang="es-ES" dirty="0" smtClean="0"/>
                    <a:t>Parámetros del RLC resonante:</a:t>
                  </a:r>
                </a:p>
                <a:p>
                  <a:pPr marL="285750" indent="-285750">
                    <a:lnSpc>
                      <a:spcPts val="3000"/>
                    </a:lnSpc>
                    <a:spcBef>
                      <a:spcPts val="100"/>
                    </a:spcBef>
                    <a:spcAft>
                      <a:spcPts val="100"/>
                    </a:spcAft>
                    <a:buFont typeface="Arial" panose="020B0604020202020204" pitchFamily="34" charset="0"/>
                    <a:buChar char="•"/>
                  </a:pPr>
                  <a:r>
                    <a:rPr lang="es-ES" dirty="0" smtClean="0"/>
                    <a:t>R=(750±7)</a:t>
                  </a:r>
                  <a:r>
                    <a:rPr lang="el-GR" dirty="0" smtClean="0"/>
                    <a:t>Ω</a:t>
                  </a:r>
                  <a:endParaRPr lang="es-ES" dirty="0" smtClean="0"/>
                </a:p>
                <a:p>
                  <a:pPr marL="285750" indent="-285750">
                    <a:lnSpc>
                      <a:spcPts val="3000"/>
                    </a:lnSpc>
                    <a:spcBef>
                      <a:spcPts val="100"/>
                    </a:spcBef>
                    <a:spcAft>
                      <a:spcPts val="100"/>
                    </a:spcAft>
                    <a:buFont typeface="Arial" panose="020B0604020202020204" pitchFamily="34" charset="0"/>
                    <a:buChar char="•"/>
                  </a:pPr>
                  <a:r>
                    <a:rPr lang="es-ES" dirty="0" smtClean="0"/>
                    <a:t>L=(1003 ±5)</a:t>
                  </a:r>
                  <a:r>
                    <a:rPr lang="es-ES" dirty="0" err="1" smtClean="0"/>
                    <a:t>mH</a:t>
                  </a:r>
                  <a:r>
                    <a:rPr lang="es-ES" dirty="0" smtClean="0"/>
                    <a:t> </a:t>
                  </a:r>
                </a:p>
                <a:p>
                  <a:pPr marL="742950" lvl="1" indent="-285750">
                    <a:lnSpc>
                      <a:spcPts val="3000"/>
                    </a:lnSpc>
                    <a:spcBef>
                      <a:spcPts val="100"/>
                    </a:spcBef>
                    <a:spcAft>
                      <a:spcPts val="1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a14:m>
                  <a:r>
                    <a:rPr lang="es-ES" dirty="0" smtClean="0"/>
                    <a:t>=(243 ±2)</a:t>
                  </a:r>
                  <a:r>
                    <a:rPr lang="el-GR" dirty="0"/>
                    <a:t> </a:t>
                  </a:r>
                  <a:r>
                    <a:rPr lang="el-GR" dirty="0" smtClean="0"/>
                    <a:t>Ω</a:t>
                  </a:r>
                  <a:endParaRPr lang="es-ES" dirty="0" smtClean="0"/>
                </a:p>
                <a:p>
                  <a:pPr marL="285750" indent="-285750">
                    <a:lnSpc>
                      <a:spcPts val="3000"/>
                    </a:lnSpc>
                    <a:spcBef>
                      <a:spcPts val="100"/>
                    </a:spcBef>
                    <a:spcAft>
                      <a:spcPts val="1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s-ES" dirty="0" smtClean="0"/>
                    <a:t>=(500,00 ±0,05)Hz</a:t>
                  </a:r>
                </a:p>
                <a:p>
                  <a:pPr marL="285750" indent="-285750">
                    <a:lnSpc>
                      <a:spcPts val="3000"/>
                    </a:lnSpc>
                    <a:spcBef>
                      <a:spcPts val="100"/>
                    </a:spcBef>
                    <a:spcAft>
                      <a:spcPts val="1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/>
                        </a:rPr>
                        <m:t>Δ</m:t>
                      </m:r>
                      <m:r>
                        <a:rPr lang="es-ES" b="0" i="1" smtClean="0">
                          <a:latin typeface="Cambria Math"/>
                        </a:rPr>
                        <m:t>𝑓</m:t>
                      </m:r>
                    </m:oMath>
                  </a14:m>
                  <a:r>
                    <a:rPr lang="es-ES" dirty="0" smtClean="0"/>
                    <a:t>=(158±3)Hz</a:t>
                  </a:r>
                </a:p>
                <a:p>
                  <a:pPr marL="285750" indent="-285750">
                    <a:lnSpc>
                      <a:spcPts val="3000"/>
                    </a:lnSpc>
                    <a:spcBef>
                      <a:spcPts val="100"/>
                    </a:spcBef>
                    <a:spcAft>
                      <a:spcPts val="1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/>
                            </a:rPr>
                            <m:t>+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a14:m>
                  <a:r>
                    <a:rPr lang="es-ES" dirty="0" smtClean="0"/>
                    <a:t>=(0,75±0,01)</a:t>
                  </a:r>
                </a:p>
                <a:p>
                  <a:pPr>
                    <a:spcBef>
                      <a:spcPts val="130"/>
                    </a:spcBef>
                    <a:spcAft>
                      <a:spcPts val="130"/>
                    </a:spcAft>
                  </a:pPr>
                  <a:endParaRPr lang="es-ES" dirty="0"/>
                </a:p>
              </p:txBody>
            </p:sp>
          </mc:Choice>
          <mc:Fallback xmlns="">
            <p:sp>
              <p:nvSpPr>
                <p:cNvPr id="4" name="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579573"/>
                  <a:ext cx="3312368" cy="313419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71" t="-971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4 CuadroTexto"/>
            <p:cNvSpPr txBox="1"/>
            <p:nvPr/>
          </p:nvSpPr>
          <p:spPr>
            <a:xfrm>
              <a:off x="935596" y="2988971"/>
              <a:ext cx="2534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Circuito RLC resonante</a:t>
              </a:r>
              <a:endParaRPr lang="es-E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452686" y="6210268"/>
                <a:ext cx="6264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Tabla de capacitancias usadas para filtrar cada armónico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686" y="6210268"/>
                <a:ext cx="626469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9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:\Practica-Especial - copia\filt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143" y="939218"/>
            <a:ext cx="4095750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247858" y="476672"/>
            <a:ext cx="3112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Circuito RLC anti-resonante</a:t>
            </a:r>
            <a:endParaRPr lang="es-ES" sz="2000" b="1" dirty="0"/>
          </a:p>
        </p:txBody>
      </p:sp>
      <p:grpSp>
        <p:nvGrpSpPr>
          <p:cNvPr id="8" name="7 Grupo"/>
          <p:cNvGrpSpPr/>
          <p:nvPr/>
        </p:nvGrpSpPr>
        <p:grpSpPr>
          <a:xfrm>
            <a:off x="240118" y="404664"/>
            <a:ext cx="3438525" cy="4598560"/>
            <a:chOff x="240118" y="761301"/>
            <a:chExt cx="3438525" cy="4598560"/>
          </a:xfrm>
        </p:grpSpPr>
        <p:pic>
          <p:nvPicPr>
            <p:cNvPr id="2" name="Picture 2" descr="F:\Practica-Especial - copia\Sumado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118" y="1239325"/>
              <a:ext cx="3438525" cy="31432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3 CuadroTexto"/>
                <p:cNvSpPr txBox="1"/>
                <p:nvPr/>
              </p:nvSpPr>
              <p:spPr>
                <a:xfrm>
                  <a:off x="735244" y="4221088"/>
                  <a:ext cx="2612619" cy="11387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dirty="0" smtClean="0"/>
                </a:p>
                <a:p>
                  <a:pPr marL="285750" indent="-285750">
                    <a:lnSpc>
                      <a:spcPts val="3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s-ES" dirty="0" smtClean="0"/>
                    <a:t>=(10,5 ±0,4)</a:t>
                  </a:r>
                  <a:r>
                    <a:rPr lang="el-GR" dirty="0"/>
                    <a:t> Ω</a:t>
                  </a:r>
                  <a:endParaRPr lang="es-ES" dirty="0" smtClean="0"/>
                </a:p>
                <a:p>
                  <a:pPr marL="285750" indent="-285750">
                    <a:lnSpc>
                      <a:spcPts val="3000"/>
                    </a:lnSpc>
                    <a:buFont typeface="Arial" panose="020B0604020202020204" pitchFamily="34" charset="0"/>
                    <a:buChar char="•"/>
                  </a:pPr>
                  <a:r>
                    <a:rPr lang="es-ES" dirty="0" smtClean="0"/>
                    <a:t>R=(200±3)</a:t>
                  </a:r>
                  <a:r>
                    <a:rPr lang="el-GR" dirty="0"/>
                    <a:t> </a:t>
                  </a:r>
                  <a:r>
                    <a:rPr lang="el-GR" dirty="0" smtClean="0"/>
                    <a:t>Ω</a:t>
                  </a:r>
                  <a:endParaRPr lang="es-ES" dirty="0" smtClean="0"/>
                </a:p>
              </p:txBody>
            </p:sp>
          </mc:Choice>
          <mc:Fallback xmlns="">
            <p:sp>
              <p:nvSpPr>
                <p:cNvPr id="4" name="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44" y="4221088"/>
                  <a:ext cx="2612619" cy="113877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636" b="-4278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6 CuadroTexto"/>
            <p:cNvSpPr txBox="1"/>
            <p:nvPr/>
          </p:nvSpPr>
          <p:spPr>
            <a:xfrm>
              <a:off x="1088689" y="761301"/>
              <a:ext cx="2589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/>
                <a:t>Circuito </a:t>
              </a:r>
              <a:r>
                <a:rPr lang="es-ES" sz="2000" b="1" dirty="0" smtClean="0"/>
                <a:t>sumador (S)</a:t>
              </a:r>
              <a:endParaRPr lang="es-E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5220072" y="3429000"/>
                <a:ext cx="3140566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Parámetros:</a:t>
                </a:r>
                <a:endParaRPr lang="es-ES" dirty="0"/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es-ES" dirty="0" smtClean="0"/>
                  <a:t>R=(7500±70)</a:t>
                </a:r>
                <a:r>
                  <a:rPr lang="el-GR" dirty="0" smtClean="0"/>
                  <a:t>Ω</a:t>
                </a:r>
                <a:endParaRPr lang="es-ES" dirty="0" smtClean="0"/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es-ES" dirty="0" smtClean="0"/>
                  <a:t>L=(10,0±0,3)</a:t>
                </a:r>
                <a:r>
                  <a:rPr lang="es-ES" dirty="0" err="1" smtClean="0"/>
                  <a:t>mH</a:t>
                </a:r>
                <a:endParaRPr lang="es-ES" dirty="0" smtClean="0"/>
              </a:p>
              <a:p>
                <a:pPr marL="742950" lvl="1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s-ES" dirty="0" smtClean="0"/>
                  <a:t>=(5,8±0,1)</a:t>
                </a:r>
                <a:r>
                  <a:rPr lang="el-GR" dirty="0"/>
                  <a:t> Ω</a:t>
                </a:r>
                <a:endParaRPr lang="es-ES" dirty="0" smtClean="0"/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es-ES" dirty="0" smtClean="0"/>
                  <a:t>C=(101,2±0,8)</a:t>
                </a:r>
                <a:r>
                  <a:rPr lang="es-ES" dirty="0" err="1" smtClean="0"/>
                  <a:t>nF</a:t>
                </a:r>
                <a:endParaRPr lang="es-ES" dirty="0" smtClean="0"/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 smtClean="0"/>
                  <a:t>=(5003±95)Hz</a:t>
                </a: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/>
                      </a:rPr>
                      <m:t>Δ</m:t>
                    </m:r>
                    <m:r>
                      <a:rPr lang="es-E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s-ES" dirty="0" smtClean="0"/>
                  <a:t>=(210±4)Hz</a:t>
                </a: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=(10844±1)Hz</a:t>
                </a: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endParaRPr lang="es-ES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429000"/>
                <a:ext cx="3140566" cy="3447098"/>
              </a:xfrm>
              <a:prstGeom prst="rect">
                <a:avLst/>
              </a:prstGeom>
              <a:blipFill rotWithShape="1">
                <a:blip r:embed="rId5"/>
                <a:stretch>
                  <a:fillRect l="-1553" t="-88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8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Practica-Especial - copia\Trans_vs_Frec_Cuad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3"/>
            <a:ext cx="4092356" cy="318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5556200" y="764704"/>
                <a:ext cx="25441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600" dirty="0" smtClean="0"/>
                  <a:t>Todos los extremos para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1600" b="0" i="0" smtClean="0">
                        <a:latin typeface="Cambria Math"/>
                      </a:rPr>
                      <m:t>los</m:t>
                    </m:r>
                    <m:r>
                      <a:rPr lang="es-AR" sz="16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AR" sz="1600" b="0" i="0" smtClean="0">
                        <a:latin typeface="Cambria Math"/>
                      </a:rPr>
                      <m:t>distintos</m:t>
                    </m:r>
                    <m:r>
                      <a:rPr lang="es-AR" sz="16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A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AR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s-AR" sz="16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s-AR" sz="1600" dirty="0" smtClean="0"/>
                  <a:t>de la señal cuadrada se encontraron en</a:t>
                </a:r>
                <a:r>
                  <a:rPr lang="es-A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6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AR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s-AR" sz="1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A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600" b="0" i="1" smtClean="0">
                            <a:latin typeface="Cambria Math"/>
                          </a:rPr>
                          <m:t>500,00 ±0,05</m:t>
                        </m:r>
                      </m:e>
                    </m:d>
                    <m:r>
                      <a:rPr lang="es-AR" sz="1600" b="0" i="1" smtClean="0">
                        <a:latin typeface="Cambria Math"/>
                      </a:rPr>
                      <m:t>𝐻𝑧</m:t>
                    </m:r>
                  </m:oMath>
                </a14:m>
                <a:r>
                  <a:rPr lang="es-AR" sz="1600" dirty="0" smtClean="0"/>
                  <a:t> </a:t>
                </a:r>
                <a:endParaRPr lang="es-AR" sz="1600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00" y="764704"/>
                <a:ext cx="2544192" cy="1077218"/>
              </a:xfrm>
              <a:prstGeom prst="rect">
                <a:avLst/>
              </a:prstGeom>
              <a:blipFill rotWithShape="1">
                <a:blip r:embed="rId3"/>
                <a:stretch>
                  <a:fillRect l="-239" t="-1695" b="-226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1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1499368"/>
                  </p:ext>
                </p:extLst>
              </p:nvPr>
            </p:nvGraphicFramePr>
            <p:xfrm>
              <a:off x="2987824" y="3861048"/>
              <a:ext cx="4464496" cy="248933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3198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446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426"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Armónico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1" i="1" baseline="0" smtClean="0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s-AR" b="1" i="1" baseline="0" smtClean="0">
                                      <a:latin typeface="Cambria Math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r>
                            <a:rPr lang="es-ES" i="1" baseline="0" dirty="0" smtClean="0"/>
                            <a:t> </a:t>
                          </a:r>
                          <a:r>
                            <a:rPr lang="es-ES" i="0" baseline="0" dirty="0" smtClean="0"/>
                            <a:t>de máxima </a:t>
                          </a:r>
                          <a:r>
                            <a:rPr lang="es-ES" i="0" baseline="0" dirty="0" err="1" smtClean="0"/>
                            <a:t>transmision</a:t>
                          </a:r>
                          <a:r>
                            <a:rPr lang="es-ES" i="0" baseline="0" dirty="0" smtClean="0"/>
                            <a:t> (Hz)</a:t>
                          </a:r>
                          <a:r>
                            <a:rPr lang="es-ES" i="1" baseline="0" dirty="0" smtClean="0"/>
                            <a:t> </a:t>
                          </a:r>
                          <a:endParaRPr lang="es-E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3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500,00</a:t>
                          </a:r>
                          <a:r>
                            <a:rPr lang="es-ES" sz="1600" baseline="0" dirty="0" smtClean="0"/>
                            <a:t> </a:t>
                          </a:r>
                          <a:r>
                            <a:rPr lang="es-ES" sz="1600" dirty="0" smtClean="0"/>
                            <a:t>± 0,05</a:t>
                          </a:r>
                          <a:endParaRPr lang="es-E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3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2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500,00</a:t>
                          </a:r>
                          <a:r>
                            <a:rPr lang="es-ES" sz="1600" baseline="0" dirty="0" smtClean="0"/>
                            <a:t> </a:t>
                          </a:r>
                          <a:r>
                            <a:rPr lang="es-ES" sz="1600" dirty="0" smtClean="0"/>
                            <a:t>± 0,05</a:t>
                          </a:r>
                          <a:endParaRPr lang="es-E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3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3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480,00 ± 0,05</a:t>
                          </a:r>
                          <a:endParaRPr lang="es-E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3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4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480,00 ± 0,05</a:t>
                          </a:r>
                          <a:endParaRPr lang="es-E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3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5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500,00</a:t>
                          </a:r>
                          <a:r>
                            <a:rPr lang="es-ES" sz="1600" baseline="0" dirty="0" smtClean="0"/>
                            <a:t> </a:t>
                          </a:r>
                          <a:r>
                            <a:rPr lang="es-ES" sz="1600" dirty="0" smtClean="0"/>
                            <a:t>± 0,05</a:t>
                          </a:r>
                          <a:endParaRPr lang="es-E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3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6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480,00 ± 0,05</a:t>
                          </a:r>
                          <a:endParaRPr lang="es-E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1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1499368"/>
                  </p:ext>
                </p:extLst>
              </p:nvPr>
            </p:nvGraphicFramePr>
            <p:xfrm>
              <a:off x="2987824" y="3861048"/>
              <a:ext cx="4464496" cy="248933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319808"/>
                    <a:gridCol w="3144688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Armónico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1860" t="-8333" r="-194" b="-598333"/>
                          </a:stretch>
                        </a:blipFill>
                      </a:tcPr>
                    </a:tc>
                  </a:tr>
                  <a:tr h="353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500,00</a:t>
                          </a:r>
                          <a:r>
                            <a:rPr lang="es-ES" sz="1600" baseline="0" dirty="0" smtClean="0"/>
                            <a:t> </a:t>
                          </a:r>
                          <a:r>
                            <a:rPr lang="es-ES" sz="1600" dirty="0" smtClean="0"/>
                            <a:t>± 0,05</a:t>
                          </a:r>
                          <a:endParaRPr lang="es-ES" sz="1600" dirty="0"/>
                        </a:p>
                      </a:txBody>
                      <a:tcPr/>
                    </a:tc>
                  </a:tr>
                  <a:tr h="353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2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500,00</a:t>
                          </a:r>
                          <a:r>
                            <a:rPr lang="es-ES" sz="1600" baseline="0" dirty="0" smtClean="0"/>
                            <a:t> </a:t>
                          </a:r>
                          <a:r>
                            <a:rPr lang="es-ES" sz="1600" dirty="0" smtClean="0"/>
                            <a:t>± 0,05</a:t>
                          </a:r>
                          <a:endParaRPr lang="es-ES" sz="1600" dirty="0"/>
                        </a:p>
                      </a:txBody>
                      <a:tcPr/>
                    </a:tc>
                  </a:tr>
                  <a:tr h="353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3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480,00 ± 0,05</a:t>
                          </a:r>
                          <a:endParaRPr lang="es-ES" sz="1600" dirty="0"/>
                        </a:p>
                      </a:txBody>
                      <a:tcPr/>
                    </a:tc>
                  </a:tr>
                  <a:tr h="353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4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480,00 ± 0,05</a:t>
                          </a:r>
                          <a:endParaRPr lang="es-ES" sz="1600" dirty="0"/>
                        </a:p>
                      </a:txBody>
                      <a:tcPr/>
                    </a:tc>
                  </a:tr>
                  <a:tr h="353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5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500,00</a:t>
                          </a:r>
                          <a:r>
                            <a:rPr lang="es-ES" sz="1600" baseline="0" dirty="0" smtClean="0"/>
                            <a:t> </a:t>
                          </a:r>
                          <a:r>
                            <a:rPr lang="es-ES" sz="1600" dirty="0" smtClean="0"/>
                            <a:t>± 0,05</a:t>
                          </a:r>
                          <a:endParaRPr lang="es-ES" sz="1600" dirty="0"/>
                        </a:p>
                      </a:txBody>
                      <a:tcPr/>
                    </a:tc>
                  </a:tr>
                  <a:tr h="353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6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480,00 ± 0,05</a:t>
                          </a:r>
                          <a:endParaRPr lang="es-E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3 CuadroTexto"/>
          <p:cNvSpPr txBox="1"/>
          <p:nvPr/>
        </p:nvSpPr>
        <p:spPr>
          <a:xfrm>
            <a:off x="179512" y="3299992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Ejemplo de transmisión vs </a:t>
            </a:r>
            <a:r>
              <a:rPr lang="es-ES" sz="1600" i="1" dirty="0" smtClean="0"/>
              <a:t>f </a:t>
            </a:r>
            <a:r>
              <a:rPr lang="es-ES" sz="1600" dirty="0" smtClean="0"/>
              <a:t>; 1º armónico de la señal cuadrada</a:t>
            </a:r>
            <a:endParaRPr lang="es-ES" sz="1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051720" y="6340678"/>
            <a:ext cx="6682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Frecuencia de máxima transmisión para los armónicos en la señal parabólica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2092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Practica-Especial - copia\Trans_vs_Arm_Cu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200"/>
            <a:ext cx="4181856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Practica-Especial - copia\Trans_vs_Arm_Para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35" y="3429000"/>
            <a:ext cx="4267200" cy="3304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3 Conector recto de flecha"/>
          <p:cNvCxnSpPr/>
          <p:nvPr/>
        </p:nvCxnSpPr>
        <p:spPr>
          <a:xfrm flipH="1">
            <a:off x="4572000" y="980728"/>
            <a:ext cx="61754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3830920" y="4293096"/>
            <a:ext cx="5304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8 Grupo"/>
          <p:cNvGrpSpPr/>
          <p:nvPr/>
        </p:nvGrpSpPr>
        <p:grpSpPr>
          <a:xfrm>
            <a:off x="5189543" y="476672"/>
            <a:ext cx="3528392" cy="2673492"/>
            <a:chOff x="5189543" y="476672"/>
            <a:chExt cx="3528392" cy="2673492"/>
          </a:xfrm>
        </p:grpSpPr>
        <p:sp>
          <p:nvSpPr>
            <p:cNvPr id="2" name="1 Rectángulo"/>
            <p:cNvSpPr/>
            <p:nvPr/>
          </p:nvSpPr>
          <p:spPr>
            <a:xfrm>
              <a:off x="5189543" y="476672"/>
              <a:ext cx="3528392" cy="2304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6 CuadroTexto"/>
                <p:cNvSpPr txBox="1"/>
                <p:nvPr/>
              </p:nvSpPr>
              <p:spPr>
                <a:xfrm>
                  <a:off x="5436096" y="692696"/>
                  <a:ext cx="2880320" cy="24574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Señal cuadrada :</a:t>
                  </a:r>
                </a:p>
                <a:p>
                  <a:r>
                    <a:rPr lang="es-ES" dirty="0" smtClean="0"/>
                    <a:t>Transmisión vs Armónico</a:t>
                  </a:r>
                </a:p>
                <a:p>
                  <a:r>
                    <a:rPr lang="es-ES" dirty="0" smtClean="0"/>
                    <a:t> </a:t>
                  </a:r>
                  <a:endParaRPr lang="es-ES" dirty="0"/>
                </a:p>
                <a:p>
                  <a:pPr algn="ctr"/>
                  <a:r>
                    <a:rPr lang="es-ES" dirty="0" smtClean="0"/>
                    <a:t>A=(0,91 ± 0,09</a:t>
                  </a:r>
                  <a:r>
                    <a:rPr lang="es-ES" dirty="0" smtClean="0"/>
                    <a:t>)</a:t>
                  </a:r>
                </a:p>
                <a:p>
                  <a:pPr algn="ctr"/>
                  <a:endParaRPr lang="es-ES" dirty="0" smtClean="0"/>
                </a:p>
                <a:p>
                  <a:pPr algn="ctr"/>
                  <a14:m>
                    <m:oMath xmlns:m="http://schemas.openxmlformats.org/officeDocument/2006/math"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a14:m>
                  <a:r>
                    <a:rPr lang="es-ES" b="0" dirty="0" smtClean="0"/>
                    <a:t>=(0,962</a:t>
                  </a:r>
                  <a:r>
                    <a:rPr lang="es-ES" dirty="0"/>
                    <a:t> </a:t>
                  </a:r>
                  <a:r>
                    <a:rPr lang="es-ES" dirty="0" smtClean="0"/>
                    <a:t>±0,004)</a:t>
                  </a:r>
                  <a:r>
                    <a:rPr lang="es-ES" b="0" dirty="0" smtClean="0"/>
                    <a:t>    </a:t>
                  </a:r>
                </a:p>
                <a:p>
                  <a:pPr algn="ctr"/>
                  <a:endParaRPr lang="es-ES" b="0" dirty="0" smtClean="0"/>
                </a:p>
                <a:p>
                  <a:r>
                    <a:rPr lang="es-ES" dirty="0" smtClean="0"/>
                    <a:t> </a:t>
                  </a:r>
                  <a:endParaRPr lang="es-ES" dirty="0"/>
                </a:p>
              </p:txBody>
            </p:sp>
          </mc:Choice>
          <mc:Fallback>
            <p:sp>
              <p:nvSpPr>
                <p:cNvPr id="7" name="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6" y="692696"/>
                  <a:ext cx="2880320" cy="2457468"/>
                </a:xfrm>
                <a:prstGeom prst="rect">
                  <a:avLst/>
                </a:prstGeom>
                <a:blipFill>
                  <a:blip r:embed="rId4"/>
                  <a:stretch>
                    <a:fillRect l="-1907" t="-148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13 Grupo"/>
          <p:cNvGrpSpPr/>
          <p:nvPr/>
        </p:nvGrpSpPr>
        <p:grpSpPr>
          <a:xfrm>
            <a:off x="302528" y="3899825"/>
            <a:ext cx="3528392" cy="2673492"/>
            <a:chOff x="5189543" y="476672"/>
            <a:chExt cx="3528392" cy="2673492"/>
          </a:xfrm>
        </p:grpSpPr>
        <p:sp>
          <p:nvSpPr>
            <p:cNvPr id="15" name="14 Rectángulo"/>
            <p:cNvSpPr/>
            <p:nvPr/>
          </p:nvSpPr>
          <p:spPr>
            <a:xfrm>
              <a:off x="5189543" y="476672"/>
              <a:ext cx="3528392" cy="2304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15 CuadroTexto"/>
                <p:cNvSpPr txBox="1"/>
                <p:nvPr/>
              </p:nvSpPr>
              <p:spPr>
                <a:xfrm>
                  <a:off x="5436096" y="692696"/>
                  <a:ext cx="2880320" cy="24574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Señal parabólica :</a:t>
                  </a:r>
                </a:p>
                <a:p>
                  <a:r>
                    <a:rPr lang="es-ES" dirty="0" smtClean="0"/>
                    <a:t>Transmisión vs Armónico</a:t>
                  </a:r>
                </a:p>
                <a:p>
                  <a:r>
                    <a:rPr lang="es-ES" dirty="0" smtClean="0"/>
                    <a:t> </a:t>
                  </a:r>
                  <a:endParaRPr lang="es-ES" dirty="0"/>
                </a:p>
                <a:p>
                  <a:pPr algn="ctr"/>
                  <a:r>
                    <a:rPr lang="es-ES" dirty="0" smtClean="0"/>
                    <a:t>A=(0,44 ± 0,07</a:t>
                  </a:r>
                  <a:r>
                    <a:rPr lang="es-ES" dirty="0" smtClean="0"/>
                    <a:t>)</a:t>
                  </a:r>
                </a:p>
                <a:p>
                  <a:pPr algn="ctr"/>
                  <a:endParaRPr lang="es-ES" dirty="0" smtClean="0"/>
                </a:p>
                <a:p>
                  <a:pPr algn="ctr"/>
                  <a14:m>
                    <m:oMath xmlns:m="http://schemas.openxmlformats.org/officeDocument/2006/math"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s-ES" b="0" dirty="0" smtClean="0"/>
                    <a:t>=(0,3060</a:t>
                  </a:r>
                  <a:r>
                    <a:rPr lang="es-ES" dirty="0" smtClean="0"/>
                    <a:t> ±0,0012)</a:t>
                  </a:r>
                  <a:r>
                    <a:rPr lang="es-ES" b="0" dirty="0" smtClean="0"/>
                    <a:t>    </a:t>
                  </a:r>
                </a:p>
                <a:p>
                  <a:pPr algn="ctr"/>
                  <a:endParaRPr lang="es-ES" b="0" dirty="0" smtClean="0"/>
                </a:p>
                <a:p>
                  <a:r>
                    <a:rPr lang="es-ES" dirty="0" smtClean="0"/>
                    <a:t> </a:t>
                  </a:r>
                  <a:endParaRPr lang="es-ES" dirty="0"/>
                </a:p>
              </p:txBody>
            </p:sp>
          </mc:Choice>
          <mc:Fallback>
            <p:sp>
              <p:nvSpPr>
                <p:cNvPr id="16" name="1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6" y="692696"/>
                  <a:ext cx="2880320" cy="2457468"/>
                </a:xfrm>
                <a:prstGeom prst="rect">
                  <a:avLst/>
                </a:prstGeom>
                <a:blipFill>
                  <a:blip r:embed="rId5"/>
                  <a:stretch>
                    <a:fillRect l="-1691" t="-1241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85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esto">
  <a:themeElements>
    <a:clrScheme name="Compue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ue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ue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</TotalTime>
  <Words>351</Words>
  <Application>Microsoft Office PowerPoint</Application>
  <PresentationFormat>Presentación en pantalla (4:3)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Compuesto</vt:lpstr>
      <vt:lpstr>Análisis espectral y filtrado de batidos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movil</dc:creator>
  <cp:lastModifiedBy>Estudiante</cp:lastModifiedBy>
  <cp:revision>78</cp:revision>
  <dcterms:created xsi:type="dcterms:W3CDTF">2016-03-08T17:11:43Z</dcterms:created>
  <dcterms:modified xsi:type="dcterms:W3CDTF">2016-03-10T19:30:47Z</dcterms:modified>
</cp:coreProperties>
</file>