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s/comment1.xml" ContentType="application/vnd.openxmlformats-officedocument.presentationml.comments+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uGong Liu" initials="P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comments" Target="comments/comment1.xml"/><Relationship Id="rId23" Type="http://schemas.openxmlformats.org/officeDocument/2006/relationships/slide" Target="slides/slide1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25T21:33:58.013" idx="1">
    <p:pos x="4032" y="1080"/>
    <p:text>耶鲁发起的开源项目
V1基于Cookie
现在V3
Service Ticket 只能使用一次
Service Ticket 在一段时间内失效
Service Ticket 是基于随机数生成的</p:text>
    <p:extLst>
      <p:ext uri="{C676402C-5697-4E1C-873F-D02D1690AC5C}">
        <p15:threadingInfo xmlns:p15="http://schemas.microsoft.com/office/powerpoint/2012/main" timeZoneBias="-48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 Id="rId3" Type="http://schemas.openxmlformats.org/officeDocument/2006/relationships/image" Target="../media/image2.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oauth.net/2/" TargetMode="External"/><Relationship Id="rId3" Type="http://schemas.openxmlformats.org/officeDocument/2006/relationships/hyperlink" Target="http://openid.net/" TargetMode="External"/><Relationship Id="rId4" Type="http://schemas.openxmlformats.org/officeDocument/2006/relationships/hyperlink" Target="http://en.wikipedia.org/wiki/Single_sign-on" TargetMode="External"/><Relationship Id="rId5" Type="http://schemas.openxmlformats.org/officeDocument/2006/relationships/hyperlink" Target="http://en.wikipedia.org/wiki/List_of_single_sign-on_implementations" TargetMode="External"/><Relationship Id="rId6" Type="http://schemas.openxmlformats.org/officeDocument/2006/relationships/hyperlink" Target="http://en.wikipedia.org/wiki/Central_Authentication_Service" TargetMode="External"/><Relationship Id="rId7" Type="http://schemas.openxmlformats.org/officeDocument/2006/relationships/hyperlink" Target="http://en.wikipedia.org/wiki/SAML_2.0" TargetMode="External"/><Relationship Id="rId8" Type="http://schemas.openxmlformats.org/officeDocument/2006/relationships/hyperlink" Target="http://sso-analysis.org/"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u &amp; Az, SSO"/>
          <p:cNvSpPr txBox="1"/>
          <p:nvPr>
            <p:ph type="ctrTitle"/>
          </p:nvPr>
        </p:nvSpPr>
        <p:spPr>
          <a:prstGeom prst="rect">
            <a:avLst/>
          </a:prstGeom>
        </p:spPr>
        <p:txBody>
          <a:bodyPr/>
          <a:lstStyle/>
          <a:p>
            <a:pPr/>
          </a:p>
          <a:p>
            <a:pPr/>
            <a:r>
              <a:t>Au &amp; Az, SSO</a:t>
            </a:r>
          </a:p>
        </p:txBody>
      </p:sp>
      <p:sp>
        <p:nvSpPr>
          <p:cNvPr id="120" name="Back to Basics"/>
          <p:cNvSpPr txBox="1"/>
          <p:nvPr>
            <p:ph type="subTitle" sz="quarter" idx="1"/>
          </p:nvPr>
        </p:nvSpPr>
        <p:spPr>
          <a:xfrm>
            <a:off x="531804" y="976979"/>
            <a:ext cx="10464801" cy="1130301"/>
          </a:xfrm>
          <a:prstGeom prst="rect">
            <a:avLst/>
          </a:prstGeom>
        </p:spPr>
        <p:txBody>
          <a:bodyPr/>
          <a:lstStyle>
            <a:lvl1pPr algn="l">
              <a:defRPr sz="4700"/>
            </a:lvl1pPr>
          </a:lstStyle>
          <a:p>
            <a:pPr/>
            <a:r>
              <a:t>Back to Basics</a:t>
            </a:r>
          </a:p>
        </p:txBody>
      </p:sp>
      <p:sp>
        <p:nvSpPr>
          <p:cNvPr id="121" name="By PuGong"/>
          <p:cNvSpPr txBox="1"/>
          <p:nvPr/>
        </p:nvSpPr>
        <p:spPr>
          <a:xfrm>
            <a:off x="2166607" y="5501738"/>
            <a:ext cx="10464801"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r">
              <a:defRPr sz="4700"/>
            </a:lvl1pPr>
          </a:lstStyle>
          <a:p>
            <a:pPr/>
            <a:r>
              <a:t>By PuGong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mplementations"/>
          <p:cNvSpPr txBox="1"/>
          <p:nvPr>
            <p:ph type="title"/>
          </p:nvPr>
        </p:nvSpPr>
        <p:spPr>
          <a:prstGeom prst="rect">
            <a:avLst/>
          </a:prstGeom>
        </p:spPr>
        <p:txBody>
          <a:bodyPr/>
          <a:lstStyle/>
          <a:p>
            <a:pPr/>
            <a:r>
              <a:t>Implementations</a:t>
            </a:r>
          </a:p>
        </p:txBody>
      </p:sp>
      <p:sp>
        <p:nvSpPr>
          <p:cNvPr id="165" name="Mechanism…"/>
          <p:cNvSpPr txBox="1"/>
          <p:nvPr>
            <p:ph type="body" idx="1"/>
          </p:nvPr>
        </p:nvSpPr>
        <p:spPr>
          <a:xfrm>
            <a:off x="1062443" y="2597150"/>
            <a:ext cx="11099801" cy="6286500"/>
          </a:xfrm>
          <a:prstGeom prst="rect">
            <a:avLst/>
          </a:prstGeom>
        </p:spPr>
        <p:txBody>
          <a:bodyPr numCol="2" spcCol="554990" anchor="t"/>
          <a:lstStyle/>
          <a:p>
            <a:pPr marL="302260" indent="-302260" defTabSz="397256">
              <a:spcBef>
                <a:spcPts val="2800"/>
              </a:spcBef>
              <a:defRPr sz="2584"/>
            </a:pPr>
            <a:r>
              <a:t>Mechanism</a:t>
            </a:r>
          </a:p>
          <a:p>
            <a:pPr lvl="1" marL="604520" indent="-302260" defTabSz="397256">
              <a:spcBef>
                <a:spcPts val="2800"/>
              </a:spcBef>
              <a:defRPr sz="2584"/>
            </a:pPr>
            <a:r>
              <a:t>Cookie</a:t>
            </a:r>
          </a:p>
          <a:p>
            <a:pPr lvl="1" marL="604520" indent="-302260" defTabSz="397256">
              <a:spcBef>
                <a:spcPts val="2800"/>
              </a:spcBef>
              <a:defRPr sz="2584"/>
            </a:pPr>
            <a:r>
              <a:t>Token/Ticket</a:t>
            </a:r>
          </a:p>
          <a:p>
            <a:pPr lvl="1" marL="604520" indent="-302260" defTabSz="397256">
              <a:spcBef>
                <a:spcPts val="2800"/>
              </a:spcBef>
              <a:defRPr sz="2584"/>
            </a:pPr>
            <a:r>
              <a:t>SAML 安全断言</a:t>
            </a:r>
          </a:p>
          <a:p>
            <a:pPr lvl="1" marL="604520" indent="-302260" defTabSz="397256">
              <a:spcBef>
                <a:spcPts val="2800"/>
              </a:spcBef>
              <a:defRPr sz="2584"/>
            </a:pPr>
            <a:r>
              <a:t>Kerberos 代理人</a:t>
            </a:r>
          </a:p>
          <a:p>
            <a:pPr lvl="1" marL="604520" indent="-302260" defTabSz="397256">
              <a:spcBef>
                <a:spcPts val="2800"/>
              </a:spcBef>
              <a:defRPr sz="2584"/>
            </a:pPr>
            <a:r>
              <a:t>Gateway</a:t>
            </a:r>
          </a:p>
          <a:p>
            <a:pPr lvl="1" marL="604520" indent="-302260" defTabSz="397256">
              <a:spcBef>
                <a:spcPts val="2800"/>
              </a:spcBef>
              <a:defRPr sz="2584"/>
            </a:pPr>
          </a:p>
          <a:p>
            <a:pPr lvl="1" marL="604520" indent="-302260" defTabSz="397256">
              <a:spcBef>
                <a:spcPts val="2800"/>
              </a:spcBef>
              <a:defRPr sz="2584"/>
            </a:pPr>
          </a:p>
          <a:p>
            <a:pPr marL="302260" indent="-302260" defTabSz="397256">
              <a:spcBef>
                <a:spcPts val="2800"/>
              </a:spcBef>
              <a:defRPr sz="2584"/>
            </a:pPr>
            <a:r>
              <a:t>Products</a:t>
            </a:r>
          </a:p>
          <a:p>
            <a:pPr lvl="1" marL="604520" indent="-302260" defTabSz="397256">
              <a:spcBef>
                <a:spcPts val="2800"/>
              </a:spcBef>
              <a:defRPr sz="2584"/>
            </a:pPr>
            <a:r>
              <a:t>CAS</a:t>
            </a:r>
          </a:p>
          <a:p>
            <a:pPr lvl="1" marL="604520" indent="-302260" defTabSz="397256">
              <a:spcBef>
                <a:spcPts val="2800"/>
              </a:spcBef>
              <a:defRPr sz="2584"/>
            </a:pPr>
            <a:r>
              <a:t>SAML</a:t>
            </a:r>
          </a:p>
          <a:p>
            <a:pPr lvl="1" marL="604520" indent="-302260" defTabSz="397256">
              <a:spcBef>
                <a:spcPts val="2800"/>
              </a:spcBef>
              <a:defRPr sz="2584"/>
            </a:pPr>
            <a:r>
              <a:t>Facebook connect</a:t>
            </a:r>
          </a:p>
          <a:p>
            <a:pPr lvl="1" marL="604520" indent="-302260" defTabSz="397256">
              <a:spcBef>
                <a:spcPts val="2800"/>
              </a:spcBef>
              <a:defRPr sz="2584"/>
            </a:pPr>
            <a:r>
              <a:t>IBM TAM ／Windows Live Id</a:t>
            </a:r>
          </a:p>
          <a:p>
            <a:pPr lvl="1" marL="604520" indent="-302260" defTabSz="397256">
              <a:spcBef>
                <a:spcPts val="2800"/>
              </a:spcBef>
              <a:defRPr sz="2584"/>
            </a:pPr>
            <a:r>
              <a:t>OAuth</a:t>
            </a:r>
          </a:p>
          <a:p>
            <a:pPr lvl="1" marL="604520" indent="-302260" defTabSz="397256">
              <a:spcBef>
                <a:spcPts val="2800"/>
              </a:spcBef>
              <a:defRPr sz="2584"/>
            </a:pPr>
            <a:r>
              <a:t>Open Id (Google ID, Paypal Access)</a:t>
            </a:r>
          </a:p>
          <a:p>
            <a:pPr lvl="1" marL="604520" indent="-302260" defTabSz="397256">
              <a:spcBef>
                <a:spcPts val="2800"/>
              </a:spcBef>
              <a:defRPr sz="2584"/>
            </a:pPr>
            <a:r>
              <a:t>CA SiteMinder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OAuth"/>
          <p:cNvSpPr txBox="1"/>
          <p:nvPr>
            <p:ph type="title"/>
          </p:nvPr>
        </p:nvSpPr>
        <p:spPr>
          <a:prstGeom prst="rect">
            <a:avLst/>
          </a:prstGeom>
        </p:spPr>
        <p:txBody>
          <a:bodyPr/>
          <a:lstStyle/>
          <a:p>
            <a:pPr/>
            <a:r>
              <a:t>OAuth</a:t>
            </a:r>
          </a:p>
        </p:txBody>
      </p:sp>
      <p:sp>
        <p:nvSpPr>
          <p:cNvPr id="168" name="Body"/>
          <p:cNvSpPr txBox="1"/>
          <p:nvPr>
            <p:ph type="body" idx="1"/>
          </p:nvPr>
        </p:nvSpPr>
        <p:spPr>
          <a:prstGeom prst="rect">
            <a:avLst/>
          </a:prstGeom>
        </p:spPr>
        <p:txBody>
          <a:bodyPr/>
          <a:lstStyle/>
          <a:p>
            <a:pPr/>
          </a:p>
        </p:txBody>
      </p:sp>
      <p:pic>
        <p:nvPicPr>
          <p:cNvPr id="169" name="oauth2_rfc.png" descr="oauth2_rfc.png"/>
          <p:cNvPicPr>
            <a:picLocks noChangeAspect="1"/>
          </p:cNvPicPr>
          <p:nvPr/>
        </p:nvPicPr>
        <p:blipFill>
          <a:blip r:embed="rId2">
            <a:extLst/>
          </a:blip>
          <a:stretch>
            <a:fillRect/>
          </a:stretch>
        </p:blipFill>
        <p:spPr>
          <a:xfrm>
            <a:off x="559597" y="2298362"/>
            <a:ext cx="11665718" cy="625928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Open Id"/>
          <p:cNvSpPr txBox="1"/>
          <p:nvPr>
            <p:ph type="title"/>
          </p:nvPr>
        </p:nvSpPr>
        <p:spPr>
          <a:prstGeom prst="rect">
            <a:avLst/>
          </a:prstGeom>
        </p:spPr>
        <p:txBody>
          <a:bodyPr/>
          <a:lstStyle/>
          <a:p>
            <a:pPr/>
            <a:r>
              <a:t>Open Id</a:t>
            </a:r>
          </a:p>
        </p:txBody>
      </p:sp>
      <p:sp>
        <p:nvSpPr>
          <p:cNvPr id="172" name="以用户为中心的数字身份识别框架"/>
          <p:cNvSpPr txBox="1"/>
          <p:nvPr>
            <p:ph type="body" sz="quarter" idx="1"/>
          </p:nvPr>
        </p:nvSpPr>
        <p:spPr>
          <a:xfrm>
            <a:off x="9051173" y="2327907"/>
            <a:ext cx="3535141" cy="6286501"/>
          </a:xfrm>
          <a:prstGeom prst="rect">
            <a:avLst/>
          </a:prstGeom>
        </p:spPr>
        <p:txBody>
          <a:bodyPr anchor="t"/>
          <a:lstStyle/>
          <a:p>
            <a:pPr/>
            <a:r>
              <a:t>以用户为中心的数字身份识别框架</a:t>
            </a:r>
          </a:p>
        </p:txBody>
      </p:sp>
      <p:pic>
        <p:nvPicPr>
          <p:cNvPr id="173" name="Image" descr="Image"/>
          <p:cNvPicPr>
            <a:picLocks noChangeAspect="1"/>
          </p:cNvPicPr>
          <p:nvPr/>
        </p:nvPicPr>
        <p:blipFill>
          <a:blip r:embed="rId2">
            <a:extLst/>
          </a:blip>
          <a:stretch>
            <a:fillRect/>
          </a:stretch>
        </p:blipFill>
        <p:spPr>
          <a:xfrm>
            <a:off x="327868" y="2237224"/>
            <a:ext cx="8408227" cy="64678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AML"/>
          <p:cNvSpPr txBox="1"/>
          <p:nvPr>
            <p:ph type="title"/>
          </p:nvPr>
        </p:nvSpPr>
        <p:spPr>
          <a:prstGeom prst="rect">
            <a:avLst/>
          </a:prstGeom>
        </p:spPr>
        <p:txBody>
          <a:bodyPr/>
          <a:lstStyle/>
          <a:p>
            <a:pPr/>
            <a:r>
              <a:t>SAML</a:t>
            </a:r>
          </a:p>
        </p:txBody>
      </p:sp>
      <p:sp>
        <p:nvSpPr>
          <p:cNvPr id="176" name="Security Assertion Markup Language…"/>
          <p:cNvSpPr txBox="1"/>
          <p:nvPr>
            <p:ph type="body" sz="half" idx="1"/>
          </p:nvPr>
        </p:nvSpPr>
        <p:spPr>
          <a:xfrm>
            <a:off x="7519013" y="2433737"/>
            <a:ext cx="5143501" cy="6286501"/>
          </a:xfrm>
          <a:prstGeom prst="rect">
            <a:avLst/>
          </a:prstGeom>
        </p:spPr>
        <p:txBody>
          <a:bodyPr anchor="t"/>
          <a:lstStyle/>
          <a:p>
            <a:pPr/>
            <a:r>
              <a:t>Security Assertion Markup Language</a:t>
            </a:r>
          </a:p>
          <a:p>
            <a:pPr/>
            <a:r>
              <a:t>Standard of OASIS (SOAP, UDDI)</a:t>
            </a:r>
          </a:p>
          <a:p>
            <a:pPr/>
            <a:r>
              <a:t>实现：Shibboleth</a:t>
            </a:r>
          </a:p>
        </p:txBody>
      </p:sp>
      <p:pic>
        <p:nvPicPr>
          <p:cNvPr id="177" name="saml.jpg" descr="saml.jpg"/>
          <p:cNvPicPr>
            <a:picLocks noChangeAspect="1"/>
          </p:cNvPicPr>
          <p:nvPr/>
        </p:nvPicPr>
        <p:blipFill>
          <a:blip r:embed="rId2">
            <a:extLst/>
          </a:blip>
          <a:stretch>
            <a:fillRect/>
          </a:stretch>
        </p:blipFill>
        <p:spPr>
          <a:xfrm>
            <a:off x="259675" y="2103506"/>
            <a:ext cx="6976439" cy="675395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CAS"/>
          <p:cNvSpPr txBox="1"/>
          <p:nvPr>
            <p:ph type="title"/>
          </p:nvPr>
        </p:nvSpPr>
        <p:spPr>
          <a:xfrm>
            <a:off x="952500" y="62496"/>
            <a:ext cx="11099800" cy="2159001"/>
          </a:xfrm>
          <a:prstGeom prst="rect">
            <a:avLst/>
          </a:prstGeom>
        </p:spPr>
        <p:txBody>
          <a:bodyPr/>
          <a:lstStyle/>
          <a:p>
            <a:pPr/>
            <a:r>
              <a:t>CAS</a:t>
            </a:r>
          </a:p>
        </p:txBody>
      </p:sp>
      <p:sp>
        <p:nvSpPr>
          <p:cNvPr id="180" name="Body"/>
          <p:cNvSpPr txBox="1"/>
          <p:nvPr>
            <p:ph type="body" sz="half" idx="1"/>
          </p:nvPr>
        </p:nvSpPr>
        <p:spPr>
          <a:xfrm>
            <a:off x="8639609" y="1767631"/>
            <a:ext cx="4038172" cy="7109669"/>
          </a:xfrm>
          <a:prstGeom prst="rect">
            <a:avLst/>
          </a:prstGeom>
        </p:spPr>
        <p:txBody>
          <a:bodyPr anchor="t"/>
          <a:lstStyle/>
          <a:p>
            <a:pPr/>
          </a:p>
        </p:txBody>
      </p:sp>
      <p:pic>
        <p:nvPicPr>
          <p:cNvPr id="181" name="CASflow.jpg" descr="CASflow.jpg"/>
          <p:cNvPicPr>
            <a:picLocks noChangeAspect="1"/>
          </p:cNvPicPr>
          <p:nvPr/>
        </p:nvPicPr>
        <p:blipFill>
          <a:blip r:embed="rId3">
            <a:extLst/>
          </a:blip>
          <a:stretch>
            <a:fillRect/>
          </a:stretch>
        </p:blipFill>
        <p:spPr>
          <a:xfrm>
            <a:off x="346390" y="1969665"/>
            <a:ext cx="12312020" cy="754147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References"/>
          <p:cNvSpPr txBox="1"/>
          <p:nvPr>
            <p:ph type="title"/>
          </p:nvPr>
        </p:nvSpPr>
        <p:spPr>
          <a:prstGeom prst="rect">
            <a:avLst/>
          </a:prstGeom>
        </p:spPr>
        <p:txBody>
          <a:bodyPr/>
          <a:lstStyle/>
          <a:p>
            <a:pPr/>
            <a:r>
              <a:t>References</a:t>
            </a:r>
          </a:p>
        </p:txBody>
      </p:sp>
      <p:sp>
        <p:nvSpPr>
          <p:cNvPr id="184" name="OAuth: http://oauth.net/2/…"/>
          <p:cNvSpPr txBox="1"/>
          <p:nvPr>
            <p:ph type="body" idx="1"/>
          </p:nvPr>
        </p:nvSpPr>
        <p:spPr>
          <a:xfrm>
            <a:off x="952500" y="2200597"/>
            <a:ext cx="11099800" cy="7079606"/>
          </a:xfrm>
          <a:prstGeom prst="rect">
            <a:avLst/>
          </a:prstGeom>
        </p:spPr>
        <p:txBody>
          <a:bodyPr anchor="t"/>
          <a:lstStyle/>
          <a:p>
            <a:pPr marL="373379" indent="-373379" defTabSz="490727">
              <a:spcBef>
                <a:spcPts val="3500"/>
              </a:spcBef>
              <a:defRPr sz="3191"/>
            </a:pPr>
            <a:r>
              <a:t>OAuth: </a:t>
            </a:r>
            <a:r>
              <a:rPr u="sng">
                <a:hlinkClick r:id="rId2" invalidUrl="" action="" tgtFrame="" tooltip="" history="1" highlightClick="0" endSnd="0"/>
              </a:rPr>
              <a:t>http://oauth.net/2/</a:t>
            </a:r>
          </a:p>
          <a:p>
            <a:pPr marL="373379" indent="-373379" defTabSz="490727">
              <a:spcBef>
                <a:spcPts val="3500"/>
              </a:spcBef>
              <a:defRPr sz="3191"/>
            </a:pPr>
            <a:r>
              <a:t>Open Id: </a:t>
            </a:r>
            <a:r>
              <a:rPr u="sng">
                <a:hlinkClick r:id="rId3" invalidUrl="" action="" tgtFrame="" tooltip="" history="1" highlightClick="0" endSnd="0"/>
              </a:rPr>
              <a:t>http://openid.net/</a:t>
            </a:r>
            <a:r>
              <a:t> </a:t>
            </a:r>
          </a:p>
          <a:p>
            <a:pPr marL="373379" indent="-373379" defTabSz="490727">
              <a:spcBef>
                <a:spcPts val="3500"/>
              </a:spcBef>
              <a:defRPr sz="3191"/>
            </a:pPr>
            <a:r>
              <a:rPr u="sng">
                <a:hlinkClick r:id="rId4" invalidUrl="" action="" tgtFrame="" tooltip="" history="1" highlightClick="0" endSnd="0"/>
              </a:rPr>
              <a:t>http://en.wikipedia.org/wiki/Single_sign-on</a:t>
            </a:r>
            <a:r>
              <a:t> </a:t>
            </a:r>
          </a:p>
          <a:p>
            <a:pPr marL="373379" indent="-373379" defTabSz="490727">
              <a:spcBef>
                <a:spcPts val="3500"/>
              </a:spcBef>
              <a:defRPr sz="3191"/>
            </a:pPr>
            <a:r>
              <a:rPr u="sng">
                <a:hlinkClick r:id="rId5" invalidUrl="" action="" tgtFrame="" tooltip="" history="1" highlightClick="0" endSnd="0"/>
              </a:rPr>
              <a:t>http://en.wikipedia.org/wiki/List_of_single_sign-on_implementations</a:t>
            </a:r>
            <a:r>
              <a:t> </a:t>
            </a:r>
          </a:p>
          <a:p>
            <a:pPr marL="373379" indent="-373379" defTabSz="490727">
              <a:spcBef>
                <a:spcPts val="3500"/>
              </a:spcBef>
              <a:defRPr sz="3191"/>
            </a:pPr>
            <a:r>
              <a:rPr u="sng">
                <a:hlinkClick r:id="rId6" invalidUrl="" action="" tgtFrame="" tooltip="" history="1" highlightClick="0" endSnd="0"/>
              </a:rPr>
              <a:t>http://en.wikipedia.org/wiki/Central_Authentication_Service</a:t>
            </a:r>
            <a:r>
              <a:t> </a:t>
            </a:r>
          </a:p>
          <a:p>
            <a:pPr marL="373379" indent="-373379" defTabSz="490727">
              <a:spcBef>
                <a:spcPts val="3500"/>
              </a:spcBef>
              <a:defRPr sz="3191"/>
            </a:pPr>
            <a:r>
              <a:rPr u="sng">
                <a:hlinkClick r:id="rId7" invalidUrl="" action="" tgtFrame="" tooltip="" history="1" highlightClick="0" endSnd="0"/>
              </a:rPr>
              <a:t>http://en.wikipedia.org/wiki/SAML_2.0</a:t>
            </a:r>
            <a:r>
              <a:t> </a:t>
            </a:r>
          </a:p>
          <a:p>
            <a:pPr marL="373379" indent="-373379" defTabSz="490727">
              <a:spcBef>
                <a:spcPts val="3500"/>
              </a:spcBef>
              <a:defRPr sz="3191"/>
            </a:pPr>
            <a:r>
              <a:rPr u="sng">
                <a:hlinkClick r:id="rId8" invalidUrl="" action="" tgtFrame="" tooltip="" history="1" highlightClick="0" endSnd="0"/>
              </a:rPr>
              <a:t>http://sso-analysis.org/</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itle"/>
          <p:cNvSpPr txBox="1"/>
          <p:nvPr>
            <p:ph type="title"/>
          </p:nvPr>
        </p:nvSpPr>
        <p:spPr>
          <a:prstGeom prst="rect">
            <a:avLst/>
          </a:prstGeom>
        </p:spPr>
        <p:txBody>
          <a:bodyPr/>
          <a:lstStyle/>
          <a:p>
            <a:pPr/>
          </a:p>
        </p:txBody>
      </p:sp>
      <p:sp>
        <p:nvSpPr>
          <p:cNvPr id="124" name="Body"/>
          <p:cNvSpPr txBox="1"/>
          <p:nvPr>
            <p:ph type="body" idx="1"/>
          </p:nvPr>
        </p:nvSpPr>
        <p:spPr>
          <a:prstGeom prst="rect">
            <a:avLst/>
          </a:prstGeom>
        </p:spPr>
        <p:txBody>
          <a:bodyPr/>
          <a:lstStyle/>
          <a:p>
            <a:pPr/>
          </a:p>
        </p:txBody>
      </p:sp>
      <p:pic>
        <p:nvPicPr>
          <p:cNvPr id="125" name="Image" descr="Image"/>
          <p:cNvPicPr>
            <a:picLocks noChangeAspect="1"/>
          </p:cNvPicPr>
          <p:nvPr/>
        </p:nvPicPr>
        <p:blipFill>
          <a:blip r:embed="rId2">
            <a:extLst/>
          </a:blip>
          <a:stretch>
            <a:fillRect/>
          </a:stretch>
        </p:blipFill>
        <p:spPr>
          <a:xfrm>
            <a:off x="113686" y="412373"/>
            <a:ext cx="12283535" cy="909388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List"/>
          <p:cNvSpPr txBox="1"/>
          <p:nvPr>
            <p:ph type="title"/>
          </p:nvPr>
        </p:nvSpPr>
        <p:spPr>
          <a:prstGeom prst="rect">
            <a:avLst/>
          </a:prstGeom>
        </p:spPr>
        <p:txBody>
          <a:bodyPr/>
          <a:lstStyle/>
          <a:p>
            <a:pPr/>
            <a:r>
              <a:t>List</a:t>
            </a:r>
          </a:p>
        </p:txBody>
      </p:sp>
      <p:sp>
        <p:nvSpPr>
          <p:cNvPr id="128" name="Product / Develop / Operation…"/>
          <p:cNvSpPr txBox="1"/>
          <p:nvPr>
            <p:ph type="body" idx="1"/>
          </p:nvPr>
        </p:nvSpPr>
        <p:spPr>
          <a:prstGeom prst="rect">
            <a:avLst/>
          </a:prstGeom>
        </p:spPr>
        <p:txBody>
          <a:bodyPr numCol="2" spcCol="554990" anchor="t"/>
          <a:lstStyle/>
          <a:p>
            <a:pPr marL="320040" indent="-320040" defTabSz="420624">
              <a:spcBef>
                <a:spcPts val="3000"/>
              </a:spcBef>
              <a:defRPr sz="2736"/>
            </a:pPr>
            <a:r>
              <a:t>Product / Develop / Operation</a:t>
            </a:r>
          </a:p>
          <a:p>
            <a:pPr marL="320040" indent="-320040" defTabSz="420624">
              <a:spcBef>
                <a:spcPts val="3000"/>
              </a:spcBef>
              <a:defRPr sz="2736"/>
            </a:pPr>
            <a:r>
              <a:t>Software lifecycle</a:t>
            </a:r>
          </a:p>
          <a:p>
            <a:pPr marL="320040" indent="-320040" defTabSz="420624">
              <a:spcBef>
                <a:spcPts val="3000"/>
              </a:spcBef>
              <a:defRPr sz="2736"/>
            </a:pPr>
            <a:r>
              <a:t>ITIL</a:t>
            </a:r>
          </a:p>
          <a:p>
            <a:pPr marL="320040" indent="-320040" defTabSz="420624">
              <a:spcBef>
                <a:spcPts val="3000"/>
              </a:spcBef>
              <a:defRPr sz="2736"/>
            </a:pPr>
            <a:r>
              <a:t>Source Control</a:t>
            </a:r>
          </a:p>
          <a:p>
            <a:pPr marL="320040" indent="-320040" defTabSz="420624">
              <a:spcBef>
                <a:spcPts val="3000"/>
              </a:spcBef>
              <a:defRPr sz="2736"/>
            </a:pPr>
            <a:r>
              <a:t>Evolution of A Website’s Architecture</a:t>
            </a:r>
          </a:p>
          <a:p>
            <a:pPr marL="320040" indent="-320040" defTabSz="420624">
              <a:spcBef>
                <a:spcPts val="3000"/>
              </a:spcBef>
              <a:defRPr b="1" i="1" sz="2736">
                <a:latin typeface="Helvetica"/>
                <a:ea typeface="Helvetica"/>
                <a:cs typeface="Helvetica"/>
                <a:sym typeface="Helvetica"/>
              </a:defRPr>
            </a:pPr>
            <a:r>
              <a:t>AuAz &amp; SSO</a:t>
            </a:r>
          </a:p>
          <a:p>
            <a:pPr marL="320040" indent="-320040" defTabSz="420624">
              <a:spcBef>
                <a:spcPts val="3000"/>
              </a:spcBef>
              <a:defRPr sz="2736"/>
            </a:pPr>
            <a:r>
              <a:t>Cache</a:t>
            </a:r>
          </a:p>
          <a:p>
            <a:pPr marL="320040" indent="-320040" defTabSz="420624">
              <a:spcBef>
                <a:spcPts val="3000"/>
              </a:spcBef>
              <a:defRPr sz="2736"/>
            </a:pPr>
            <a:r>
              <a:t>Message Queue</a:t>
            </a:r>
          </a:p>
          <a:p>
            <a:pPr marL="320040" indent="-320040" defTabSz="420624">
              <a:spcBef>
                <a:spcPts val="3000"/>
              </a:spcBef>
              <a:defRPr sz="2736"/>
            </a:pPr>
            <a:r>
              <a:t>Storage</a:t>
            </a:r>
          </a:p>
          <a:p>
            <a:pPr marL="320040" indent="-320040" defTabSz="420624">
              <a:spcBef>
                <a:spcPts val="3000"/>
              </a:spcBef>
              <a:defRPr sz="2736"/>
            </a:pPr>
            <a:r>
              <a:t>Database and SQL</a:t>
            </a:r>
          </a:p>
          <a:p>
            <a:pPr marL="320040" indent="-320040" defTabSz="420624">
              <a:spcBef>
                <a:spcPts val="3000"/>
              </a:spcBef>
              <a:defRPr sz="2736"/>
            </a:pPr>
            <a:r>
              <a:t>NoSQL &amp; New SQL</a:t>
            </a:r>
          </a:p>
          <a:p>
            <a:pPr marL="320040" indent="-320040" defTabSz="420624">
              <a:spcBef>
                <a:spcPts val="3000"/>
              </a:spcBef>
              <a:defRPr sz="2736"/>
            </a:pPr>
            <a:r>
              <a:t>TOGAF &amp; 4+1 Arch View</a:t>
            </a:r>
          </a:p>
          <a:p>
            <a:pPr marL="320040" indent="-320040" defTabSz="420624">
              <a:spcBef>
                <a:spcPts val="3000"/>
              </a:spcBef>
              <a:defRPr sz="2736"/>
            </a:pPr>
            <a:r>
              <a:t>测试</a:t>
            </a:r>
          </a:p>
          <a:p>
            <a:pPr marL="320040" indent="-320040" defTabSz="420624">
              <a:spcBef>
                <a:spcPts val="3000"/>
              </a:spcBef>
              <a:defRPr sz="2736"/>
            </a:pPr>
            <a:r>
              <a:t>发布</a:t>
            </a:r>
          </a:p>
          <a:p>
            <a:pPr marL="320040" indent="-320040" defTabSz="420624">
              <a:spcBef>
                <a:spcPts val="3000"/>
              </a:spcBef>
              <a:defRPr sz="2736"/>
            </a:pPr>
            <a:r>
              <a:t>监控</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Authentication"/>
          <p:cNvSpPr txBox="1"/>
          <p:nvPr>
            <p:ph type="title"/>
          </p:nvPr>
        </p:nvSpPr>
        <p:spPr>
          <a:prstGeom prst="rect">
            <a:avLst/>
          </a:prstGeom>
        </p:spPr>
        <p:txBody>
          <a:bodyPr/>
          <a:lstStyle/>
          <a:p>
            <a:pPr/>
            <a:r>
              <a:t>Authentication</a:t>
            </a:r>
          </a:p>
        </p:txBody>
      </p:sp>
      <p:sp>
        <p:nvSpPr>
          <p:cNvPr id="131" name="A process of verifying that &quot;you are who you say you are”.…"/>
          <p:cNvSpPr txBox="1"/>
          <p:nvPr>
            <p:ph type="body" idx="1"/>
          </p:nvPr>
        </p:nvSpPr>
        <p:spPr>
          <a:xfrm>
            <a:off x="952500" y="1994575"/>
            <a:ext cx="11099800" cy="7218509"/>
          </a:xfrm>
          <a:prstGeom prst="rect">
            <a:avLst/>
          </a:prstGeom>
        </p:spPr>
        <p:txBody>
          <a:bodyPr numCol="2" spcCol="554990" anchor="t"/>
          <a:lstStyle/>
          <a:p>
            <a:pPr marL="377825" indent="-377825" defTabSz="496570">
              <a:spcBef>
                <a:spcPts val="3500"/>
              </a:spcBef>
              <a:defRPr sz="3230"/>
            </a:pPr>
            <a:r>
              <a:t>A process of verifying that "you are who you say you are”. </a:t>
            </a:r>
          </a:p>
          <a:p>
            <a:pPr marL="377825" indent="-377825" defTabSz="496570">
              <a:spcBef>
                <a:spcPts val="3500"/>
              </a:spcBef>
              <a:defRPr sz="3230"/>
            </a:pPr>
            <a:r>
              <a:t>Parts: </a:t>
            </a:r>
          </a:p>
          <a:p>
            <a:pPr lvl="1" marL="755650" indent="-377825" defTabSz="496570">
              <a:spcBef>
                <a:spcPts val="3500"/>
              </a:spcBef>
              <a:buChar char="‣"/>
              <a:defRPr sz="3230"/>
            </a:pPr>
            <a:r>
              <a:t>Query for credentials  </a:t>
            </a:r>
          </a:p>
          <a:p>
            <a:pPr lvl="1" marL="755650" indent="-377825" defTabSz="496570">
              <a:spcBef>
                <a:spcPts val="3500"/>
              </a:spcBef>
              <a:buChar char="‣"/>
              <a:defRPr sz="3230"/>
            </a:pPr>
            <a:r>
              <a:t>Verify Credentials</a:t>
            </a:r>
          </a:p>
          <a:p>
            <a:pPr marL="377825" indent="-377825" defTabSz="496570">
              <a:spcBef>
                <a:spcPts val="3500"/>
              </a:spcBef>
              <a:defRPr sz="3230"/>
            </a:pPr>
            <a:r>
              <a:t>Method：</a:t>
            </a:r>
          </a:p>
          <a:p>
            <a:pPr lvl="1" marL="755650" indent="-377825" defTabSz="496570">
              <a:spcBef>
                <a:spcPts val="3500"/>
              </a:spcBef>
              <a:buChar char="‣"/>
              <a:defRPr sz="3230"/>
            </a:pPr>
            <a:r>
              <a:t>Form Authentication</a:t>
            </a:r>
          </a:p>
          <a:p>
            <a:pPr lvl="1" marL="755650" indent="-377825" defTabSz="496570">
              <a:spcBef>
                <a:spcPts val="3500"/>
              </a:spcBef>
              <a:buChar char="‣"/>
              <a:defRPr sz="3230"/>
            </a:pPr>
            <a:r>
              <a:t>AD／LDAP Authentication</a:t>
            </a:r>
          </a:p>
          <a:p>
            <a:pPr lvl="1" marL="755650" indent="-377825" defTabSz="496570">
              <a:spcBef>
                <a:spcPts val="3500"/>
              </a:spcBef>
              <a:buChar char="‣"/>
              <a:defRPr sz="3230"/>
            </a:pPr>
            <a:r>
              <a:t>Sign, Fingerprint</a:t>
            </a:r>
          </a:p>
          <a:p>
            <a:pPr lvl="1" marL="755650" indent="-377825" defTabSz="496570">
              <a:spcBef>
                <a:spcPts val="3500"/>
              </a:spcBef>
              <a:buChar char="‣"/>
              <a:defRPr sz="3230"/>
            </a:pPr>
            <a:r>
              <a:t>Factual verification</a:t>
            </a:r>
          </a:p>
          <a:p>
            <a:pPr lvl="1" marL="755650" indent="-377825" defTabSz="496570">
              <a:spcBef>
                <a:spcPts val="3500"/>
              </a:spcBef>
              <a:buChar char="‣"/>
              <a:defRPr sz="3230"/>
            </a:pPr>
            <a:r>
              <a:t>Two Factor Authentication</a:t>
            </a:r>
          </a:p>
          <a:p>
            <a:pPr lvl="1" marL="755650" indent="-377825" defTabSz="496570">
              <a:spcBef>
                <a:spcPts val="3500"/>
              </a:spcBef>
              <a:buChar char="‣"/>
              <a:defRPr sz="3230"/>
            </a:pPr>
            <a:r>
              <a:t>SSO: OAuth, OpenID, SAML etc</a:t>
            </a:r>
          </a:p>
          <a:p>
            <a:pPr marL="377825" indent="-377825" defTabSz="496570">
              <a:spcBef>
                <a:spcPts val="3500"/>
              </a:spcBef>
              <a:defRPr sz="3230"/>
            </a:pPr>
            <a:r>
              <a:t>Security, Security, Security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Authorization"/>
          <p:cNvSpPr txBox="1"/>
          <p:nvPr>
            <p:ph type="title"/>
          </p:nvPr>
        </p:nvSpPr>
        <p:spPr>
          <a:prstGeom prst="rect">
            <a:avLst/>
          </a:prstGeom>
        </p:spPr>
        <p:txBody>
          <a:bodyPr/>
          <a:lstStyle/>
          <a:p>
            <a:pPr/>
            <a:r>
              <a:t>Authorization</a:t>
            </a:r>
          </a:p>
        </p:txBody>
      </p:sp>
      <p:sp>
        <p:nvSpPr>
          <p:cNvPr id="134" name="A process of verifying that &quot;you are permitted to do what you are trying to do”…"/>
          <p:cNvSpPr txBox="1"/>
          <p:nvPr>
            <p:ph type="body" idx="1"/>
          </p:nvPr>
        </p:nvSpPr>
        <p:spPr>
          <a:xfrm>
            <a:off x="952500" y="2080591"/>
            <a:ext cx="11099800" cy="6796709"/>
          </a:xfrm>
          <a:prstGeom prst="rect">
            <a:avLst/>
          </a:prstGeom>
        </p:spPr>
        <p:txBody>
          <a:bodyPr anchor="t"/>
          <a:lstStyle/>
          <a:p>
            <a:pPr/>
            <a:r>
              <a:t>A process of verifying that "you are permitted to do what you are trying to do”</a:t>
            </a:r>
          </a:p>
          <a:p>
            <a:pPr/>
            <a:r>
              <a:t>Method:</a:t>
            </a:r>
          </a:p>
          <a:p>
            <a:pPr lvl="1">
              <a:buChar char="‣"/>
            </a:pPr>
            <a:r>
              <a:t>RBAC</a:t>
            </a:r>
          </a:p>
          <a:p>
            <a:pPr lvl="1">
              <a:buChar char="‣"/>
            </a:pPr>
            <a:r>
              <a:t>ACL: most file system: Read, Write, eXecute</a:t>
            </a:r>
          </a:p>
          <a:p>
            <a:pPr>
              <a:buChar char="‣"/>
            </a:pPr>
            <a:r>
              <a:t>Principle of least privilege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SO"/>
          <p:cNvSpPr txBox="1"/>
          <p:nvPr>
            <p:ph type="title"/>
          </p:nvPr>
        </p:nvSpPr>
        <p:spPr>
          <a:prstGeom prst="rect">
            <a:avLst/>
          </a:prstGeom>
        </p:spPr>
        <p:txBody>
          <a:bodyPr/>
          <a:lstStyle/>
          <a:p>
            <a:pPr/>
            <a:r>
              <a:t>SSO</a:t>
            </a:r>
          </a:p>
        </p:txBody>
      </p:sp>
      <p:sp>
        <p:nvSpPr>
          <p:cNvPr id="137" name="Single sign-on is a user/session authentication process that permits a user to enter one name and password in order to access multiple applications. The process authenticates the user for all the applications they have been given rights to and eliminates further prompts when they switch applications during a particular session.…"/>
          <p:cNvSpPr txBox="1"/>
          <p:nvPr>
            <p:ph type="body" idx="1"/>
          </p:nvPr>
        </p:nvSpPr>
        <p:spPr>
          <a:prstGeom prst="rect">
            <a:avLst/>
          </a:prstGeom>
        </p:spPr>
        <p:txBody>
          <a:bodyPr anchor="t"/>
          <a:lstStyle/>
          <a:p>
            <a:pPr/>
            <a:r>
              <a:t>Single sign-on is a user/session authentication process that permits a user to enter one name and password in order to access multiple applications. The process authenticates the user for all the applications they have been given rights to and eliminates further prompts when they switch applications during a particular session. </a:t>
            </a:r>
          </a:p>
          <a:p>
            <a:pPr/>
            <a:r>
              <a:t>Web SSO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itle"/>
          <p:cNvSpPr txBox="1"/>
          <p:nvPr>
            <p:ph type="title"/>
          </p:nvPr>
        </p:nvSpPr>
        <p:spPr>
          <a:prstGeom prst="rect">
            <a:avLst/>
          </a:prstGeom>
        </p:spPr>
        <p:txBody>
          <a:bodyPr/>
          <a:lstStyle/>
          <a:p>
            <a:pPr/>
          </a:p>
        </p:txBody>
      </p:sp>
      <p:pic>
        <p:nvPicPr>
          <p:cNvPr id="140" name="Image" descr="Image"/>
          <p:cNvPicPr>
            <a:picLocks noChangeAspect="1"/>
          </p:cNvPicPr>
          <p:nvPr/>
        </p:nvPicPr>
        <p:blipFill>
          <a:blip r:embed="rId2">
            <a:extLst/>
          </a:blip>
          <a:stretch>
            <a:fillRect/>
          </a:stretch>
        </p:blipFill>
        <p:spPr>
          <a:xfrm>
            <a:off x="7828750" y="3581799"/>
            <a:ext cx="4536940" cy="4097314"/>
          </a:xfrm>
          <a:prstGeom prst="rect">
            <a:avLst/>
          </a:prstGeom>
          <a:ln w="12700">
            <a:miter lim="400000"/>
          </a:ln>
        </p:spPr>
      </p:pic>
      <p:pic>
        <p:nvPicPr>
          <p:cNvPr id="141" name="Image" descr="Image"/>
          <p:cNvPicPr>
            <a:picLocks noChangeAspect="1"/>
          </p:cNvPicPr>
          <p:nvPr/>
        </p:nvPicPr>
        <p:blipFill>
          <a:blip r:embed="rId3">
            <a:extLst/>
          </a:blip>
          <a:stretch>
            <a:fillRect/>
          </a:stretch>
        </p:blipFill>
        <p:spPr>
          <a:xfrm>
            <a:off x="617552" y="3814969"/>
            <a:ext cx="4558498" cy="3850862"/>
          </a:xfrm>
          <a:prstGeom prst="rect">
            <a:avLst/>
          </a:prstGeom>
          <a:ln w="12700">
            <a:miter lim="400000"/>
          </a:ln>
        </p:spPr>
      </p:pic>
      <p:pic>
        <p:nvPicPr>
          <p:cNvPr id="142" name="User_icon_2.svg.png" descr="User_icon_2.svg.png"/>
          <p:cNvPicPr>
            <a:picLocks noChangeAspect="1"/>
          </p:cNvPicPr>
          <p:nvPr/>
        </p:nvPicPr>
        <p:blipFill>
          <a:blip r:embed="rId4">
            <a:extLst/>
          </a:blip>
          <a:stretch>
            <a:fillRect/>
          </a:stretch>
        </p:blipFill>
        <p:spPr>
          <a:xfrm>
            <a:off x="5620424" y="2267900"/>
            <a:ext cx="1325096" cy="1325096"/>
          </a:xfrm>
          <a:prstGeom prst="rect">
            <a:avLst/>
          </a:prstGeom>
          <a:ln w="12700">
            <a:miter lim="400000"/>
          </a:ln>
        </p:spPr>
      </p:pic>
      <p:sp>
        <p:nvSpPr>
          <p:cNvPr id="143" name="Line"/>
          <p:cNvSpPr/>
          <p:nvPr/>
        </p:nvSpPr>
        <p:spPr>
          <a:xfrm flipH="1">
            <a:off x="5332312" y="3445990"/>
            <a:ext cx="873667" cy="873667"/>
          </a:xfrm>
          <a:prstGeom prst="line">
            <a:avLst/>
          </a:prstGeom>
          <a:ln w="63500">
            <a:solidFill>
              <a:srgbClr val="FFFFFF"/>
            </a:solidFill>
            <a:miter lim="400000"/>
            <a:tailEnd type="triangle"/>
          </a:ln>
        </p:spPr>
        <p:txBody>
          <a:bodyPr lIns="50800" tIns="50800" rIns="50800" bIns="50800" anchor="ctr"/>
          <a:lstStyle/>
          <a:p>
            <a:pPr>
              <a:defRPr sz="2600"/>
            </a:pPr>
          </a:p>
        </p:txBody>
      </p:sp>
      <p:sp>
        <p:nvSpPr>
          <p:cNvPr id="144" name="1"/>
          <p:cNvSpPr txBox="1"/>
          <p:nvPr/>
        </p:nvSpPr>
        <p:spPr>
          <a:xfrm>
            <a:off x="5391903" y="3186503"/>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1</a:t>
            </a:r>
          </a:p>
        </p:txBody>
      </p:sp>
      <p:sp>
        <p:nvSpPr>
          <p:cNvPr id="145" name="Line"/>
          <p:cNvSpPr/>
          <p:nvPr/>
        </p:nvSpPr>
        <p:spPr>
          <a:xfrm>
            <a:off x="5323176" y="4638756"/>
            <a:ext cx="2365079" cy="496769"/>
          </a:xfrm>
          <a:prstGeom prst="line">
            <a:avLst/>
          </a:prstGeom>
          <a:ln w="63500">
            <a:solidFill>
              <a:srgbClr val="FFFFFF"/>
            </a:solidFill>
            <a:miter lim="400000"/>
            <a:tailEnd type="triangle"/>
          </a:ln>
        </p:spPr>
        <p:txBody>
          <a:bodyPr lIns="50800" tIns="50800" rIns="50800" bIns="50800" anchor="ctr"/>
          <a:lstStyle/>
          <a:p>
            <a:pPr>
              <a:defRPr sz="2600"/>
            </a:pPr>
          </a:p>
        </p:txBody>
      </p:sp>
      <p:sp>
        <p:nvSpPr>
          <p:cNvPr id="146" name="Line"/>
          <p:cNvSpPr/>
          <p:nvPr/>
        </p:nvSpPr>
        <p:spPr>
          <a:xfrm flipH="1">
            <a:off x="5209446" y="5679407"/>
            <a:ext cx="2579239" cy="554063"/>
          </a:xfrm>
          <a:prstGeom prst="line">
            <a:avLst/>
          </a:prstGeom>
          <a:ln w="63500">
            <a:solidFill>
              <a:srgbClr val="FFFFFF"/>
            </a:solidFill>
            <a:miter lim="400000"/>
            <a:tailEnd type="triangle"/>
          </a:ln>
        </p:spPr>
        <p:txBody>
          <a:bodyPr lIns="50800" tIns="50800" rIns="50800" bIns="50800" anchor="ctr"/>
          <a:lstStyle/>
          <a:p>
            <a:pPr>
              <a:defRPr sz="2600"/>
            </a:pPr>
          </a:p>
        </p:txBody>
      </p:sp>
      <p:sp>
        <p:nvSpPr>
          <p:cNvPr id="147" name="2"/>
          <p:cNvSpPr txBox="1"/>
          <p:nvPr/>
        </p:nvSpPr>
        <p:spPr>
          <a:xfrm>
            <a:off x="6436666" y="4296830"/>
            <a:ext cx="3685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2</a:t>
            </a:r>
          </a:p>
        </p:txBody>
      </p:sp>
      <p:sp>
        <p:nvSpPr>
          <p:cNvPr id="148" name="3"/>
          <p:cNvSpPr txBox="1"/>
          <p:nvPr/>
        </p:nvSpPr>
        <p:spPr>
          <a:xfrm>
            <a:off x="6098685" y="5330195"/>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3</a:t>
            </a:r>
          </a:p>
        </p:txBody>
      </p:sp>
      <p:sp>
        <p:nvSpPr>
          <p:cNvPr id="149" name="Authentication Center"/>
          <p:cNvSpPr txBox="1"/>
          <p:nvPr/>
        </p:nvSpPr>
        <p:spPr>
          <a:xfrm>
            <a:off x="8178745" y="2903790"/>
            <a:ext cx="453634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Authentication Center</a:t>
            </a:r>
          </a:p>
        </p:txBody>
      </p:sp>
      <p:sp>
        <p:nvSpPr>
          <p:cNvPr id="150" name="Application"/>
          <p:cNvSpPr txBox="1"/>
          <p:nvPr/>
        </p:nvSpPr>
        <p:spPr>
          <a:xfrm>
            <a:off x="547273" y="3186481"/>
            <a:ext cx="24263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Application</a:t>
            </a:r>
          </a:p>
        </p:txBody>
      </p:sp>
      <p:sp>
        <p:nvSpPr>
          <p:cNvPr id="151" name="Visit protected…"/>
          <p:cNvSpPr txBox="1"/>
          <p:nvPr/>
        </p:nvSpPr>
        <p:spPr>
          <a:xfrm>
            <a:off x="2548288" y="3979824"/>
            <a:ext cx="268052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700">
                <a:solidFill>
                  <a:srgbClr val="011993"/>
                </a:solidFill>
                <a:latin typeface="Helvetica"/>
                <a:ea typeface="Helvetica"/>
                <a:cs typeface="Helvetica"/>
                <a:sym typeface="Helvetica"/>
              </a:defRPr>
            </a:pPr>
            <a:r>
              <a:t>Visit protected </a:t>
            </a:r>
          </a:p>
          <a:p>
            <a:pPr algn="l">
              <a:defRPr b="1" sz="2700">
                <a:solidFill>
                  <a:srgbClr val="011993"/>
                </a:solidFill>
                <a:latin typeface="Helvetica"/>
                <a:ea typeface="Helvetica"/>
                <a:cs typeface="Helvetica"/>
                <a:sym typeface="Helvetica"/>
              </a:defRPr>
            </a:pPr>
            <a:r>
              <a:t>resources</a:t>
            </a:r>
          </a:p>
        </p:txBody>
      </p:sp>
      <p:sp>
        <p:nvSpPr>
          <p:cNvPr id="152" name="Redirect to…"/>
          <p:cNvSpPr txBox="1"/>
          <p:nvPr/>
        </p:nvSpPr>
        <p:spPr>
          <a:xfrm>
            <a:off x="7820853" y="5173255"/>
            <a:ext cx="2095855"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700">
                <a:solidFill>
                  <a:srgbClr val="0433FF"/>
                </a:solidFill>
                <a:latin typeface="Helvetica"/>
                <a:ea typeface="Helvetica"/>
                <a:cs typeface="Helvetica"/>
                <a:sym typeface="Helvetica"/>
              </a:defRPr>
            </a:pPr>
            <a:r>
              <a:t>Redirect to </a:t>
            </a:r>
          </a:p>
          <a:p>
            <a:pPr>
              <a:defRPr b="1" sz="2700">
                <a:solidFill>
                  <a:srgbClr val="0433FF"/>
                </a:solidFill>
                <a:latin typeface="Helvetica"/>
                <a:ea typeface="Helvetica"/>
                <a:cs typeface="Helvetica"/>
                <a:sym typeface="Helvetica"/>
              </a:defRPr>
            </a:pPr>
            <a:r>
              <a:t>Auth Page</a:t>
            </a:r>
          </a:p>
        </p:txBody>
      </p:sp>
      <p:sp>
        <p:nvSpPr>
          <p:cNvPr id="153" name="Auth Info redirect…"/>
          <p:cNvSpPr txBox="1"/>
          <p:nvPr/>
        </p:nvSpPr>
        <p:spPr>
          <a:xfrm>
            <a:off x="2219224" y="5755983"/>
            <a:ext cx="3067125"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700">
                <a:solidFill>
                  <a:srgbClr val="011993"/>
                </a:solidFill>
                <a:latin typeface="Helvetica"/>
                <a:ea typeface="Helvetica"/>
                <a:cs typeface="Helvetica"/>
                <a:sym typeface="Helvetica"/>
              </a:defRPr>
            </a:pPr>
            <a:r>
              <a:t>Auth Info redirect</a:t>
            </a:r>
          </a:p>
          <a:p>
            <a:pPr algn="l">
              <a:defRPr b="1" sz="2700">
                <a:solidFill>
                  <a:srgbClr val="011993"/>
                </a:solidFill>
                <a:latin typeface="Helvetica"/>
                <a:ea typeface="Helvetica"/>
                <a:cs typeface="Helvetica"/>
                <a:sym typeface="Helvetica"/>
              </a:defRPr>
            </a:pPr>
            <a:r>
              <a:t>back to Vendor</a:t>
            </a:r>
          </a:p>
        </p:txBody>
      </p:sp>
      <p:sp>
        <p:nvSpPr>
          <p:cNvPr id="154" name="Line"/>
          <p:cNvSpPr/>
          <p:nvPr/>
        </p:nvSpPr>
        <p:spPr>
          <a:xfrm>
            <a:off x="5209446" y="7139082"/>
            <a:ext cx="2622562" cy="1"/>
          </a:xfrm>
          <a:prstGeom prst="line">
            <a:avLst/>
          </a:prstGeom>
          <a:ln w="63500">
            <a:solidFill>
              <a:srgbClr val="FFFFFF"/>
            </a:solidFill>
            <a:miter lim="400000"/>
            <a:tailEnd type="triangle"/>
          </a:ln>
        </p:spPr>
        <p:txBody>
          <a:bodyPr lIns="50800" tIns="50800" rIns="50800" bIns="50800" anchor="ctr"/>
          <a:lstStyle/>
          <a:p>
            <a:pPr>
              <a:defRPr sz="2600"/>
            </a:pPr>
          </a:p>
        </p:txBody>
      </p:sp>
      <p:sp>
        <p:nvSpPr>
          <p:cNvPr id="155" name="4"/>
          <p:cNvSpPr txBox="1"/>
          <p:nvPr/>
        </p:nvSpPr>
        <p:spPr>
          <a:xfrm>
            <a:off x="6098685" y="6519167"/>
            <a:ext cx="3685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4</a:t>
            </a:r>
          </a:p>
        </p:txBody>
      </p:sp>
      <p:sp>
        <p:nvSpPr>
          <p:cNvPr id="156" name="API call…"/>
          <p:cNvSpPr txBox="1"/>
          <p:nvPr/>
        </p:nvSpPr>
        <p:spPr>
          <a:xfrm>
            <a:off x="5316649" y="7215286"/>
            <a:ext cx="2490324"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700">
                <a:latin typeface="Helvetica"/>
                <a:ea typeface="Helvetica"/>
                <a:cs typeface="Helvetica"/>
                <a:sym typeface="Helvetica"/>
              </a:defRPr>
            </a:pPr>
            <a:r>
              <a:t>API call</a:t>
            </a:r>
          </a:p>
          <a:p>
            <a:pPr>
              <a:defRPr b="1" sz="2700">
                <a:latin typeface="Helvetica"/>
                <a:ea typeface="Helvetica"/>
                <a:cs typeface="Helvetica"/>
                <a:sym typeface="Helvetica"/>
              </a:defRPr>
            </a:pPr>
            <a:r>
              <a:t>Validate Token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Advantages"/>
          <p:cNvSpPr txBox="1"/>
          <p:nvPr>
            <p:ph type="title"/>
          </p:nvPr>
        </p:nvSpPr>
        <p:spPr>
          <a:prstGeom prst="rect">
            <a:avLst/>
          </a:prstGeom>
        </p:spPr>
        <p:txBody>
          <a:bodyPr/>
          <a:lstStyle/>
          <a:p>
            <a:pPr/>
            <a:r>
              <a:t>Advantages</a:t>
            </a:r>
          </a:p>
        </p:txBody>
      </p:sp>
      <p:sp>
        <p:nvSpPr>
          <p:cNvPr id="159" name="用户(角色)统一管理…"/>
          <p:cNvSpPr txBox="1"/>
          <p:nvPr>
            <p:ph type="body" idx="1"/>
          </p:nvPr>
        </p:nvSpPr>
        <p:spPr>
          <a:prstGeom prst="rect">
            <a:avLst/>
          </a:prstGeom>
        </p:spPr>
        <p:txBody>
          <a:bodyPr numCol="2" spcCol="554990"/>
          <a:lstStyle/>
          <a:p>
            <a:pPr/>
            <a:r>
              <a:t>用户(角色)统一管理</a:t>
            </a:r>
          </a:p>
          <a:p>
            <a:pPr/>
            <a:r>
              <a:t>降低运营和管理成本</a:t>
            </a:r>
          </a:p>
          <a:p>
            <a:pPr/>
            <a:r>
              <a:t>提升用户体验</a:t>
            </a:r>
          </a:p>
          <a:p>
            <a:pPr/>
            <a:r>
              <a:t>减轻开发人员的复杂</a:t>
            </a:r>
          </a:p>
          <a:p>
            <a:pPr/>
            <a:r>
              <a:t>增强系统安全性</a:t>
            </a:r>
          </a:p>
          <a:p>
            <a:pPr lvl="1"/>
            <a:r>
              <a:t>多种认证方式</a:t>
            </a:r>
          </a:p>
          <a:p>
            <a:pPr lvl="1"/>
            <a:r>
              <a:t>Smartcards</a:t>
            </a:r>
          </a:p>
          <a:p>
            <a:pPr lvl="1"/>
            <a:r>
              <a:t>Security token</a:t>
            </a:r>
          </a:p>
          <a:p>
            <a:pPr lvl="1"/>
            <a:r>
              <a:t>记录登录信息</a:t>
            </a:r>
          </a:p>
          <a:p>
            <a:pPr/>
            <a:r>
              <a:t>满足安全审计要求 (SOX, HIPAA)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Criticisms"/>
          <p:cNvSpPr txBox="1"/>
          <p:nvPr>
            <p:ph type="title"/>
          </p:nvPr>
        </p:nvSpPr>
        <p:spPr>
          <a:prstGeom prst="rect">
            <a:avLst/>
          </a:prstGeom>
        </p:spPr>
        <p:txBody>
          <a:bodyPr/>
          <a:lstStyle/>
          <a:p>
            <a:pPr/>
            <a:r>
              <a:t>Criticisms</a:t>
            </a:r>
          </a:p>
        </p:txBody>
      </p:sp>
      <p:sp>
        <p:nvSpPr>
          <p:cNvPr id="162" name="成为企业关键应用，存在单点故障风险…"/>
          <p:cNvSpPr txBox="1"/>
          <p:nvPr>
            <p:ph type="body" idx="1"/>
          </p:nvPr>
        </p:nvSpPr>
        <p:spPr>
          <a:xfrm>
            <a:off x="1062443" y="2252226"/>
            <a:ext cx="11099801" cy="6631424"/>
          </a:xfrm>
          <a:prstGeom prst="rect">
            <a:avLst/>
          </a:prstGeom>
        </p:spPr>
        <p:txBody>
          <a:bodyPr anchor="t"/>
          <a:lstStyle/>
          <a:p>
            <a:pPr/>
            <a:r>
              <a:t>成为企业关键应用，存在单点故障风险</a:t>
            </a:r>
          </a:p>
          <a:p>
            <a:pPr/>
            <a:r>
              <a:t>系统被攻破或者系统不严谨导致SSO下所有应用都被暴露</a:t>
            </a:r>
          </a:p>
          <a:p>
            <a:pPr/>
            <a:r>
              <a:t>SSO安全报告 by Rui Wang, Shuo Chen和XiaoFeng Wang，研究googleId, paypal Access, facebook等，找到数个严重逻辑错误</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