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xiexiejiao.cn/java/memcached-consistent-hashing.html" TargetMode="External"/><Relationship Id="rId3" Type="http://schemas.openxmlformats.org/officeDocument/2006/relationships/hyperlink" Target="https://github.com/antirez/redi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ch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120" name="Back to Basics"/>
          <p:cNvSpPr txBox="1"/>
          <p:nvPr>
            <p:ph type="subTitle" sz="quarter" idx="1"/>
          </p:nvPr>
        </p:nvSpPr>
        <p:spPr>
          <a:xfrm>
            <a:off x="531804" y="976979"/>
            <a:ext cx="10464801" cy="1130301"/>
          </a:xfrm>
          <a:prstGeom prst="rect">
            <a:avLst/>
          </a:prstGeom>
        </p:spPr>
        <p:txBody>
          <a:bodyPr/>
          <a:lstStyle>
            <a:lvl1pPr algn="l">
              <a:defRPr sz="4700"/>
            </a:lvl1pPr>
          </a:lstStyle>
          <a:p>
            <a:pPr/>
            <a:r>
              <a:t>Back to Basics</a:t>
            </a:r>
          </a:p>
        </p:txBody>
      </p:sp>
      <p:sp>
        <p:nvSpPr>
          <p:cNvPr id="121" name="By PuGong"/>
          <p:cNvSpPr txBox="1"/>
          <p:nvPr/>
        </p:nvSpPr>
        <p:spPr>
          <a:xfrm>
            <a:off x="2166607" y="550173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4700"/>
            </a:lvl1pPr>
          </a:lstStyle>
          <a:p>
            <a:pPr/>
            <a:r>
              <a:t>By PuGong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che常见问题 I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Cache常见问题 III</a:t>
            </a:r>
          </a:p>
        </p:txBody>
      </p:sp>
      <p:sp>
        <p:nvSpPr>
          <p:cNvPr id="149" name="Cache  重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2204"/>
            </a:pPr>
            <a:r>
              <a:t>Cache  重建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后果：瞬时对数据库造成压力，可能会造成雪崩效应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可能原因：应用发布/系统维护等(本地缓存)；系统维护/服务器故障(Memcached)；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建议方针：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避免集中重建：发布工艺调整：设置重建时间；增加重建锁，同时只允许指定数据量的服务器重建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Cross cache server sync：从已建好的Cache  Server创建，减少db压力。需要Server之间有通讯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Local/Share file for Cache persistency：从缓存文件创建，类同Cross cache server sync,  不需要Server之间的通讯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152" name="Consistent Hashing： http://xiexiejiao.cn/java/memcached-consistent-hashing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Consistent Hashing： </a:t>
            </a:r>
            <a:r>
              <a:rPr u="sng">
                <a:hlinkClick r:id="rId2" invalidUrl="" action="" tgtFrame="" tooltip="" history="1" highlightClick="0" endSnd="0"/>
              </a:rPr>
              <a:t>http://xiexiejiao.cn/java/memcached-consistent-hashing.html</a:t>
            </a:r>
          </a:p>
          <a:p>
            <a:pPr/>
            <a:r>
              <a:t>Redis Source Code: </a:t>
            </a:r>
            <a:r>
              <a:rPr u="sng">
                <a:hlinkClick r:id="rId3" invalidUrl="" action="" tgtFrame="" tooltip="" history="1" highlightClick="0" endSnd="0"/>
              </a:rPr>
              <a:t>https://github.com/antirez/redis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86" y="412373"/>
            <a:ext cx="12283535" cy="9093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128" name="Product / Develop / Op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 anchor="t"/>
          <a:lstStyle/>
          <a:p>
            <a:pPr marL="320040" indent="-320040" defTabSz="420624">
              <a:spcBef>
                <a:spcPts val="3000"/>
              </a:spcBef>
              <a:defRPr sz="2736"/>
            </a:pPr>
            <a:r>
              <a:t>Product / Develop / Operation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Software lifecycle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ITIL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Source Control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Evolution of A Website’s Architecture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AuAz &amp; SSO</a:t>
            </a:r>
          </a:p>
          <a:p>
            <a:pPr marL="320040" indent="-320040" defTabSz="420624">
              <a:spcBef>
                <a:spcPts val="3000"/>
              </a:spcBef>
              <a:defRPr b="1" i="1" sz="2736">
                <a:latin typeface="Helvetica"/>
                <a:ea typeface="Helvetica"/>
                <a:cs typeface="Helvetica"/>
                <a:sym typeface="Helvetica"/>
              </a:defRPr>
            </a:pPr>
            <a:r>
              <a:t>Cache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Message Queue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Storage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Database and SQL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NoSQL &amp; New SQL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TOGAF &amp; 4+1 Arch View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测试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发布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监控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hat’s 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Cache</a:t>
            </a:r>
          </a:p>
        </p:txBody>
      </p:sp>
      <p:sp>
        <p:nvSpPr>
          <p:cNvPr id="131" name="Cache定义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57809" indent="-257809" defTabSz="338835">
              <a:spcBef>
                <a:spcPts val="2400"/>
              </a:spcBef>
              <a:defRPr sz="2204"/>
            </a:pPr>
            <a:r>
              <a:t>Cache定义：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a component that transparently stores data so that future requests for that data can be served faster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Cache适合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访问频繁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数据变化不频繁/对数据不一致不敏感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Cache算法及更新规则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LRU/LFU/FIFO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主动更新/被动更新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Cache系统是不可靠的，必须考虑failure情况下如何处理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134" name="Cache类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3000"/>
              </a:spcBef>
              <a:defRPr sz="2736"/>
            </a:pPr>
            <a:r>
              <a:t>Cache类型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进程内缓存：本地缓存，速度快，受限于本地硬件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进程外缓存：中央缓存/分布式缓存，可扩展性强，维护方便，需要额外的网络以及序列化/反序列化开销。常用Memcached／Redis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Cache Design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类型选择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Key-value设计: Key的粒度/复杂度/冲突；Value大小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监控：CPU/Memory/Hit Ratio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ache适用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Cache适用场景</a:t>
            </a:r>
          </a:p>
        </p:txBody>
      </p:sp>
      <p:sp>
        <p:nvSpPr>
          <p:cNvPr id="137" name="本地缓存的适用场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5584" indent="-235584" defTabSz="309625">
              <a:spcBef>
                <a:spcPts val="2200"/>
              </a:spcBef>
              <a:defRPr sz="2014"/>
            </a:pPr>
            <a:r>
              <a:t>本地缓存的适用场景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缓存数据需要进行大量计算后给出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典型场景：线路规划, 推荐引擎等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Pitfalls: Cache build / Lazy Loading</a:t>
            </a:r>
          </a:p>
          <a:p>
            <a:pPr marL="235584" indent="-235584" defTabSz="309625">
              <a:spcBef>
                <a:spcPts val="2200"/>
              </a:spcBef>
              <a:defRPr sz="2014"/>
            </a:pPr>
            <a:r>
              <a:t>Memcached／Redis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热点数据，简单查询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典型场景：查询结果缓存，等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Pitfalls: Cache Build/ Value太小/Value超过1M</a:t>
            </a:r>
          </a:p>
          <a:p>
            <a:pPr marL="235584" indent="-235584" defTabSz="309625">
              <a:spcBef>
                <a:spcPts val="2200"/>
              </a:spcBef>
              <a:defRPr sz="2014"/>
            </a:pPr>
            <a:r>
              <a:t>两级缓存 (本地+Memcached／Redis)</a:t>
            </a:r>
          </a:p>
          <a:p>
            <a:pPr lvl="1" marL="471169" indent="-235584" defTabSz="309625">
              <a:spcBef>
                <a:spcPts val="2200"/>
              </a:spcBef>
              <a:defRPr sz="2014"/>
            </a:pPr>
            <a:r>
              <a:t>是否还有必要？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ache Sh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 Sharding</a:t>
            </a:r>
          </a:p>
        </p:txBody>
      </p:sp>
      <p:sp>
        <p:nvSpPr>
          <p:cNvPr id="140" name="Redis Clu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Redis Cluster</a:t>
            </a:r>
          </a:p>
          <a:p>
            <a:pPr/>
            <a:r>
              <a:t>Consistent Hashing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ache常见问题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Cache常见问题 I</a:t>
            </a:r>
          </a:p>
        </p:txBody>
      </p:sp>
      <p:sp>
        <p:nvSpPr>
          <p:cNvPr id="143" name="Lazy Loading/被动更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3000"/>
              </a:spcBef>
              <a:defRPr sz="2736"/>
            </a:pPr>
            <a:r>
              <a:t>Lazy Loading/被动更新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不要用阻塞组流程模式，否则设置/更新缓存失败导致主流程崩溃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建议方式：另起线程更新，主线程正常处理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主动更新 Cache Get失败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后果：直接从数据库获取，增加数据库压力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可能原因：key设计不合理；缓存失效等</a:t>
            </a:r>
          </a:p>
          <a:p>
            <a:pPr lvl="1" marL="640080" indent="-320040" defTabSz="420624">
              <a:spcBef>
                <a:spcPts val="3000"/>
              </a:spcBef>
              <a:defRPr sz="2736"/>
            </a:pPr>
            <a:r>
              <a:t>建议方针：异步设置标志或者通知缓存更新应用，由其决定是否更新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che常见问题 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Cache常见问题 II</a:t>
            </a:r>
          </a:p>
        </p:txBody>
      </p:sp>
      <p:sp>
        <p:nvSpPr>
          <p:cNvPr id="146" name="Cache Set失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2204"/>
            </a:pPr>
            <a:r>
              <a:t>Cache Set失败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后果：设置缓存失败，应用之后的读取依然到数据库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可能原因：key设计不合理；内存不足等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建议方针：监控可用内存，及时将过期或者Hit Rate低的缓存清理掉；合理设置缓存尺寸；缓存内容可以根据情况进行压缩</a:t>
            </a:r>
          </a:p>
          <a:p>
            <a:pPr marL="257809" indent="-257809" defTabSz="338835">
              <a:spcBef>
                <a:spcPts val="2400"/>
              </a:spcBef>
              <a:defRPr sz="2204"/>
            </a:pPr>
            <a:r>
              <a:t>Cache 监控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使用AppInternals / Metrics API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Memory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CPU</a:t>
            </a:r>
          </a:p>
          <a:p>
            <a:pPr lvl="1" marL="515619" indent="-257809" defTabSz="338835">
              <a:spcBef>
                <a:spcPts val="2400"/>
              </a:spcBef>
              <a:defRPr sz="2204"/>
            </a:pPr>
            <a:r>
              <a:t>Cache hit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