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nvie.com/posts/a-successful-git-branching-model/" TargetMode="External"/><Relationship Id="rId3" Type="http://schemas.openxmlformats.org/officeDocument/2006/relationships/hyperlink" Target="https://www.atlassian.com/git/tutorials/comparing-workflows" TargetMode="External"/><Relationship Id="rId4" Type="http://schemas.openxmlformats.org/officeDocument/2006/relationships/hyperlink" Target="http://greemranqq.iteye.com/blog/1997800" TargetMode="External"/><Relationship Id="rId5" Type="http://schemas.openxmlformats.org/officeDocument/2006/relationships/hyperlink" Target="http://buzheng.org/maven-profile-for-multiple-enviroments.html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Evolution of a Site’s Architectur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Evolution of a Site’s Architecture</a:t>
            </a:r>
          </a:p>
        </p:txBody>
      </p:sp>
      <p:sp>
        <p:nvSpPr>
          <p:cNvPr id="120" name="By PuGong"/>
          <p:cNvSpPr txBox="1"/>
          <p:nvPr/>
        </p:nvSpPr>
        <p:spPr>
          <a:xfrm>
            <a:off x="2166607" y="5501738"/>
            <a:ext cx="10464801" cy="113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r">
              <a:defRPr sz="4700"/>
            </a:lvl1pPr>
          </a:lstStyle>
          <a:p>
            <a:pPr/>
            <a:r>
              <a:t>By PuGong</a:t>
            </a:r>
          </a:p>
        </p:txBody>
      </p:sp>
      <p:sp>
        <p:nvSpPr>
          <p:cNvPr id="121" name="Back to Basics"/>
          <p:cNvSpPr txBox="1"/>
          <p:nvPr/>
        </p:nvSpPr>
        <p:spPr>
          <a:xfrm>
            <a:off x="531804" y="976979"/>
            <a:ext cx="10464801" cy="113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sz="4700"/>
            </a:lvl1pPr>
          </a:lstStyle>
          <a:p>
            <a:pPr/>
            <a:r>
              <a:t>Back to Basics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读写分离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读写分离</a:t>
            </a:r>
          </a:p>
        </p:txBody>
      </p:sp>
      <p:sp>
        <p:nvSpPr>
          <p:cNvPr id="153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54" name="arch_evo_rw.png" descr="arch_evo_rw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7326" y="2384502"/>
            <a:ext cx="8005627" cy="70958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服务化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服务化</a:t>
            </a:r>
          </a:p>
        </p:txBody>
      </p:sp>
      <p:sp>
        <p:nvSpPr>
          <p:cNvPr id="157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58" name="arch_evo_services.png" descr="arch_evo_servic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4085" y="2536932"/>
            <a:ext cx="7525050" cy="70119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业务拆分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业务拆分</a:t>
            </a:r>
          </a:p>
        </p:txBody>
      </p:sp>
      <p:sp>
        <p:nvSpPr>
          <p:cNvPr id="161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62" name="arch_evo_sepbiz.png" descr="arch_evo_sepbiz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4842" y="2386955"/>
            <a:ext cx="9475876" cy="72549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r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Sharding</a:t>
            </a:r>
          </a:p>
        </p:txBody>
      </p:sp>
      <p:sp>
        <p:nvSpPr>
          <p:cNvPr id="165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66" name="arch_evo_Sharding.png" descr="arch_evo_Shardin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90091" y="1892044"/>
            <a:ext cx="8514715" cy="76840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补充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补充</a:t>
            </a:r>
          </a:p>
        </p:txBody>
      </p:sp>
      <p:sp>
        <p:nvSpPr>
          <p:cNvPr id="169" name="这里只是思路，并不是所有都是同样途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这里只是思路，并不是所有都是同样途径</a:t>
            </a:r>
          </a:p>
          <a:p>
            <a:pPr/>
            <a:r>
              <a:t>适当的时候可以考虑Scale Up</a:t>
            </a:r>
          </a:p>
          <a:p>
            <a:pPr/>
            <a:r>
              <a:t>Suitable Solution is better than BEST Solution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feren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References</a:t>
            </a:r>
          </a:p>
        </p:txBody>
      </p:sp>
      <p:sp>
        <p:nvSpPr>
          <p:cNvPr id="172" name="git workflow: http://nvie.com/posts/a-successful-git-branching-model/…"/>
          <p:cNvSpPr txBox="1"/>
          <p:nvPr>
            <p:ph type="body" idx="1"/>
          </p:nvPr>
        </p:nvSpPr>
        <p:spPr>
          <a:xfrm>
            <a:off x="952500" y="2200597"/>
            <a:ext cx="11099800" cy="7079606"/>
          </a:xfrm>
          <a:prstGeom prst="rect">
            <a:avLst/>
          </a:prstGeom>
        </p:spPr>
        <p:txBody>
          <a:bodyPr anchor="t"/>
          <a:lstStyle/>
          <a:p>
            <a:pPr marL="302260" indent="-302260" defTabSz="397256">
              <a:spcBef>
                <a:spcPts val="2800"/>
              </a:spcBef>
              <a:defRPr sz="2584"/>
            </a:pPr>
            <a:r>
              <a:t>git workflow: </a:t>
            </a:r>
            <a:r>
              <a:rPr u="sng">
                <a:hlinkClick r:id="rId2" invalidUrl="" action="" tgtFrame="" tooltip="" history="1" highlightClick="0" endSnd="0"/>
              </a:rPr>
              <a:t>http://nvie.com/posts/a-successful-git-branching-model/</a:t>
            </a:r>
          </a:p>
          <a:p>
            <a:pPr marL="302260" indent="-302260" defTabSz="397256">
              <a:spcBef>
                <a:spcPts val="2800"/>
              </a:spcBef>
              <a:defRPr sz="2584"/>
            </a:pPr>
            <a:r>
              <a:t>git workflow: </a:t>
            </a:r>
            <a:r>
              <a:rPr u="sng">
                <a:hlinkClick r:id="rId3" invalidUrl="" action="" tgtFrame="" tooltip="" history="1" highlightClick="0" endSnd="0"/>
              </a:rPr>
              <a:t>https://www.atlassian.com/git/tutorials/comparing-workflows</a:t>
            </a:r>
          </a:p>
          <a:p>
            <a:pPr marL="302260" indent="-302260" defTabSz="397256">
              <a:spcBef>
                <a:spcPts val="2800"/>
              </a:spcBef>
              <a:defRPr sz="2584"/>
            </a:pPr>
            <a:r>
              <a:t>网站架构演变：</a:t>
            </a:r>
            <a:r>
              <a:rPr u="sng">
                <a:hlinkClick r:id="rId4" invalidUrl="" action="" tgtFrame="" tooltip="" history="1" highlightClick="0" endSnd="0"/>
              </a:rPr>
              <a:t>http://greemranqq.iteye.com/blog/1997800</a:t>
            </a:r>
          </a:p>
          <a:p>
            <a:pPr marL="302260" indent="-302260" defTabSz="397256">
              <a:spcBef>
                <a:spcPts val="2800"/>
              </a:spcBef>
              <a:defRPr sz="2584"/>
            </a:pPr>
            <a:r>
              <a:t>多环境Maven配置管理：</a:t>
            </a:r>
            <a:r>
              <a:rPr u="sng">
                <a:hlinkClick r:id="rId5" invalidUrl="" action="" tgtFrame="" tooltip="" history="1" highlightClick="0" endSnd="0"/>
              </a:rPr>
              <a:t>http://buzheng.org/maven-profile-for-multiple-enviroments.html</a:t>
            </a:r>
          </a:p>
          <a:p>
            <a:pPr marL="302260" indent="-302260" defTabSz="397256">
              <a:spcBef>
                <a:spcPts val="2800"/>
              </a:spcBef>
              <a:defRPr sz="2584"/>
            </a:pPr>
            <a:r>
              <a:t>Maven Profile: </a:t>
            </a:r>
            <a:r>
              <a:rPr u="sng">
                <a:hlinkClick r:id="rId5" invalidUrl="" action="" tgtFrame="" tooltip="" history="1" highlightClick="0" endSnd="0"/>
              </a:rPr>
              <a:t>http://buzheng.org/maven-profile-for-multiple-enviroments.html</a:t>
            </a:r>
          </a:p>
          <a:p>
            <a:pPr marL="302260" indent="-302260" defTabSz="397256">
              <a:spcBef>
                <a:spcPts val="2800"/>
              </a:spcBef>
              <a:defRPr sz="2584"/>
            </a:pPr>
            <a:r>
              <a:t>[Maven: The Complete Reference](http://books.sonatype.com/mvnref-book/reference/public-book.html)</a:t>
            </a:r>
          </a:p>
          <a:p>
            <a:pPr marL="302260" indent="-302260" defTabSz="397256">
              <a:spcBef>
                <a:spcPts val="2800"/>
              </a:spcBef>
              <a:defRPr sz="2584"/>
            </a:pPr>
            <a:r>
              <a:t>[Maven by Example](http://books.sonatype.com/mvnex-book/reference/public-book.html)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Li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List</a:t>
            </a:r>
          </a:p>
        </p:txBody>
      </p:sp>
      <p:sp>
        <p:nvSpPr>
          <p:cNvPr id="124" name="Product / Develop / Operation…"/>
          <p:cNvSpPr txBox="1"/>
          <p:nvPr>
            <p:ph type="body" idx="1"/>
          </p:nvPr>
        </p:nvSpPr>
        <p:spPr>
          <a:xfrm>
            <a:off x="952500" y="1971517"/>
            <a:ext cx="11099800" cy="6905783"/>
          </a:xfrm>
          <a:prstGeom prst="rect">
            <a:avLst/>
          </a:prstGeom>
        </p:spPr>
        <p:txBody>
          <a:bodyPr numCol="2" spcCol="554990" anchor="t"/>
          <a:lstStyle/>
          <a:p>
            <a:pPr marL="346709" indent="-346709" defTabSz="455675">
              <a:spcBef>
                <a:spcPts val="3200"/>
              </a:spcBef>
              <a:defRPr sz="2964"/>
            </a:pPr>
            <a:r>
              <a:t>Product / Develop / Operation</a:t>
            </a:r>
          </a:p>
          <a:p>
            <a:pPr marL="346709" indent="-346709" defTabSz="455675">
              <a:spcBef>
                <a:spcPts val="3200"/>
              </a:spcBef>
              <a:defRPr sz="2964"/>
            </a:pPr>
            <a:r>
              <a:t>Software lifecycle</a:t>
            </a:r>
          </a:p>
          <a:p>
            <a:pPr marL="346709" indent="-346709" defTabSz="455675">
              <a:spcBef>
                <a:spcPts val="3200"/>
              </a:spcBef>
              <a:defRPr sz="2964"/>
            </a:pPr>
            <a:r>
              <a:t>ITIL</a:t>
            </a:r>
          </a:p>
          <a:p>
            <a:pPr marL="346709" indent="-346709" defTabSz="455675">
              <a:spcBef>
                <a:spcPts val="3200"/>
              </a:spcBef>
              <a:defRPr b="1" sz="2964">
                <a:solidFill>
                  <a:srgbClr val="AA79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Source Control</a:t>
            </a:r>
          </a:p>
          <a:p>
            <a:pPr marL="346709" indent="-346709" defTabSz="455675">
              <a:spcBef>
                <a:spcPts val="3200"/>
              </a:spcBef>
              <a:defRPr b="1" sz="2964">
                <a:solidFill>
                  <a:srgbClr val="AA794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Evolution of A Website’s Architecture</a:t>
            </a:r>
          </a:p>
          <a:p>
            <a:pPr marL="346709" indent="-346709" defTabSz="455675">
              <a:spcBef>
                <a:spcPts val="3200"/>
              </a:spcBef>
              <a:defRPr sz="2964"/>
            </a:pPr>
            <a:r>
              <a:t>AA &amp; SSO</a:t>
            </a:r>
          </a:p>
          <a:p>
            <a:pPr marL="346709" indent="-346709" defTabSz="455675">
              <a:spcBef>
                <a:spcPts val="3200"/>
              </a:spcBef>
              <a:defRPr sz="2964"/>
            </a:pPr>
            <a:r>
              <a:t>Cache</a:t>
            </a:r>
          </a:p>
          <a:p>
            <a:pPr marL="346709" indent="-346709" defTabSz="455675">
              <a:spcBef>
                <a:spcPts val="3200"/>
              </a:spcBef>
              <a:defRPr sz="2964"/>
            </a:pPr>
            <a:r>
              <a:t>Message Queue</a:t>
            </a:r>
          </a:p>
          <a:p>
            <a:pPr marL="346709" indent="-346709" defTabSz="455675">
              <a:spcBef>
                <a:spcPts val="3200"/>
              </a:spcBef>
              <a:defRPr sz="2964"/>
            </a:pPr>
            <a:r>
              <a:t>Storage</a:t>
            </a:r>
          </a:p>
          <a:p>
            <a:pPr marL="346709" indent="-346709" defTabSz="455675">
              <a:spcBef>
                <a:spcPts val="3200"/>
              </a:spcBef>
              <a:defRPr sz="2964"/>
            </a:pPr>
            <a:r>
              <a:t>Database and SQL</a:t>
            </a:r>
          </a:p>
          <a:p>
            <a:pPr marL="346709" indent="-346709" defTabSz="455675">
              <a:spcBef>
                <a:spcPts val="3200"/>
              </a:spcBef>
              <a:defRPr sz="2964"/>
            </a:pPr>
            <a:r>
              <a:t>NoSQL &amp; New SQL</a:t>
            </a:r>
          </a:p>
          <a:p>
            <a:pPr marL="346709" indent="-346709" defTabSz="455675">
              <a:spcBef>
                <a:spcPts val="3200"/>
              </a:spcBef>
              <a:defRPr sz="2964"/>
            </a:pPr>
            <a:r>
              <a:t>TOGAF &amp; 4+1 Arch View</a:t>
            </a:r>
          </a:p>
          <a:p>
            <a:pPr marL="346709" indent="-346709" defTabSz="455675">
              <a:spcBef>
                <a:spcPts val="3200"/>
              </a:spcBef>
              <a:defRPr sz="2964"/>
            </a:pPr>
            <a:r>
              <a:t>测试</a:t>
            </a:r>
          </a:p>
          <a:p>
            <a:pPr marL="346709" indent="-346709" defTabSz="455675">
              <a:spcBef>
                <a:spcPts val="3200"/>
              </a:spcBef>
              <a:defRPr sz="2964"/>
            </a:pPr>
            <a:r>
              <a:t>发布</a:t>
            </a:r>
          </a:p>
          <a:p>
            <a:pPr marL="346709" indent="-346709" defTabSz="455675">
              <a:spcBef>
                <a:spcPts val="3200"/>
              </a:spcBef>
              <a:defRPr sz="2964"/>
            </a:pPr>
            <a:r>
              <a:t>监控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ource Contro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Source Control</a:t>
            </a:r>
          </a:p>
        </p:txBody>
      </p:sp>
      <p:sp>
        <p:nvSpPr>
          <p:cNvPr id="127" name="Tool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Tools</a:t>
            </a:r>
          </a:p>
          <a:p>
            <a:pPr lvl="1">
              <a:buChar char="‣"/>
            </a:pPr>
            <a:r>
              <a:t>GIT</a:t>
            </a:r>
          </a:p>
          <a:p>
            <a:pPr lvl="1">
              <a:buChar char="‣"/>
            </a:pPr>
            <a:r>
              <a:t>SVN</a:t>
            </a:r>
          </a:p>
          <a:p>
            <a:pPr lvl="1">
              <a:buChar char="‣"/>
            </a:pPr>
            <a:r>
              <a:t>VSS</a:t>
            </a:r>
          </a:p>
          <a:p>
            <a:pPr/>
            <a:r>
              <a:t>Source Control Workflow</a:t>
            </a:r>
          </a:p>
          <a:p>
            <a:pPr lvl="1">
              <a:buChar char="‣"/>
            </a:pPr>
            <a:r>
              <a:t>Dev/Mainline/Release/Hotfix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IT Workfl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 Workflow</a:t>
            </a:r>
          </a:p>
        </p:txBody>
      </p:sp>
      <p:sp>
        <p:nvSpPr>
          <p:cNvPr id="130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</a:p>
        </p:txBody>
      </p:sp>
      <p:pic>
        <p:nvPicPr>
          <p:cNvPr id="131" name="gitworkflow.png" descr="gitworkflow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6047" y="1888237"/>
            <a:ext cx="10575987" cy="76916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Evolution of a Site’s Ar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2516">
              <a:defRPr sz="7840"/>
            </a:lvl1pPr>
          </a:lstStyle>
          <a:p>
            <a:pPr/>
            <a:r>
              <a:t>Evolution of a Site’s Arch</a:t>
            </a:r>
          </a:p>
        </p:txBody>
      </p:sp>
      <p:sp>
        <p:nvSpPr>
          <p:cNvPr id="134" name="单机 （Web ＋ DB ＋ File Server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297815" indent="-297815" defTabSz="391414">
              <a:spcBef>
                <a:spcPts val="2800"/>
              </a:spcBef>
              <a:defRPr sz="2546"/>
            </a:pPr>
            <a:r>
              <a:t>单机 （Web ＋ DB ＋ File Server）</a:t>
            </a:r>
          </a:p>
          <a:p>
            <a:pPr marL="297815" indent="-297815" defTabSz="391414">
              <a:spcBef>
                <a:spcPts val="2800"/>
              </a:spcBef>
              <a:defRPr sz="2546"/>
            </a:pPr>
            <a:r>
              <a:t>Web／DB分离（Web ＋ File Server； DB）</a:t>
            </a:r>
          </a:p>
          <a:p>
            <a:pPr lvl="1" marL="595630" indent="-297815" defTabSz="391414">
              <a:spcBef>
                <a:spcPts val="2800"/>
              </a:spcBef>
              <a:buChar char="‣"/>
              <a:defRPr sz="2546"/>
            </a:pPr>
            <a:r>
              <a:t>Varnish／Squid／Nginx缓存</a:t>
            </a:r>
          </a:p>
          <a:p>
            <a:pPr marL="297815" indent="-297815" defTabSz="391414">
              <a:spcBef>
                <a:spcPts val="2800"/>
              </a:spcBef>
              <a:defRPr sz="2546"/>
            </a:pPr>
            <a:r>
              <a:t>Web集群（Web［多台］， File Server， DB）</a:t>
            </a:r>
          </a:p>
          <a:p>
            <a:pPr marL="297815" indent="-297815" defTabSz="391414">
              <a:spcBef>
                <a:spcPts val="2800"/>
              </a:spcBef>
              <a:defRPr sz="2546"/>
            </a:pPr>
            <a:r>
              <a:t>增加缓存 （Web， Memcache／Redis，File Server，DB）</a:t>
            </a:r>
          </a:p>
          <a:p>
            <a:pPr marL="297815" indent="-297815" defTabSz="391414">
              <a:spcBef>
                <a:spcPts val="2800"/>
              </a:spcBef>
              <a:defRPr sz="2546"/>
            </a:pPr>
            <a:r>
              <a:t>业务拆分／服务化</a:t>
            </a:r>
          </a:p>
          <a:p>
            <a:pPr marL="297815" indent="-297815" defTabSz="391414">
              <a:spcBef>
                <a:spcPts val="2800"/>
              </a:spcBef>
              <a:defRPr sz="2546"/>
            </a:pPr>
            <a:r>
              <a:t>读写分离／Sharding</a:t>
            </a:r>
          </a:p>
          <a:p>
            <a:pPr marL="297815" indent="-297815" defTabSz="391414">
              <a:spcBef>
                <a:spcPts val="2800"/>
              </a:spcBef>
              <a:defRPr sz="2546"/>
            </a:pPr>
            <a:r>
              <a:t>异步化／大数据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单机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单机</a:t>
            </a:r>
          </a:p>
        </p:txBody>
      </p:sp>
      <p:sp>
        <p:nvSpPr>
          <p:cNvPr id="137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</a:p>
        </p:txBody>
      </p:sp>
      <p:pic>
        <p:nvPicPr>
          <p:cNvPr id="138" name="arch_evo_single sever.png" descr="arch_evo_single sev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8740" y="2662643"/>
            <a:ext cx="8770050" cy="49078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Web/DB分离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Web/DB分离</a:t>
            </a:r>
          </a:p>
        </p:txBody>
      </p:sp>
      <p:sp>
        <p:nvSpPr>
          <p:cNvPr id="141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42" name="arch_evo_srsevers.png" descr="arch_evo_srsever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8460" y="2614236"/>
            <a:ext cx="8458805" cy="63441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页面缓存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页面缓存</a:t>
            </a:r>
          </a:p>
        </p:txBody>
      </p:sp>
      <p:sp>
        <p:nvSpPr>
          <p:cNvPr id="145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46" name="arch_evo_lb.png" descr="arch_evo_l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2711" y="2471382"/>
            <a:ext cx="8898135" cy="70248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缓存服务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缓存服务</a:t>
            </a:r>
          </a:p>
        </p:txBody>
      </p:sp>
      <p:sp>
        <p:nvSpPr>
          <p:cNvPr id="149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50" name="arch_evo_cache.png" descr="arch_evo_cach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2123" y="2490304"/>
            <a:ext cx="7969569" cy="70639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