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s/comment1.xml" ContentType="application/vnd.openxmlformats-officedocument.presentationml.comments+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20"/>
    <p:sldId id="268" r:id="rId21"/>
    <p:sldId id="269" r:id="rId22"/>
    <p:sldId id="270"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uGong Liu" initials="P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comments" Target="comments/comment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7-28T08:42:38.385" idx="1">
    <p:pos x="4032" y="1295"/>
    <p:text>http://queue.acm.org/detail.cfm?id=1563874</p:text>
    <p:extLst>
      <p:ext uri="{C676402C-5697-4E1C-873F-D02D1690AC5C}">
        <p15:threadingInfo xmlns:p15="http://schemas.microsoft.com/office/powerpoint/2012/main" timeZoneBias="-480"/>
      </p:ext>
    </p:extLs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ibm.com/developerworks/linux/library/j-zerocopy/"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1.xml"/><Relationship Id="rId3" Type="http://schemas.openxmlformats.org/officeDocument/2006/relationships/hyperlink" Target="http://queue.acm.org/detail.cfm?id=1563874" TargetMode="External"/><Relationship Id="rId4" Type="http://schemas.openxmlformats.org/officeDocument/2006/relationships/image" Target="../media/image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zhuanlan.zhihu.com/p/21649950" TargetMode="External"/><Relationship Id="rId3" Type="http://schemas.openxmlformats.org/officeDocument/2006/relationships/hyperlink" Target="https://www.infoq.com/articles/apache-kafka" TargetMode="External"/><Relationship Id="rId4" Type="http://schemas.openxmlformats.org/officeDocument/2006/relationships/hyperlink" Target="http://kafka.apache.org/documentation.html" TargetMode="External"/><Relationship Id="rId5" Type="http://schemas.openxmlformats.org/officeDocument/2006/relationships/hyperlink" Target="https://engineering.linkedin.com/kafka/running-kafka-scale" TargetMode="External"/><Relationship Id="rId6" Type="http://schemas.openxmlformats.org/officeDocument/2006/relationships/hyperlink" Target="http://www.cloudera.com/content/dam/www/static/documents/datasheets/deploying-and-configuring-apache-kafka-reference-guide.pdf" TargetMode="External"/><Relationship Id="rId7" Type="http://schemas.openxmlformats.org/officeDocument/2006/relationships/hyperlink" Target="https://engineering.linkedin.com/blog/2016/" TargetMode="External"/><Relationship Id="rId8" Type="http://schemas.openxmlformats.org/officeDocument/2006/relationships/hyperlink" Target="https://cwiki.apache.org/confluence/display/KAFKA/Kafka+papers+and+presentations" TargetMode="External"/><Relationship Id="rId9" Type="http://schemas.openxmlformats.org/officeDocument/2006/relationships/hyperlink" Target="http://www.amqp.org/sites/amqp.org/files/2014.05.01%252" TargetMode="External"/><Relationship Id="rId10" Type="http://schemas.openxmlformats.org/officeDocument/2006/relationships/hyperlink" Target="http://www.amqp.org/product/architecture" TargetMode="External"/><Relationship Id="rId11" Type="http://schemas.openxmlformats.org/officeDocument/2006/relationships/hyperlink" Target="https://github.com/rabbitmq/internals/" TargetMode="External"/><Relationship Id="rId12" Type="http://schemas.openxmlformats.org/officeDocument/2006/relationships/hyperlink" Target="https://github.com/alibaba/Ro" TargetMode="Externa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Message Queue"/>
          <p:cNvSpPr txBox="1"/>
          <p:nvPr>
            <p:ph type="ctrTitle"/>
          </p:nvPr>
        </p:nvSpPr>
        <p:spPr>
          <a:prstGeom prst="rect">
            <a:avLst/>
          </a:prstGeom>
        </p:spPr>
        <p:txBody>
          <a:bodyPr/>
          <a:lstStyle/>
          <a:p>
            <a:pPr/>
          </a:p>
          <a:p>
            <a:pPr/>
            <a:r>
              <a:t>Message Queue</a:t>
            </a:r>
          </a:p>
        </p:txBody>
      </p:sp>
      <p:sp>
        <p:nvSpPr>
          <p:cNvPr id="120" name="Back to Basics"/>
          <p:cNvSpPr txBox="1"/>
          <p:nvPr>
            <p:ph type="subTitle" sz="quarter" idx="1"/>
          </p:nvPr>
        </p:nvSpPr>
        <p:spPr>
          <a:xfrm>
            <a:off x="531804" y="976979"/>
            <a:ext cx="10464801" cy="1130301"/>
          </a:xfrm>
          <a:prstGeom prst="rect">
            <a:avLst/>
          </a:prstGeom>
        </p:spPr>
        <p:txBody>
          <a:bodyPr/>
          <a:lstStyle>
            <a:lvl1pPr algn="l">
              <a:defRPr sz="4700"/>
            </a:lvl1pPr>
          </a:lstStyle>
          <a:p>
            <a:pPr/>
            <a:r>
              <a:t>Back to Basics</a:t>
            </a:r>
          </a:p>
        </p:txBody>
      </p:sp>
      <p:sp>
        <p:nvSpPr>
          <p:cNvPr id="121" name="By PuGong"/>
          <p:cNvSpPr txBox="1"/>
          <p:nvPr/>
        </p:nvSpPr>
        <p:spPr>
          <a:xfrm>
            <a:off x="2166607" y="5501738"/>
            <a:ext cx="10464801"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r">
              <a:defRPr sz="4700"/>
            </a:lvl1pPr>
          </a:lstStyle>
          <a:p>
            <a:pPr/>
            <a:r>
              <a:t>By PuGong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Disk？"/>
          <p:cNvSpPr txBox="1"/>
          <p:nvPr>
            <p:ph type="title"/>
          </p:nvPr>
        </p:nvSpPr>
        <p:spPr>
          <a:prstGeom prst="rect">
            <a:avLst/>
          </a:prstGeom>
        </p:spPr>
        <p:txBody>
          <a:bodyPr/>
          <a:lstStyle/>
          <a:p>
            <a:pPr/>
            <a:r>
              <a:t>Disk？</a:t>
            </a:r>
          </a:p>
        </p:txBody>
      </p:sp>
      <p:sp>
        <p:nvSpPr>
          <p:cNvPr id="150" name="Zero-Copy…"/>
          <p:cNvSpPr txBox="1"/>
          <p:nvPr>
            <p:ph type="body" idx="1"/>
          </p:nvPr>
        </p:nvSpPr>
        <p:spPr>
          <a:prstGeom prst="rect">
            <a:avLst/>
          </a:prstGeom>
        </p:spPr>
        <p:txBody>
          <a:bodyPr anchor="t"/>
          <a:lstStyle/>
          <a:p>
            <a:pPr/>
            <a:r>
              <a:rPr u="sng">
                <a:hlinkClick r:id="rId2" invalidUrl="" action="" tgtFrame="" tooltip="" history="1" highlightClick="0" endSnd="0"/>
              </a:rPr>
              <a:t>Zero-Copy</a:t>
            </a:r>
          </a:p>
          <a:p>
            <a:pPr/>
            <a:r>
              <a:t>Batch Data in Chunks</a:t>
            </a:r>
          </a:p>
          <a:p>
            <a:pPr/>
            <a:r>
              <a:t>Sequential Disk Access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Disk Performance"/>
          <p:cNvSpPr txBox="1"/>
          <p:nvPr>
            <p:ph type="title"/>
          </p:nvPr>
        </p:nvSpPr>
        <p:spPr>
          <a:prstGeom prst="rect">
            <a:avLst/>
          </a:prstGeom>
        </p:spPr>
        <p:txBody>
          <a:bodyPr/>
          <a:lstStyle/>
          <a:p>
            <a:pPr/>
            <a:r>
              <a:t>Disk Performance</a:t>
            </a:r>
          </a:p>
        </p:txBody>
      </p:sp>
      <p:sp>
        <p:nvSpPr>
          <p:cNvPr id="153" name="http://queue.acm.org/detail.cfm?id=1563874"/>
          <p:cNvSpPr txBox="1"/>
          <p:nvPr>
            <p:ph type="body" sz="quarter" idx="1"/>
          </p:nvPr>
        </p:nvSpPr>
        <p:spPr>
          <a:xfrm>
            <a:off x="952500" y="8529299"/>
            <a:ext cx="11099800" cy="870283"/>
          </a:xfrm>
          <a:prstGeom prst="rect">
            <a:avLst/>
          </a:prstGeom>
        </p:spPr>
        <p:txBody>
          <a:bodyPr anchor="t"/>
          <a:lstStyle>
            <a:lvl1pPr>
              <a:defRPr u="sng">
                <a:hlinkClick r:id="rId3" invalidUrl="" action="" tgtFrame="" tooltip="" history="1" highlightClick="0" endSnd="0"/>
              </a:defRPr>
            </a:lvl1pPr>
          </a:lstStyle>
          <a:p>
            <a:pPr>
              <a:defRPr u="none"/>
            </a:pPr>
            <a:r>
              <a:rPr u="sng">
                <a:hlinkClick r:id="rId3" invalidUrl="" action="" tgtFrame="" tooltip="" history="1" highlightClick="0" endSnd="0"/>
              </a:rPr>
              <a:t>http://queue.acm.org/detail.cfm?id=1563874</a:t>
            </a:r>
          </a:p>
        </p:txBody>
      </p:sp>
      <p:pic>
        <p:nvPicPr>
          <p:cNvPr id="154" name="Image" descr="Image"/>
          <p:cNvPicPr>
            <a:picLocks noChangeAspect="1"/>
          </p:cNvPicPr>
          <p:nvPr/>
        </p:nvPicPr>
        <p:blipFill>
          <a:blip r:embed="rId4">
            <a:extLst/>
          </a:blip>
          <a:stretch>
            <a:fillRect/>
          </a:stretch>
        </p:blipFill>
        <p:spPr>
          <a:xfrm>
            <a:off x="983773" y="2309818"/>
            <a:ext cx="11037254" cy="6075207"/>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MQ Implantations"/>
          <p:cNvSpPr txBox="1"/>
          <p:nvPr>
            <p:ph type="title"/>
          </p:nvPr>
        </p:nvSpPr>
        <p:spPr>
          <a:prstGeom prst="rect">
            <a:avLst/>
          </a:prstGeom>
        </p:spPr>
        <p:txBody>
          <a:bodyPr/>
          <a:lstStyle/>
          <a:p>
            <a:pPr/>
            <a:r>
              <a:t>MQ Implantations</a:t>
            </a:r>
          </a:p>
        </p:txBody>
      </p:sp>
      <p:sp>
        <p:nvSpPr>
          <p:cNvPr id="157" name="ZeroMQ: peer to peer, no broker; high throughout…"/>
          <p:cNvSpPr txBox="1"/>
          <p:nvPr>
            <p:ph type="body" idx="1"/>
          </p:nvPr>
        </p:nvSpPr>
        <p:spPr>
          <a:prstGeom prst="rect">
            <a:avLst/>
          </a:prstGeom>
        </p:spPr>
        <p:txBody>
          <a:bodyPr anchor="t"/>
          <a:lstStyle/>
          <a:p>
            <a:pPr/>
            <a:r>
              <a:t>ZeroMQ: peer to peer, no broker; high throughout</a:t>
            </a:r>
          </a:p>
          <a:p>
            <a:pPr/>
            <a:r>
              <a:t>ActiveMQ: both peer to peer &amp; broker;</a:t>
            </a:r>
          </a:p>
          <a:p>
            <a:pPr/>
            <a:r>
              <a:t>RabbitMQ: broker; Delivery Confirmation; Queue &amp; Pub/Sub; DB Storage; Master/Slave</a:t>
            </a:r>
          </a:p>
          <a:p>
            <a:pPr/>
            <a:r>
              <a:t>Kafka: Broker; High throughout; Consumer group; Persistence on Disk</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References"/>
          <p:cNvSpPr txBox="1"/>
          <p:nvPr>
            <p:ph type="title"/>
          </p:nvPr>
        </p:nvSpPr>
        <p:spPr>
          <a:prstGeom prst="rect">
            <a:avLst/>
          </a:prstGeom>
        </p:spPr>
        <p:txBody>
          <a:bodyPr/>
          <a:lstStyle/>
          <a:p>
            <a:pPr/>
            <a:r>
              <a:t>References</a:t>
            </a:r>
          </a:p>
        </p:txBody>
      </p:sp>
      <p:sp>
        <p:nvSpPr>
          <p:cNvPr id="160" name="消息队列实现精要 by 美团…"/>
          <p:cNvSpPr txBox="1"/>
          <p:nvPr>
            <p:ph type="body" idx="1"/>
          </p:nvPr>
        </p:nvSpPr>
        <p:spPr>
          <a:xfrm>
            <a:off x="1043014" y="2047109"/>
            <a:ext cx="11479339" cy="7386582"/>
          </a:xfrm>
          <a:prstGeom prst="rect">
            <a:avLst/>
          </a:prstGeom>
        </p:spPr>
        <p:txBody>
          <a:bodyPr anchor="t"/>
          <a:lstStyle/>
          <a:p>
            <a:pPr marL="157914" indent="-157914" defTabSz="411479">
              <a:lnSpc>
                <a:spcPts val="6100"/>
              </a:lnSpc>
              <a:spcBef>
                <a:spcPts val="400"/>
              </a:spcBef>
              <a:defRPr sz="3420">
                <a:solidFill>
                  <a:srgbClr val="2C9EDB"/>
                </a:solidFill>
                <a:latin typeface="PT Sans"/>
                <a:ea typeface="PT Sans"/>
                <a:cs typeface="PT Sans"/>
                <a:sym typeface="PT Sans"/>
              </a:defRPr>
            </a:pPr>
            <a:r>
              <a:rPr>
                <a:latin typeface="ＭＳ 明朝"/>
                <a:ea typeface="ＭＳ 明朝"/>
                <a:cs typeface="ＭＳ 明朝"/>
                <a:sym typeface="ＭＳ 明朝"/>
                <a:hlinkClick r:id="rId2" invalidUrl="" action="" tgtFrame="" tooltip="" history="1" highlightClick="0" endSnd="0"/>
              </a:rPr>
              <a:t>消息</a:t>
            </a:r>
            <a:r>
              <a:rPr>
                <a:latin typeface="宋体"/>
                <a:ea typeface="宋体"/>
                <a:cs typeface="宋体"/>
                <a:sym typeface="宋体"/>
                <a:hlinkClick r:id="rId2" invalidUrl="" action="" tgtFrame="" tooltip="" history="1" highlightClick="0" endSnd="0"/>
              </a:rPr>
              <a:t>队</a:t>
            </a:r>
            <a:r>
              <a:rPr>
                <a:latin typeface="ＭＳ 明朝"/>
                <a:ea typeface="ＭＳ 明朝"/>
                <a:cs typeface="ＭＳ 明朝"/>
                <a:sym typeface="ＭＳ 明朝"/>
                <a:hlinkClick r:id="rId2" invalidUrl="" action="" tgtFrame="" tooltip="" history="1" highlightClick="0" endSnd="0"/>
              </a:rPr>
              <a:t>列</a:t>
            </a:r>
            <a:r>
              <a:rPr>
                <a:latin typeface="宋体"/>
                <a:ea typeface="宋体"/>
                <a:cs typeface="宋体"/>
                <a:sym typeface="宋体"/>
                <a:hlinkClick r:id="rId2" invalidUrl="" action="" tgtFrame="" tooltip="" history="1" highlightClick="0" endSnd="0"/>
              </a:rPr>
              <a:t>实现</a:t>
            </a:r>
            <a:r>
              <a:rPr>
                <a:latin typeface="ＭＳ 明朝"/>
                <a:ea typeface="ＭＳ 明朝"/>
                <a:cs typeface="ＭＳ 明朝"/>
                <a:sym typeface="ＭＳ 明朝"/>
                <a:hlinkClick r:id="rId2" invalidUrl="" action="" tgtFrame="" tooltip="" history="1" highlightClick="0" endSnd="0"/>
              </a:rPr>
              <a:t>精要</a:t>
            </a:r>
            <a:r>
              <a:rPr>
                <a:hlinkClick r:id="rId2" invalidUrl="" action="" tgtFrame="" tooltip="" history="1" highlightClick="0" endSnd="0"/>
              </a:rPr>
              <a:t> by </a:t>
            </a:r>
            <a:r>
              <a:rPr>
                <a:latin typeface="ＭＳ 明朝"/>
                <a:ea typeface="ＭＳ 明朝"/>
                <a:cs typeface="ＭＳ 明朝"/>
                <a:sym typeface="ＭＳ 明朝"/>
                <a:hlinkClick r:id="rId2" invalidUrl="" action="" tgtFrame="" tooltip="" history="1" highlightClick="0" endSnd="0"/>
              </a:rPr>
              <a:t>美</a:t>
            </a:r>
            <a:r>
              <a:rPr>
                <a:latin typeface="宋体"/>
                <a:ea typeface="宋体"/>
                <a:cs typeface="宋体"/>
                <a:sym typeface="宋体"/>
                <a:hlinkClick r:id="rId2" invalidUrl="" action="" tgtFrame="" tooltip="" history="1" highlightClick="0" endSnd="0"/>
              </a:rPr>
              <a:t>团</a:t>
            </a:r>
            <a:endParaRPr>
              <a:solidFill>
                <a:srgbClr val="646464"/>
              </a:solidFill>
            </a:endParaRPr>
          </a:p>
          <a:p>
            <a:pPr marL="157914" indent="-157914" defTabSz="411479">
              <a:lnSpc>
                <a:spcPts val="6100"/>
              </a:lnSpc>
              <a:spcBef>
                <a:spcPts val="400"/>
              </a:spcBef>
              <a:defRPr sz="3420">
                <a:solidFill>
                  <a:srgbClr val="2C9EDB"/>
                </a:solidFill>
                <a:latin typeface="PT Sans"/>
                <a:ea typeface="PT Sans"/>
                <a:cs typeface="PT Sans"/>
                <a:sym typeface="PT Sans"/>
              </a:defRPr>
            </a:pPr>
            <a:r>
              <a:rPr>
                <a:hlinkClick r:id="rId3" invalidUrl="" action="" tgtFrame="" tooltip="" history="1" highlightClick="0" endSnd="0"/>
              </a:rPr>
              <a:t>Kafka design concerns</a:t>
            </a:r>
            <a:endParaRPr>
              <a:solidFill>
                <a:srgbClr val="646464"/>
              </a:solidFill>
            </a:endParaRPr>
          </a:p>
          <a:p>
            <a:pPr marL="157914" indent="-157914" defTabSz="411479">
              <a:lnSpc>
                <a:spcPts val="6100"/>
              </a:lnSpc>
              <a:spcBef>
                <a:spcPts val="400"/>
              </a:spcBef>
              <a:defRPr sz="3420">
                <a:solidFill>
                  <a:srgbClr val="2C9EDB"/>
                </a:solidFill>
                <a:latin typeface="PT Sans"/>
                <a:ea typeface="PT Sans"/>
                <a:cs typeface="PT Sans"/>
                <a:sym typeface="PT Sans"/>
              </a:defRPr>
            </a:pPr>
            <a:r>
              <a:rPr>
                <a:hlinkClick r:id="rId4" invalidUrl="" action="" tgtFrame="" tooltip="" history="1" highlightClick="0" endSnd="0"/>
              </a:rPr>
              <a:t>kafka documentation</a:t>
            </a:r>
            <a:endParaRPr>
              <a:solidFill>
                <a:srgbClr val="646464"/>
              </a:solidFill>
            </a:endParaRPr>
          </a:p>
          <a:p>
            <a:pPr marL="157914" indent="-157914" defTabSz="411479">
              <a:lnSpc>
                <a:spcPts val="6100"/>
              </a:lnSpc>
              <a:spcBef>
                <a:spcPts val="400"/>
              </a:spcBef>
              <a:defRPr sz="3420">
                <a:solidFill>
                  <a:srgbClr val="2C9EDB"/>
                </a:solidFill>
                <a:latin typeface="PT Sans"/>
                <a:ea typeface="PT Sans"/>
                <a:cs typeface="PT Sans"/>
                <a:sym typeface="PT Sans"/>
              </a:defRPr>
            </a:pPr>
            <a:r>
              <a:rPr>
                <a:hlinkClick r:id="rId5" invalidUrl="" action="" tgtFrame="" tooltip="" history="1" highlightClick="0" endSnd="0"/>
              </a:rPr>
              <a:t>Running Kafka At Scale</a:t>
            </a:r>
            <a:endParaRPr>
              <a:solidFill>
                <a:srgbClr val="646464"/>
              </a:solidFill>
            </a:endParaRPr>
          </a:p>
          <a:p>
            <a:pPr marL="157914" indent="-157914" defTabSz="411479">
              <a:lnSpc>
                <a:spcPts val="6100"/>
              </a:lnSpc>
              <a:spcBef>
                <a:spcPts val="400"/>
              </a:spcBef>
              <a:defRPr sz="3420">
                <a:solidFill>
                  <a:srgbClr val="2C9EDB"/>
                </a:solidFill>
                <a:latin typeface="PT Sans"/>
                <a:ea typeface="PT Sans"/>
                <a:cs typeface="PT Sans"/>
                <a:sym typeface="PT Sans"/>
              </a:defRPr>
            </a:pPr>
            <a:r>
              <a:rPr>
                <a:hlinkClick r:id="rId6" invalidUrl="" action="" tgtFrame="" tooltip="" history="1" highlightClick="0" endSnd="0"/>
              </a:rPr>
              <a:t>Reference Guide for Deploying and Configuring Apache Kafka</a:t>
            </a:r>
            <a:endParaRPr>
              <a:solidFill>
                <a:srgbClr val="646464"/>
              </a:solidFill>
            </a:endParaRPr>
          </a:p>
          <a:p>
            <a:pPr marL="157914" indent="-157914" defTabSz="411479">
              <a:lnSpc>
                <a:spcPts val="6100"/>
              </a:lnSpc>
              <a:spcBef>
                <a:spcPts val="400"/>
              </a:spcBef>
              <a:defRPr sz="3420">
                <a:solidFill>
                  <a:srgbClr val="2C9EDB"/>
                </a:solidFill>
                <a:latin typeface="PT Sans"/>
                <a:ea typeface="PT Sans"/>
                <a:cs typeface="PT Sans"/>
                <a:sym typeface="PT Sans"/>
              </a:defRPr>
            </a:pPr>
            <a:r>
              <a:rPr>
                <a:hlinkClick r:id="rId7" invalidUrl="" action="" tgtFrame="" tooltip="" history="1" highlightClick="0" endSnd="0"/>
              </a:rPr>
              <a:t>Kafka Ecosystem at LinkedIn</a:t>
            </a:r>
            <a:endParaRPr>
              <a:solidFill>
                <a:srgbClr val="646464"/>
              </a:solidFill>
            </a:endParaRPr>
          </a:p>
          <a:p>
            <a:pPr marL="157914" indent="-157914" defTabSz="411479">
              <a:lnSpc>
                <a:spcPts val="6100"/>
              </a:lnSpc>
              <a:spcBef>
                <a:spcPts val="400"/>
              </a:spcBef>
              <a:defRPr sz="3420">
                <a:solidFill>
                  <a:srgbClr val="2C9EDB"/>
                </a:solidFill>
                <a:latin typeface="PT Sans"/>
                <a:ea typeface="PT Sans"/>
                <a:cs typeface="PT Sans"/>
                <a:sym typeface="PT Sans"/>
              </a:defRPr>
            </a:pPr>
            <a:r>
              <a:rPr>
                <a:hlinkClick r:id="rId8" invalidUrl="" action="" tgtFrame="" tooltip="" history="1" highlightClick="0" endSnd="0"/>
              </a:rPr>
              <a:t>Kafka papers and presentations</a:t>
            </a:r>
            <a:endParaRPr>
              <a:solidFill>
                <a:srgbClr val="646464"/>
              </a:solidFill>
            </a:endParaRPr>
          </a:p>
          <a:p>
            <a:pPr marL="157914" indent="-157914" defTabSz="411479">
              <a:lnSpc>
                <a:spcPts val="6100"/>
              </a:lnSpc>
              <a:spcBef>
                <a:spcPts val="400"/>
              </a:spcBef>
              <a:defRPr sz="3420">
                <a:solidFill>
                  <a:srgbClr val="2C9EDB"/>
                </a:solidFill>
                <a:latin typeface="PT Sans"/>
                <a:ea typeface="PT Sans"/>
                <a:cs typeface="PT Sans"/>
                <a:sym typeface="PT Sans"/>
              </a:defRPr>
            </a:pPr>
            <a:r>
              <a:rPr>
                <a:hlinkClick r:id="rId9" invalidUrl="" action="" tgtFrame="" tooltip="" history="1" highlightClick="0" endSnd="0"/>
              </a:rPr>
              <a:t>Advanced Message Queue Protocol</a:t>
            </a:r>
            <a:endParaRPr>
              <a:solidFill>
                <a:srgbClr val="646464"/>
              </a:solidFill>
            </a:endParaRPr>
          </a:p>
          <a:p>
            <a:pPr marL="157914" indent="-157914" defTabSz="411479">
              <a:lnSpc>
                <a:spcPts val="6100"/>
              </a:lnSpc>
              <a:spcBef>
                <a:spcPts val="400"/>
              </a:spcBef>
              <a:defRPr sz="3420">
                <a:solidFill>
                  <a:srgbClr val="2C9EDB"/>
                </a:solidFill>
                <a:latin typeface="PT Sans"/>
                <a:ea typeface="PT Sans"/>
                <a:cs typeface="PT Sans"/>
                <a:sym typeface="PT Sans"/>
              </a:defRPr>
            </a:pPr>
            <a:r>
              <a:rPr>
                <a:hlinkClick r:id="rId10" invalidUrl="" action="" tgtFrame="" tooltip="" history="1" highlightClick="0" endSnd="0"/>
              </a:rPr>
              <a:t>AMQP architecture</a:t>
            </a:r>
            <a:endParaRPr>
              <a:solidFill>
                <a:srgbClr val="646464"/>
              </a:solidFill>
            </a:endParaRPr>
          </a:p>
          <a:p>
            <a:pPr marL="157914" indent="-157914" defTabSz="411479">
              <a:lnSpc>
                <a:spcPts val="6100"/>
              </a:lnSpc>
              <a:spcBef>
                <a:spcPts val="400"/>
              </a:spcBef>
              <a:defRPr sz="3420">
                <a:solidFill>
                  <a:srgbClr val="2C9EDB"/>
                </a:solidFill>
                <a:latin typeface="PT Sans"/>
                <a:ea typeface="PT Sans"/>
                <a:cs typeface="PT Sans"/>
                <a:sym typeface="PT Sans"/>
              </a:defRPr>
            </a:pPr>
            <a:r>
              <a:rPr>
                <a:hlinkClick r:id="rId11" invalidUrl="" action="" tgtFrame="" tooltip="" history="1" highlightClick="0" endSnd="0"/>
              </a:rPr>
              <a:t>RabbitMQ Internals</a:t>
            </a:r>
            <a:endParaRPr>
              <a:solidFill>
                <a:srgbClr val="646464"/>
              </a:solidFill>
            </a:endParaRPr>
          </a:p>
          <a:p>
            <a:pPr marL="157914" indent="-157914" defTabSz="411479">
              <a:lnSpc>
                <a:spcPts val="6100"/>
              </a:lnSpc>
              <a:spcBef>
                <a:spcPts val="400"/>
              </a:spcBef>
              <a:defRPr sz="3420">
                <a:solidFill>
                  <a:srgbClr val="2C9EDB"/>
                </a:solidFill>
                <a:latin typeface="PT Sans"/>
                <a:ea typeface="PT Sans"/>
                <a:cs typeface="PT Sans"/>
                <a:sym typeface="PT Sans"/>
              </a:defRPr>
            </a:pPr>
            <a:r>
              <a:rPr>
                <a:hlinkClick r:id="rId12" invalidUrl="" action="" tgtFrame="" tooltip="" history="1" highlightClick="0" endSnd="0"/>
              </a:rPr>
              <a:t>RocketMQ</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Q&amp;A"/>
          <p:cNvSpPr txBox="1"/>
          <p:nvPr>
            <p:ph type="title"/>
          </p:nvPr>
        </p:nvSpPr>
        <p:spPr>
          <a:prstGeom prst="rect">
            <a:avLst/>
          </a:prstGeom>
        </p:spPr>
        <p:txBody>
          <a:bodyPr/>
          <a:lstStyle/>
          <a:p>
            <a:pPr/>
            <a:r>
              <a:t>Q&amp;A</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Indiction Training"/>
          <p:cNvSpPr txBox="1"/>
          <p:nvPr>
            <p:ph type="title"/>
          </p:nvPr>
        </p:nvSpPr>
        <p:spPr>
          <a:prstGeom prst="rect">
            <a:avLst/>
          </a:prstGeom>
        </p:spPr>
        <p:txBody>
          <a:bodyPr/>
          <a:lstStyle/>
          <a:p>
            <a:pPr/>
            <a:r>
              <a:t>Indiction Training</a:t>
            </a:r>
          </a:p>
        </p:txBody>
      </p:sp>
      <p:sp>
        <p:nvSpPr>
          <p:cNvPr id="165" name="Product / Develop / Operation…"/>
          <p:cNvSpPr txBox="1"/>
          <p:nvPr>
            <p:ph type="body" idx="1"/>
          </p:nvPr>
        </p:nvSpPr>
        <p:spPr>
          <a:prstGeom prst="rect">
            <a:avLst/>
          </a:prstGeom>
        </p:spPr>
        <p:txBody>
          <a:bodyPr numCol="2" spcCol="554990" anchor="t"/>
          <a:lstStyle/>
          <a:p>
            <a:pPr marL="320040" indent="-320040" defTabSz="420624">
              <a:spcBef>
                <a:spcPts val="3000"/>
              </a:spcBef>
              <a:defRPr sz="2736"/>
            </a:pPr>
            <a:r>
              <a:t>Product / Develop / Operation</a:t>
            </a:r>
          </a:p>
          <a:p>
            <a:pPr marL="320040" indent="-320040" defTabSz="420624">
              <a:spcBef>
                <a:spcPts val="3000"/>
              </a:spcBef>
              <a:defRPr sz="2736"/>
            </a:pPr>
            <a:r>
              <a:t>Software lifecycle</a:t>
            </a:r>
          </a:p>
          <a:p>
            <a:pPr marL="320040" indent="-320040" defTabSz="420624">
              <a:spcBef>
                <a:spcPts val="3000"/>
              </a:spcBef>
              <a:defRPr sz="2736"/>
            </a:pPr>
            <a:r>
              <a:t>ITIL</a:t>
            </a:r>
          </a:p>
          <a:p>
            <a:pPr marL="320040" indent="-320040" defTabSz="420624">
              <a:spcBef>
                <a:spcPts val="3000"/>
              </a:spcBef>
              <a:defRPr sz="2736"/>
            </a:pPr>
            <a:r>
              <a:t>Source Control</a:t>
            </a:r>
          </a:p>
          <a:p>
            <a:pPr marL="320040" indent="-320040" defTabSz="420624">
              <a:spcBef>
                <a:spcPts val="3000"/>
              </a:spcBef>
              <a:defRPr sz="2736"/>
            </a:pPr>
            <a:r>
              <a:t>Evolution of A Website’s Architecture</a:t>
            </a:r>
          </a:p>
          <a:p>
            <a:pPr marL="320040" indent="-320040" defTabSz="420624">
              <a:spcBef>
                <a:spcPts val="3000"/>
              </a:spcBef>
              <a:defRPr sz="2736"/>
            </a:pPr>
            <a:r>
              <a:t>AuAz &amp; SSO</a:t>
            </a:r>
          </a:p>
          <a:p>
            <a:pPr marL="320040" indent="-320040" defTabSz="420624">
              <a:spcBef>
                <a:spcPts val="3000"/>
              </a:spcBef>
              <a:defRPr sz="2736"/>
            </a:pPr>
            <a:r>
              <a:t>Cache</a:t>
            </a:r>
          </a:p>
          <a:p>
            <a:pPr marL="320040" indent="-320040" defTabSz="420624">
              <a:spcBef>
                <a:spcPts val="3000"/>
              </a:spcBef>
              <a:defRPr b="1" i="1" sz="2736">
                <a:latin typeface="Helvetica"/>
                <a:ea typeface="Helvetica"/>
                <a:cs typeface="Helvetica"/>
                <a:sym typeface="Helvetica"/>
              </a:defRPr>
            </a:pPr>
            <a:r>
              <a:t>Message Queue</a:t>
            </a:r>
          </a:p>
          <a:p>
            <a:pPr marL="320040" indent="-320040" defTabSz="420624">
              <a:spcBef>
                <a:spcPts val="3000"/>
              </a:spcBef>
              <a:defRPr sz="2736"/>
            </a:pPr>
            <a:r>
              <a:t>Storage</a:t>
            </a:r>
          </a:p>
          <a:p>
            <a:pPr marL="320040" indent="-320040" defTabSz="420624">
              <a:spcBef>
                <a:spcPts val="3000"/>
              </a:spcBef>
              <a:defRPr sz="2736"/>
            </a:pPr>
            <a:r>
              <a:t>Database and SQL</a:t>
            </a:r>
          </a:p>
          <a:p>
            <a:pPr marL="320040" indent="-320040" defTabSz="420624">
              <a:spcBef>
                <a:spcPts val="3000"/>
              </a:spcBef>
              <a:defRPr sz="2736"/>
            </a:pPr>
            <a:r>
              <a:t>NoSQL &amp; New SQL</a:t>
            </a:r>
          </a:p>
          <a:p>
            <a:pPr marL="320040" indent="-320040" defTabSz="420624">
              <a:spcBef>
                <a:spcPts val="3000"/>
              </a:spcBef>
              <a:defRPr sz="2736"/>
            </a:pPr>
            <a:r>
              <a:t>TOGAF &amp; 4+1 Arch View</a:t>
            </a:r>
          </a:p>
          <a:p>
            <a:pPr marL="320040" indent="-320040" defTabSz="420624">
              <a:spcBef>
                <a:spcPts val="3000"/>
              </a:spcBef>
              <a:defRPr sz="2736"/>
            </a:pPr>
            <a:r>
              <a:t>测试</a:t>
            </a:r>
          </a:p>
          <a:p>
            <a:pPr marL="320040" indent="-320040" defTabSz="420624">
              <a:spcBef>
                <a:spcPts val="3000"/>
              </a:spcBef>
              <a:defRPr sz="2736"/>
            </a:pPr>
            <a:r>
              <a:t>发布</a:t>
            </a:r>
          </a:p>
          <a:p>
            <a:pPr marL="320040" indent="-320040" defTabSz="420624">
              <a:spcBef>
                <a:spcPts val="3000"/>
              </a:spcBef>
              <a:defRPr sz="2736"/>
            </a:pPr>
            <a:r>
              <a:t>监控</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Title"/>
          <p:cNvSpPr txBox="1"/>
          <p:nvPr>
            <p:ph type="title"/>
          </p:nvPr>
        </p:nvSpPr>
        <p:spPr>
          <a:prstGeom prst="rect">
            <a:avLst/>
          </a:prstGeom>
        </p:spPr>
        <p:txBody>
          <a:bodyPr/>
          <a:lstStyle/>
          <a:p>
            <a:pPr/>
          </a:p>
        </p:txBody>
      </p:sp>
      <p:sp>
        <p:nvSpPr>
          <p:cNvPr id="124" name="Body"/>
          <p:cNvSpPr txBox="1"/>
          <p:nvPr>
            <p:ph type="body" idx="1"/>
          </p:nvPr>
        </p:nvSpPr>
        <p:spPr>
          <a:prstGeom prst="rect">
            <a:avLst/>
          </a:prstGeom>
        </p:spPr>
        <p:txBody>
          <a:bodyPr/>
          <a:lstStyle/>
          <a:p>
            <a:pPr/>
          </a:p>
        </p:txBody>
      </p:sp>
      <p:pic>
        <p:nvPicPr>
          <p:cNvPr id="125" name="Image" descr="Image"/>
          <p:cNvPicPr>
            <a:picLocks noChangeAspect="1"/>
          </p:cNvPicPr>
          <p:nvPr/>
        </p:nvPicPr>
        <p:blipFill>
          <a:blip r:embed="rId2">
            <a:extLst/>
          </a:blip>
          <a:stretch>
            <a:fillRect/>
          </a:stretch>
        </p:blipFill>
        <p:spPr>
          <a:xfrm>
            <a:off x="113686" y="412373"/>
            <a:ext cx="12283535" cy="909388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Agenda"/>
          <p:cNvSpPr txBox="1"/>
          <p:nvPr>
            <p:ph type="title"/>
          </p:nvPr>
        </p:nvSpPr>
        <p:spPr>
          <a:prstGeom prst="rect">
            <a:avLst/>
          </a:prstGeom>
        </p:spPr>
        <p:txBody>
          <a:bodyPr/>
          <a:lstStyle/>
          <a:p>
            <a:pPr/>
            <a:r>
              <a:t>Agenda</a:t>
            </a:r>
          </a:p>
        </p:txBody>
      </p:sp>
      <p:sp>
        <p:nvSpPr>
          <p:cNvPr id="128" name="What’s Message Queue…"/>
          <p:cNvSpPr txBox="1"/>
          <p:nvPr>
            <p:ph type="body" idx="1"/>
          </p:nvPr>
        </p:nvSpPr>
        <p:spPr>
          <a:xfrm>
            <a:off x="952500" y="1994575"/>
            <a:ext cx="11099800" cy="7218509"/>
          </a:xfrm>
          <a:prstGeom prst="rect">
            <a:avLst/>
          </a:prstGeom>
        </p:spPr>
        <p:txBody>
          <a:bodyPr anchor="t"/>
          <a:lstStyle/>
          <a:p>
            <a:pPr/>
            <a:r>
              <a:t>What’s Message Queue</a:t>
            </a:r>
          </a:p>
          <a:p>
            <a:pPr/>
            <a:r>
              <a:t>Key Points</a:t>
            </a:r>
          </a:p>
          <a:p>
            <a:pPr/>
            <a:r>
              <a:t>Message Implementations</a:t>
            </a:r>
          </a:p>
          <a:p>
            <a:pPr/>
            <a:r>
              <a:t>Q&amp;A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What’s Message Queue"/>
          <p:cNvSpPr txBox="1"/>
          <p:nvPr>
            <p:ph type="title"/>
          </p:nvPr>
        </p:nvSpPr>
        <p:spPr>
          <a:prstGeom prst="rect">
            <a:avLst/>
          </a:prstGeom>
        </p:spPr>
        <p:txBody>
          <a:bodyPr/>
          <a:lstStyle/>
          <a:p>
            <a:pPr/>
            <a:r>
              <a:t>What’s Message Queue</a:t>
            </a:r>
          </a:p>
        </p:txBody>
      </p:sp>
      <p:sp>
        <p:nvSpPr>
          <p:cNvPr id="131" name="Message queues provide an asynchronous communications protocol, meaning that the sender and receiver of the message do not need to interact with the message queue at the same time. Messages placed onto the queue are stored until the recipient retrieves them. Message queues have implicit or explicit limits on the size of data that may be transmitted in a single message and the number of messages that may remain outstanding on the queue.…"/>
          <p:cNvSpPr txBox="1"/>
          <p:nvPr>
            <p:ph type="body" idx="1"/>
          </p:nvPr>
        </p:nvSpPr>
        <p:spPr>
          <a:xfrm>
            <a:off x="952500" y="2080591"/>
            <a:ext cx="11388552" cy="7319618"/>
          </a:xfrm>
          <a:prstGeom prst="rect">
            <a:avLst/>
          </a:prstGeom>
        </p:spPr>
        <p:txBody>
          <a:bodyPr anchor="t"/>
          <a:lstStyle/>
          <a:p>
            <a:pPr marL="431165" indent="-431165" defTabSz="566674">
              <a:spcBef>
                <a:spcPts val="4000"/>
              </a:spcBef>
              <a:defRPr sz="3686"/>
            </a:pPr>
            <a:r>
              <a:t>Message queues provide an </a:t>
            </a:r>
            <a:r>
              <a:rPr b="1" i="1">
                <a:latin typeface="Helvetica"/>
                <a:ea typeface="Helvetica"/>
                <a:cs typeface="Helvetica"/>
                <a:sym typeface="Helvetica"/>
              </a:rPr>
              <a:t>asynchronous communications</a:t>
            </a:r>
            <a:r>
              <a:t> protocol, meaning that the </a:t>
            </a:r>
            <a:r>
              <a:rPr b="1" i="1">
                <a:latin typeface="Helvetica"/>
                <a:ea typeface="Helvetica"/>
                <a:cs typeface="Helvetica"/>
                <a:sym typeface="Helvetica"/>
              </a:rPr>
              <a:t>sender and receiver</a:t>
            </a:r>
            <a:r>
              <a:t> of the message do not need to interact with the message queue at the same time. Messages placed onto the queue </a:t>
            </a:r>
            <a:r>
              <a:rPr b="1" i="1">
                <a:latin typeface="Helvetica"/>
                <a:ea typeface="Helvetica"/>
                <a:cs typeface="Helvetica"/>
                <a:sym typeface="Helvetica"/>
              </a:rPr>
              <a:t>are stored until the recipient retrieves them</a:t>
            </a:r>
            <a:r>
              <a:t>. Message queues have implicit or explicit limits on the </a:t>
            </a:r>
            <a:r>
              <a:rPr b="1" i="1">
                <a:latin typeface="Helvetica"/>
                <a:ea typeface="Helvetica"/>
                <a:cs typeface="Helvetica"/>
                <a:sym typeface="Helvetica"/>
              </a:rPr>
              <a:t>size of data</a:t>
            </a:r>
            <a:r>
              <a:t> that may be transmitted in a single message and the number of messages that may remain outstanding on the queue.</a:t>
            </a:r>
          </a:p>
          <a:p>
            <a:pPr marL="431165" indent="-431165" defTabSz="566674">
              <a:spcBef>
                <a:spcPts val="4000"/>
              </a:spcBef>
              <a:defRPr sz="3686"/>
            </a:pPr>
            <a:r>
              <a:t>Implementation：ZeroMQ, RabbitMQ, ActiveMQ, Kafka, RocketMQ etc</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What’s Message Queue"/>
          <p:cNvSpPr txBox="1"/>
          <p:nvPr>
            <p:ph type="title"/>
          </p:nvPr>
        </p:nvSpPr>
        <p:spPr>
          <a:prstGeom prst="rect">
            <a:avLst/>
          </a:prstGeom>
        </p:spPr>
        <p:txBody>
          <a:bodyPr/>
          <a:lstStyle/>
          <a:p>
            <a:pPr/>
            <a:r>
              <a:t>What’s Message Queue</a:t>
            </a:r>
          </a:p>
        </p:txBody>
      </p:sp>
      <p:sp>
        <p:nvSpPr>
          <p:cNvPr id="134" name="Body"/>
          <p:cNvSpPr txBox="1"/>
          <p:nvPr>
            <p:ph type="body" idx="1"/>
          </p:nvPr>
        </p:nvSpPr>
        <p:spPr>
          <a:prstGeom prst="rect">
            <a:avLst/>
          </a:prstGeom>
        </p:spPr>
        <p:txBody>
          <a:bodyPr/>
          <a:lstStyle/>
          <a:p>
            <a:pPr/>
          </a:p>
        </p:txBody>
      </p:sp>
      <p:pic>
        <p:nvPicPr>
          <p:cNvPr id="135" name="Image" descr="Image"/>
          <p:cNvPicPr>
            <a:picLocks noChangeAspect="1"/>
          </p:cNvPicPr>
          <p:nvPr/>
        </p:nvPicPr>
        <p:blipFill>
          <a:blip r:embed="rId2">
            <a:extLst/>
          </a:blip>
          <a:stretch>
            <a:fillRect/>
          </a:stretch>
        </p:blipFill>
        <p:spPr>
          <a:xfrm>
            <a:off x="1109542" y="2292928"/>
            <a:ext cx="10165960" cy="715805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Why using Message Queue"/>
          <p:cNvSpPr txBox="1"/>
          <p:nvPr>
            <p:ph type="title"/>
          </p:nvPr>
        </p:nvSpPr>
        <p:spPr>
          <a:prstGeom prst="rect">
            <a:avLst/>
          </a:prstGeom>
        </p:spPr>
        <p:txBody>
          <a:bodyPr/>
          <a:lstStyle>
            <a:lvl1pPr defTabSz="508254">
              <a:defRPr sz="6960"/>
            </a:lvl1pPr>
          </a:lstStyle>
          <a:p>
            <a:pPr/>
            <a:r>
              <a:t>Why using Message Queue</a:t>
            </a:r>
          </a:p>
        </p:txBody>
      </p:sp>
      <p:sp>
        <p:nvSpPr>
          <p:cNvPr id="138" name="Decoupling…"/>
          <p:cNvSpPr txBox="1"/>
          <p:nvPr>
            <p:ph type="body" idx="1"/>
          </p:nvPr>
        </p:nvSpPr>
        <p:spPr>
          <a:prstGeom prst="rect">
            <a:avLst/>
          </a:prstGeom>
        </p:spPr>
        <p:txBody>
          <a:bodyPr anchor="t"/>
          <a:lstStyle/>
          <a:p>
            <a:pPr/>
            <a:r>
              <a:t>Decoupling</a:t>
            </a:r>
          </a:p>
          <a:p>
            <a:pPr/>
            <a:r>
              <a:t>Asynchronous Communication</a:t>
            </a:r>
          </a:p>
          <a:p>
            <a:pPr/>
            <a:r>
              <a:t>Buffering</a:t>
            </a:r>
          </a:p>
          <a:p>
            <a:pPr/>
            <a:r>
              <a:t>Scalability</a:t>
            </a:r>
          </a:p>
          <a:p>
            <a:pPr/>
            <a:r>
              <a:t>Redundancy</a:t>
            </a:r>
          </a:p>
          <a:p>
            <a:pPr/>
            <a:r>
              <a:t>Resiliency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Key Points"/>
          <p:cNvSpPr txBox="1"/>
          <p:nvPr>
            <p:ph type="title"/>
          </p:nvPr>
        </p:nvSpPr>
        <p:spPr>
          <a:prstGeom prst="rect">
            <a:avLst/>
          </a:prstGeom>
        </p:spPr>
        <p:txBody>
          <a:bodyPr/>
          <a:lstStyle/>
          <a:p>
            <a:pPr/>
            <a:r>
              <a:t>Key Points</a:t>
            </a:r>
          </a:p>
        </p:txBody>
      </p:sp>
      <p:sp>
        <p:nvSpPr>
          <p:cNvPr id="141" name="Delivery: at-most-once / at-least-once /exactly-once…"/>
          <p:cNvSpPr txBox="1"/>
          <p:nvPr>
            <p:ph type="body" idx="1"/>
          </p:nvPr>
        </p:nvSpPr>
        <p:spPr>
          <a:prstGeom prst="rect">
            <a:avLst/>
          </a:prstGeom>
        </p:spPr>
        <p:txBody>
          <a:bodyPr anchor="t"/>
          <a:lstStyle/>
          <a:p>
            <a:pPr/>
            <a:r>
              <a:t>Delivery: at-most-once / at-least-once /exactly-once</a:t>
            </a:r>
          </a:p>
          <a:p>
            <a:pPr/>
            <a:r>
              <a:t>Durability: Memory / Disk / DB </a:t>
            </a:r>
          </a:p>
          <a:p>
            <a:pPr/>
            <a:r>
              <a:t>Receipt notification: Ack</a:t>
            </a:r>
          </a:p>
          <a:p>
            <a:pPr/>
            <a:r>
              <a:t>Purge: time-to-live</a:t>
            </a:r>
          </a:p>
          <a:p>
            <a:pPr/>
            <a:r>
              <a:t>Filter / Security / Batch / Routing / Query Criteria</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Delivery Policy"/>
          <p:cNvSpPr txBox="1"/>
          <p:nvPr>
            <p:ph type="title"/>
          </p:nvPr>
        </p:nvSpPr>
        <p:spPr>
          <a:prstGeom prst="rect">
            <a:avLst/>
          </a:prstGeom>
        </p:spPr>
        <p:txBody>
          <a:bodyPr/>
          <a:lstStyle/>
          <a:p>
            <a:pPr/>
            <a:r>
              <a:t>Delivery Policy</a:t>
            </a:r>
          </a:p>
        </p:txBody>
      </p:sp>
      <p:sp>
        <p:nvSpPr>
          <p:cNvPr id="144" name="at-most-once…"/>
          <p:cNvSpPr txBox="1"/>
          <p:nvPr>
            <p:ph type="body" idx="1"/>
          </p:nvPr>
        </p:nvSpPr>
        <p:spPr>
          <a:prstGeom prst="rect">
            <a:avLst/>
          </a:prstGeom>
        </p:spPr>
        <p:txBody>
          <a:bodyPr anchor="t"/>
          <a:lstStyle/>
          <a:p>
            <a:pPr/>
            <a:r>
              <a:t>at-most-once</a:t>
            </a:r>
          </a:p>
          <a:p>
            <a:pPr lvl="1"/>
            <a:r>
              <a:t>fire &amp; forget</a:t>
            </a:r>
          </a:p>
          <a:p>
            <a:pPr/>
            <a:r>
              <a:t>at-least-once</a:t>
            </a:r>
          </a:p>
          <a:p>
            <a:pPr lvl="1"/>
            <a:r>
              <a:t>ack</a:t>
            </a:r>
          </a:p>
          <a:p>
            <a:pPr/>
            <a:r>
              <a:t>exactly-once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Durability"/>
          <p:cNvSpPr txBox="1"/>
          <p:nvPr>
            <p:ph type="title"/>
          </p:nvPr>
        </p:nvSpPr>
        <p:spPr>
          <a:prstGeom prst="rect">
            <a:avLst/>
          </a:prstGeom>
        </p:spPr>
        <p:txBody>
          <a:bodyPr/>
          <a:lstStyle/>
          <a:p>
            <a:pPr/>
            <a:r>
              <a:t>Durability</a:t>
            </a:r>
          </a:p>
        </p:txBody>
      </p:sp>
      <p:sp>
        <p:nvSpPr>
          <p:cNvPr id="147" name="No persistence: zeromq, akka…"/>
          <p:cNvSpPr txBox="1"/>
          <p:nvPr>
            <p:ph type="body" sz="half" idx="1"/>
          </p:nvPr>
        </p:nvSpPr>
        <p:spPr>
          <a:xfrm>
            <a:off x="952500" y="2590800"/>
            <a:ext cx="11099800" cy="3597229"/>
          </a:xfrm>
          <a:prstGeom prst="rect">
            <a:avLst/>
          </a:prstGeom>
        </p:spPr>
        <p:txBody>
          <a:bodyPr anchor="t"/>
          <a:lstStyle/>
          <a:p>
            <a:pPr/>
            <a:r>
              <a:t>No persistence: zeromq, akka</a:t>
            </a:r>
          </a:p>
          <a:p>
            <a:pPr/>
            <a:r>
              <a:t>DB: RabbitMQ / RocketMQ</a:t>
            </a:r>
          </a:p>
          <a:p>
            <a:pPr/>
            <a:r>
              <a:t>Disk: Kafka, RoketMQ</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