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zhihu.com/topic/19551325/hot" TargetMode="External"/><Relationship Id="rId3" Type="http://schemas.openxmlformats.org/officeDocument/2006/relationships/hyperlink" Target="https://www.zhihu.com/topic/19551958/hot" TargetMode="External"/><Relationship Id="rId4" Type="http://schemas.openxmlformats.org/officeDocument/2006/relationships/hyperlink" Target="https://shubhamjain.co/2015/01/19/hackers-are-the-real-10x-engineers/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duct, R&amp;D and Oper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Product, R&amp;D and Operation</a:t>
            </a:r>
          </a:p>
        </p:txBody>
      </p:sp>
      <p:sp>
        <p:nvSpPr>
          <p:cNvPr id="120" name="Back to Basics"/>
          <p:cNvSpPr txBox="1"/>
          <p:nvPr>
            <p:ph type="subTitle" sz="quarter" idx="1"/>
          </p:nvPr>
        </p:nvSpPr>
        <p:spPr>
          <a:xfrm>
            <a:off x="805950" y="857040"/>
            <a:ext cx="10464801" cy="1130301"/>
          </a:xfrm>
          <a:prstGeom prst="rect">
            <a:avLst/>
          </a:prstGeom>
        </p:spPr>
        <p:txBody>
          <a:bodyPr/>
          <a:lstStyle>
            <a:lvl1pPr algn="l">
              <a:defRPr sz="5400"/>
            </a:lvl1pPr>
          </a:lstStyle>
          <a:p>
            <a:pPr/>
            <a:r>
              <a:t>Back to Basics</a:t>
            </a:r>
          </a:p>
        </p:txBody>
      </p:sp>
      <p:sp>
        <p:nvSpPr>
          <p:cNvPr id="121" name="PuGong"/>
          <p:cNvSpPr txBox="1"/>
          <p:nvPr/>
        </p:nvSpPr>
        <p:spPr>
          <a:xfrm>
            <a:off x="2166607" y="5501738"/>
            <a:ext cx="10464801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r">
              <a:defRPr sz="4700"/>
            </a:lvl1pPr>
          </a:lstStyle>
          <a:p>
            <a:pPr/>
            <a:r>
              <a:t>PuGong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项目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项目制</a:t>
            </a:r>
          </a:p>
        </p:txBody>
      </p:sp>
      <p:sp>
        <p:nvSpPr>
          <p:cNvPr id="148" name="Triangle"/>
          <p:cNvSpPr/>
          <p:nvPr/>
        </p:nvSpPr>
        <p:spPr>
          <a:xfrm>
            <a:off x="2403735" y="2881918"/>
            <a:ext cx="7907500" cy="51145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49" name="Project Manager"/>
          <p:cNvSpPr txBox="1"/>
          <p:nvPr/>
        </p:nvSpPr>
        <p:spPr>
          <a:xfrm>
            <a:off x="7823495" y="4143902"/>
            <a:ext cx="348523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Project Manager</a:t>
            </a:r>
          </a:p>
        </p:txBody>
      </p:sp>
      <p:sp>
        <p:nvSpPr>
          <p:cNvPr id="150" name="Sales"/>
          <p:cNvSpPr txBox="1"/>
          <p:nvPr/>
        </p:nvSpPr>
        <p:spPr>
          <a:xfrm>
            <a:off x="2682203" y="4537205"/>
            <a:ext cx="12321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Sales</a:t>
            </a:r>
          </a:p>
        </p:txBody>
      </p:sp>
      <p:sp>
        <p:nvSpPr>
          <p:cNvPr id="151" name="R&amp;D"/>
          <p:cNvSpPr txBox="1"/>
          <p:nvPr/>
        </p:nvSpPr>
        <p:spPr>
          <a:xfrm>
            <a:off x="5598259" y="8196769"/>
            <a:ext cx="10543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R&amp;D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ales打单（确定项目范围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Sales打单（确定项目范围）</a:t>
            </a:r>
          </a:p>
          <a:p>
            <a:pPr/>
            <a:r>
              <a:t>Project Manager 协调资源</a:t>
            </a:r>
          </a:p>
          <a:p>
            <a:pPr/>
            <a:r>
              <a:t>Dev团队实施及Early Support</a:t>
            </a:r>
          </a:p>
          <a:p>
            <a:pPr/>
            <a:r>
              <a:t>Support by Dev团队或专门的支持团队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产品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产品型</a:t>
            </a:r>
          </a:p>
        </p:txBody>
      </p:sp>
      <p:sp>
        <p:nvSpPr>
          <p:cNvPr id="157" name="Triangle"/>
          <p:cNvSpPr/>
          <p:nvPr/>
        </p:nvSpPr>
        <p:spPr>
          <a:xfrm>
            <a:off x="2403735" y="2881918"/>
            <a:ext cx="7907500" cy="51145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58" name="Operation"/>
          <p:cNvSpPr txBox="1"/>
          <p:nvPr/>
        </p:nvSpPr>
        <p:spPr>
          <a:xfrm>
            <a:off x="8083255" y="4427299"/>
            <a:ext cx="21470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Operation</a:t>
            </a:r>
          </a:p>
        </p:txBody>
      </p:sp>
      <p:sp>
        <p:nvSpPr>
          <p:cNvPr id="159" name="Production"/>
          <p:cNvSpPr txBox="1"/>
          <p:nvPr/>
        </p:nvSpPr>
        <p:spPr>
          <a:xfrm>
            <a:off x="2139964" y="4537205"/>
            <a:ext cx="231663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Production</a:t>
            </a:r>
          </a:p>
        </p:txBody>
      </p:sp>
      <p:sp>
        <p:nvSpPr>
          <p:cNvPr id="160" name="R&amp;D"/>
          <p:cNvSpPr txBox="1"/>
          <p:nvPr/>
        </p:nvSpPr>
        <p:spPr>
          <a:xfrm>
            <a:off x="5598259" y="8196769"/>
            <a:ext cx="10543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R&amp;D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Product: 确定产品范围和功能迭代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Product: 确定产品范围和功能迭代</a:t>
            </a:r>
          </a:p>
          <a:p>
            <a:pPr/>
            <a:r>
              <a:t>Dev: 设计，实现以及三线支持</a:t>
            </a:r>
          </a:p>
          <a:p>
            <a:pPr/>
            <a:r>
              <a:t>Operation: 线上产品运营，一线&amp;二线支持</a:t>
            </a:r>
          </a:p>
          <a:p>
            <a:pPr/>
            <a:r>
              <a:t>PRJ：根据预算，资源在一定时间内完成某些目标</a:t>
            </a:r>
          </a:p>
          <a:p>
            <a:pPr/>
            <a:r>
              <a:t>OPS：运维，服务器／网络等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rodu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Product</a:t>
            </a:r>
          </a:p>
        </p:txBody>
      </p:sp>
      <p:sp>
        <p:nvSpPr>
          <p:cNvPr id="166" name="Product Management is a strategic and business-oriented role, focused on delivering solutions to market need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77825" indent="-377825" defTabSz="496570">
              <a:spcBef>
                <a:spcPts val="3500"/>
              </a:spcBef>
              <a:defRPr sz="3230"/>
            </a:pPr>
            <a:r>
              <a:t>Product Management is a strategic and business-oriented role, focused on delivering solutions to market needs.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Product Managers...</a:t>
            </a:r>
          </a:p>
          <a:p>
            <a:pPr lvl="1" marL="755650" indent="-377825" defTabSz="496570">
              <a:spcBef>
                <a:spcPts val="3500"/>
              </a:spcBef>
              <a:buChar char="‣"/>
              <a:defRPr sz="3230"/>
            </a:pPr>
            <a:r>
              <a:t>Identify profitable opportunities that meet market needs</a:t>
            </a:r>
          </a:p>
          <a:p>
            <a:pPr lvl="1" marL="755650" indent="-377825" defTabSz="496570">
              <a:spcBef>
                <a:spcPts val="3500"/>
              </a:spcBef>
              <a:buChar char="‣"/>
              <a:defRPr sz="3230"/>
            </a:pPr>
            <a:r>
              <a:t>Launch products into the market</a:t>
            </a:r>
          </a:p>
          <a:p>
            <a:pPr lvl="1" marL="755650" indent="-377825" defTabSz="496570">
              <a:spcBef>
                <a:spcPts val="3500"/>
              </a:spcBef>
              <a:buChar char="‣"/>
              <a:defRPr sz="3230"/>
            </a:pPr>
            <a:r>
              <a:t>Oversee products already in the market</a:t>
            </a:r>
          </a:p>
          <a:p>
            <a:pPr lvl="1" marL="755650" indent="-377825" defTabSz="496570">
              <a:spcBef>
                <a:spcPts val="3500"/>
              </a:spcBef>
              <a:buChar char="‣"/>
              <a:defRPr sz="3230"/>
            </a:pPr>
            <a:r>
              <a:t>Sunset products that longer meet market needs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&amp;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R&amp;D</a:t>
            </a:r>
          </a:p>
        </p:txBody>
      </p:sp>
      <p:sp>
        <p:nvSpPr>
          <p:cNvPr id="169" name="Func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77825" indent="-377825" defTabSz="496570">
              <a:spcBef>
                <a:spcPts val="3500"/>
              </a:spcBef>
              <a:defRPr sz="3230"/>
            </a:pPr>
            <a:r>
              <a:t>Functions</a:t>
            </a:r>
          </a:p>
          <a:p>
            <a:pPr lvl="1" marL="755650" indent="-377825" defTabSz="496570">
              <a:spcBef>
                <a:spcPts val="3500"/>
              </a:spcBef>
              <a:defRPr sz="3230"/>
            </a:pPr>
            <a:r>
              <a:t>技术可行性分析（ProtoType）</a:t>
            </a:r>
          </a:p>
          <a:p>
            <a:pPr lvl="1" marL="755650" indent="-377825" defTabSz="496570">
              <a:spcBef>
                <a:spcPts val="3500"/>
              </a:spcBef>
              <a:defRPr sz="3230"/>
            </a:pPr>
            <a:r>
              <a:t>按照规划实施产品迭代</a:t>
            </a:r>
          </a:p>
          <a:p>
            <a:pPr lvl="1" marL="755650" indent="-377825" defTabSz="496570">
              <a:spcBef>
                <a:spcPts val="3500"/>
              </a:spcBef>
              <a:defRPr sz="3230"/>
            </a:pPr>
            <a:r>
              <a:t>线上问题解决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Members: Professionals like Architect，Specialist，Dev，QA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NEED to know Tech Domain &amp; Product Domain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运营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运营</a:t>
            </a:r>
          </a:p>
        </p:txBody>
      </p:sp>
      <p:sp>
        <p:nvSpPr>
          <p:cNvPr id="172" name="让产品运行的更好，运行的更久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04495" indent="-404495" defTabSz="531622">
              <a:spcBef>
                <a:spcPts val="3800"/>
              </a:spcBef>
              <a:defRPr sz="3458"/>
            </a:pPr>
            <a:r>
              <a:t>让产品运行的更好，运行的更久</a:t>
            </a:r>
          </a:p>
          <a:p>
            <a:pPr lvl="1" marL="808990" indent="-404495" defTabSz="531622">
              <a:spcBef>
                <a:spcPts val="3800"/>
              </a:spcBef>
              <a:defRPr sz="3458"/>
            </a:pPr>
            <a:r>
              <a:t>市场运营：marketing</a:t>
            </a:r>
          </a:p>
          <a:p>
            <a:pPr lvl="1" marL="808990" indent="-404495" defTabSz="531622">
              <a:spcBef>
                <a:spcPts val="3800"/>
              </a:spcBef>
              <a:defRPr sz="3458"/>
            </a:pPr>
            <a:r>
              <a:t>用户运营：UGC</a:t>
            </a:r>
          </a:p>
          <a:p>
            <a:pPr lvl="1" marL="808990" indent="-404495" defTabSz="531622">
              <a:spcBef>
                <a:spcPts val="3800"/>
              </a:spcBef>
              <a:defRPr sz="3458"/>
            </a:pPr>
            <a:r>
              <a:t>内容运营：UGC／大牛</a:t>
            </a:r>
          </a:p>
          <a:p>
            <a:pPr lvl="1" marL="808990" indent="-404495" defTabSz="531622">
              <a:spcBef>
                <a:spcPts val="3800"/>
              </a:spcBef>
              <a:defRPr sz="3458"/>
            </a:pPr>
            <a:r>
              <a:t>社区运营：活动</a:t>
            </a:r>
          </a:p>
          <a:p>
            <a:pPr lvl="1" marL="808990" indent="-404495" defTabSz="531622">
              <a:spcBef>
                <a:spcPts val="3800"/>
              </a:spcBef>
              <a:defRPr sz="3458"/>
            </a:pPr>
            <a:r>
              <a:t>商务运营：BD／Sales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roduct Delivery Te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Product Delivery Team</a:t>
            </a:r>
          </a:p>
        </p:txBody>
      </p:sp>
      <p:sp>
        <p:nvSpPr>
          <p:cNvPr id="175" name="产品：想出来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产品：想出来</a:t>
            </a:r>
          </a:p>
          <a:p>
            <a:pPr/>
            <a:r>
              <a:t>R&amp;D：做出来</a:t>
            </a:r>
          </a:p>
          <a:p>
            <a:pPr/>
            <a:r>
              <a:t>运营：用起来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37" y="1474711"/>
            <a:ext cx="12910926" cy="75651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182" name="Product Manger: https://www.zhihu.com/topic/19551325/hot…"/>
          <p:cNvSpPr txBox="1"/>
          <p:nvPr>
            <p:ph type="body" idx="1"/>
          </p:nvPr>
        </p:nvSpPr>
        <p:spPr>
          <a:xfrm>
            <a:off x="952500" y="2200597"/>
            <a:ext cx="11099800" cy="7079606"/>
          </a:xfrm>
          <a:prstGeom prst="rect">
            <a:avLst/>
          </a:prstGeom>
        </p:spPr>
        <p:txBody>
          <a:bodyPr anchor="t"/>
          <a:lstStyle/>
          <a:p>
            <a:pPr/>
            <a:r>
              <a:t>Product Manger: </a:t>
            </a:r>
            <a:r>
              <a:rPr u="sng">
                <a:hlinkClick r:id="rId2" invalidUrl="" action="" tgtFrame="" tooltip="" history="1" highlightClick="0" endSnd="0"/>
              </a:rPr>
              <a:t>https://www.zhihu.com/topic/19551325/hot</a:t>
            </a:r>
            <a:r>
              <a:t>  </a:t>
            </a:r>
          </a:p>
          <a:p>
            <a:pPr/>
            <a:r>
              <a:t>Operation: </a:t>
            </a:r>
            <a:r>
              <a:rPr u="sng">
                <a:hlinkClick r:id="rId3" invalidUrl="" action="" tgtFrame="" tooltip="" history="1" highlightClick="0" endSnd="0"/>
              </a:rPr>
              <a:t>https://www.zhihu.com/topic/19551958/hot</a:t>
            </a:r>
          </a:p>
          <a:p>
            <a:pPr/>
            <a:r>
              <a:t>10x Engineer: </a:t>
            </a:r>
            <a:r>
              <a:rPr u="sng">
                <a:hlinkClick r:id="rId4" invalidUrl="" action="" tgtFrame="" tooltip="" history="1" highlightClick="0" endSnd="0"/>
              </a:rPr>
              <a:t>https://shubhamjain.co/2015/01/19/hackers-are-the-real-10x-engineers/</a:t>
            </a:r>
          </a:p>
          <a:p>
            <a:pPr/>
            <a:r>
              <a:t>Agile &amp; Scrum</a:t>
            </a:r>
          </a:p>
          <a:p>
            <a:pPr/>
            <a:r>
              <a:t>TDD, DDD 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24" name="Why Software is Important…"/>
          <p:cNvSpPr txBox="1"/>
          <p:nvPr>
            <p:ph type="body" idx="1"/>
          </p:nvPr>
        </p:nvSpPr>
        <p:spPr>
          <a:xfrm>
            <a:off x="952500" y="1971517"/>
            <a:ext cx="11099800" cy="6905783"/>
          </a:xfrm>
          <a:prstGeom prst="rect">
            <a:avLst/>
          </a:prstGeom>
        </p:spPr>
        <p:txBody>
          <a:bodyPr anchor="t"/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Why Software is Important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A Typical Software Team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Product Team: Who, What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Dev Team: Who, What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Ops Team: Who, What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How to be an successful team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Why software is importa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/>
            <a:r>
              <a:t>Why software is important</a:t>
            </a:r>
          </a:p>
        </p:txBody>
      </p:sp>
      <p:sp>
        <p:nvSpPr>
          <p:cNvPr id="127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roduct te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Product team</a:t>
            </a:r>
          </a:p>
        </p:txBody>
      </p:sp>
      <p:sp>
        <p:nvSpPr>
          <p:cNvPr id="130" name="Memb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Members</a:t>
            </a:r>
          </a:p>
          <a:p>
            <a:pPr lvl="1"/>
            <a:r>
              <a:t>Product Owner</a:t>
            </a:r>
          </a:p>
          <a:p>
            <a:pPr lvl="1"/>
            <a:r>
              <a:t>Product Manager</a:t>
            </a:r>
          </a:p>
          <a:p>
            <a:pPr lvl="1"/>
            <a:r>
              <a:t>Assist Product Manager</a:t>
            </a:r>
          </a:p>
          <a:p>
            <a:pPr/>
            <a:r>
              <a:t>Responsibility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Dev te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 team</a:t>
            </a:r>
          </a:p>
        </p:txBody>
      </p:sp>
      <p:sp>
        <p:nvSpPr>
          <p:cNvPr id="133" name="Memb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Members</a:t>
            </a:r>
          </a:p>
          <a:p>
            <a:pPr lvl="1"/>
            <a:r>
              <a:t>Dev lead</a:t>
            </a:r>
          </a:p>
          <a:p>
            <a:pPr lvl="1"/>
            <a:r>
              <a:t>Architect</a:t>
            </a:r>
          </a:p>
          <a:p>
            <a:pPr lvl="1"/>
            <a:r>
              <a:t>Software Engineer</a:t>
            </a:r>
          </a:p>
          <a:p>
            <a:pPr/>
            <a:r>
              <a:t>Responsibility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PS te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OPS team</a:t>
            </a:r>
          </a:p>
        </p:txBody>
      </p:sp>
      <p:sp>
        <p:nvSpPr>
          <p:cNvPr id="136" name="Infrastructure OP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284479" indent="-284479" defTabSz="373887">
              <a:spcBef>
                <a:spcPts val="2600"/>
              </a:spcBef>
              <a:defRPr sz="2432"/>
            </a:pPr>
            <a:r>
              <a:t>Infrastructure OPS</a:t>
            </a:r>
          </a:p>
          <a:p>
            <a:pPr lvl="1" marL="568959" indent="-284479" defTabSz="373887">
              <a:spcBef>
                <a:spcPts val="2600"/>
              </a:spcBef>
              <a:defRPr sz="2432"/>
            </a:pPr>
            <a:r>
              <a:t>Infrastructure Engineer</a:t>
            </a:r>
          </a:p>
          <a:p>
            <a:pPr lvl="1" marL="568959" indent="-284479" defTabSz="373887">
              <a:spcBef>
                <a:spcPts val="2600"/>
              </a:spcBef>
              <a:defRPr sz="2432"/>
            </a:pPr>
            <a:r>
              <a:t>DBA</a:t>
            </a:r>
          </a:p>
          <a:p>
            <a:pPr lvl="1" marL="568959" indent="-284479" defTabSz="373887">
              <a:spcBef>
                <a:spcPts val="2600"/>
              </a:spcBef>
              <a:defRPr sz="2432"/>
            </a:pPr>
            <a:r>
              <a:t>Helpdesk</a:t>
            </a:r>
          </a:p>
          <a:p>
            <a:pPr marL="284479" indent="-284479" defTabSz="373887">
              <a:spcBef>
                <a:spcPts val="2600"/>
              </a:spcBef>
              <a:defRPr sz="2432"/>
            </a:pPr>
            <a:r>
              <a:t>Product OPS</a:t>
            </a:r>
          </a:p>
          <a:p>
            <a:pPr lvl="1" marL="568959" indent="-284479" defTabSz="373887">
              <a:spcBef>
                <a:spcPts val="2600"/>
              </a:spcBef>
              <a:defRPr sz="2432"/>
            </a:pPr>
            <a:r>
              <a:t>Marketing OPS</a:t>
            </a:r>
          </a:p>
          <a:p>
            <a:pPr lvl="1" marL="568959" indent="-284479" defTabSz="373887">
              <a:spcBef>
                <a:spcPts val="2600"/>
              </a:spcBef>
              <a:defRPr sz="2432"/>
            </a:pPr>
            <a:r>
              <a:t>Content OPS</a:t>
            </a:r>
          </a:p>
          <a:p>
            <a:pPr lvl="1" marL="568959" indent="-284479" defTabSz="373887">
              <a:spcBef>
                <a:spcPts val="2600"/>
              </a:spcBef>
              <a:defRPr sz="2432"/>
            </a:pPr>
            <a:r>
              <a:t>User OPS</a:t>
            </a:r>
          </a:p>
          <a:p>
            <a:pPr lvl="1" marL="568959" indent="-284479" defTabSz="373887">
              <a:spcBef>
                <a:spcPts val="2600"/>
              </a:spcBef>
              <a:defRPr sz="2432"/>
            </a:pPr>
            <a:r>
              <a:t>BD OPS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PS te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OPS team</a:t>
            </a:r>
          </a:p>
        </p:txBody>
      </p:sp>
      <p:sp>
        <p:nvSpPr>
          <p:cNvPr id="139" name="Responsibilit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Responsibility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2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为什么需要软件研发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为什么需要软件研发</a:t>
            </a:r>
          </a:p>
        </p:txBody>
      </p:sp>
      <p:sp>
        <p:nvSpPr>
          <p:cNvPr id="145" name="Enable 业务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Enable 业务</a:t>
            </a:r>
          </a:p>
          <a:p>
            <a:pPr/>
            <a:r>
              <a:t>优化当前业务</a:t>
            </a:r>
          </a:p>
          <a:p>
            <a:pPr/>
            <a:r>
              <a:t>自动化当前业务的某些流程</a:t>
            </a:r>
          </a:p>
          <a:p>
            <a:pPr/>
            <a:r>
              <a:t>电子化当前业务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