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vagrantup.com/" TargetMode="External"/><Relationship Id="rId3" Type="http://schemas.openxmlformats.org/officeDocument/2006/relationships/hyperlink" Target="https://docs.docker.com/" TargetMode="External"/><Relationship Id="rId4" Type="http://schemas.openxmlformats.org/officeDocument/2006/relationships/hyperlink" Target="https://www.vagrantup.com/docs/" TargetMode="External"/><Relationship Id="rId5" Type="http://schemas.openxmlformats.org/officeDocument/2006/relationships/hyperlink" Target="https://thornelabs.net/2013/11/11/create-a-centos-6-vagrant-base-box-from-scratch-using-virtualbox.html" TargetMode="External"/><Relationship Id="rId6" Type="http://schemas.openxmlformats.org/officeDocument/2006/relationships/hyperlink" Target="https://docker.github.io/engine/tutorials/dockerimages/" TargetMode="External"/><Relationship Id="rId7" Type="http://schemas.openxmlformats.org/officeDocument/2006/relationships/hyperlink" Target="https://docker.github.io/engine/examples/postgresql_service/" TargetMode="External"/><Relationship Id="rId8" Type="http://schemas.openxmlformats.org/officeDocument/2006/relationships/hyperlink" Target="https://docs.docker.com/compose/django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Vagrant or Docker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Choice for development environment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</a:t>
            </a:r>
          </a:p>
          <a:p>
            <a:pPr/>
            <a:r>
              <a:t>Vagrant Usage</a:t>
            </a:r>
          </a:p>
          <a:p>
            <a:pPr/>
            <a:r>
              <a:t>Docker Usage</a:t>
            </a:r>
          </a:p>
          <a:p>
            <a:pPr/>
            <a:r>
              <a:t>Next step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为什么研发环境虚拟化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numCol="2" spcCol="554990" anchor="t"/>
          <a:lstStyle/>
          <a:p>
            <a:pPr marL="440055" indent="-440055" defTabSz="578358">
              <a:spcBef>
                <a:spcPts val="4100"/>
              </a:spcBef>
              <a:defRPr sz="3762"/>
            </a:pPr>
            <a:r>
              <a:t>痛点</a:t>
            </a:r>
          </a:p>
          <a:p>
            <a:pPr lvl="1" marL="880110" indent="-440055" defTabSz="578358">
              <a:spcBef>
                <a:spcPts val="4100"/>
              </a:spcBef>
              <a:defRPr sz="3762"/>
            </a:pPr>
            <a:r>
              <a:t>操作系统不一致</a:t>
            </a:r>
          </a:p>
          <a:p>
            <a:pPr lvl="1" marL="880110" indent="-440055" defTabSz="578358">
              <a:spcBef>
                <a:spcPts val="4100"/>
              </a:spcBef>
              <a:defRPr sz="3762"/>
            </a:pPr>
            <a:r>
              <a:t>编译环境不一致</a:t>
            </a:r>
          </a:p>
          <a:p>
            <a:pPr lvl="1" marL="880110" indent="-440055" defTabSz="578358">
              <a:spcBef>
                <a:spcPts val="4100"/>
              </a:spcBef>
              <a:defRPr sz="3762"/>
            </a:pPr>
            <a:r>
              <a:t>运行的容器等不一致</a:t>
            </a:r>
          </a:p>
          <a:p>
            <a:pPr lvl="1" marL="880110" indent="-440055" defTabSz="578358">
              <a:spcBef>
                <a:spcPts val="4100"/>
              </a:spcBef>
              <a:defRPr sz="3762"/>
            </a:pPr>
            <a:r>
              <a:t>依赖的数据库／redis等</a:t>
            </a:r>
          </a:p>
          <a:p>
            <a:pPr marL="440055" indent="-440055" defTabSz="578358">
              <a:spcBef>
                <a:spcPts val="4100"/>
              </a:spcBef>
              <a:defRPr sz="3762"/>
            </a:pPr>
            <a:r>
              <a:t>理想的研发流程</a:t>
            </a:r>
          </a:p>
          <a:p>
            <a:pPr lvl="1" marL="880110" indent="-440055" defTabSz="578358">
              <a:spcBef>
                <a:spcPts val="4100"/>
              </a:spcBef>
              <a:defRPr sz="3762"/>
            </a:pPr>
            <a:r>
              <a:t>获取源代码</a:t>
            </a:r>
          </a:p>
          <a:p>
            <a:pPr lvl="1" marL="880110" indent="-440055" defTabSz="578358">
              <a:spcBef>
                <a:spcPts val="4100"/>
              </a:spcBef>
              <a:defRPr sz="3762"/>
            </a:pPr>
            <a:r>
              <a:t>运行代码</a:t>
            </a:r>
          </a:p>
          <a:p>
            <a:pPr lvl="1" marL="880110" indent="-440055" defTabSz="578358">
              <a:spcBef>
                <a:spcPts val="4100"/>
              </a:spcBef>
              <a:defRPr sz="3762"/>
            </a:pPr>
            <a:r>
              <a:t>修改代码</a:t>
            </a:r>
          </a:p>
          <a:p>
            <a:pPr lvl="1" marL="880110" indent="-440055" defTabSz="578358">
              <a:spcBef>
                <a:spcPts val="4100"/>
              </a:spcBef>
              <a:defRPr sz="3762"/>
            </a:pPr>
            <a:r>
              <a:t>运行／调试代码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研发虚拟化选择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757869" y="2531184"/>
            <a:ext cx="11965281" cy="6885311"/>
          </a:xfrm>
          <a:prstGeom prst="rect">
            <a:avLst/>
          </a:prstGeom>
        </p:spPr>
        <p:txBody>
          <a:bodyPr numCol="2" spcCol="598264" anchor="t"/>
          <a:lstStyle/>
          <a:p>
            <a:pPr/>
            <a:r>
              <a:t>Vagrant</a:t>
            </a:r>
          </a:p>
          <a:p>
            <a:pPr lvl="1">
              <a:defRPr sz="3200"/>
            </a:pPr>
            <a:r>
              <a:t>A Virutan Machine</a:t>
            </a:r>
          </a:p>
          <a:p>
            <a:pPr lvl="1">
              <a:defRPr sz="3200"/>
            </a:pPr>
            <a:r>
              <a:t>All in one VM</a:t>
            </a:r>
          </a:p>
          <a:p>
            <a:pPr lvl="1">
              <a:defRPr sz="3200"/>
            </a:pPr>
            <a:r>
              <a:t>Share Code Folder</a:t>
            </a:r>
          </a:p>
          <a:p>
            <a:pPr lvl="1">
              <a:defRPr sz="3200"/>
            </a:pPr>
            <a:r>
              <a:t>Ports forward</a:t>
            </a:r>
          </a:p>
          <a:p>
            <a:pPr lvl="1">
              <a:defRPr sz="3200"/>
            </a:pPr>
            <a:r>
              <a:t>Edit Code outside</a:t>
            </a:r>
          </a:p>
          <a:p>
            <a:pPr lvl="1">
              <a:defRPr sz="3200"/>
            </a:pPr>
            <a:r>
              <a:t>Run app inside box</a:t>
            </a:r>
          </a:p>
          <a:p>
            <a:pPr/>
            <a:r>
              <a:t>Docker</a:t>
            </a:r>
          </a:p>
          <a:p>
            <a:pPr lvl="1">
              <a:defRPr sz="3200"/>
            </a:pPr>
            <a:r>
              <a:t>A Container</a:t>
            </a:r>
          </a:p>
          <a:p>
            <a:pPr lvl="1">
              <a:defRPr sz="3200"/>
            </a:pPr>
            <a:r>
              <a:t>one container for one app</a:t>
            </a:r>
          </a:p>
          <a:p>
            <a:pPr lvl="1">
              <a:defRPr sz="3200"/>
            </a:pPr>
            <a:r>
              <a:t>git style modification</a:t>
            </a:r>
          </a:p>
          <a:p>
            <a:pPr lvl="1">
              <a:defRPr sz="3200"/>
            </a:pPr>
            <a:r>
              <a:t>Docker compose</a:t>
            </a:r>
          </a:p>
          <a:p>
            <a:pPr lvl="1">
              <a:defRPr sz="3200"/>
            </a:pPr>
            <a:r>
              <a:t>Copy on volume share</a:t>
            </a:r>
          </a:p>
          <a:p>
            <a:pPr lvl="1">
              <a:defRPr sz="3200"/>
            </a:pPr>
            <a:r>
              <a:t>Ports forward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Vagrant usage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4485" indent="-324485" defTabSz="426466">
              <a:spcBef>
                <a:spcPts val="3000"/>
              </a:spcBef>
              <a:defRPr sz="2774"/>
            </a:pPr>
            <a:r>
              <a:t>Building box </a:t>
            </a:r>
          </a:p>
          <a:p>
            <a:pPr lvl="1" marL="648970" indent="-324485" defTabSz="426466">
              <a:spcBef>
                <a:spcPts val="3000"/>
              </a:spcBef>
              <a:defRPr sz="2774"/>
            </a:pPr>
            <a:r>
              <a:t>Building an VM by Virtualbox/VMWare</a:t>
            </a:r>
          </a:p>
          <a:p>
            <a:pPr lvl="1" marL="648970" indent="-324485" defTabSz="426466">
              <a:spcBef>
                <a:spcPts val="3000"/>
              </a:spcBef>
              <a:defRPr sz="2774"/>
            </a:pPr>
            <a:r>
              <a:t>Convert to vagrant box: vagrant package</a:t>
            </a:r>
          </a:p>
          <a:p>
            <a:pPr lvl="1" marL="648970" indent="-324485" defTabSz="426466">
              <a:spcBef>
                <a:spcPts val="3000"/>
              </a:spcBef>
              <a:defRPr sz="2774"/>
            </a:pPr>
            <a:r>
              <a:t>Set the vagrant env: Vagrant init </a:t>
            </a:r>
          </a:p>
          <a:p>
            <a:pPr lvl="1" marL="648970" indent="-324485" defTabSz="426466">
              <a:spcBef>
                <a:spcPts val="3000"/>
              </a:spcBef>
              <a:defRPr sz="2774"/>
            </a:pPr>
            <a:r>
              <a:t>Customize VagrantFile</a:t>
            </a:r>
          </a:p>
          <a:p>
            <a:pPr marL="324485" indent="-324485" defTabSz="426466">
              <a:spcBef>
                <a:spcPts val="3000"/>
              </a:spcBef>
              <a:defRPr sz="2774"/>
            </a:pPr>
            <a:r>
              <a:t>start the VM: vagrant up</a:t>
            </a:r>
          </a:p>
          <a:p>
            <a:pPr marL="324485" indent="-324485" defTabSz="426466">
              <a:spcBef>
                <a:spcPts val="3000"/>
              </a:spcBef>
              <a:defRPr sz="2774"/>
            </a:pPr>
            <a:r>
              <a:t>SSH to the VM: vagrant ssh</a:t>
            </a:r>
          </a:p>
          <a:p>
            <a:pPr marL="324485" indent="-324485" defTabSz="426466">
              <a:spcBef>
                <a:spcPts val="3000"/>
              </a:spcBef>
              <a:defRPr sz="2774"/>
            </a:pPr>
            <a:r>
              <a:t>Explore the code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Usage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77825" indent="-377825" defTabSz="496570">
              <a:spcBef>
                <a:spcPts val="3500"/>
              </a:spcBef>
              <a:defRPr sz="3230"/>
            </a:pPr>
            <a:r>
              <a:t>Build images</a:t>
            </a:r>
          </a:p>
          <a:p>
            <a:pPr lvl="1" marL="755650" indent="-377825" defTabSz="496570">
              <a:spcBef>
                <a:spcPts val="3500"/>
              </a:spcBef>
              <a:defRPr sz="3230"/>
            </a:pPr>
            <a:r>
              <a:t>DockerFile/Docker Pull</a:t>
            </a:r>
          </a:p>
          <a:p>
            <a:pPr lvl="1" marL="755650" indent="-377825" defTabSz="496570">
              <a:spcBef>
                <a:spcPts val="3500"/>
              </a:spcBef>
              <a:defRPr sz="3230"/>
            </a:pPr>
            <a:r>
              <a:t>Docker commit</a:t>
            </a:r>
          </a:p>
          <a:p>
            <a:pPr lvl="1" marL="755650" indent="-377825" defTabSz="496570">
              <a:spcBef>
                <a:spcPts val="3500"/>
              </a:spcBef>
              <a:defRPr sz="3230"/>
            </a:pPr>
            <a:r>
              <a:t>Docker push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Docker run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docker images  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docker ps / docker kill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Step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77825" indent="-377825" defTabSz="496570">
              <a:spcBef>
                <a:spcPts val="3500"/>
              </a:spcBef>
              <a:defRPr sz="3230"/>
            </a:pPr>
            <a:r>
              <a:t>标准化／虚拟化研发环境两者都可用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Vagrant box可以防在任意http服务器上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Docker Image需要上传到Docker Hub（public／internal）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Vagrant 在标准化研发环境更适合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Docker更适合标准化发布(CI &amp; Production)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两者可以结合起来使用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try and make your choice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0040" indent="-320040" defTabSz="420624">
              <a:spcBef>
                <a:spcPts val="3000"/>
              </a:spcBef>
              <a:defRPr sz="2736"/>
            </a:pPr>
            <a:r>
              <a:t>Vagrant：</a:t>
            </a:r>
            <a:r>
              <a:rPr u="sng">
                <a:hlinkClick r:id="rId2" invalidUrl="" action="" tgtFrame="" tooltip="" history="1" highlightClick="0" endSnd="0"/>
              </a:rPr>
              <a:t>https://www.vagrantup.com/</a:t>
            </a:r>
            <a:r>
              <a:t> </a:t>
            </a:r>
          </a:p>
          <a:p>
            <a:pPr marL="320040" indent="-320040" defTabSz="420624">
              <a:spcBef>
                <a:spcPts val="3000"/>
              </a:spcBef>
              <a:defRPr sz="2736"/>
            </a:pPr>
            <a:r>
              <a:t>Docker：</a:t>
            </a:r>
            <a:r>
              <a:rPr u="sng">
                <a:hlinkClick r:id="rId3" invalidUrl="" action="" tgtFrame="" tooltip="" history="1" highlightClick="0" endSnd="0"/>
              </a:rPr>
              <a:t>https://docs.docker.com/</a:t>
            </a:r>
            <a:r>
              <a:t> </a:t>
            </a:r>
          </a:p>
          <a:p>
            <a:pPr marL="320040" indent="-320040" defTabSz="420624">
              <a:spcBef>
                <a:spcPts val="3000"/>
              </a:spcBef>
              <a:defRPr sz="2736"/>
            </a:pPr>
            <a:r>
              <a:t>Docker Doc: </a:t>
            </a:r>
            <a:r>
              <a:rPr u="sng">
                <a:hlinkClick r:id="rId3" invalidUrl="" action="" tgtFrame="" tooltip="" history="1" highlightClick="0" endSnd="0"/>
              </a:rPr>
              <a:t>https://docs.docker.com/</a:t>
            </a:r>
            <a:r>
              <a:t> </a:t>
            </a:r>
          </a:p>
          <a:p>
            <a:pPr marL="320040" indent="-320040" defTabSz="420624">
              <a:spcBef>
                <a:spcPts val="3000"/>
              </a:spcBef>
              <a:defRPr sz="2736"/>
            </a:pPr>
            <a:r>
              <a:t>Vagrant Doc: </a:t>
            </a:r>
            <a:r>
              <a:rPr u="sng">
                <a:hlinkClick r:id="rId4" invalidUrl="" action="" tgtFrame="" tooltip="" history="1" highlightClick="0" endSnd="0"/>
              </a:rPr>
              <a:t>https://www.vagrantup.com/docs/</a:t>
            </a:r>
            <a:r>
              <a:t> </a:t>
            </a:r>
          </a:p>
          <a:p>
            <a:pPr marL="320040" indent="-320040" defTabSz="420624">
              <a:spcBef>
                <a:spcPts val="3000"/>
              </a:spcBef>
              <a:defRPr sz="2736"/>
            </a:pPr>
            <a:r>
              <a:rPr u="sng">
                <a:hlinkClick r:id="rId5" invalidUrl="" action="" tgtFrame="" tooltip="" history="1" highlightClick="0" endSnd="0"/>
              </a:rPr>
              <a:t>Create a CentOS 6 Vagrant Base Box from Scratch Using VirtualBox</a:t>
            </a:r>
          </a:p>
          <a:p>
            <a:pPr marL="320040" indent="-320040" defTabSz="420624">
              <a:spcBef>
                <a:spcPts val="3000"/>
              </a:spcBef>
              <a:defRPr sz="2736"/>
            </a:pPr>
            <a:r>
              <a:rPr u="sng">
                <a:hlinkClick r:id="rId6" invalidUrl="" action="" tgtFrame="" tooltip="" history="1" highlightClick="0" endSnd="0"/>
              </a:rPr>
              <a:t>Build you own docker images</a:t>
            </a:r>
          </a:p>
          <a:p>
            <a:pPr marL="320040" indent="-320040" defTabSz="420624">
              <a:spcBef>
                <a:spcPts val="3000"/>
              </a:spcBef>
              <a:defRPr sz="2736"/>
            </a:pPr>
            <a:r>
              <a:rPr u="sng">
                <a:hlinkClick r:id="rId7" invalidUrl="" action="" tgtFrame="" tooltip="" history="1" highlightClick="0" endSnd="0"/>
              </a:rPr>
              <a:t>Dockerizing PostgreSQL</a:t>
            </a:r>
          </a:p>
          <a:p>
            <a:pPr marL="320040" indent="-320040" defTabSz="420624">
              <a:spcBef>
                <a:spcPts val="3000"/>
              </a:spcBef>
              <a:defRPr sz="2736"/>
            </a:pPr>
            <a:r>
              <a:rPr u="sng">
                <a:hlinkClick r:id="rId8" invalidUrl="" action="" tgtFrame="" tooltip="" history="1" highlightClick="0" endSnd="0"/>
              </a:rPr>
              <a:t>Docker Compose and Django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