
<file path=[Content_Types].xml><?xml version="1.0" encoding="utf-8"?>
<Types xmlns="http://schemas.openxmlformats.org/package/2006/content-types"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33"/>
  </p:handoutMasterIdLst>
  <p:sldIdLst>
    <p:sldId id="258" r:id="rId3"/>
    <p:sldId id="259" r:id="rId4"/>
    <p:sldId id="269" r:id="rId5"/>
    <p:sldId id="270" r:id="rId6"/>
    <p:sldId id="271" r:id="rId7"/>
    <p:sldId id="281" r:id="rId9"/>
    <p:sldId id="280" r:id="rId10"/>
    <p:sldId id="282" r:id="rId11"/>
    <p:sldId id="284" r:id="rId12"/>
    <p:sldId id="286" r:id="rId13"/>
    <p:sldId id="283" r:id="rId14"/>
    <p:sldId id="262" r:id="rId15"/>
    <p:sldId id="257" r:id="rId16"/>
    <p:sldId id="285" r:id="rId17"/>
    <p:sldId id="297" r:id="rId18"/>
    <p:sldId id="298" r:id="rId19"/>
    <p:sldId id="264" r:id="rId20"/>
    <p:sldId id="265" r:id="rId21"/>
    <p:sldId id="266" r:id="rId22"/>
    <p:sldId id="299" r:id="rId23"/>
    <p:sldId id="256" r:id="rId24"/>
    <p:sldId id="304" r:id="rId25"/>
    <p:sldId id="311" r:id="rId26"/>
    <p:sldId id="261" r:id="rId27"/>
    <p:sldId id="301" r:id="rId28"/>
    <p:sldId id="302" r:id="rId29"/>
    <p:sldId id="303" r:id="rId30"/>
    <p:sldId id="300" r:id="rId31"/>
    <p:sldId id="267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89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tags" Target="../tags/tag1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34055" y="3244850"/>
            <a:ext cx="5723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基于洛伦兹力</a:t>
            </a:r>
            <a:r>
              <a:rPr lang="en-US" altLang="zh-CN"/>
              <a:t>EMAT</a:t>
            </a:r>
            <a:r>
              <a:rPr lang="zh-CN" altLang="en-US"/>
              <a:t>的检测机理与建模分析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68300" y="558800"/>
                <a:ext cx="6731635" cy="21609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优化模型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en-US" altLang="zh-CN"/>
                  <a:t>min.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𝑝𝑒𝑎𝑘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𝑡𝑜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𝑝𝑒𝑎𝑘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𝑓𝑤ℎ𝑚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𝑐𝑜𝑖𝑙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_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𝑤𝑖𝑑𝑡ℎ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r>
                  <a:rPr lang="en-US" altLang="zh-CN"/>
                  <a:t>s.t.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𝑚𝑎𝑥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𝑓𝑤ℎ𝑚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&lt;=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𝜆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𝑙𝑖𝑓𝑡𝑜𝑓𝑓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_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𝑚𝑖𝑛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&lt;=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𝑙𝑖𝑓𝑡𝑜𝑓𝑓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&lt;=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𝑙𝑖𝑓𝑡𝑜𝑓𝑓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_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𝑚𝑎𝑥</m:t>
                    </m:r>
                  </m:oMath>
                </a14:m>
                <a:endParaRPr lang="zh-CN" altLang="en-US"/>
              </a:p>
              <a:p>
                <a:endParaRPr lang="en-US" altLang="zh-CN"/>
              </a:p>
              <a:p>
                <a:r>
                  <a:rPr lang="zh-CN" altLang="en-US"/>
                  <a:t>评价指标</a:t>
                </a:r>
                <a:r>
                  <a:rPr lang="en-US" altLang="zh-CN"/>
                  <a:t>: lamb wave </a:t>
                </a:r>
                <a:r>
                  <a:rPr lang="zh-CN" altLang="en-US"/>
                  <a:t>在不同提离下模态分布</a:t>
                </a:r>
                <a:endParaRPr lang="zh-CN" altLang="en-US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558800"/>
                <a:ext cx="6731635" cy="21609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2023-02-18_09-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430" y="2562860"/>
            <a:ext cx="5770245" cy="3914140"/>
          </a:xfrm>
          <a:prstGeom prst="rect">
            <a:avLst/>
          </a:prstGeom>
        </p:spPr>
      </p:pic>
      <p:pic>
        <p:nvPicPr>
          <p:cNvPr id="7" name="Picture 6" descr="2023-02-18_09-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3355340"/>
            <a:ext cx="3390900" cy="1238250"/>
          </a:xfrm>
          <a:prstGeom prst="rect">
            <a:avLst/>
          </a:prstGeom>
        </p:spPr>
      </p:pic>
      <p:pic>
        <p:nvPicPr>
          <p:cNvPr id="8" name="Picture 7" descr="2023-02-18_09-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045" y="1318895"/>
            <a:ext cx="2533650" cy="1028700"/>
          </a:xfrm>
          <a:prstGeom prst="rect">
            <a:avLst/>
          </a:prstGeom>
        </p:spPr>
      </p:pic>
      <p:pic>
        <p:nvPicPr>
          <p:cNvPr id="9" name="Picture 8" descr="2023-02-18_09-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4867275"/>
            <a:ext cx="451485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5580" y="125095"/>
            <a:ext cx="115036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/>
              <a:t>引用文献：</a:t>
            </a:r>
            <a:endParaRPr lang="zh-CN" altLang="en-US"/>
          </a:p>
          <a:p>
            <a:pPr algn="l"/>
            <a:r>
              <a:rPr lang="en-US" altLang="zh-CN"/>
              <a:t>1. </a:t>
            </a:r>
            <a:r>
              <a:rPr lang="zh-CN" altLang="en-US"/>
              <a:t>Lift-off performance of electromagnetic acoustic transducers (EMATs) for</a:t>
            </a:r>
            <a:r>
              <a:rPr lang="en-US" altLang="zh-CN"/>
              <a:t> </a:t>
            </a:r>
            <a:r>
              <a:rPr lang="zh-CN" altLang="en-US"/>
              <a:t>surface acoustic wave generation</a:t>
            </a:r>
            <a:endParaRPr lang="zh-CN" altLang="en-US"/>
          </a:p>
          <a:p>
            <a:pPr algn="l"/>
            <a:r>
              <a:rPr lang="en-US" altLang="zh-CN"/>
              <a:t>2. Lift-oﬀ compensation for improved accuracy in ultrasonic lamb wave velocity measurements using electromagnetic acoustic transducers (EMATs)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245225" y="1675130"/>
            <a:ext cx="1644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电源模块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284595" y="3700780"/>
            <a:ext cx="1555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接收模块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294120" y="2658110"/>
            <a:ext cx="1546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激励源模块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044825" y="2658745"/>
            <a:ext cx="2007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嵌入式控制模块</a:t>
            </a:r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2824480" y="1339850"/>
            <a:ext cx="2448560" cy="30054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496435" y="3244850"/>
            <a:ext cx="3199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高频大功率电磁超声检测装置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6360" y="139700"/>
            <a:ext cx="36366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便携式电磁超声检测装置研究现状</a:t>
            </a:r>
            <a:endParaRPr lang="zh-CN" alt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1274445" y="937895"/>
          <a:ext cx="900049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050"/>
                <a:gridCol w="1704340"/>
                <a:gridCol w="1706880"/>
                <a:gridCol w="1704975"/>
                <a:gridCol w="1706245"/>
              </a:tblGrid>
              <a:tr h="62357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带宽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最大输出功率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V/I</a:t>
                      </a:r>
                      <a:r>
                        <a:rPr lang="zh-CN" altLang="en-US"/>
                        <a:t>峰峰值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哈尔滨工业大学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样机（</a:t>
                      </a:r>
                      <a:r>
                        <a:rPr lang="en-US" altLang="zh-CN"/>
                        <a:t>2010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重庆大学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样机（</a:t>
                      </a:r>
                      <a:r>
                        <a:rPr lang="en-US" altLang="zh-CN"/>
                        <a:t>2018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天津大学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样机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亚利桑那州立大学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样机</a:t>
                      </a:r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零声科技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产品</a:t>
                      </a:r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Innerspec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产品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本文研发设备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4310" y="205740"/>
            <a:ext cx="27285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电磁超声激励源架构设计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4310" y="205740"/>
            <a:ext cx="3289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电磁超声激励源关键参数计算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8150" y="219710"/>
            <a:ext cx="1654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激励模块</a:t>
            </a:r>
            <a:endParaRPr lang="zh-CN" altLang="en-US"/>
          </a:p>
        </p:txBody>
      </p:sp>
      <p:pic>
        <p:nvPicPr>
          <p:cNvPr id="13" name="Picture 12" descr="TEK000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165" y="996315"/>
            <a:ext cx="4957445" cy="2974975"/>
          </a:xfrm>
          <a:prstGeom prst="rect">
            <a:avLst/>
          </a:prstGeom>
        </p:spPr>
      </p:pic>
      <p:pic>
        <p:nvPicPr>
          <p:cNvPr id="14" name="Picture 13" descr="TEK000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5" y="996315"/>
            <a:ext cx="4956810" cy="29749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038725" y="219710"/>
            <a:ext cx="1654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rgbClr val="0070C0"/>
                </a:solidFill>
              </a:rPr>
              <a:t>补充激励测试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2085" y="144780"/>
            <a:ext cx="1565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接收模块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304020" y="1877695"/>
            <a:ext cx="15951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缓冲电路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312910" y="1186815"/>
            <a:ext cx="1527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衰减电路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97365" y="2627630"/>
            <a:ext cx="1408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滤波电路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9260205" y="4695825"/>
            <a:ext cx="1711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可调增益电路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9280525" y="3335655"/>
            <a:ext cx="1671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高增益电路</a:t>
            </a:r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9412605" y="4015740"/>
            <a:ext cx="1408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滤波电路</a:t>
            </a:r>
            <a:endParaRPr lang="zh-CN" altLang="en-US"/>
          </a:p>
        </p:txBody>
      </p:sp>
      <p:sp>
        <p:nvSpPr>
          <p:cNvPr id="3" name="Rounded Rectangle 2"/>
          <p:cNvSpPr/>
          <p:nvPr/>
        </p:nvSpPr>
        <p:spPr>
          <a:xfrm>
            <a:off x="9201785" y="819150"/>
            <a:ext cx="1829435" cy="45523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2085" y="144780"/>
            <a:ext cx="1565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电源模块</a:t>
            </a:r>
            <a:endParaRPr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5819775" y="711200"/>
            <a:ext cx="2409825" cy="41808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141605" y="475615"/>
            <a:ext cx="4521835" cy="61175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371590" y="1073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物理场</a:t>
            </a:r>
            <a:r>
              <a:rPr lang="en-US" altLang="zh-CN"/>
              <a:t>PDE</a:t>
            </a:r>
            <a:endParaRPr lang="en-US" altLang="zh-CN"/>
          </a:p>
        </p:txBody>
      </p:sp>
      <p:sp>
        <p:nvSpPr>
          <p:cNvPr id="15" name="Text Box 14"/>
          <p:cNvSpPr txBox="1"/>
          <p:nvPr/>
        </p:nvSpPr>
        <p:spPr>
          <a:xfrm>
            <a:off x="1132840" y="1073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能量转换的物理原理</a:t>
            </a:r>
            <a:endParaRPr lang="zh-C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0683240" y="107315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求解方法</a:t>
            </a:r>
            <a:endParaRPr lang="zh-CN" alt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489710" y="732155"/>
            <a:ext cx="1818005" cy="1821180"/>
            <a:chOff x="1485" y="1404"/>
            <a:chExt cx="3330" cy="3335"/>
          </a:xfrm>
        </p:grpSpPr>
        <p:sp>
          <p:nvSpPr>
            <p:cNvPr id="17" name="Rectangles 16"/>
            <p:cNvSpPr/>
            <p:nvPr/>
          </p:nvSpPr>
          <p:spPr>
            <a:xfrm>
              <a:off x="1485" y="3041"/>
              <a:ext cx="3330" cy="16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2385" y="1427"/>
              <a:ext cx="1518" cy="5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2979" y="2727"/>
              <a:ext cx="327" cy="12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82" y="2918"/>
              <a:ext cx="734" cy="2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2632" y="2878"/>
              <a:ext cx="1020" cy="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2385" y="1987"/>
              <a:ext cx="1518" cy="56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2913" y="1404"/>
              <a:ext cx="475" cy="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bg1"/>
                  </a:solidFill>
                </a:rPr>
                <a:t>N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2913" y="1989"/>
              <a:ext cx="475" cy="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bg1"/>
                  </a:solidFill>
                </a:rPr>
                <a:t>S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09880" y="2553335"/>
            <a:ext cx="1245235" cy="1809750"/>
            <a:chOff x="5925" y="1191"/>
            <a:chExt cx="2082" cy="3025"/>
          </a:xfrm>
        </p:grpSpPr>
        <p:sp>
          <p:nvSpPr>
            <p:cNvPr id="35" name="Oval 34"/>
            <p:cNvSpPr/>
            <p:nvPr/>
          </p:nvSpPr>
          <p:spPr>
            <a:xfrm>
              <a:off x="6716" y="2236"/>
              <a:ext cx="500" cy="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507" y="2236"/>
              <a:ext cx="500" cy="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507" y="2976"/>
              <a:ext cx="500" cy="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716" y="2976"/>
              <a:ext cx="500" cy="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716" y="3716"/>
              <a:ext cx="500" cy="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507" y="3716"/>
              <a:ext cx="500" cy="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925" y="2236"/>
              <a:ext cx="500" cy="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925" y="2976"/>
              <a:ext cx="500" cy="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925" y="3716"/>
              <a:ext cx="500" cy="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60" y="2835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772" y="2767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187" y="2767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687" y="2821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85" y="2736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5" y="3551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492" y="3290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92" y="2321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407" y="3344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492" y="3936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352" y="3595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630" y="3455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046" y="3551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327" y="2461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827" y="3551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327" y="4076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407" y="3691"/>
              <a:ext cx="140" cy="1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021" y="1810"/>
              <a:ext cx="1890" cy="0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 Box 75"/>
                <p:cNvSpPr txBox="1"/>
                <p:nvPr/>
              </p:nvSpPr>
              <p:spPr>
                <a:xfrm>
                  <a:off x="5952" y="1191"/>
                  <a:ext cx="1827" cy="61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𝐽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6" name="Text 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" y="1191"/>
                  <a:ext cx="1827" cy="61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 flipH="1">
              <a:off x="5979" y="1987"/>
              <a:ext cx="1848" cy="0"/>
            </a:xfrm>
            <a:prstGeom prst="straightConnector1">
              <a:avLst/>
            </a:prstGeom>
            <a:ln w="19050"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1805305" y="2966720"/>
            <a:ext cx="1478280" cy="1508125"/>
            <a:chOff x="10811" y="7063"/>
            <a:chExt cx="2328" cy="23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 Box 80"/>
                <p:cNvSpPr txBox="1"/>
                <p:nvPr/>
              </p:nvSpPr>
              <p:spPr>
                <a:xfrm>
                  <a:off x="12008" y="8858"/>
                  <a:ext cx="945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1" name="Text 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8" y="8858"/>
                  <a:ext cx="945" cy="58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8" name="Group 117"/>
            <p:cNvGrpSpPr/>
            <p:nvPr/>
          </p:nvGrpSpPr>
          <p:grpSpPr>
            <a:xfrm>
              <a:off x="11433" y="7063"/>
              <a:ext cx="1707" cy="1863"/>
              <a:chOff x="9498" y="2141"/>
              <a:chExt cx="1707" cy="1863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9498" y="2141"/>
                <a:ext cx="500" cy="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9745" y="3864"/>
                <a:ext cx="140" cy="14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9885" y="3934"/>
                <a:ext cx="1321" cy="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811" y="2696"/>
                <a:ext cx="0" cy="1159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9639" y="2756"/>
                <a:ext cx="1" cy="1220"/>
              </a:xfrm>
              <a:prstGeom prst="straightConnector1">
                <a:avLst/>
              </a:prstGeom>
              <a:ln>
                <a:prstDash val="dash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9885" y="3784"/>
                <a:ext cx="1300" cy="2"/>
              </a:xfrm>
              <a:prstGeom prst="straightConnector1">
                <a:avLst/>
              </a:prstGeom>
              <a:ln>
                <a:prstDash val="dash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 Box 94"/>
                <p:cNvSpPr txBox="1"/>
                <p:nvPr/>
              </p:nvSpPr>
              <p:spPr>
                <a:xfrm rot="16200000">
                  <a:off x="10629" y="7810"/>
                  <a:ext cx="945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5" name="Text 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629" y="7810"/>
                  <a:ext cx="945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569970" y="2627630"/>
            <a:ext cx="752475" cy="1846580"/>
            <a:chOff x="12082" y="1648"/>
            <a:chExt cx="1185" cy="29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 Box 82"/>
                <p:cNvSpPr txBox="1"/>
                <p:nvPr/>
              </p:nvSpPr>
              <p:spPr>
                <a:xfrm rot="16200000">
                  <a:off x="10918" y="2812"/>
                  <a:ext cx="2908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𝐹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=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𝐵𝑞</m:t>
                        </m:r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3" name="Text 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918" y="2812"/>
                  <a:ext cx="2908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/>
            <p:nvPr/>
          </p:nvSpPr>
          <p:spPr>
            <a:xfrm>
              <a:off x="12767" y="2821"/>
              <a:ext cx="500" cy="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13018" y="1881"/>
              <a:ext cx="0" cy="115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13018" y="3125"/>
              <a:ext cx="1" cy="1220"/>
            </a:xfrm>
            <a:prstGeom prst="straightConnector1">
              <a:avLst/>
            </a:prstGeom>
            <a:ln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 Box 97"/>
              <p:cNvSpPr txBox="1"/>
              <p:nvPr/>
            </p:nvSpPr>
            <p:spPr>
              <a:xfrm>
                <a:off x="4663440" y="1135380"/>
                <a:ext cx="5789295" cy="7042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=−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I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𝜇𝜎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𝜇𝜀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𝜇𝛻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𝜇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𝛻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8" name="Text 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1135380"/>
                <a:ext cx="5789295" cy="7042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1"/>
          <p:cNvGrpSpPr/>
          <p:nvPr/>
        </p:nvGrpSpPr>
        <p:grpSpPr>
          <a:xfrm>
            <a:off x="1494155" y="4512945"/>
            <a:ext cx="1817370" cy="1821180"/>
            <a:chOff x="443" y="7238"/>
            <a:chExt cx="2862" cy="2868"/>
          </a:xfrm>
        </p:grpSpPr>
        <p:grpSp>
          <p:nvGrpSpPr>
            <p:cNvPr id="122" name="Group 121"/>
            <p:cNvGrpSpPr/>
            <p:nvPr/>
          </p:nvGrpSpPr>
          <p:grpSpPr>
            <a:xfrm>
              <a:off x="443" y="7238"/>
              <a:ext cx="2863" cy="2868"/>
              <a:chOff x="1485" y="1404"/>
              <a:chExt cx="3330" cy="3335"/>
            </a:xfrm>
          </p:grpSpPr>
          <p:sp>
            <p:nvSpPr>
              <p:cNvPr id="123" name="Rectangles 122"/>
              <p:cNvSpPr/>
              <p:nvPr/>
            </p:nvSpPr>
            <p:spPr>
              <a:xfrm>
                <a:off x="1485" y="3041"/>
                <a:ext cx="3330" cy="16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4" name="Rectangles 123"/>
              <p:cNvSpPr/>
              <p:nvPr/>
            </p:nvSpPr>
            <p:spPr>
              <a:xfrm>
                <a:off x="2385" y="1427"/>
                <a:ext cx="1518" cy="56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5" name="Rectangles 124"/>
              <p:cNvSpPr/>
              <p:nvPr/>
            </p:nvSpPr>
            <p:spPr>
              <a:xfrm>
                <a:off x="2979" y="2727"/>
                <a:ext cx="327" cy="1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2782" y="2918"/>
                <a:ext cx="734" cy="2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7" name="Rectangles 126"/>
              <p:cNvSpPr/>
              <p:nvPr/>
            </p:nvSpPr>
            <p:spPr>
              <a:xfrm>
                <a:off x="2632" y="2878"/>
                <a:ext cx="1020" cy="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8" name="Rectangles 127"/>
              <p:cNvSpPr/>
              <p:nvPr/>
            </p:nvSpPr>
            <p:spPr>
              <a:xfrm>
                <a:off x="2385" y="1987"/>
                <a:ext cx="1518" cy="56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9" name="Text Box 128"/>
              <p:cNvSpPr txBox="1"/>
              <p:nvPr/>
            </p:nvSpPr>
            <p:spPr>
              <a:xfrm>
                <a:off x="2913" y="1404"/>
                <a:ext cx="475" cy="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N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 Box 129"/>
              <p:cNvSpPr txBox="1"/>
              <p:nvPr/>
            </p:nvSpPr>
            <p:spPr>
              <a:xfrm>
                <a:off x="2913" y="1989"/>
                <a:ext cx="475" cy="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S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317" y="8678"/>
              <a:ext cx="1134" cy="315"/>
              <a:chOff x="11917" y="5015"/>
              <a:chExt cx="1763" cy="910"/>
            </a:xfrm>
          </p:grpSpPr>
          <p:cxnSp>
            <p:nvCxnSpPr>
              <p:cNvPr id="109" name="Curved Connector 108"/>
              <p:cNvCxnSpPr/>
              <p:nvPr/>
            </p:nvCxnSpPr>
            <p:spPr>
              <a:xfrm>
                <a:off x="11917" y="5015"/>
                <a:ext cx="911" cy="433"/>
              </a:xfrm>
              <a:prstGeom prst="curvedConnector3">
                <a:avLst>
                  <a:gd name="adj1" fmla="val 196597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Curved Connector 109"/>
              <p:cNvCxnSpPr/>
              <p:nvPr/>
            </p:nvCxnSpPr>
            <p:spPr>
              <a:xfrm rot="10800000">
                <a:off x="12848" y="5447"/>
                <a:ext cx="832" cy="478"/>
              </a:xfrm>
              <a:prstGeom prst="curvedConnector3">
                <a:avLst>
                  <a:gd name="adj1" fmla="val 203125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3" name="Down Arrow 112"/>
            <p:cNvSpPr/>
            <p:nvPr/>
          </p:nvSpPr>
          <p:spPr>
            <a:xfrm>
              <a:off x="1628" y="9079"/>
              <a:ext cx="568" cy="91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 Box 113"/>
              <p:cNvSpPr txBox="1"/>
              <p:nvPr/>
            </p:nvSpPr>
            <p:spPr>
              <a:xfrm>
                <a:off x="8187690" y="5318125"/>
                <a:ext cx="156464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𝐹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𝐽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𝐵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4" name="Text 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690" y="5318125"/>
                <a:ext cx="1564640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/>
          <p:cNvSpPr/>
          <p:nvPr/>
        </p:nvSpPr>
        <p:spPr>
          <a:xfrm>
            <a:off x="10613390" y="510540"/>
            <a:ext cx="1519555" cy="60833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4810760" y="478155"/>
            <a:ext cx="5661660" cy="60833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Text Box 133"/>
          <p:cNvSpPr txBox="1"/>
          <p:nvPr/>
        </p:nvSpPr>
        <p:spPr>
          <a:xfrm>
            <a:off x="10682605" y="5523865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rgbClr val="C00000"/>
                </a:solidFill>
              </a:rPr>
              <a:t>有限元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35" name="Text Box 134"/>
          <p:cNvSpPr txBox="1"/>
          <p:nvPr/>
        </p:nvSpPr>
        <p:spPr>
          <a:xfrm>
            <a:off x="10682605" y="1307465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有限差分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 Box 135"/>
          <p:cNvSpPr txBox="1"/>
          <p:nvPr/>
        </p:nvSpPr>
        <p:spPr>
          <a:xfrm>
            <a:off x="10682605" y="2361565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有限体积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 Box 136"/>
          <p:cNvSpPr txBox="1"/>
          <p:nvPr/>
        </p:nvSpPr>
        <p:spPr>
          <a:xfrm>
            <a:off x="10682605" y="3415665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边界元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Text Box 137"/>
          <p:cNvSpPr txBox="1"/>
          <p:nvPr/>
        </p:nvSpPr>
        <p:spPr>
          <a:xfrm>
            <a:off x="10682605" y="4469765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rgbClr val="C00000"/>
                </a:solidFill>
              </a:rPr>
              <a:t>解析解</a:t>
            </a:r>
            <a:endParaRPr lang="zh-CN" alt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 Box 138"/>
              <p:cNvSpPr txBox="1"/>
              <p:nvPr/>
            </p:nvSpPr>
            <p:spPr>
              <a:xfrm>
                <a:off x="5146040" y="5140325"/>
                <a:ext cx="2941955" cy="6838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𝜌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𝛻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𝑆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𝐹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39" name="Text 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040" y="5140325"/>
                <a:ext cx="2941955" cy="6838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5163185" y="3170555"/>
                <a:ext cx="2392680" cy="3689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𝐽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𝑛𝑞</m:t>
                      </m:r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185" y="3170555"/>
                <a:ext cx="2392680" cy="36893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4906010" y="3698240"/>
                <a:ext cx="2907030" cy="3689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𝑎𝑡𝑜𝑚</m:t>
                          </m:r>
                        </m:sub>
                      </m:sSub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𝑒𝑙𝑒𝑐𝑡𝑟𝑜𝑛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010" y="3698240"/>
                <a:ext cx="2907030" cy="36893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7516495" y="3192145"/>
                <a:ext cx="2907030" cy="3689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𝑎𝑡𝑜𝑚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&lt;&lt;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𝑒𝑙𝑒𝑐𝑡𝑟𝑜𝑛</m:t>
                          </m:r>
                        </m:sub>
                      </m:sSub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495" y="3192145"/>
                <a:ext cx="2907030" cy="36893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7920990" y="3763010"/>
                <a:ext cx="2098040" cy="3689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𝐽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𝑛𝑞𝑣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990" y="3763010"/>
                <a:ext cx="2098040" cy="36893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2085" y="144780"/>
            <a:ext cx="1565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采集电路</a:t>
            </a:r>
            <a:endParaRPr lang="en-US" altLang="zh-CN"/>
          </a:p>
        </p:txBody>
      </p:sp>
      <p:sp>
        <p:nvSpPr>
          <p:cNvPr id="10" name="Rounded Rectangle 9"/>
          <p:cNvSpPr/>
          <p:nvPr/>
        </p:nvSpPr>
        <p:spPr>
          <a:xfrm>
            <a:off x="5819775" y="711200"/>
            <a:ext cx="2409825" cy="41808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902335" y="300355"/>
            <a:ext cx="10819130" cy="5940425"/>
            <a:chOff x="1421" y="473"/>
            <a:chExt cx="17038" cy="9355"/>
          </a:xfrm>
        </p:grpSpPr>
        <p:sp>
          <p:nvSpPr>
            <p:cNvPr id="53" name="Rectangles 52"/>
            <p:cNvSpPr/>
            <p:nvPr/>
          </p:nvSpPr>
          <p:spPr>
            <a:xfrm>
              <a:off x="3363" y="9248"/>
              <a:ext cx="6424" cy="53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511" y="5524"/>
              <a:ext cx="5765" cy="2414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70C0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 flipV="1">
              <a:off x="9901" y="2325"/>
              <a:ext cx="25" cy="7503"/>
            </a:xfrm>
            <a:prstGeom prst="line">
              <a:avLst/>
            </a:prstGeom>
            <a:ln w="38100">
              <a:solidFill>
                <a:srgbClr val="99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6237" y="1374"/>
              <a:ext cx="994" cy="58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/>
                <a:t>PS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2955" y="1374"/>
              <a:ext cx="994" cy="58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/>
                <a:t>PL</a:t>
              </a:r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566" y="3105"/>
              <a:ext cx="6132" cy="2560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70C0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6017" y="3676"/>
              <a:ext cx="1197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/>
                <a:t>数值换算模块</a:t>
              </a:r>
              <a:endParaRPr lang="zh-CN" alt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4810" y="5787"/>
              <a:ext cx="1312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/>
                <a:t>控制信号发生模块</a:t>
              </a:r>
              <a:endParaRPr lang="zh-CN" alt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7977" y="3535"/>
              <a:ext cx="1197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/>
                <a:t>物理内存读写模块</a:t>
              </a:r>
              <a:endParaRPr lang="zh-CN" alt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4057" y="3659"/>
              <a:ext cx="1197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/>
                <a:t>交互逻辑模块</a:t>
              </a:r>
              <a:endParaRPr lang="zh-CN" alt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1076" y="5787"/>
              <a:ext cx="1312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/>
                <a:t>时钟补充设置模块</a:t>
              </a:r>
              <a:endParaRPr lang="zh-CN" alt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1691" y="3121"/>
              <a:ext cx="3420" cy="1252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70C0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1857" y="3282"/>
              <a:ext cx="295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/>
                <a:t>MMCM</a:t>
              </a:r>
              <a:r>
                <a:rPr lang="zh-CN" altLang="en-US"/>
                <a:t>时钟模块</a:t>
              </a:r>
              <a:endParaRPr lang="zh-CN" alt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421" y="4322"/>
              <a:ext cx="1538" cy="3373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70C0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1622" y="5182"/>
              <a:ext cx="1197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>
                  <a:ln>
                    <a:solidFill>
                      <a:schemeClr val="bg1"/>
                    </a:solidFill>
                  </a:ln>
                </a:rPr>
                <a:t>串口转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</a:rPr>
                <a:t>USB</a:t>
              </a:r>
              <a:endParaRPr lang="en-US" altLang="zh-CN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5524" y="5718"/>
              <a:ext cx="221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/>
                <a:t>用户程序</a:t>
              </a:r>
              <a:endParaRPr lang="zh-CN" altLang="en-US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5625" y="9248"/>
              <a:ext cx="221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linux</a:t>
              </a:r>
              <a:endParaRPr lang="en-US" altLang="zh-C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8737" y="473"/>
              <a:ext cx="199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/>
                <a:t>AXI-LITE4</a:t>
              </a:r>
              <a:endParaRPr lang="en-US" altLang="zh-CN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53" y="6456"/>
              <a:ext cx="3161" cy="1159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70C0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5446" y="6743"/>
              <a:ext cx="239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>
                  <a:latin typeface="Dhurjati" panose="02000600000000000000" charset="0"/>
                  <a:cs typeface="Dhurjati" panose="02000600000000000000" charset="0"/>
                </a:rPr>
                <a:t>default.conf</a:t>
              </a:r>
              <a:endParaRPr lang="en-US" altLang="zh-CN">
                <a:latin typeface="Dhurjati" panose="02000600000000000000" charset="0"/>
                <a:cs typeface="Dhurjati" panose="02000600000000000000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 flipV="1">
              <a:off x="3238" y="1307"/>
              <a:ext cx="15" cy="8490"/>
            </a:xfrm>
            <a:prstGeom prst="line">
              <a:avLst/>
            </a:prstGeom>
            <a:ln w="38100">
              <a:solidFill>
                <a:srgbClr val="99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16695" y="1307"/>
              <a:ext cx="15" cy="8490"/>
            </a:xfrm>
            <a:prstGeom prst="line">
              <a:avLst/>
            </a:prstGeom>
            <a:ln w="38100">
              <a:solidFill>
                <a:srgbClr val="99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Down Arrow 40"/>
            <p:cNvSpPr/>
            <p:nvPr/>
          </p:nvSpPr>
          <p:spPr>
            <a:xfrm>
              <a:off x="13349" y="4412"/>
              <a:ext cx="180" cy="1072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 Box 41"/>
                <p:cNvSpPr txBox="1"/>
                <p:nvPr/>
              </p:nvSpPr>
              <p:spPr>
                <a:xfrm>
                  <a:off x="12016" y="3944"/>
                  <a:ext cx="2757" cy="38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𝑓</m:t>
                        </m:r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</m:t>
                        </m:r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10</m:t>
                        </m:r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𝑀𝐻𝑧</m:t>
                        </m:r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~</m:t>
                        </m:r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100</m:t>
                        </m:r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𝑀𝐻𝑧</m:t>
                        </m:r>
                      </m:oMath>
                    </m:oMathPara>
                  </a14:m>
                  <a:endParaRPr lang="en-US" sz="1000"/>
                </a:p>
              </p:txBody>
            </p:sp>
          </mc:Choice>
          <mc:Fallback>
            <p:sp>
              <p:nvSpPr>
                <p:cNvPr id="4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6" y="3944"/>
                  <a:ext cx="2757" cy="38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Down Arrow 43"/>
            <p:cNvSpPr/>
            <p:nvPr/>
          </p:nvSpPr>
          <p:spPr>
            <a:xfrm rot="16200000">
              <a:off x="13565" y="5499"/>
              <a:ext cx="144" cy="242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 Box 44"/>
                <p:cNvSpPr txBox="1"/>
                <p:nvPr/>
              </p:nvSpPr>
              <p:spPr>
                <a:xfrm>
                  <a:off x="12259" y="6184"/>
                  <a:ext cx="2701" cy="38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𝑓</m:t>
                        </m:r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</m:t>
                        </m:r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𝑀𝐻𝑧</m:t>
                        </m:r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~</m:t>
                        </m:r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10</m:t>
                        </m:r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𝑀𝐻𝑧</m:t>
                        </m:r>
                      </m:oMath>
                    </m:oMathPara>
                  </a14:m>
                  <a:endParaRPr lang="en-US" sz="1000"/>
                </a:p>
              </p:txBody>
            </p:sp>
          </mc:Choice>
          <mc:Fallback>
            <p:sp>
              <p:nvSpPr>
                <p:cNvPr id="45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9" y="6184"/>
                  <a:ext cx="2701" cy="386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Down Arrow 47"/>
            <p:cNvSpPr/>
            <p:nvPr/>
          </p:nvSpPr>
          <p:spPr>
            <a:xfrm rot="16200000">
              <a:off x="9561" y="556"/>
              <a:ext cx="636" cy="1629"/>
            </a:xfrm>
            <a:prstGeom prst="downArrow">
              <a:avLst>
                <a:gd name="adj1" fmla="val 50000"/>
                <a:gd name="adj2" fmla="val 80333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Down Arrow 48"/>
            <p:cNvSpPr/>
            <p:nvPr/>
          </p:nvSpPr>
          <p:spPr>
            <a:xfrm rot="5400000">
              <a:off x="9416" y="1192"/>
              <a:ext cx="636" cy="1629"/>
            </a:xfrm>
            <a:prstGeom prst="downArrow">
              <a:avLst>
                <a:gd name="adj1" fmla="val 50000"/>
                <a:gd name="adj2" fmla="val 80333"/>
              </a:avLst>
            </a:prstGeom>
            <a:noFill/>
            <a:ln>
              <a:solidFill>
                <a:srgbClr val="C0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6921" y="4322"/>
              <a:ext cx="1538" cy="3373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70C0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Text Box 50"/>
            <p:cNvSpPr txBox="1"/>
            <p:nvPr/>
          </p:nvSpPr>
          <p:spPr>
            <a:xfrm>
              <a:off x="17117" y="4845"/>
              <a:ext cx="1197" cy="23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>
                  <a:ln>
                    <a:solidFill>
                      <a:schemeClr val="bg1"/>
                    </a:solidFill>
                  </a:ln>
                </a:rPr>
                <a:t>检测装置控制信号</a:t>
              </a:r>
              <a:endParaRPr lang="zh-CN" altLang="en-US">
                <a:ln>
                  <a:solidFill>
                    <a:schemeClr val="bg1"/>
                  </a:solidFill>
                </a:ln>
              </a:endParaRPr>
            </a:p>
            <a:p>
              <a:pPr algn="ctr"/>
              <a:r>
                <a:rPr lang="zh-CN" altLang="en-US">
                  <a:ln>
                    <a:solidFill>
                      <a:schemeClr val="bg1"/>
                    </a:solidFill>
                  </a:ln>
                </a:rPr>
                <a:t>接口</a:t>
              </a:r>
              <a:endParaRPr lang="zh-CN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2" name="Text Box 51"/>
            <p:cNvSpPr txBox="1"/>
            <p:nvPr/>
          </p:nvSpPr>
          <p:spPr>
            <a:xfrm>
              <a:off x="5508" y="7791"/>
              <a:ext cx="221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/>
                <a:t>配置文件</a:t>
              </a:r>
              <a:endParaRPr lang="zh-CN" altLang="en-US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0097" y="9248"/>
              <a:ext cx="6424" cy="53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Text Box 54"/>
            <p:cNvSpPr txBox="1"/>
            <p:nvPr/>
          </p:nvSpPr>
          <p:spPr>
            <a:xfrm>
              <a:off x="12199" y="9248"/>
              <a:ext cx="255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时序逻辑电路</a:t>
              </a:r>
              <a:endPara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066800" y="214630"/>
            <a:ext cx="2279650" cy="89090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1153795" y="475615"/>
            <a:ext cx="2105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>
                <a:ln>
                  <a:solidFill>
                    <a:schemeClr val="bg1"/>
                  </a:solidFill>
                </a:ln>
              </a:rPr>
              <a:t>外设时钟综合</a:t>
            </a:r>
            <a:endParaRPr lang="en-US" altLang="zh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832350" y="215900"/>
            <a:ext cx="2279650" cy="89090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927600" y="476885"/>
            <a:ext cx="2105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>
                <a:ln>
                  <a:solidFill>
                    <a:schemeClr val="bg1"/>
                  </a:solidFill>
                </a:ln>
              </a:rPr>
              <a:t>逻辑时钟综合</a:t>
            </a:r>
            <a:endParaRPr lang="zh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99730" y="215265"/>
            <a:ext cx="2279650" cy="89090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086725" y="476250"/>
            <a:ext cx="2105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n>
                  <a:solidFill>
                    <a:schemeClr val="bg1"/>
                  </a:solidFill>
                </a:ln>
              </a:rPr>
              <a:t>功能电路</a:t>
            </a:r>
            <a:endParaRPr lang="zh-CN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406140" y="550545"/>
            <a:ext cx="1374140" cy="2228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569335" y="340995"/>
            <a:ext cx="9823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>
                <a:ln>
                  <a:solidFill>
                    <a:schemeClr val="bg1"/>
                  </a:solidFill>
                </a:ln>
              </a:rPr>
              <a:t>MMCM_CLK</a:t>
            </a:r>
            <a:endParaRPr lang="en-US" altLang="zh-CN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155815" y="550545"/>
            <a:ext cx="819785" cy="2228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990080" y="365760"/>
            <a:ext cx="11277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>
                <a:ln>
                  <a:solidFill>
                    <a:schemeClr val="bg1"/>
                  </a:solidFill>
                </a:ln>
              </a:rPr>
              <a:t>TIMING/CLK</a:t>
            </a:r>
            <a:endParaRPr lang="en-US" altLang="zh-CN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27580" y="1562100"/>
            <a:ext cx="923925" cy="745490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2270760" y="1750695"/>
            <a:ext cx="837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n>
                  <a:solidFill>
                    <a:schemeClr val="bg1"/>
                  </a:solidFill>
                </a:ln>
              </a:rPr>
              <a:t>D</a:t>
            </a:r>
            <a:endParaRPr lang="en-US" altLang="zh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227580" y="2628265"/>
            <a:ext cx="923925" cy="745490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2270760" y="2816860"/>
            <a:ext cx="837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n>
                  <a:solidFill>
                    <a:schemeClr val="bg1"/>
                  </a:solidFill>
                </a:ln>
              </a:rPr>
              <a:t>VCO</a:t>
            </a:r>
            <a:endParaRPr lang="en-US" altLang="zh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3720" y="3670935"/>
            <a:ext cx="1696085" cy="745490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866900" y="3710940"/>
            <a:ext cx="16109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n>
                  <a:solidFill>
                    <a:schemeClr val="bg1"/>
                  </a:solidFill>
                </a:ln>
              </a:rPr>
              <a:t>BUFG_DIV</a:t>
            </a:r>
            <a:endParaRPr lang="en-US" altLang="zh-CN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zh-CN" altLang="en-US">
                <a:ln>
                  <a:solidFill>
                    <a:schemeClr val="bg1"/>
                  </a:solidFill>
                </a:ln>
              </a:rPr>
              <a:t>频率分段映射</a:t>
            </a:r>
            <a:endParaRPr lang="zh-CN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32510" y="2604770"/>
            <a:ext cx="923925" cy="745490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1075690" y="2793365"/>
            <a:ext cx="837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n>
                  <a:solidFill>
                    <a:schemeClr val="bg1"/>
                  </a:solidFill>
                </a:ln>
              </a:rPr>
              <a:t>D(M)</a:t>
            </a:r>
            <a:endParaRPr lang="en-US" altLang="zh-CN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706245" y="1934845"/>
            <a:ext cx="52133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548130" y="1574800"/>
            <a:ext cx="837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n>
                  <a:solidFill>
                    <a:schemeClr val="bg1"/>
                  </a:solidFill>
                </a:ln>
              </a:rPr>
              <a:t>f_in</a:t>
            </a:r>
            <a:endParaRPr lang="en-US" altLang="zh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2778125" y="3334385"/>
            <a:ext cx="837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n>
                  <a:solidFill>
                    <a:schemeClr val="bg1"/>
                  </a:solidFill>
                </a:ln>
              </a:rPr>
              <a:t>f_vco</a:t>
            </a:r>
            <a:endParaRPr lang="en-US" altLang="zh-CN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89225" y="3388995"/>
            <a:ext cx="0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2"/>
            <a:endCxn id="30" idx="0"/>
          </p:cNvCxnSpPr>
          <p:nvPr/>
        </p:nvCxnSpPr>
        <p:spPr>
          <a:xfrm>
            <a:off x="2689860" y="2307590"/>
            <a:ext cx="0" cy="32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152390" y="3688080"/>
            <a:ext cx="1639570" cy="745490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5173980" y="3738245"/>
            <a:ext cx="15963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n>
                  <a:solidFill>
                    <a:schemeClr val="bg1"/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补充</a:t>
            </a:r>
            <a:endParaRPr lang="zh-CN" altLang="en-US">
              <a:ln>
                <a:solidFill>
                  <a:schemeClr val="bg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zh-CN" altLang="en-US">
                <a:ln>
                  <a:solidFill>
                    <a:schemeClr val="bg1"/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频率分段映射</a:t>
            </a:r>
            <a:endParaRPr lang="zh-CN" altLang="en-US">
              <a:ln>
                <a:solidFill>
                  <a:schemeClr val="bg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152390" y="2200275"/>
            <a:ext cx="1639570" cy="745490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 Box 63"/>
              <p:cNvSpPr txBox="1"/>
              <p:nvPr/>
            </p:nvSpPr>
            <p:spPr>
              <a:xfrm>
                <a:off x="5182235" y="2250440"/>
                <a:ext cx="1596390" cy="6451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n>
                              <a:solidFill>
                                <a:schemeClr val="bg1"/>
                              </a:solidFill>
                            </a:ln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n>
                              <a:solidFill>
                                <a:schemeClr val="bg1"/>
                              </a:solidFill>
                            </a:ln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n>
                              <a:solidFill>
                                <a:schemeClr val="bg1"/>
                              </a:solidFill>
                            </a:ln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n>
                      <a:solidFill>
                        <a:schemeClr val="bg1"/>
                      </a:solidFill>
                    </a:ln>
                  </a:rPr>
                  <a:t>分频</a:t>
                </a:r>
                <a:endParaRPr lang="zh-CN" altLang="en-US">
                  <a:ln>
                    <a:solidFill>
                      <a:schemeClr val="bg1"/>
                    </a:solidFill>
                  </a:ln>
                </a:endParaRPr>
              </a:p>
              <a:p>
                <a:pPr algn="ctr"/>
                <a:r>
                  <a:rPr lang="zh-CN" altLang="en-US">
                    <a:ln>
                      <a:solidFill>
                        <a:schemeClr val="bg1"/>
                      </a:solidFill>
                    </a:ln>
                  </a:rPr>
                  <a:t>整周期延时</a:t>
                </a:r>
                <a:endParaRPr lang="zh-CN" altLang="en-US">
                  <a:ln>
                    <a:solidFill>
                      <a:schemeClr val="bg1"/>
                    </a:solidFill>
                  </a:ln>
                </a:endParaRPr>
              </a:p>
            </p:txBody>
          </p:sp>
        </mc:Choice>
        <mc:Fallback>
          <p:sp>
            <p:nvSpPr>
              <p:cNvPr id="64" name="Text 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235" y="2250440"/>
                <a:ext cx="1596390" cy="6451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8415655" y="2200275"/>
            <a:ext cx="1639570" cy="745490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458835" y="2388870"/>
            <a:ext cx="1596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n>
                  <a:solidFill>
                    <a:schemeClr val="bg1"/>
                  </a:solidFill>
                </a:ln>
              </a:rPr>
              <a:t>组合逻辑</a:t>
            </a:r>
            <a:endParaRPr lang="zh-CN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822950" y="2977515"/>
            <a:ext cx="0" cy="678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641090" y="3522980"/>
            <a:ext cx="1191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n>
                  <a:solidFill>
                    <a:schemeClr val="bg1"/>
                  </a:solidFill>
                </a:ln>
              </a:rPr>
              <a:t>clk_1(clk)</a:t>
            </a:r>
            <a:endParaRPr lang="en-US" altLang="zh-CN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792595" y="2388870"/>
            <a:ext cx="126301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6614160" y="2020570"/>
            <a:ext cx="1735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n>
                  <a:solidFill>
                    <a:schemeClr val="bg1"/>
                  </a:solidFill>
                </a:ln>
              </a:rPr>
              <a:t>sig_1(timing)</a:t>
            </a:r>
            <a:endParaRPr lang="en-US" altLang="zh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569335" y="3899535"/>
            <a:ext cx="1334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n>
                  <a:solidFill>
                    <a:schemeClr val="bg1"/>
                  </a:solidFill>
                </a:ln>
              </a:rPr>
              <a:t>clk_2(clk)</a:t>
            </a:r>
            <a:endParaRPr lang="en-US" altLang="zh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6630670" y="2394585"/>
            <a:ext cx="1702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n>
                  <a:solidFill>
                    <a:schemeClr val="bg1"/>
                  </a:solidFill>
                </a:ln>
              </a:rPr>
              <a:t>sig_2(timing)</a:t>
            </a:r>
            <a:endParaRPr lang="en-US" altLang="zh-C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00905" y="1448435"/>
            <a:ext cx="5577840" cy="352234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8458835" y="3688080"/>
            <a:ext cx="1639570" cy="745490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8397240" y="3876675"/>
            <a:ext cx="1762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n>
                  <a:solidFill>
                    <a:schemeClr val="bg1"/>
                  </a:solidFill>
                </a:ln>
              </a:rPr>
              <a:t>计数器</a:t>
            </a:r>
            <a:r>
              <a:rPr lang="en-US" altLang="zh-CN">
                <a:ln>
                  <a:solidFill>
                    <a:schemeClr val="bg1"/>
                  </a:solidFill>
                </a:ln>
              </a:rPr>
              <a:t>/</a:t>
            </a:r>
            <a:r>
              <a:rPr lang="zh-CN" altLang="en-US">
                <a:ln>
                  <a:solidFill>
                    <a:schemeClr val="bg1"/>
                  </a:solidFill>
                </a:ln>
              </a:rPr>
              <a:t>分频器</a:t>
            </a:r>
            <a:endParaRPr lang="zh-CN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4927600" y="5203825"/>
            <a:ext cx="75565" cy="127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Rectangles 48"/>
          <p:cNvSpPr/>
          <p:nvPr/>
        </p:nvSpPr>
        <p:spPr>
          <a:xfrm>
            <a:off x="4407535" y="5203825"/>
            <a:ext cx="75565" cy="127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10192385" y="2458720"/>
            <a:ext cx="1343660" cy="24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10192385" y="2118995"/>
            <a:ext cx="1198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n>
                  <a:solidFill>
                    <a:schemeClr val="bg1"/>
                  </a:solidFill>
                </a:ln>
              </a:rPr>
              <a:t>控制时序</a:t>
            </a:r>
            <a:endParaRPr lang="zh-CN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588385" y="3891280"/>
            <a:ext cx="152209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43255" y="1448435"/>
            <a:ext cx="3102610" cy="352234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569335" y="4259580"/>
            <a:ext cx="152209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1000740" y="213995"/>
            <a:ext cx="732790" cy="89090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10910570" y="475615"/>
            <a:ext cx="453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n>
                  <a:solidFill>
                    <a:schemeClr val="bg1"/>
                  </a:solidFill>
                </a:ln>
              </a:rPr>
              <a:t>IO</a:t>
            </a:r>
            <a:endParaRPr lang="en-US" altLang="zh-CN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219825" y="2977515"/>
            <a:ext cx="0" cy="678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792595" y="2751455"/>
            <a:ext cx="126301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1251585" y="642620"/>
            <a:ext cx="1002157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AXI-LITE4 IP </a:t>
            </a:r>
            <a:r>
              <a:rPr lang="zh-CN" altLang="en-US"/>
              <a:t>寄存器分配</a:t>
            </a:r>
            <a:r>
              <a:rPr lang="en-US" altLang="zh-CN"/>
              <a:t> (reg0~reg2)[32bits]</a:t>
            </a:r>
            <a:endParaRPr lang="zh-CN" altLang="en-US"/>
          </a:p>
          <a:p>
            <a:r>
              <a:rPr lang="en-US" altLang="zh-CN"/>
              <a:t>reg0 	-&gt;	freq_divider_reg 		-&gt; 	0x43C10000</a:t>
            </a:r>
            <a:endParaRPr lang="en-US" altLang="zh-CN"/>
          </a:p>
          <a:p>
            <a:r>
              <a:rPr lang="en-US" altLang="zh-CN"/>
              <a:t>reg1 	-&gt;	Hbridge_timing_reg	-&gt; 	0x43C10004</a:t>
            </a:r>
            <a:endParaRPr lang="en-US" altLang="zh-CN"/>
          </a:p>
          <a:p>
            <a:r>
              <a:rPr lang="en-US" altLang="zh-CN"/>
              <a:t>reg2	-&gt;	receiver_timing_reg	-&gt; 	0x43C10008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freq_divider_reg 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bit [1:0] divider_scale   bit [0] = 1:scale =100; bit [0] = 0:scale = 10; bit[1] reserved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bit [7:2] timing_delay  range: 0~63 </a:t>
            </a:r>
            <a:r>
              <a:rPr lang="zh-CN" altLang="en-US"/>
              <a:t>掩码：</a:t>
            </a:r>
            <a:r>
              <a:rPr lang="en-US" altLang="zh-CN"/>
              <a:t>0xfc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bit [31:24] control register bit[31] resetn</a:t>
            </a:r>
            <a:endParaRPr lang="en-US" altLang="zh-CN"/>
          </a:p>
          <a:p>
            <a:pPr marL="285750" indent="-285750"/>
            <a:r>
              <a:rPr lang="en-US" altLang="zh-CN"/>
              <a:t>Hbridge_timing_reg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bit [7:0] pulse num range: 0~255 </a:t>
            </a:r>
            <a:r>
              <a:rPr lang="zh-CN" altLang="en-US"/>
              <a:t>掩码</a:t>
            </a:r>
            <a:r>
              <a:rPr lang="en-US" altLang="zh-CN"/>
              <a:t>:0xff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bit [8:11] pulse duty factor (0:10000;1:1000;2:500;3:200;other:10000) </a:t>
            </a:r>
            <a:r>
              <a:rPr lang="zh-CN" altLang="en-US"/>
              <a:t>掩码：</a:t>
            </a:r>
            <a:r>
              <a:rPr lang="en-US" altLang="zh-CN"/>
              <a:t>0xf00</a:t>
            </a:r>
            <a:endParaRPr lang="en-US" altLang="zh-CN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/>
              <a:t>pulse duty cycle = 1/pulse duty factor  </a:t>
            </a:r>
            <a:endParaRPr lang="en-US" altLang="zh-CN"/>
          </a:p>
          <a:p>
            <a:pPr marL="285750" indent="-285750"/>
            <a:r>
              <a:rPr lang="en-US" altLang="zh-CN"/>
              <a:t>receiver_timing_reg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bit [7:0] receiver_timing_delay with respect to the end of burst </a:t>
            </a:r>
            <a:r>
              <a:rPr lang="zh-CN" altLang="en-US"/>
              <a:t>掩码：</a:t>
            </a:r>
            <a:r>
              <a:rPr lang="en-US" altLang="zh-CN"/>
              <a:t>0xff</a:t>
            </a:r>
            <a:endParaRPr lang="en-US" altLang="zh-CN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/>
              <a:t>range = 0~255 * burst period</a:t>
            </a:r>
            <a:endParaRPr lang="en-US" altLang="zh-CN"/>
          </a:p>
          <a:p>
            <a:pPr marL="285750" indent="-285750"/>
            <a:r>
              <a:rPr lang="en-US" altLang="zh-CN"/>
              <a:t>bit [27:8] total receiver time </a:t>
            </a:r>
            <a:r>
              <a:rPr lang="zh-CN" altLang="en-US"/>
              <a:t>掩码：</a:t>
            </a:r>
            <a:r>
              <a:rPr lang="en-US" altLang="zh-CN"/>
              <a:t>0x0fffff00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range = 0~1048575 * burst period</a:t>
            </a:r>
            <a:endParaRPr lang="en-US" altLang="zh-CN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/>
              <a:t>if total receiver time &gt; pulse duty time, total receiver time = pulse duty time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76555" y="156845"/>
            <a:ext cx="115652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/>
              <a:t>PL verilog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zynq processing system (xilinx ip) setup hardware work with arm.</a:t>
            </a:r>
            <a:endParaRPr lang="en-US" altLang="zh-CN"/>
          </a:p>
          <a:p>
            <a:pPr algn="l"/>
            <a:r>
              <a:rPr lang="en-US" altLang="zh-CN"/>
              <a:t>timingLogicClock (xilinx ip) setup MMCM clock with dynamic configuration through AXI-LITE4</a:t>
            </a:r>
            <a:endParaRPr lang="en-US" altLang="zh-CN"/>
          </a:p>
          <a:p>
            <a:pPr algn="l"/>
            <a:r>
              <a:rPr lang="en-US" altLang="zh-CN"/>
              <a:t>emat_timingLogic (AXI-LITE4 interface ip + user IP) setup user config circuit through AXI-LITE4 interface </a:t>
            </a:r>
            <a:endParaRPr lang="en-US" altLang="zh-CN"/>
          </a:p>
        </p:txBody>
      </p:sp>
      <p:pic>
        <p:nvPicPr>
          <p:cNvPr id="2" name="Picture 1" descr="2023-02-21_20-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1731645"/>
            <a:ext cx="112776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76555" y="156845"/>
            <a:ext cx="115652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/>
              <a:t>emat_timingLogic IP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(IP wrapper) 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s 12"/>
          <p:cNvSpPr/>
          <p:nvPr/>
        </p:nvSpPr>
        <p:spPr>
          <a:xfrm>
            <a:off x="1805305" y="2237740"/>
            <a:ext cx="9112885" cy="1708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3997960" y="556895"/>
            <a:ext cx="1089660" cy="50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105275" y="627380"/>
            <a:ext cx="875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/>
              <a:t>main.c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132455" y="1362075"/>
            <a:ext cx="2820670" cy="5092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239770" y="1432560"/>
            <a:ext cx="26009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/>
              <a:t>defined function main()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833880" y="2435225"/>
            <a:ext cx="824420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/>
              <a:t>1. assign memory to struct myEmat</a:t>
            </a:r>
            <a:endParaRPr lang="en-US"/>
          </a:p>
          <a:p>
            <a:pPr algn="l"/>
            <a:r>
              <a:rPr lang="en-US"/>
              <a:t>2. call function (Initial_Emat_Struct [emat_Initial.c]) to initialize myEmat</a:t>
            </a:r>
            <a:endParaRPr lang="en-US"/>
          </a:p>
          <a:p>
            <a:pPr algn="l"/>
            <a:r>
              <a:rPr lang="en-US"/>
              <a:t>3. call function (Menu_Logic [key_Logic.c]) to go to the main menu of software</a:t>
            </a:r>
            <a:endParaRPr lang="en-US"/>
          </a:p>
          <a:p>
            <a:pPr algn="l"/>
            <a:r>
              <a:rPr lang="en-US"/>
              <a:t>4. 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3007995" y="1868170"/>
            <a:ext cx="1673860" cy="50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074035" y="1938655"/>
            <a:ext cx="15659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/>
              <a:t>emat_Initial.c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0072370" y="1938655"/>
            <a:ext cx="2034540" cy="50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142855" y="2009140"/>
            <a:ext cx="1916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/>
              <a:t>register_Config.c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740535" y="2673350"/>
            <a:ext cx="4294505" cy="5092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847850" y="2743835"/>
            <a:ext cx="4018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/>
              <a:t>defined function Initial_Emat_Struct()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574040" y="3478530"/>
            <a:ext cx="6652260" cy="10401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82930" y="3676015"/>
            <a:ext cx="654875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/>
              <a:t>1. setup paramters in struct myEmat use data from configFIle</a:t>
            </a:r>
            <a:endParaRPr lang="en-US"/>
          </a:p>
          <a:p>
            <a:pPr algn="l"/>
            <a:r>
              <a:rPr lang="en-US"/>
              <a:t>2. call function 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63085" y="3131185"/>
            <a:ext cx="3465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电磁超声检测方法及其应用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21310" y="4650105"/>
            <a:ext cx="7955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复杂恶劣环境检测：收发编码脉冲压缩（收发分离脉冲压缩适用于防爆场景）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21310" y="409575"/>
            <a:ext cx="4983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猝发波检测（经过匹配滤波后窄带单频猝发波）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21310" y="252984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二相编码脉冲压缩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 Box 13"/>
          <p:cNvSpPr txBox="1"/>
          <p:nvPr/>
        </p:nvSpPr>
        <p:spPr>
          <a:xfrm>
            <a:off x="1808480" y="3549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/>
              <a:t>线圈等效电路模型</a:t>
            </a:r>
            <a:endParaRPr lang="zh-CN"/>
          </a:p>
        </p:txBody>
      </p:sp>
      <p:sp>
        <p:nvSpPr>
          <p:cNvPr id="16" name="Text Box 15"/>
          <p:cNvSpPr txBox="1"/>
          <p:nvPr/>
        </p:nvSpPr>
        <p:spPr>
          <a:xfrm>
            <a:off x="2056765" y="3596005"/>
            <a:ext cx="1597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模型研究内容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 Box 97"/>
              <p:cNvSpPr txBox="1"/>
              <p:nvPr/>
            </p:nvSpPr>
            <p:spPr>
              <a:xfrm>
                <a:off x="257810" y="812800"/>
                <a:ext cx="5974080" cy="7042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=−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I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𝜇𝜎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𝜇𝜀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𝜇𝛻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𝜇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𝛻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8" name="Text 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" y="812800"/>
                <a:ext cx="5974080" cy="7042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/>
          <p:cNvSpPr/>
          <p:nvPr/>
        </p:nvSpPr>
        <p:spPr>
          <a:xfrm>
            <a:off x="397510" y="3437255"/>
            <a:ext cx="5361305" cy="30854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Text Box 116"/>
          <p:cNvSpPr txBox="1"/>
          <p:nvPr/>
        </p:nvSpPr>
        <p:spPr>
          <a:xfrm>
            <a:off x="8335645" y="4998085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endParaRPr lang="zh-CN" altLang="en-US"/>
          </a:p>
        </p:txBody>
      </p:sp>
      <p:sp>
        <p:nvSpPr>
          <p:cNvPr id="2" name="Rounded Rectangle 1"/>
          <p:cNvSpPr/>
          <p:nvPr/>
        </p:nvSpPr>
        <p:spPr>
          <a:xfrm>
            <a:off x="257810" y="232410"/>
            <a:ext cx="5974080" cy="28778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257810" y="2143125"/>
                <a:ext cx="5974080" cy="66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=−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I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𝑗𝑤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𝜇𝜎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𝜇𝜀</m:t>
                      </m:r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𝜇𝛻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𝜇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𝛻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" y="2143125"/>
                <a:ext cx="5974080" cy="6680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2901950" y="1606550"/>
            <a:ext cx="352425" cy="612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64375" y="231775"/>
            <a:ext cx="4625975" cy="62909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107680" y="30689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有限元求解（待添加）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65150" y="4231005"/>
            <a:ext cx="46824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得到线圈等效</a:t>
            </a:r>
            <a:r>
              <a:rPr lang="en-US" altLang="zh-CN"/>
              <a:t> RLC </a:t>
            </a:r>
            <a:r>
              <a:rPr lang="zh-CN" altLang="en-US"/>
              <a:t>模型与提离的关系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进而得到可将线圈简化为电感模型的频率范围和有效提离距离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voltag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2845" y="265430"/>
            <a:ext cx="4490085" cy="2996565"/>
          </a:xfrm>
          <a:prstGeom prst="rect">
            <a:avLst/>
          </a:prstGeom>
        </p:spPr>
      </p:pic>
      <p:pic>
        <p:nvPicPr>
          <p:cNvPr id="4" name="Picture 3" descr="2Dem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1059180"/>
            <a:ext cx="2284095" cy="153162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652905" y="2825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/>
              <a:t>电磁</a:t>
            </a:r>
            <a:r>
              <a:rPr lang="en-US" altLang="zh-CN"/>
              <a:t>-</a:t>
            </a:r>
            <a:r>
              <a:rPr lang="zh-CN" altLang="en-US"/>
              <a:t>声</a:t>
            </a:r>
            <a:r>
              <a:rPr lang="en-US" altLang="zh-CN"/>
              <a:t> </a:t>
            </a:r>
            <a:r>
              <a:rPr lang="zh-CN" altLang="en-US"/>
              <a:t>换能</a:t>
            </a:r>
            <a:r>
              <a:rPr lang="zh-CN"/>
              <a:t>模型</a:t>
            </a:r>
            <a:endParaRPr 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 Box 97"/>
              <p:cNvSpPr txBox="1"/>
              <p:nvPr/>
            </p:nvSpPr>
            <p:spPr>
              <a:xfrm>
                <a:off x="331470" y="922020"/>
                <a:ext cx="5144770" cy="66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=−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I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𝜇𝜎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𝜇𝛻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𝜇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𝛻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8" name="Text 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0" y="922020"/>
                <a:ext cx="5144770" cy="6680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 Box 113"/>
              <p:cNvSpPr txBox="1"/>
              <p:nvPr/>
            </p:nvSpPr>
            <p:spPr>
              <a:xfrm>
                <a:off x="572135" y="1770380"/>
                <a:ext cx="150749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𝐹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𝐽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𝐵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4" name="Text 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35" y="1770380"/>
                <a:ext cx="1507490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/>
          <p:cNvSpPr/>
          <p:nvPr/>
        </p:nvSpPr>
        <p:spPr>
          <a:xfrm>
            <a:off x="331470" y="176530"/>
            <a:ext cx="4916170" cy="30854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Text Box 116"/>
          <p:cNvSpPr txBox="1"/>
          <p:nvPr/>
        </p:nvSpPr>
        <p:spPr>
          <a:xfrm>
            <a:off x="8335645" y="4876165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200025" y="3973195"/>
                <a:ext cx="6603365" cy="17532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zh-CN" altLang="en-US"/>
                  <a:t>通过简化的电磁超声换能模型研究换能效率</a:t>
                </a:r>
                <a:endParaRPr lang="zh-CN" altLang="en-US"/>
              </a:p>
              <a:p>
                <a:pPr algn="l"/>
                <a:endParaRPr lang="zh-CN" altLang="en-US"/>
              </a:p>
              <a:p>
                <a:pPr algn="l"/>
                <a:r>
                  <a:rPr lang="zh-CN" altLang="en-US"/>
                  <a:t>解析模型用于分析部分变量</a:t>
                </a:r>
                <a:r>
                  <a:rPr lang="en-US" altLang="zh-CN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𝐼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𝐵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𝑙𝑖𝑓𝑡𝑜𝑓𝑓</m:t>
                    </m:r>
                  </m:oMath>
                </a14:m>
                <a:r>
                  <a:rPr lang="en-US" altLang="zh-CN"/>
                  <a:t>)</a:t>
                </a:r>
                <a:r>
                  <a:rPr lang="zh-CN" altLang="en-US"/>
                  <a:t>对换能过程的影响</a:t>
                </a:r>
                <a:endParaRPr lang="zh-CN" altLang="en-US"/>
              </a:p>
              <a:p>
                <a:pPr algn="l"/>
                <a:endParaRPr lang="zh-CN" altLang="en-US"/>
              </a:p>
              <a:p>
                <a:pPr algn="l"/>
                <a:r>
                  <a:rPr lang="zh-CN" altLang="en-US"/>
                  <a:t>有限元模型用于定量分析换能效率，指导硬件电路指标设计</a:t>
                </a:r>
                <a:endParaRPr lang="zh-CN" altLang="en-US"/>
              </a:p>
              <a:p>
                <a:pPr algn="l"/>
                <a:endParaRPr lang="zh-CN" altLang="en-US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5" y="3973195"/>
                <a:ext cx="6603365" cy="17532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voltage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160" y="3357880"/>
            <a:ext cx="4509770" cy="3009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9053449" y="1205166"/>
                <a:ext cx="2630170" cy="4127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DejaVu Math TeX Gyre" panose="02000503000000000000" charset="0"/>
                        </a:rPr>
                        <m:t>(</m:t>
                      </m:r>
                      <m:r>
                        <a:rPr lang="en-US">
                          <a:latin typeface="DejaVu Math TeX Gyre" panose="02000503000000000000" charset="0"/>
                        </a:rPr>
                        <m:t>5</m:t>
                      </m:r>
                      <m:r>
                        <a:rPr lang="en-US">
                          <a:latin typeface="DejaVu Math TeX Gyre" panose="02000503000000000000" charset="0"/>
                        </a:rPr>
                        <m:t>𝐾𝑉</m:t>
                      </m:r>
                      <m:r>
                        <a:rPr lang="en-US">
                          <a:latin typeface="DejaVu Math TeX Gyre" panose="02000503000000000000" charset="0"/>
                        </a:rPr>
                        <m:t>,</m:t>
                      </m:r>
                      <m:r>
                        <a:rPr lang="en-US">
                          <a:latin typeface="DejaVu Math TeX Gyre" panose="02000503000000000000" charset="0"/>
                        </a:rPr>
                        <m:t>40</m:t>
                      </m:r>
                      <m:r>
                        <m:rPr>
                          <m:sty m:val="p"/>
                        </m:rPr>
                        <a:rPr lang="en-US">
                          <a:latin typeface="DejaVu Math TeX Gyre" panose="02000503000000000000" charset="0"/>
                        </a:rPr>
                        <m:t>A</m:t>
                      </m:r>
                      <m:r>
                        <a:rPr lang="en-US">
                          <a:latin typeface="DejaVu Math TeX Gyre" panose="02000503000000000000" charset="0"/>
                        </a:rPr>
                        <m:t>)</m:t>
                      </m:r>
                      <m:r>
                        <a:rPr lang="en-US">
                          <a:latin typeface="DejaVu Math TeX Gyre" panose="02000503000000000000" charset="0"/>
                        </a:rPr>
                        <m:t>,</m:t>
                      </m:r>
                      <m:r>
                        <a:rPr lang="en-US">
                          <a:latin typeface="DejaVu Math TeX Gyre" panose="02000503000000000000" charset="0"/>
                        </a:rPr>
                        <m:t>4</m:t>
                      </m:r>
                      <m:r>
                        <a:rPr lang="en-US">
                          <a:latin typeface="DejaVu Math TeX Gyre" panose="02000503000000000000" charset="0"/>
                        </a:rPr>
                        <m:t>𝑚𝑉</m:t>
                      </m:r>
                      <m:r>
                        <a:rPr lang="en-US">
                          <a:latin typeface="DejaVu Math TeX Gyre" panose="02000503000000000000" charset="0"/>
                        </a:rPr>
                        <m:t>/</m:t>
                      </m:r>
                      <m:r>
                        <a:rPr lang="en-US">
                          <a:latin typeface="DejaVu Math TeX Gyre" panose="02000503000000000000" charset="0"/>
                        </a:rPr>
                        <m:t>16</m:t>
                      </m:r>
                      <m:r>
                        <a:rPr lang="en-US">
                          <a:latin typeface="DejaVu Math TeX Gyre" panose="02000503000000000000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49" y="1205166"/>
                <a:ext cx="2630170" cy="412750"/>
              </a:xfrm>
              <a:prstGeom prst="rect">
                <a:avLst/>
              </a:prstGeom>
              <a:blipFill rotWithShape="1">
                <a:blip r:embed="rId7"/>
                <a:stretch>
                  <a:fillRect l="-10" t="-138" r="-6099" b="13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572135" y="2355215"/>
                <a:ext cx="2305050" cy="6838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𝜌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𝛻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𝑆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𝐹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35" y="2355215"/>
                <a:ext cx="2305050" cy="68389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zgif.com-gif-to-mp4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32045" y="147320"/>
            <a:ext cx="7259955" cy="639953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216660" y="2825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/>
              <a:t>超声波传播模型</a:t>
            </a:r>
            <a:endParaRPr lang="zh-CN"/>
          </a:p>
        </p:txBody>
      </p:sp>
      <p:sp>
        <p:nvSpPr>
          <p:cNvPr id="16" name="Text Box 15"/>
          <p:cNvSpPr txBox="1"/>
          <p:nvPr/>
        </p:nvSpPr>
        <p:spPr>
          <a:xfrm>
            <a:off x="175260" y="2128520"/>
            <a:ext cx="51200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/>
              <a:t>研究线圈几何结构与超声波传播特性的关系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研究不同模态超声波对不同缺陷的灵敏度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 Box 97"/>
              <p:cNvSpPr txBox="1"/>
              <p:nvPr/>
            </p:nvSpPr>
            <p:spPr>
              <a:xfrm>
                <a:off x="-12700" y="1078230"/>
                <a:ext cx="5144770" cy="6229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𝜌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𝑣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𝛻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𝑆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𝐹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8" name="Text 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00" y="1078230"/>
                <a:ext cx="5144770" cy="6229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/>
          <p:cNvSpPr/>
          <p:nvPr/>
        </p:nvSpPr>
        <p:spPr>
          <a:xfrm>
            <a:off x="101600" y="147320"/>
            <a:ext cx="4916170" cy="16967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382760" y="51358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节点间断伽辽金法求解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401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 vol="0">
                <p:cTn id="7" repeatCount="indefinite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0330" y="101600"/>
            <a:ext cx="1761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解析计算模型</a:t>
            </a:r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687705" y="5961380"/>
            <a:ext cx="10817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适用于分析导波线圈，导波线圈有效部分通常为直导线，导波应用中磁势的空间频率分布较为重要。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306324" y="692086"/>
                <a:ext cx="3984625" cy="622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𝜕𝛼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𝐾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𝜑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𝑑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𝜎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24" y="692086"/>
                <a:ext cx="3984625" cy="622935"/>
              </a:xfrm>
              <a:prstGeom prst="rect">
                <a:avLst/>
              </a:prstGeom>
              <a:blipFill rotWithShape="1">
                <a:blip r:embed="rId1"/>
                <a:stretch>
                  <a:fillRect l="-6" t="-92" r="6" b="9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299974" y="1651571"/>
                <a:ext cx="367855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𝑤</m:t>
                    </m:r>
                  </m:oMath>
                </a14:m>
                <a:r>
                  <a:rPr lang="en-US"/>
                  <a:t>:</a:t>
                </a:r>
                <a:r>
                  <a:rPr lang="zh-CN" altLang="en-US"/>
                  <a:t>频率，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𝑑</m:t>
                    </m:r>
                  </m:oMath>
                </a14:m>
                <a:r>
                  <a:rPr lang="en-US" altLang="zh-CN"/>
                  <a:t>:</a:t>
                </a:r>
                <a:r>
                  <a:rPr lang="zh-CN" altLang="en-US"/>
                  <a:t>提离，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</m:oMath>
                </a14:m>
                <a:r>
                  <a:rPr lang="en-US" altLang="zh-CN"/>
                  <a:t>:</a:t>
                </a:r>
                <a:r>
                  <a:rPr lang="zh-CN" altLang="en-US"/>
                  <a:t>测试点横坐标</a:t>
                </a:r>
                <a:endParaRPr lang="zh-CN" altLang="en-US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4" y="1651571"/>
                <a:ext cx="3678555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7" t="-155" r="7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Arrow 5"/>
          <p:cNvSpPr/>
          <p:nvPr/>
        </p:nvSpPr>
        <p:spPr>
          <a:xfrm rot="10800000">
            <a:off x="4290695" y="932180"/>
            <a:ext cx="676275" cy="257175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925695" y="604520"/>
            <a:ext cx="62776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使用</a:t>
            </a:r>
            <a:r>
              <a:rPr lang="en-US" altLang="zh-CN"/>
              <a:t>FFT</a:t>
            </a:r>
            <a:r>
              <a:rPr lang="zh-CN" altLang="en-US"/>
              <a:t>代替逐点积分计算磁势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对轴对称模型取极限计算直导线，替代大半径近似计算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表达式具有物理意义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φ项的实部虚部分别为磁势实部虚部的空间频率表达式</a:t>
            </a:r>
            <a:endParaRPr lang="zh-CN" altLang="en-US"/>
          </a:p>
        </p:txBody>
      </p:sp>
      <p:pic>
        <p:nvPicPr>
          <p:cNvPr id="8" name="Picture 7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55" y="2284095"/>
            <a:ext cx="3771265" cy="2828925"/>
          </a:xfrm>
          <a:prstGeom prst="rect">
            <a:avLst/>
          </a:prstGeom>
        </p:spPr>
      </p:pic>
      <p:pic>
        <p:nvPicPr>
          <p:cNvPr id="9" name="Picture 8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05" y="2404110"/>
            <a:ext cx="4685665" cy="2708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34055" y="3244850"/>
            <a:ext cx="5723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换能器优化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" name="Picture 2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810" y="111125"/>
            <a:ext cx="2648585" cy="2518410"/>
          </a:xfrm>
          <a:prstGeom prst="rect">
            <a:avLst/>
          </a:prstGeom>
        </p:spPr>
      </p:pic>
      <p:pic>
        <p:nvPicPr>
          <p:cNvPr id="22" name="Picture 21" descr="2023-02-18_02-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905" y="3442335"/>
            <a:ext cx="4747895" cy="2660015"/>
          </a:xfrm>
          <a:prstGeom prst="rect">
            <a:avLst/>
          </a:prstGeom>
        </p:spPr>
      </p:pic>
      <p:pic>
        <p:nvPicPr>
          <p:cNvPr id="17" name="Picture 16" descr="2023-02-18_01-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470" y="2889885"/>
            <a:ext cx="3110230" cy="5524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2255" y="187325"/>
            <a:ext cx="2503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针对</a:t>
            </a:r>
            <a:r>
              <a:rPr lang="zh-CN" altLang="en-US" b="1"/>
              <a:t>提离</a:t>
            </a:r>
            <a:r>
              <a:rPr lang="zh-CN" altLang="en-US"/>
              <a:t>的换能器优化</a:t>
            </a:r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262255" y="648970"/>
            <a:ext cx="42468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u="sng"/>
              <a:t>提离对电磁超声检测信号的影响</a:t>
            </a:r>
            <a:endParaRPr lang="zh-CN" altLang="en-US" u="sng"/>
          </a:p>
          <a:p>
            <a:pPr algn="l"/>
            <a:r>
              <a:rPr lang="en-US" altLang="zh-CN"/>
              <a:t>1. </a:t>
            </a:r>
            <a:r>
              <a:rPr lang="zh-CN" altLang="en-US"/>
              <a:t>检测信号幅值</a:t>
            </a:r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导波波模态与到达时间的测量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262255" y="5474335"/>
                <a:ext cx="8832215" cy="11988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zh-CN" altLang="en-US"/>
                  <a:t>优化目标：使提离对导体内的感生涡流产生的影响最小</a:t>
                </a:r>
                <a:endParaRPr lang="zh-CN" altLang="en-US"/>
              </a:p>
              <a:p>
                <a:pPr algn="l"/>
                <a:r>
                  <a:rPr lang="zh-CN" altLang="en-US">
                    <a:solidFill>
                      <a:srgbClr val="C00000"/>
                    </a:solidFill>
                  </a:rPr>
                  <a:t>优化变量：线圈宽度</a:t>
                </a:r>
                <a:endParaRPr lang="zh-CN" altLang="en-US">
                  <a:solidFill>
                    <a:srgbClr val="C00000"/>
                  </a:solidFill>
                </a:endParaRPr>
              </a:p>
              <a:p>
                <a:pPr algn="l"/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指标：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𝑓𝑤ℎ𝑚</m:t>
                    </m:r>
                  </m:oMath>
                </a14:m>
                <a:r>
                  <a:rPr lang="en-US" altLang="zh-CN"/>
                  <a:t>:</a:t>
                </a:r>
                <a:r>
                  <a:rPr lang="zh-CN" altLang="en-US"/>
                  <a:t>半峰宽，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𝑝𝑒𝑎𝑘</m:t>
                    </m:r>
                  </m:oMath>
                </a14:m>
                <a:r>
                  <a:rPr lang="zh-CN" altLang="en-US"/>
                  <a:t>涡流峰值，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𝑠𝑢𝑚</m:t>
                    </m:r>
                  </m:oMath>
                </a14:m>
                <a:r>
                  <a:rPr lang="en-US" altLang="zh-CN"/>
                  <a:t>:</a:t>
                </a:r>
                <a:r>
                  <a:rPr lang="zh-CN" altLang="en-US"/>
                  <a:t>涡流密度和，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𝑠𝑢𝑚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</m:oMath>
                </a14:m>
                <a:r>
                  <a:rPr lang="en-US" altLang="zh-CN"/>
                  <a:t>:</a:t>
                </a:r>
                <a:r>
                  <a:rPr lang="zh-CN" altLang="en-US"/>
                  <a:t>涡流密度平方和</a:t>
                </a:r>
                <a:endParaRPr lang="zh-CN" altLang="en-US"/>
              </a:p>
              <a:p>
                <a:pPr algn="l"/>
                <a:r>
                  <a:rPr lang="zh-CN" altLang="en-US"/>
                  <a:t>特征量：max</a:t>
                </a:r>
                <a:r>
                  <a:rPr lang="en-US" altLang="zh-CN"/>
                  <a:t>, peak-to-peak, gradient at a specific point(coil_width,liftoff)</a:t>
                </a:r>
                <a:endParaRPr lang="en-US" altLang="zh-CN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5" y="5474335"/>
                <a:ext cx="8832215" cy="11988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2023-02-18_00-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875" y="0"/>
            <a:ext cx="5318125" cy="262953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8661400" y="3030220"/>
            <a:ext cx="1743075" cy="32385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8" idx="0"/>
            <a:endCxn id="15" idx="2"/>
          </p:cNvCxnSpPr>
          <p:nvPr/>
        </p:nvCxnSpPr>
        <p:spPr>
          <a:xfrm flipV="1">
            <a:off x="9533255" y="2629535"/>
            <a:ext cx="0" cy="40068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328930" y="2629535"/>
            <a:ext cx="63874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u="sng"/>
              <a:t>通过解析表达式确定优化方法</a:t>
            </a:r>
            <a:endParaRPr lang="zh-CN" altLang="en-US" u="sng"/>
          </a:p>
          <a:p>
            <a:r>
              <a:rPr lang="en-US"/>
              <a:t>1. </a:t>
            </a:r>
            <a:r>
              <a:rPr lang="zh-CN" altLang="en-US"/>
              <a:t>总电流不变，改变线圈宽度对涡流密度和无影响，即不影响振动速度的和，可认为不损失换能效率。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增大提离对高频分量衰减更快，通过增加线圈宽度，可将磁势的空间频谱向低频移动，因此可认为增加线圈宽度可降低涡流对提离的敏感度。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涡流密度的平方和与动态磁场产生的洛伦兹力大小成正比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8515" y="3528060"/>
            <a:ext cx="3776980" cy="2736850"/>
          </a:xfrm>
          <a:prstGeom prst="rect">
            <a:avLst/>
          </a:prstGeom>
        </p:spPr>
      </p:pic>
      <p:pic>
        <p:nvPicPr>
          <p:cNvPr id="6" name="Picture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55" y="215900"/>
            <a:ext cx="3827780" cy="28708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234565" y="2962910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半峰宽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289550" y="2872740"/>
            <a:ext cx="17684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C00000"/>
                </a:solidFill>
              </a:rPr>
              <a:t>max</a:t>
            </a:r>
            <a:endParaRPr lang="en-US">
              <a:solidFill>
                <a:srgbClr val="C00000"/>
              </a:solidFill>
            </a:endParaRPr>
          </a:p>
          <a:p>
            <a:r>
              <a:rPr lang="en-US">
                <a:solidFill>
                  <a:srgbClr val="FFC000"/>
                </a:solidFill>
              </a:rPr>
              <a:t>min</a:t>
            </a:r>
            <a:endParaRPr lang="en-US">
              <a:solidFill>
                <a:srgbClr val="FFC00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peak-to-peak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9" name="Picture 8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515" y="260350"/>
            <a:ext cx="3618230" cy="280987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444865" y="2962910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涡流峰值</a:t>
            </a:r>
            <a:endParaRPr lang="zh-C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444865" y="6325235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涡流密度和</a:t>
            </a:r>
            <a:endParaRPr lang="zh-CN" altLang="en-US"/>
          </a:p>
        </p:txBody>
      </p:sp>
      <p:pic>
        <p:nvPicPr>
          <p:cNvPr id="13" name="Picture 12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655" y="3528060"/>
            <a:ext cx="3859530" cy="279717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035175" y="6325235"/>
            <a:ext cx="1977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涡流密度平方和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MEDIACOVER_FLAG" val="1"/>
  <p:tag name="KSO_WM_UNIT_MEDIACOVER_BTN_STAT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3862</Words>
  <Application>WPS Presentation</Application>
  <PresentationFormat>宽屏</PresentationFormat>
  <Paragraphs>356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DejaVu Sans</vt:lpstr>
      <vt:lpstr>DejaVu Math TeX Gyre</vt:lpstr>
      <vt:lpstr>SimSun</vt:lpstr>
      <vt:lpstr>Droid Sans Fallback</vt:lpstr>
      <vt:lpstr>Microsoft YaHei</vt:lpstr>
      <vt:lpstr>Arial Unicode MS</vt:lpstr>
      <vt:lpstr>Arial Black</vt:lpstr>
      <vt:lpstr>Dhurjati</vt:lpstr>
      <vt:lpstr>Phetsarath OT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puhang</cp:lastModifiedBy>
  <cp:revision>184</cp:revision>
  <dcterms:created xsi:type="dcterms:W3CDTF">2023-02-24T09:14:06Z</dcterms:created>
  <dcterms:modified xsi:type="dcterms:W3CDTF">2023-02-24T09:14:06Z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