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9" r:id="rId4"/>
    <p:sldId id="258" r:id="rId5"/>
    <p:sldId id="257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E570F-4C38-4861-8551-8A53824C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CEE742-9DAF-49D4-8491-1E2E01904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91D19-D7EF-445B-83A0-FC5BFFC9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B2383-BFEF-465C-8DEA-8014928C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AE005-45BF-44E6-A46E-9CC6DC99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C17F-89BE-446B-AE50-4E91EB76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95054-65F6-496F-B908-C02D43CF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7A9B-4143-4AF4-A0D0-6792E9F8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23A46-5EA5-4E8E-92EF-4D8D71E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005B-562C-43C3-AAB0-AAE5F7E0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FA7903-A345-41C9-B63A-64F4A3BF8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3A016-9591-4213-9115-EF8CB827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15F7-C537-4DD4-9445-1FFBE426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B3185-CB4C-4173-8A10-6CE77C0F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05344-07C7-43CE-84A5-00A18D90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EDD1-D5D0-4342-8B95-8FF3BFA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494DB-8661-4F31-8ACA-4830F095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2B7CD-A135-49B8-BE63-73E4D71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7EB91-F6E0-4392-9247-03B9153D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E2B06-74D5-44DC-A382-39C9D783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5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5566E-A104-4F58-9E90-C1DEC3B5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F4B68-91CD-4ABC-80F7-7EA44EDD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21417-5EF1-46B4-8B97-BE10430C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7FF61-9511-45A6-991D-8F7F5E10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DD00A-E23D-4B93-9FC4-A347A331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30A1-C8D5-4097-9F8E-94A520C5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BC0CF-B7F2-4226-81BF-35F9A8138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2EACA-6FBF-4EC5-A001-F5A1B434F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A6F25D-5CD8-40B0-BFAB-5502A03D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811F-A2B6-4015-B852-509F7E2C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9AE57F-94ED-4396-A931-165754E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8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24D42-ADEE-45A6-8472-A7E1C5A1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52944-AC6B-4A67-BE5D-FFD841E3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F0BB1-3934-4117-832A-50ED0418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2EAEED-7BB6-4D3A-A7D1-F5FA4E66E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518B41-F462-4F52-83C0-9BCF74761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377CC-39BC-4784-9875-1219BB49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E0230F-51CB-4044-A32E-F40E3232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2873B-725D-43F6-906C-376E2F68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5E53-E0E2-482D-B15E-AD27150F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0571E-CEB3-4AA5-83D9-409388D2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33F2F9-3ED7-4559-A64F-37D1D4D2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0AB7BE-48F9-4D75-9009-D4AB3C91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0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10F2CC-F91F-4863-B5E4-D1D56F83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EF4D7-C85A-412C-9B85-387DF9F9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0B33-1B52-483C-8572-CE25ADE1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0C1B-5418-49D5-AC41-767D0CCF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14807-A6BA-4D9E-9B88-30E11C29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46313-70DE-4544-A4F6-8FD6128BB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8C969-DC86-4FB1-9833-1277547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03ACF-BFD7-4423-A5F4-75E80858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3726C-14D6-4A1A-B6F3-DD54A554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8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969A-D07B-4300-A61E-76B479FA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A5CA3-12B2-41DD-8F47-50865D86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B4788-621D-44D5-9E9B-73E9A80D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5668A-BDEF-4C64-8373-FD3BB11A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22130-9E10-4E97-AF23-4878881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39F11-FFC7-44B9-B366-80A037D7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9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87AD4-3748-436B-A8ED-3C0415FD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75497-9532-4CBF-AC13-4D9A6D0C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329D8-4D99-4019-9433-BF547181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2579-4270-4EF2-BF8A-4124C674EC7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2ED3E-E2B7-456A-9AD8-B565B9A9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AB0E1-DEF0-4DD0-ACAF-AD1E6C98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9AC9-36D2-43E8-835E-FF3EF5F277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6AD7C8-F92A-4C53-B1AA-18125B3A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02" y="1536569"/>
            <a:ext cx="6328527" cy="4746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F6BBF1-9E28-4FED-90C6-8DF77EE12112}"/>
              </a:ext>
            </a:extLst>
          </p:cNvPr>
          <p:cNvSpPr txBox="1"/>
          <p:nvPr/>
        </p:nvSpPr>
        <p:spPr>
          <a:xfrm>
            <a:off x="218388" y="219497"/>
            <a:ext cx="11717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分别独立验证功率放大部分与高压电源部分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r>
              <a:rPr lang="en-US" altLang="zh-CN" dirty="0"/>
              <a:t>Arduino</a:t>
            </a:r>
            <a:r>
              <a:rPr lang="zh-CN" altLang="en-US" dirty="0"/>
              <a:t>信号输出</a:t>
            </a:r>
            <a:r>
              <a:rPr lang="en-US" altLang="zh-CN" dirty="0" err="1"/>
              <a:t>Vpp</a:t>
            </a:r>
            <a:r>
              <a:rPr lang="en-US" altLang="zh-CN" dirty="0"/>
              <a:t> = 5v; f = 500KHz; cycles = 15;RPF = 30ms.</a:t>
            </a:r>
          </a:p>
          <a:p>
            <a:pPr marL="342900" indent="-342900">
              <a:buAutoNum type="alphaLcPeriod"/>
            </a:pPr>
            <a:r>
              <a:rPr lang="zh-CN" altLang="en-US" dirty="0"/>
              <a:t>驱动芯片输入端与输出端为</a:t>
            </a:r>
            <a:r>
              <a:rPr lang="en-US" altLang="zh-CN" dirty="0"/>
              <a:t>5V</a:t>
            </a:r>
            <a:r>
              <a:rPr lang="zh-CN" altLang="en-US" dirty="0"/>
              <a:t>供电，使用</a:t>
            </a:r>
            <a:r>
              <a:rPr lang="en-US" altLang="zh-CN" dirty="0"/>
              <a:t>A</a:t>
            </a:r>
            <a:r>
              <a:rPr lang="zh-CN" altLang="en-US" dirty="0"/>
              <a:t>通道，输出</a:t>
            </a:r>
            <a:r>
              <a:rPr lang="en-US" altLang="zh-CN" dirty="0" err="1"/>
              <a:t>Vpp</a:t>
            </a:r>
            <a:r>
              <a:rPr lang="en-US" altLang="zh-CN" dirty="0"/>
              <a:t> = 5v; f = 500KHz; cycles = 15; RPF = 30ms.</a:t>
            </a:r>
          </a:p>
          <a:p>
            <a:pPr marL="342900" indent="-342900">
              <a:buAutoNum type="alphaLcPeriod"/>
            </a:pPr>
            <a:r>
              <a:rPr lang="zh-CN" altLang="en-US" dirty="0"/>
              <a:t>高压电源瞬时输入：</a:t>
            </a:r>
            <a:r>
              <a:rPr lang="en-US" altLang="zh-CN" dirty="0"/>
              <a:t>11V 2.5A</a:t>
            </a:r>
            <a:r>
              <a:rPr lang="zh-CN" altLang="en-US" dirty="0"/>
              <a:t>；充电触发信号（</a:t>
            </a:r>
            <a:r>
              <a:rPr lang="en-US" altLang="zh-CN" dirty="0"/>
              <a:t>T=3s,dutycycle = 10%)</a:t>
            </a:r>
            <a:r>
              <a:rPr lang="zh-CN" altLang="en-US" dirty="0"/>
              <a:t>周期</a:t>
            </a:r>
            <a:r>
              <a:rPr lang="en-US" altLang="zh-CN" dirty="0"/>
              <a:t>3S</a:t>
            </a:r>
            <a:r>
              <a:rPr lang="zh-CN" altLang="en-US" dirty="0"/>
              <a:t>，单次充电时间</a:t>
            </a:r>
            <a:r>
              <a:rPr lang="en-US" altLang="zh-CN" dirty="0"/>
              <a:t>300ms</a:t>
            </a:r>
            <a:r>
              <a:rPr lang="zh-CN" altLang="en-US" dirty="0"/>
              <a:t>；输出</a:t>
            </a:r>
            <a:r>
              <a:rPr lang="en-US" altLang="zh-CN" dirty="0"/>
              <a:t>300V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12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45BA995-260A-4795-AF1B-E3B41C466511}"/>
              </a:ext>
            </a:extLst>
          </p:cNvPr>
          <p:cNvSpPr txBox="1"/>
          <p:nvPr/>
        </p:nvSpPr>
        <p:spPr>
          <a:xfrm>
            <a:off x="300853" y="2752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改进方案仿真实验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2CF870-B8DA-47CC-A3C6-ACE33A48C4A5}"/>
              </a:ext>
            </a:extLst>
          </p:cNvPr>
          <p:cNvSpPr txBox="1"/>
          <p:nvPr/>
        </p:nvSpPr>
        <p:spPr>
          <a:xfrm>
            <a:off x="105583" y="1604767"/>
            <a:ext cx="3547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提升输出功率思路：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对发射极进行阻抗匹配，仿真实验中通过调节负载电阻实现。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并联</a:t>
            </a:r>
            <a:r>
              <a:rPr lang="en-US" altLang="zh-CN" dirty="0"/>
              <a:t>MOSFET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E6E3F673-E8E3-4DD5-AD68-53796D2D8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41525"/>
              </p:ext>
            </p:extLst>
          </p:nvPr>
        </p:nvGraphicFramePr>
        <p:xfrm>
          <a:off x="2032000" y="473795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886">
                  <a:extLst>
                    <a:ext uri="{9D8B030D-6E8A-4147-A177-3AD203B41FA5}">
                      <a16:colId xmlns:a16="http://schemas.microsoft.com/office/drawing/2014/main" val="66726709"/>
                    </a:ext>
                  </a:extLst>
                </a:gridCol>
                <a:gridCol w="1213314">
                  <a:extLst>
                    <a:ext uri="{9D8B030D-6E8A-4147-A177-3AD203B41FA5}">
                      <a16:colId xmlns:a16="http://schemas.microsoft.com/office/drawing/2014/main" val="41583323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40953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32884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70778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并联</a:t>
                      </a:r>
                      <a:r>
                        <a:rPr lang="en-US" altLang="zh-CN" dirty="0"/>
                        <a:t>MOSFET</a:t>
                      </a:r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8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电路阻抗（</a:t>
                      </a:r>
                      <a:r>
                        <a:rPr lang="en-US" altLang="zh-CN" dirty="0"/>
                        <a:t>R6=10)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1.3KW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2.7KW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3.8KW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4KW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4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电路阻抗（</a:t>
                      </a:r>
                      <a:r>
                        <a:rPr lang="en-US" altLang="zh-CN" dirty="0"/>
                        <a:t>R6=0)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10KW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97612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95770CE5-170F-4E0B-86DB-8EA75C80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97" y="459933"/>
            <a:ext cx="7806711" cy="33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9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7770A4-AB89-4CC7-ADB1-EF597292FE15}"/>
              </a:ext>
            </a:extLst>
          </p:cNvPr>
          <p:cNvSpPr txBox="1"/>
          <p:nvPr/>
        </p:nvSpPr>
        <p:spPr>
          <a:xfrm>
            <a:off x="989813" y="978031"/>
            <a:ext cx="10020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方案梳理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该方案可行性较高，需要平衡能量输出与</a:t>
            </a:r>
            <a:r>
              <a:rPr lang="en-US" altLang="zh-CN" dirty="0"/>
              <a:t>MOSFET</a:t>
            </a:r>
            <a:r>
              <a:rPr lang="zh-CN" altLang="en-US" dirty="0"/>
              <a:t>耐压值的关系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推测该方案目前可产生有效超声信号，</a:t>
            </a:r>
            <a:r>
              <a:rPr lang="en-US" altLang="zh-CN" dirty="0"/>
              <a:t>0105</a:t>
            </a:r>
            <a:r>
              <a:rPr lang="zh-CN" altLang="en-US" dirty="0"/>
              <a:t>晚实验应该是淹没在电磁干扰中，后续可考虑减少发射信号周期数，并对接收端进行阻抗匹配。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暂未测量</a:t>
            </a:r>
            <a:r>
              <a:rPr lang="en-US" altLang="zh-CN" dirty="0"/>
              <a:t>sensor</a:t>
            </a:r>
            <a:r>
              <a:rPr lang="zh-CN" altLang="en-US" dirty="0"/>
              <a:t>功率。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变压器使用</a:t>
            </a:r>
            <a:endParaRPr lang="en-US" altLang="zh-CN" dirty="0"/>
          </a:p>
          <a:p>
            <a:r>
              <a:rPr lang="zh-CN" altLang="en-US" dirty="0"/>
              <a:t>通过仿真实验验证变压器的作用，从理论上看，变压器的功能主要可以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对功率输出级进行阻抗匹配。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变压器次级线圈电感相对</a:t>
            </a:r>
            <a:r>
              <a:rPr lang="en-US" altLang="zh-CN" dirty="0"/>
              <a:t>sensor</a:t>
            </a:r>
            <a:r>
              <a:rPr lang="zh-CN" altLang="en-US" dirty="0"/>
              <a:t>电感较大时，</a:t>
            </a:r>
            <a:r>
              <a:rPr lang="en-US" altLang="zh-CN" dirty="0"/>
              <a:t>sensor</a:t>
            </a:r>
            <a:r>
              <a:rPr lang="zh-CN" altLang="en-US" dirty="0"/>
              <a:t>电感变化对功率输出级影响较小。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电源模块梳理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输入瞬时功率超过</a:t>
            </a:r>
            <a:r>
              <a:rPr lang="en-US" altLang="zh-CN" dirty="0"/>
              <a:t>20w</a:t>
            </a:r>
            <a:r>
              <a:rPr lang="zh-CN" altLang="en-US" dirty="0"/>
              <a:t>可正常使用，之前是因为有限流，电容储能不够，并且手动触发</a:t>
            </a:r>
            <a:r>
              <a:rPr lang="en-US" altLang="zh-CN" dirty="0"/>
              <a:t>charge</a:t>
            </a:r>
            <a:r>
              <a:rPr lang="zh-CN" altLang="en-US" dirty="0"/>
              <a:t>，使得芯片一直工作，但</a:t>
            </a:r>
            <a:r>
              <a:rPr lang="en-US" altLang="zh-CN" dirty="0"/>
              <a:t>MOSFET</a:t>
            </a:r>
            <a:r>
              <a:rPr lang="zh-CN" altLang="en-US" dirty="0"/>
              <a:t>不截止。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0105</a:t>
            </a:r>
            <a:r>
              <a:rPr lang="zh-CN" altLang="en-US" dirty="0"/>
              <a:t>晚实验，</a:t>
            </a:r>
            <a:r>
              <a:rPr lang="en-US" altLang="zh-CN" dirty="0"/>
              <a:t>charge</a:t>
            </a:r>
            <a:r>
              <a:rPr lang="zh-CN" altLang="en-US" dirty="0"/>
              <a:t>信号由信号发生器给出，</a:t>
            </a:r>
            <a:r>
              <a:rPr lang="zh-CN" altLang="en-US" dirty="0">
                <a:solidFill>
                  <a:srgbClr val="FF0000"/>
                </a:solidFill>
              </a:rPr>
              <a:t>但信号发生器的地与输入直流地夹子脱落没有发现，不共地导致充电芯片</a:t>
            </a:r>
            <a:r>
              <a:rPr lang="en-US" altLang="zh-CN" dirty="0">
                <a:solidFill>
                  <a:srgbClr val="FF0000"/>
                </a:solidFill>
              </a:rPr>
              <a:t>charge</a:t>
            </a:r>
            <a:r>
              <a:rPr lang="zh-CN" altLang="en-US" dirty="0">
                <a:solidFill>
                  <a:srgbClr val="FF0000"/>
                </a:solidFill>
              </a:rPr>
              <a:t>端损坏</a:t>
            </a:r>
            <a:r>
              <a:rPr lang="zh-CN" altLang="en-US" dirty="0"/>
              <a:t>，等去中发买个芯片换上。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49FD27-A2B7-468A-AA6F-90E284BE0CDA}"/>
              </a:ext>
            </a:extLst>
          </p:cNvPr>
          <p:cNvSpPr txBox="1"/>
          <p:nvPr/>
        </p:nvSpPr>
        <p:spPr>
          <a:xfrm>
            <a:off x="5309647" y="465783"/>
            <a:ext cx="114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实验总结</a:t>
            </a:r>
          </a:p>
        </p:txBody>
      </p:sp>
    </p:spTree>
    <p:extLst>
      <p:ext uri="{BB962C8B-B14F-4D97-AF65-F5344CB8AC3E}">
        <p14:creationId xmlns:p14="http://schemas.microsoft.com/office/powerpoint/2010/main" val="24625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98314-8D90-49C6-ADDB-BF79D2C6C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1" t="-1" r="38343" b="59747"/>
          <a:stretch/>
        </p:blipFill>
        <p:spPr>
          <a:xfrm>
            <a:off x="3431357" y="863911"/>
            <a:ext cx="4590853" cy="5130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4D0632-68FB-4B09-BAC6-E0FF288E670B}"/>
              </a:ext>
            </a:extLst>
          </p:cNvPr>
          <p:cNvSpPr txBox="1"/>
          <p:nvPr/>
        </p:nvSpPr>
        <p:spPr>
          <a:xfrm>
            <a:off x="228600" y="16563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33V</a:t>
            </a:r>
            <a:r>
              <a:rPr lang="zh-CN" altLang="en-US" dirty="0">
                <a:solidFill>
                  <a:srgbClr val="FF0000"/>
                </a:solidFill>
              </a:rPr>
              <a:t>直流电测试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426DF3-C95A-47FF-AC86-3BEB4866FD2A}"/>
              </a:ext>
            </a:extLst>
          </p:cNvPr>
          <p:cNvCxnSpPr>
            <a:cxnSpLocks/>
          </p:cNvCxnSpPr>
          <p:nvPr/>
        </p:nvCxnSpPr>
        <p:spPr>
          <a:xfrm flipH="1">
            <a:off x="7494309" y="1102936"/>
            <a:ext cx="2318995" cy="129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887DF-23F8-4A7B-890D-B4B2C0919092}"/>
              </a:ext>
            </a:extLst>
          </p:cNvPr>
          <p:cNvSpPr txBox="1"/>
          <p:nvPr/>
        </p:nvSpPr>
        <p:spPr>
          <a:xfrm>
            <a:off x="8270450" y="165638"/>
            <a:ext cx="3692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为防止</a:t>
            </a:r>
            <a:r>
              <a:rPr lang="en-US" altLang="zh-CN" dirty="0">
                <a:solidFill>
                  <a:srgbClr val="FF0000"/>
                </a:solidFill>
              </a:rPr>
              <a:t>MOSFET</a:t>
            </a:r>
            <a:r>
              <a:rPr lang="zh-CN" altLang="en-US" dirty="0">
                <a:solidFill>
                  <a:srgbClr val="FF0000"/>
                </a:solidFill>
              </a:rPr>
              <a:t>截止后，</a:t>
            </a:r>
            <a:r>
              <a:rPr lang="en-US" altLang="zh-CN" dirty="0">
                <a:solidFill>
                  <a:srgbClr val="FF0000"/>
                </a:solidFill>
              </a:rPr>
              <a:t>sensor</a:t>
            </a:r>
            <a:r>
              <a:rPr lang="zh-CN" altLang="en-US" dirty="0">
                <a:solidFill>
                  <a:srgbClr val="FF0000"/>
                </a:solidFill>
              </a:rPr>
              <a:t>两端反向电动势过大，超过</a:t>
            </a:r>
            <a:r>
              <a:rPr lang="en-US" altLang="zh-CN" dirty="0">
                <a:solidFill>
                  <a:srgbClr val="FF0000"/>
                </a:solidFill>
              </a:rPr>
              <a:t>MOSFET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VDS</a:t>
            </a:r>
            <a:r>
              <a:rPr lang="zh-CN" altLang="en-US" dirty="0">
                <a:solidFill>
                  <a:srgbClr val="FF0000"/>
                </a:solidFill>
              </a:rPr>
              <a:t>极限，加入回流通路，会损失一点能量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A89AAB-1BCD-4849-B205-79E24F3C0913}"/>
              </a:ext>
            </a:extLst>
          </p:cNvPr>
          <p:cNvSpPr txBox="1"/>
          <p:nvPr/>
        </p:nvSpPr>
        <p:spPr>
          <a:xfrm>
            <a:off x="4432956" y="63230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33V</a:t>
            </a:r>
            <a:r>
              <a:rPr lang="zh-CN" altLang="en-US" dirty="0"/>
              <a:t>直流电测试仿真电路图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B27407-CE2E-4E98-AF05-D619E1AF9005}"/>
              </a:ext>
            </a:extLst>
          </p:cNvPr>
          <p:cNvSpPr/>
          <p:nvPr/>
        </p:nvSpPr>
        <p:spPr>
          <a:xfrm>
            <a:off x="6323028" y="1263192"/>
            <a:ext cx="1171281" cy="2394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8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47BDF5-CB41-475B-80FB-3AC82083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72" y="228600"/>
            <a:ext cx="7450318" cy="55877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6AE995-6A52-4059-BB51-54222064B8DB}"/>
              </a:ext>
            </a:extLst>
          </p:cNvPr>
          <p:cNvSpPr txBox="1"/>
          <p:nvPr/>
        </p:nvSpPr>
        <p:spPr>
          <a:xfrm>
            <a:off x="5145071" y="5999318"/>
            <a:ext cx="190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实验连接实物图</a:t>
            </a:r>
          </a:p>
        </p:txBody>
      </p:sp>
    </p:spTree>
    <p:extLst>
      <p:ext uri="{BB962C8B-B14F-4D97-AF65-F5344CB8AC3E}">
        <p14:creationId xmlns:p14="http://schemas.microsoft.com/office/powerpoint/2010/main" val="126756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7914DC-3E17-4645-944A-8293813B2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t="12336" r="31546" b="32543"/>
          <a:stretch/>
        </p:blipFill>
        <p:spPr>
          <a:xfrm>
            <a:off x="3748725" y="66298"/>
            <a:ext cx="4694549" cy="354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96E0A2-3727-4E45-B4C7-A40531E2C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7" b="1249"/>
          <a:stretch/>
        </p:blipFill>
        <p:spPr>
          <a:xfrm>
            <a:off x="0" y="4317475"/>
            <a:ext cx="12192000" cy="24742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2D3B0A-B1EF-4D43-A3ED-914A468B4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6" t="18663" r="6611" b="50965"/>
          <a:stretch/>
        </p:blipFill>
        <p:spPr>
          <a:xfrm>
            <a:off x="9284643" y="4749381"/>
            <a:ext cx="2554664" cy="16104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EA963F-D2C0-46E8-BA1C-FBA6917C03D6}"/>
              </a:ext>
            </a:extLst>
          </p:cNvPr>
          <p:cNvSpPr txBox="1"/>
          <p:nvPr/>
        </p:nvSpPr>
        <p:spPr>
          <a:xfrm>
            <a:off x="8571322" y="1021964"/>
            <a:ext cx="2571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SENSOR</a:t>
            </a:r>
            <a:r>
              <a:rPr lang="zh-CN" altLang="en-US" dirty="0"/>
              <a:t>两端实测电压值</a:t>
            </a:r>
            <a:endParaRPr lang="en-US" altLang="zh-CN" dirty="0"/>
          </a:p>
          <a:p>
            <a:r>
              <a:rPr lang="zh-CN" altLang="en-US" dirty="0"/>
              <a:t>峰峰值为</a:t>
            </a:r>
            <a:r>
              <a:rPr lang="en-US" altLang="zh-CN" dirty="0"/>
              <a:t>34.8 V</a:t>
            </a:r>
          </a:p>
          <a:p>
            <a:r>
              <a:rPr lang="zh-CN" altLang="en-US" dirty="0"/>
              <a:t>有效输出电压</a:t>
            </a:r>
            <a:r>
              <a:rPr lang="en-US" altLang="zh-CN" dirty="0"/>
              <a:t>19.6V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4A63BA-4A82-400B-AAB3-9BC56367012E}"/>
              </a:ext>
            </a:extLst>
          </p:cNvPr>
          <p:cNvSpPr txBox="1"/>
          <p:nvPr/>
        </p:nvSpPr>
        <p:spPr>
          <a:xfrm>
            <a:off x="315013" y="3006914"/>
            <a:ext cx="2571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SENSOR</a:t>
            </a:r>
            <a:r>
              <a:rPr lang="zh-CN" altLang="en-US" dirty="0"/>
              <a:t>两端仿真电压值</a:t>
            </a:r>
            <a:endParaRPr lang="en-US" altLang="zh-CN" dirty="0"/>
          </a:p>
          <a:p>
            <a:r>
              <a:rPr lang="zh-CN" altLang="en-US" dirty="0"/>
              <a:t>峰峰值为</a:t>
            </a:r>
            <a:r>
              <a:rPr lang="en-US" altLang="zh-CN" dirty="0"/>
              <a:t>25.8V </a:t>
            </a:r>
          </a:p>
          <a:p>
            <a:r>
              <a:rPr lang="zh-CN" altLang="en-US" dirty="0"/>
              <a:t>有效输出电压</a:t>
            </a:r>
            <a:r>
              <a:rPr lang="en-US" altLang="zh-CN" dirty="0"/>
              <a:t>16V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1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48CA1C-7F5B-4118-8006-E51E8EB78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8979" r="29948" b="52842"/>
          <a:stretch/>
        </p:blipFill>
        <p:spPr>
          <a:xfrm>
            <a:off x="0" y="1753386"/>
            <a:ext cx="12160737" cy="37313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9877DC-95EE-4913-ABF5-0A4AEEB19CE6}"/>
              </a:ext>
            </a:extLst>
          </p:cNvPr>
          <p:cNvSpPr txBox="1"/>
          <p:nvPr/>
        </p:nvSpPr>
        <p:spPr>
          <a:xfrm>
            <a:off x="77772" y="14527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300V</a:t>
            </a:r>
            <a:r>
              <a:rPr lang="zh-CN" altLang="en-US" dirty="0">
                <a:solidFill>
                  <a:srgbClr val="FF0000"/>
                </a:solidFill>
              </a:rPr>
              <a:t>高压电源测试</a:t>
            </a:r>
          </a:p>
        </p:txBody>
      </p:sp>
    </p:spTree>
    <p:extLst>
      <p:ext uri="{BB962C8B-B14F-4D97-AF65-F5344CB8AC3E}">
        <p14:creationId xmlns:p14="http://schemas.microsoft.com/office/powerpoint/2010/main" val="852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135E5E-CFC2-46EB-85AE-F82D9684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1" y="641023"/>
            <a:ext cx="8289303" cy="62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0BFF60-723F-4DAE-AE0C-72FEA9FA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6"/>
          <a:stretch/>
        </p:blipFill>
        <p:spPr>
          <a:xfrm>
            <a:off x="0" y="4383464"/>
            <a:ext cx="12192000" cy="24745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543521-0514-4DC6-91BA-624C786DC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37" y="0"/>
            <a:ext cx="7230359" cy="3189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2EF8BC-3CFC-4446-BCE4-290BF6CA6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2" t="21445" r="4291" b="50615"/>
          <a:stretch/>
        </p:blipFill>
        <p:spPr>
          <a:xfrm>
            <a:off x="9389096" y="4787468"/>
            <a:ext cx="2507530" cy="1517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847EFE-A8B9-43ED-9B9D-E833093D595B}"/>
              </a:ext>
            </a:extLst>
          </p:cNvPr>
          <p:cNvSpPr txBox="1"/>
          <p:nvPr/>
        </p:nvSpPr>
        <p:spPr>
          <a:xfrm>
            <a:off x="275735" y="286673"/>
            <a:ext cx="2102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不加回流通路，</a:t>
            </a:r>
            <a:r>
              <a:rPr lang="en-US" altLang="zh-CN" dirty="0"/>
              <a:t>sensor</a:t>
            </a:r>
            <a:r>
              <a:rPr lang="zh-CN" altLang="en-US" dirty="0"/>
              <a:t>两端反向电压最高为</a:t>
            </a:r>
            <a:r>
              <a:rPr lang="en-US" altLang="zh-CN" dirty="0"/>
              <a:t>455V</a:t>
            </a:r>
            <a:r>
              <a:rPr lang="zh-CN" altLang="en-US" dirty="0"/>
              <a:t>，</a:t>
            </a:r>
            <a:r>
              <a:rPr lang="en-US" altLang="zh-CN" dirty="0"/>
              <a:t>MOSFET VDS</a:t>
            </a:r>
            <a:r>
              <a:rPr lang="zh-CN" altLang="en-US" dirty="0"/>
              <a:t>瞬时接近</a:t>
            </a:r>
            <a:r>
              <a:rPr lang="en-US" altLang="zh-CN" dirty="0"/>
              <a:t>755V.</a:t>
            </a:r>
          </a:p>
          <a:p>
            <a:r>
              <a:rPr lang="en-US" altLang="zh-CN" dirty="0"/>
              <a:t>MOSFET</a:t>
            </a:r>
            <a:r>
              <a:rPr lang="zh-CN" altLang="en-US" dirty="0"/>
              <a:t>最大耐压值为</a:t>
            </a:r>
            <a:r>
              <a:rPr lang="en-US" altLang="zh-CN" dirty="0"/>
              <a:t>650V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BF55CA-F00A-4759-B62C-B1FCF51553D8}"/>
              </a:ext>
            </a:extLst>
          </p:cNvPr>
          <p:cNvSpPr txBox="1"/>
          <p:nvPr/>
        </p:nvSpPr>
        <p:spPr>
          <a:xfrm>
            <a:off x="9486508" y="2352139"/>
            <a:ext cx="28241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加入回流通路有效降低反向电动势，可通过调节电阻阻值，在耐压值下使得</a:t>
            </a:r>
            <a:r>
              <a:rPr lang="en-US" altLang="zh-CN" dirty="0"/>
              <a:t>SENSOR</a:t>
            </a:r>
            <a:r>
              <a:rPr lang="zh-CN" altLang="en-US" dirty="0"/>
              <a:t>能量损失最小。</a:t>
            </a:r>
            <a:endParaRPr lang="en-US" altLang="zh-CN" dirty="0"/>
          </a:p>
          <a:p>
            <a:r>
              <a:rPr lang="zh-CN" altLang="en-US" dirty="0"/>
              <a:t>测试条件为</a:t>
            </a:r>
            <a:r>
              <a:rPr lang="en-US" altLang="zh-CN" dirty="0"/>
              <a:t>5Ω</a:t>
            </a:r>
            <a:r>
              <a:rPr lang="zh-CN" altLang="en-US" dirty="0"/>
              <a:t>，</a:t>
            </a:r>
            <a:r>
              <a:rPr lang="en-US" altLang="zh-CN" dirty="0"/>
              <a:t>SENSOR</a:t>
            </a:r>
            <a:r>
              <a:rPr lang="zh-CN" altLang="en-US" dirty="0"/>
              <a:t>电压峰峰值</a:t>
            </a:r>
            <a:r>
              <a:rPr lang="en-US" altLang="zh-CN" dirty="0"/>
              <a:t>241V</a:t>
            </a:r>
            <a:r>
              <a:rPr lang="zh-CN" altLang="en-US" dirty="0"/>
              <a:t>，有效电压</a:t>
            </a:r>
            <a:r>
              <a:rPr lang="en-US" altLang="zh-CN" dirty="0"/>
              <a:t>241V.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7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0DE1D6-9D81-44AD-A29C-9C4E6343A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0" t="8110" r="31134" b="32646"/>
          <a:stretch/>
        </p:blipFill>
        <p:spPr>
          <a:xfrm>
            <a:off x="650450" y="1112362"/>
            <a:ext cx="5269584" cy="40629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51D92A-BA68-432B-9409-515E5142B549}"/>
              </a:ext>
            </a:extLst>
          </p:cNvPr>
          <p:cNvSpPr txBox="1"/>
          <p:nvPr/>
        </p:nvSpPr>
        <p:spPr>
          <a:xfrm>
            <a:off x="6096000" y="2454839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高压测试时，将示波器探头夹在</a:t>
            </a:r>
            <a:r>
              <a:rPr lang="en-US" altLang="zh-CN" dirty="0"/>
              <a:t>SENSOR</a:t>
            </a:r>
            <a:r>
              <a:rPr lang="zh-CN" altLang="en-US" dirty="0"/>
              <a:t>两端，电路无法正常工作，暂未找到原因</a:t>
            </a:r>
            <a:endParaRPr lang="en-US" altLang="zh-CN" dirty="0"/>
          </a:p>
          <a:p>
            <a:r>
              <a:rPr lang="zh-CN" altLang="en-US" dirty="0"/>
              <a:t>实测电压值为</a:t>
            </a:r>
            <a:r>
              <a:rPr lang="en-US" altLang="zh-CN" dirty="0"/>
              <a:t>SENSOR</a:t>
            </a:r>
            <a:r>
              <a:rPr lang="zh-CN" altLang="en-US" dirty="0"/>
              <a:t>高边对地电压</a:t>
            </a:r>
            <a:endParaRPr lang="en-US" altLang="zh-CN" dirty="0"/>
          </a:p>
          <a:p>
            <a:r>
              <a:rPr lang="zh-CN" altLang="en-US" dirty="0"/>
              <a:t>峰峰值为</a:t>
            </a:r>
            <a:r>
              <a:rPr lang="en-US" altLang="zh-CN" dirty="0"/>
              <a:t>536V</a:t>
            </a:r>
          </a:p>
        </p:txBody>
      </p:sp>
    </p:spTree>
    <p:extLst>
      <p:ext uri="{BB962C8B-B14F-4D97-AF65-F5344CB8AC3E}">
        <p14:creationId xmlns:p14="http://schemas.microsoft.com/office/powerpoint/2010/main" val="25064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882b21a7a97d2a6955ace4f5579edec">
            <a:hlinkClick r:id="" action="ppaction://media"/>
            <a:extLst>
              <a:ext uri="{FF2B5EF4-FFF2-40B4-BE49-F238E27FC236}">
                <a16:creationId xmlns:a16="http://schemas.microsoft.com/office/drawing/2014/main" id="{7AFCF5CB-C3DD-4C1C-BA3A-2A16EA81E2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8400" y="1873741"/>
            <a:ext cx="7315200" cy="41449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707D4C-CC72-495E-894A-B3787219C21E}"/>
              </a:ext>
            </a:extLst>
          </p:cNvPr>
          <p:cNvSpPr txBox="1"/>
          <p:nvPr/>
        </p:nvSpPr>
        <p:spPr>
          <a:xfrm>
            <a:off x="522401" y="264262"/>
            <a:ext cx="10535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超声激发试验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示波器可观察到电磁场耦合的电磁信号，看不到超声信号，原因为电磁场串扰信号至</a:t>
            </a:r>
            <a:r>
              <a:rPr lang="en-US" altLang="zh-CN" dirty="0"/>
              <a:t>230</a:t>
            </a:r>
            <a:r>
              <a:rPr lang="zh-CN" altLang="en-US" dirty="0"/>
              <a:t>多</a:t>
            </a:r>
            <a:r>
              <a:rPr lang="en-US" altLang="zh-CN" dirty="0"/>
              <a:t>us</a:t>
            </a:r>
            <a:r>
              <a:rPr lang="zh-CN" altLang="en-US" dirty="0"/>
              <a:t>结束，有效超声信号被淹没。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测试中，发射线圈电流击穿声较大，与之前</a:t>
            </a:r>
            <a:r>
              <a:rPr lang="en-US" altLang="zh-CN" dirty="0"/>
              <a:t>ritec2500</a:t>
            </a:r>
            <a:r>
              <a:rPr lang="zh-CN" altLang="en-US" dirty="0"/>
              <a:t>测试时可产生明显超声信号的声音差不多。</a:t>
            </a:r>
          </a:p>
        </p:txBody>
      </p:sp>
    </p:spTree>
    <p:extLst>
      <p:ext uri="{BB962C8B-B14F-4D97-AF65-F5344CB8AC3E}">
        <p14:creationId xmlns:p14="http://schemas.microsoft.com/office/powerpoint/2010/main" val="14169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560</Words>
  <Application>Microsoft Office PowerPoint</Application>
  <PresentationFormat>宽屏</PresentationFormat>
  <Paragraphs>56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浦 航</dc:creator>
  <cp:lastModifiedBy>浦 航</cp:lastModifiedBy>
  <cp:revision>9</cp:revision>
  <dcterms:created xsi:type="dcterms:W3CDTF">2021-01-06T02:09:02Z</dcterms:created>
  <dcterms:modified xsi:type="dcterms:W3CDTF">2021-01-06T03:37:12Z</dcterms:modified>
</cp:coreProperties>
</file>