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57" r:id="rId10"/>
    <p:sldId id="265" r:id="rId11"/>
    <p:sldId id="267" r:id="rId12"/>
    <p:sldId id="266" r:id="rId13"/>
    <p:sldId id="270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4F0A-9C3A-46FD-992D-7126B5F5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0C896F-1917-496B-AA2C-2CFBE945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E04BA-E8B8-43B5-A376-5F3D715F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E47AC-3D53-4B86-900A-A7AD4E2E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9DE38-0F27-487B-BEC6-9130A1C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69BA-6784-4003-B75D-86E99718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0DDE5-1424-45E5-8DAC-661F38AF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D038B-3280-473A-86BF-A768E77A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BF241-7892-4519-B075-A929FC5D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7A0E3-422F-4E3C-B75B-8ADD5F29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3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6F6B2F-548B-4520-888D-AF21883B1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D3E43-BB25-4579-AA5C-28AF60AF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AE04C-C4BE-4992-BE5F-DFBF3850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00463-F783-4E07-B2EC-5C96B8D4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608EC-87D3-47A1-8280-1BF5CBC2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6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85BA7-7653-474C-B867-1ACE7D8F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110D7-A7BC-4F40-B00A-8FCC0EF2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7D4AF-3C73-40AE-BFF6-E876DC9F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F6F2F-F21C-4E06-A9FE-F0460D61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F2211-26ED-4F51-BF40-DA61A77B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E089-18BF-4F20-A738-60C3CF6F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3D77D-48CE-4BCB-AA22-8FCCA82C0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F8AC2-D607-4CA7-88F0-1AA5FC0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6772C-FF78-4044-90B5-D28F6157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A5D2F-13DB-444D-A2AE-E1F34F60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8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E7F89-364A-4886-BD63-D2FA007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A198-7961-4631-B99D-D5B1DB14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73369-BD4F-4C63-9111-624CD724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3DA9C-7748-4ADD-8CB0-BA86AD32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E4BAA-764E-4746-8823-23EBFDEA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025A0-A90D-44EC-B56D-7BE2F3A1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BA27-F9E3-4469-9B18-DDE3A240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95B3C-C9E5-4754-BBCE-393174CE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9AB65-DDB1-4AAF-9823-58E37975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167E0-85D6-442D-92AE-7DA50059A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86CB6-9398-479A-B953-DDE792E24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991484-0E94-4BF8-A76C-28FF9C11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3F34D-56CF-462B-84A4-6129BA61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45FD3-AE79-44F1-81E3-EBACA742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A744A-AD89-4833-BCF6-BB8201FC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C34869-B83E-4B61-AB49-11F69335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E23D29-A339-47C9-8BE1-1287D95A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734FE-354B-4E48-820F-B2B350F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D323A-8C63-42A5-B26D-0FA506C6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A6145-4448-4E39-B2AA-C2FF48FD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F4FA5D-3C6B-411F-99CF-629077FD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475BA-EC0D-4A14-973B-1CDAC822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5D8F9-BC03-4EEF-B220-585CBF63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ABE4A9-9B6C-43DB-A637-949430F1D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8C0E7-9243-429D-B5DD-748326E2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53A2F-1083-424A-A317-7D56E3DA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B6042-9DAC-4EBA-8D28-501B7F68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2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3569E-AD39-4D84-9481-E398E6D2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C3396-09C5-4F4F-8EDB-79AB50DFC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25CBB-14D3-4BB6-9C0D-E0DD44244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B5668-0429-4D52-B047-45313AB1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E04C5-A558-4C9A-A86F-65366BA5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773B6-B5F8-47E7-93D0-D85779D2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877B8-2923-4AD7-B110-2A07884A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9B88D-1BBF-4E65-A3A2-EFC32D4B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DF624-53C4-4E40-9653-69D3E8FE9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03EE-C1EA-4FB6-A2E5-E33438819C67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CB538-C84C-4349-B387-4F5F4C370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D8ABF-E582-4633-822F-7C5F1F4A1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88DB-B073-49A5-9573-B0C357060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E1EBC3-2894-4502-BE76-DE99E2FB5B58}"/>
              </a:ext>
            </a:extLst>
          </p:cNvPr>
          <p:cNvSpPr txBox="1"/>
          <p:nvPr/>
        </p:nvSpPr>
        <p:spPr>
          <a:xfrm>
            <a:off x="5173352" y="362089"/>
            <a:ext cx="184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参数整定方案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B97ABB-4916-40D5-9F2D-ACF3EF2C710F}"/>
              </a:ext>
            </a:extLst>
          </p:cNvPr>
          <p:cNvSpPr txBox="1"/>
          <p:nvPr/>
        </p:nvSpPr>
        <p:spPr>
          <a:xfrm>
            <a:off x="5335178" y="1259206"/>
            <a:ext cx="184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电路原图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132903F-4C70-47DB-9F76-4A438298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41" y="1715680"/>
            <a:ext cx="11260278" cy="41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2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EE4F82-AAA8-46F4-B8C5-EE3CCC4E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35" y="374822"/>
            <a:ext cx="2755176" cy="9960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E0B105-C48A-44B4-82B8-A8FAE1FC2010}"/>
              </a:ext>
            </a:extLst>
          </p:cNvPr>
          <p:cNvSpPr txBox="1"/>
          <p:nvPr/>
        </p:nvSpPr>
        <p:spPr>
          <a:xfrm>
            <a:off x="6939904" y="716638"/>
            <a:ext cx="499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所加约束下，最优化方法得到最优解附近的解但不一定在可行域，通过仿真适当调整电容参数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626337-B299-491B-AF78-3991F319E6CD}"/>
              </a:ext>
            </a:extLst>
          </p:cNvPr>
          <p:cNvSpPr txBox="1"/>
          <p:nvPr/>
        </p:nvSpPr>
        <p:spPr>
          <a:xfrm>
            <a:off x="1217629" y="840557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通过计算得到</a:t>
            </a:r>
            <a:r>
              <a:rPr lang="en-US" altLang="zh-CN" dirty="0"/>
              <a:t>L</a:t>
            </a:r>
            <a:r>
              <a:rPr lang="zh-CN" altLang="en-US" dirty="0"/>
              <a:t>与</a:t>
            </a:r>
            <a:r>
              <a:rPr lang="en-US" altLang="zh-CN" dirty="0"/>
              <a:t>C0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8387BF-D598-4628-A05A-656470A8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6095"/>
            <a:ext cx="12192000" cy="24190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97CC60-B6BA-4290-B484-829655ED93F8}"/>
              </a:ext>
            </a:extLst>
          </p:cNvPr>
          <p:cNvSpPr txBox="1"/>
          <p:nvPr/>
        </p:nvSpPr>
        <p:spPr>
          <a:xfrm>
            <a:off x="3732435" y="577203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适当增大电容，减小反向电动势，增加截止电流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911AEFD-2618-4199-8405-1DBE20A89834}"/>
              </a:ext>
            </a:extLst>
          </p:cNvPr>
          <p:cNvGrpSpPr/>
          <p:nvPr/>
        </p:nvGrpSpPr>
        <p:grpSpPr>
          <a:xfrm>
            <a:off x="4553145" y="1979057"/>
            <a:ext cx="2667788" cy="913620"/>
            <a:chOff x="509046" y="461287"/>
            <a:chExt cx="2667788" cy="91362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C80A00A-B703-47FA-BC0D-E4DD9957AF6F}"/>
                </a:ext>
              </a:extLst>
            </p:cNvPr>
            <p:cNvSpPr/>
            <p:nvPr/>
          </p:nvSpPr>
          <p:spPr>
            <a:xfrm>
              <a:off x="509047" y="603315"/>
              <a:ext cx="197963" cy="1979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76C96D1-3423-40BE-BEAD-926407115DC5}"/>
                </a:ext>
              </a:extLst>
            </p:cNvPr>
            <p:cNvSpPr/>
            <p:nvPr/>
          </p:nvSpPr>
          <p:spPr>
            <a:xfrm>
              <a:off x="509046" y="1099071"/>
              <a:ext cx="197963" cy="19796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1DE80A-8669-4237-9BDE-A5B70B4030E5}"/>
                </a:ext>
              </a:extLst>
            </p:cNvPr>
            <p:cNvSpPr txBox="1"/>
            <p:nvPr/>
          </p:nvSpPr>
          <p:spPr>
            <a:xfrm>
              <a:off x="801375" y="461287"/>
              <a:ext cx="23754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通过等效电感的电流</a:t>
              </a:r>
              <a:endParaRPr lang="en-US" altLang="zh-CN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0807A6-4B08-4999-892F-C2499CE41D30}"/>
                </a:ext>
              </a:extLst>
            </p:cNvPr>
            <p:cNvSpPr txBox="1"/>
            <p:nvPr/>
          </p:nvSpPr>
          <p:spPr>
            <a:xfrm>
              <a:off x="801374" y="1005575"/>
              <a:ext cx="23754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等效电感两端电压</a:t>
              </a:r>
              <a:endParaRPr lang="en-US" altLang="zh-CN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AD27485-6EA5-49BF-97B7-AF700FF2CB56}"/>
              </a:ext>
            </a:extLst>
          </p:cNvPr>
          <p:cNvSpPr txBox="1"/>
          <p:nvPr/>
        </p:nvSpPr>
        <p:spPr>
          <a:xfrm>
            <a:off x="9945376" y="2168473"/>
            <a:ext cx="1517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 = 3.6uH</a:t>
            </a:r>
          </a:p>
          <a:p>
            <a:r>
              <a:rPr lang="en-US" altLang="zh-CN" dirty="0"/>
              <a:t>C0 = 6nF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62C765-19D9-463A-B431-AB52466C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667"/>
            <a:ext cx="12192000" cy="24126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824957-A43B-474D-BE53-FDC001383F5A}"/>
              </a:ext>
            </a:extLst>
          </p:cNvPr>
          <p:cNvSpPr txBox="1"/>
          <p:nvPr/>
        </p:nvSpPr>
        <p:spPr>
          <a:xfrm>
            <a:off x="3289375" y="551750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电容为</a:t>
            </a:r>
            <a:r>
              <a:rPr lang="en-US" altLang="zh-CN" dirty="0"/>
              <a:t>50nF</a:t>
            </a:r>
            <a:r>
              <a:rPr lang="zh-CN" altLang="en-US" dirty="0"/>
              <a:t>时，反向电动势为</a:t>
            </a:r>
            <a:r>
              <a:rPr lang="en-US" altLang="zh-CN" dirty="0"/>
              <a:t>17V</a:t>
            </a:r>
            <a:r>
              <a:rPr lang="zh-CN" altLang="en-US" dirty="0"/>
              <a:t>，等效电感电流为</a:t>
            </a:r>
            <a:r>
              <a:rPr lang="en-US" altLang="zh-CN" dirty="0"/>
              <a:t>1-28A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0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8AFBBB-F0F8-4780-9A6A-7B3C15D3657B}"/>
              </a:ext>
            </a:extLst>
          </p:cNvPr>
          <p:cNvSpPr txBox="1"/>
          <p:nvPr/>
        </p:nvSpPr>
        <p:spPr>
          <a:xfrm>
            <a:off x="210140" y="165639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18uH</a:t>
            </a:r>
            <a:r>
              <a:rPr lang="zh-CN" altLang="en-US" dirty="0"/>
              <a:t>线圈作为</a:t>
            </a:r>
            <a:r>
              <a:rPr lang="en-US" altLang="zh-CN" dirty="0"/>
              <a:t>sensor</a:t>
            </a:r>
          </a:p>
          <a:p>
            <a:r>
              <a:rPr lang="zh-CN" altLang="en-US" dirty="0"/>
              <a:t>变压器绕制</a:t>
            </a:r>
            <a:r>
              <a:rPr lang="en-US" altLang="zh-CN" dirty="0"/>
              <a:t>2:5</a:t>
            </a:r>
            <a:r>
              <a:rPr lang="zh-CN" altLang="en-US" dirty="0"/>
              <a:t>，电感比为</a:t>
            </a:r>
            <a:r>
              <a:rPr lang="en-US" altLang="zh-CN" dirty="0"/>
              <a:t>32uH:200uH</a:t>
            </a:r>
          </a:p>
          <a:p>
            <a:r>
              <a:rPr lang="zh-CN" altLang="en-US" dirty="0"/>
              <a:t>反向电动势控制电容为</a:t>
            </a:r>
            <a:r>
              <a:rPr lang="en-US" altLang="zh-CN" dirty="0"/>
              <a:t>50nF</a:t>
            </a:r>
          </a:p>
          <a:p>
            <a:r>
              <a:rPr lang="zh-CN" altLang="en-US" dirty="0"/>
              <a:t>放电回路限流电阻为</a:t>
            </a:r>
            <a:r>
              <a:rPr lang="en-US" altLang="zh-CN" dirty="0"/>
              <a:t>0Ω</a:t>
            </a:r>
          </a:p>
          <a:p>
            <a:r>
              <a:rPr lang="zh-CN" altLang="en-US" dirty="0"/>
              <a:t>限流电阻为</a:t>
            </a:r>
            <a:r>
              <a:rPr lang="en-US" altLang="zh-CN" dirty="0"/>
              <a:t>10</a:t>
            </a:r>
            <a:r>
              <a:rPr lang="zh-CN" altLang="en-US" dirty="0"/>
              <a:t>欧姆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512A6F-6521-4DF3-BF97-F158F7254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1490"/>
            <a:ext cx="12192000" cy="261669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2DB85C-A87A-4406-A404-FC822D26540B}"/>
              </a:ext>
            </a:extLst>
          </p:cNvPr>
          <p:cNvGrpSpPr/>
          <p:nvPr/>
        </p:nvGrpSpPr>
        <p:grpSpPr>
          <a:xfrm>
            <a:off x="8947607" y="1959198"/>
            <a:ext cx="2667788" cy="1393882"/>
            <a:chOff x="4762106" y="2515380"/>
            <a:chExt cx="2667788" cy="139388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ED8693-E29E-42F4-9DF7-EC9535180198}"/>
                </a:ext>
              </a:extLst>
            </p:cNvPr>
            <p:cNvGrpSpPr/>
            <p:nvPr/>
          </p:nvGrpSpPr>
          <p:grpSpPr>
            <a:xfrm>
              <a:off x="4762106" y="2515380"/>
              <a:ext cx="2667788" cy="913620"/>
              <a:chOff x="509046" y="461287"/>
              <a:chExt cx="2667788" cy="91362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0E7EB25-0A25-4D79-BED7-2C1C3C3A879C}"/>
                  </a:ext>
                </a:extLst>
              </p:cNvPr>
              <p:cNvSpPr/>
              <p:nvPr/>
            </p:nvSpPr>
            <p:spPr>
              <a:xfrm>
                <a:off x="509047" y="603315"/>
                <a:ext cx="197963" cy="19796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D60EE22-2607-4650-81CB-42E09246EEB6}"/>
                  </a:ext>
                </a:extLst>
              </p:cNvPr>
              <p:cNvSpPr/>
              <p:nvPr/>
            </p:nvSpPr>
            <p:spPr>
              <a:xfrm>
                <a:off x="509046" y="1099071"/>
                <a:ext cx="197963" cy="19796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F5E4A3-B5CB-4FFA-914A-44B1C362B990}"/>
                  </a:ext>
                </a:extLst>
              </p:cNvPr>
              <p:cNvSpPr txBox="1"/>
              <p:nvPr/>
            </p:nvSpPr>
            <p:spPr>
              <a:xfrm>
                <a:off x="801375" y="461287"/>
                <a:ext cx="2375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主边电流</a:t>
                </a:r>
                <a:endParaRPr lang="en-US" altLang="zh-CN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192256D-03D7-4E9C-BD76-458A1769AC97}"/>
                  </a:ext>
                </a:extLst>
              </p:cNvPr>
              <p:cNvSpPr txBox="1"/>
              <p:nvPr/>
            </p:nvSpPr>
            <p:spPr>
              <a:xfrm>
                <a:off x="801374" y="1005575"/>
                <a:ext cx="2375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主边两端电压</a:t>
                </a:r>
                <a:endParaRPr lang="en-US" altLang="zh-CN" dirty="0"/>
              </a:p>
            </p:txBody>
          </p:sp>
        </p:grp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4C58658-F6AB-4797-A464-D43883584746}"/>
                </a:ext>
              </a:extLst>
            </p:cNvPr>
            <p:cNvSpPr/>
            <p:nvPr/>
          </p:nvSpPr>
          <p:spPr>
            <a:xfrm>
              <a:off x="4762106" y="3633426"/>
              <a:ext cx="197963" cy="1979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5B16EF-056F-4A67-A30C-ED0695DB1E09}"/>
                </a:ext>
              </a:extLst>
            </p:cNvPr>
            <p:cNvSpPr txBox="1"/>
            <p:nvPr/>
          </p:nvSpPr>
          <p:spPr>
            <a:xfrm>
              <a:off x="5054434" y="3539930"/>
              <a:ext cx="23754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副边两端电压</a:t>
              </a:r>
              <a:endParaRPr lang="en-US" altLang="zh-CN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FE570A4-35DF-45D1-AF3A-09E0C325B156}"/>
              </a:ext>
            </a:extLst>
          </p:cNvPr>
          <p:cNvSpPr txBox="1"/>
          <p:nvPr/>
        </p:nvSpPr>
        <p:spPr>
          <a:xfrm>
            <a:off x="5617590" y="3244334"/>
            <a:ext cx="137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仿真结果</a:t>
            </a:r>
          </a:p>
        </p:txBody>
      </p:sp>
    </p:spTree>
    <p:extLst>
      <p:ext uri="{BB962C8B-B14F-4D97-AF65-F5344CB8AC3E}">
        <p14:creationId xmlns:p14="http://schemas.microsoft.com/office/powerpoint/2010/main" val="310743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8AFBBB-F0F8-4780-9A6A-7B3C15D3657B}"/>
              </a:ext>
            </a:extLst>
          </p:cNvPr>
          <p:cNvSpPr txBox="1"/>
          <p:nvPr/>
        </p:nvSpPr>
        <p:spPr>
          <a:xfrm>
            <a:off x="210140" y="165639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18uH</a:t>
            </a:r>
            <a:r>
              <a:rPr lang="zh-CN" altLang="en-US" dirty="0"/>
              <a:t>线圈作为</a:t>
            </a:r>
            <a:r>
              <a:rPr lang="en-US" altLang="zh-CN" dirty="0"/>
              <a:t>sensor</a:t>
            </a:r>
          </a:p>
          <a:p>
            <a:r>
              <a:rPr lang="zh-CN" altLang="en-US" dirty="0"/>
              <a:t>变压器绕制</a:t>
            </a:r>
            <a:r>
              <a:rPr lang="en-US" altLang="zh-CN" dirty="0"/>
              <a:t>2:5</a:t>
            </a:r>
            <a:r>
              <a:rPr lang="zh-CN" altLang="en-US" dirty="0"/>
              <a:t>，电感比为</a:t>
            </a:r>
            <a:r>
              <a:rPr lang="en-US" altLang="zh-CN" dirty="0"/>
              <a:t>32uH:200uH</a:t>
            </a:r>
          </a:p>
          <a:p>
            <a:r>
              <a:rPr lang="zh-CN" altLang="en-US" dirty="0"/>
              <a:t>反向电动势控制电容为</a:t>
            </a:r>
            <a:r>
              <a:rPr lang="en-US" altLang="zh-CN" dirty="0"/>
              <a:t>50nF</a:t>
            </a:r>
          </a:p>
          <a:p>
            <a:r>
              <a:rPr lang="zh-CN" altLang="en-US" dirty="0"/>
              <a:t>放电回路限流电阻为</a:t>
            </a:r>
            <a:r>
              <a:rPr lang="en-US" altLang="zh-CN" dirty="0"/>
              <a:t>0Ω</a:t>
            </a:r>
          </a:p>
          <a:p>
            <a:r>
              <a:rPr lang="zh-CN" altLang="en-US" dirty="0"/>
              <a:t>限流电阻为</a:t>
            </a:r>
            <a:r>
              <a:rPr lang="en-US" altLang="zh-CN" dirty="0"/>
              <a:t>10</a:t>
            </a:r>
            <a:r>
              <a:rPr lang="zh-CN" altLang="en-US" dirty="0"/>
              <a:t>欧姆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E570A4-35DF-45D1-AF3A-09E0C325B156}"/>
              </a:ext>
            </a:extLst>
          </p:cNvPr>
          <p:cNvSpPr txBox="1"/>
          <p:nvPr/>
        </p:nvSpPr>
        <p:spPr>
          <a:xfrm>
            <a:off x="5214201" y="2152307"/>
            <a:ext cx="176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实物实验结果</a:t>
            </a:r>
          </a:p>
        </p:txBody>
      </p:sp>
    </p:spTree>
    <p:extLst>
      <p:ext uri="{BB962C8B-B14F-4D97-AF65-F5344CB8AC3E}">
        <p14:creationId xmlns:p14="http://schemas.microsoft.com/office/powerpoint/2010/main" val="370377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7772E8-0D2E-43A0-867E-638BFE11FCAD}"/>
              </a:ext>
            </a:extLst>
          </p:cNvPr>
          <p:cNvSpPr txBox="1"/>
          <p:nvPr/>
        </p:nvSpPr>
        <p:spPr>
          <a:xfrm>
            <a:off x="4656842" y="659876"/>
            <a:ext cx="330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下一步实验计划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816EE7-BC9E-4C31-8526-A039D6DADB54}"/>
              </a:ext>
            </a:extLst>
          </p:cNvPr>
          <p:cNvSpPr txBox="1"/>
          <p:nvPr/>
        </p:nvSpPr>
        <p:spPr>
          <a:xfrm>
            <a:off x="973318" y="147445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做高频实验（</a:t>
            </a:r>
            <a:r>
              <a:rPr lang="en-US" altLang="zh-CN" dirty="0"/>
              <a:t>1MHz – 5MHz)</a:t>
            </a:r>
            <a:r>
              <a:rPr lang="zh-CN" altLang="en-US" dirty="0"/>
              <a:t>，找超声信号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67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E1EBC3-2894-4502-BE76-DE99E2FB5B58}"/>
              </a:ext>
            </a:extLst>
          </p:cNvPr>
          <p:cNvSpPr txBox="1"/>
          <p:nvPr/>
        </p:nvSpPr>
        <p:spPr>
          <a:xfrm>
            <a:off x="5173352" y="362089"/>
            <a:ext cx="184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参数整定方案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B97ABB-4916-40D5-9F2D-ACF3EF2C710F}"/>
              </a:ext>
            </a:extLst>
          </p:cNvPr>
          <p:cNvSpPr txBox="1"/>
          <p:nvPr/>
        </p:nvSpPr>
        <p:spPr>
          <a:xfrm>
            <a:off x="5335179" y="929268"/>
            <a:ext cx="121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等效电路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92FEE6-6D70-4375-BA24-8051433B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28" y="1628538"/>
            <a:ext cx="3219742" cy="37970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EAA9CA-A00C-4EA6-B0C6-980204A0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32" y="1628537"/>
            <a:ext cx="2504937" cy="37970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A245F8-0484-4676-8646-14D39EAF0316}"/>
              </a:ext>
            </a:extLst>
          </p:cNvPr>
          <p:cNvSpPr txBox="1"/>
          <p:nvPr/>
        </p:nvSpPr>
        <p:spPr>
          <a:xfrm>
            <a:off x="1797724" y="5606536"/>
            <a:ext cx="150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MOSFET</a:t>
            </a:r>
            <a:r>
              <a:rPr lang="zh-CN" altLang="en-US" dirty="0"/>
              <a:t>导通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1A4B91-2AFB-4733-898E-9B7FCD4DE74D}"/>
              </a:ext>
            </a:extLst>
          </p:cNvPr>
          <p:cNvSpPr txBox="1"/>
          <p:nvPr/>
        </p:nvSpPr>
        <p:spPr>
          <a:xfrm>
            <a:off x="8413871" y="5606536"/>
            <a:ext cx="150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MOSFET</a:t>
            </a:r>
            <a:r>
              <a:rPr lang="zh-CN" altLang="en-US" dirty="0"/>
              <a:t>截止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588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E1EBC3-2894-4502-BE76-DE99E2FB5B58}"/>
              </a:ext>
            </a:extLst>
          </p:cNvPr>
          <p:cNvSpPr txBox="1"/>
          <p:nvPr/>
        </p:nvSpPr>
        <p:spPr>
          <a:xfrm>
            <a:off x="5173352" y="362089"/>
            <a:ext cx="184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参数整定方案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B97ABB-4916-40D5-9F2D-ACF3EF2C710F}"/>
              </a:ext>
            </a:extLst>
          </p:cNvPr>
          <p:cNvSpPr txBox="1"/>
          <p:nvPr/>
        </p:nvSpPr>
        <p:spPr>
          <a:xfrm>
            <a:off x="5335179" y="929268"/>
            <a:ext cx="121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数学模型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A245F8-0484-4676-8646-14D39EAF0316}"/>
              </a:ext>
            </a:extLst>
          </p:cNvPr>
          <p:cNvSpPr txBox="1"/>
          <p:nvPr/>
        </p:nvSpPr>
        <p:spPr>
          <a:xfrm>
            <a:off x="3263824" y="6422186"/>
            <a:ext cx="492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等效电感近似计算，</a:t>
            </a:r>
            <a:r>
              <a:rPr lang="en-US" altLang="zh-CN" dirty="0"/>
              <a:t>LP</a:t>
            </a:r>
            <a:r>
              <a:rPr lang="zh-CN" altLang="en-US" dirty="0"/>
              <a:t>主边电感、</a:t>
            </a:r>
            <a:r>
              <a:rPr lang="en-US" altLang="zh-CN" dirty="0"/>
              <a:t>LS</a:t>
            </a:r>
            <a:r>
              <a:rPr lang="zh-CN" altLang="en-US" dirty="0"/>
              <a:t>副边电感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1A4B91-2AFB-4733-898E-9B7FCD4DE74D}"/>
              </a:ext>
            </a:extLst>
          </p:cNvPr>
          <p:cNvSpPr txBox="1"/>
          <p:nvPr/>
        </p:nvSpPr>
        <p:spPr>
          <a:xfrm>
            <a:off x="7756982" y="4544214"/>
            <a:ext cx="150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MOSFET</a:t>
            </a:r>
            <a:r>
              <a:rPr lang="zh-CN" altLang="en-US" dirty="0"/>
              <a:t>截止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9FFD9B5-5356-4999-BE5E-6AB6AD57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9" y="2091455"/>
            <a:ext cx="5065993" cy="21762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16026F-73A5-4420-BA4C-B83546B3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13" y="2091455"/>
            <a:ext cx="5737078" cy="233000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9C30B2-EA9F-4BBF-8BF9-82ACE1129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160" y="5522357"/>
            <a:ext cx="6432339" cy="8127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A39183D-4403-4A35-ADD9-B80D1744D50F}"/>
              </a:ext>
            </a:extLst>
          </p:cNvPr>
          <p:cNvSpPr txBox="1"/>
          <p:nvPr/>
        </p:nvSpPr>
        <p:spPr>
          <a:xfrm>
            <a:off x="2100953" y="4696614"/>
            <a:ext cx="150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MOSFET</a:t>
            </a:r>
            <a:r>
              <a:rPr lang="zh-CN" altLang="en-US" dirty="0"/>
              <a:t>导通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40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E1EBC3-2894-4502-BE76-DE99E2FB5B58}"/>
              </a:ext>
            </a:extLst>
          </p:cNvPr>
          <p:cNvSpPr txBox="1"/>
          <p:nvPr/>
        </p:nvSpPr>
        <p:spPr>
          <a:xfrm>
            <a:off x="5173352" y="362089"/>
            <a:ext cx="184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参数整定方案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B97ABB-4916-40D5-9F2D-ACF3EF2C710F}"/>
              </a:ext>
            </a:extLst>
          </p:cNvPr>
          <p:cNvSpPr txBox="1"/>
          <p:nvPr/>
        </p:nvSpPr>
        <p:spPr>
          <a:xfrm>
            <a:off x="5173352" y="1113935"/>
            <a:ext cx="177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等效电感计算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A245F8-0484-4676-8646-14D39EAF0316}"/>
              </a:ext>
            </a:extLst>
          </p:cNvPr>
          <p:cNvSpPr txBox="1"/>
          <p:nvPr/>
        </p:nvSpPr>
        <p:spPr>
          <a:xfrm>
            <a:off x="1972240" y="1913409"/>
            <a:ext cx="6535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MOSFET</a:t>
            </a:r>
            <a:r>
              <a:rPr lang="zh-CN" altLang="en-US" dirty="0"/>
              <a:t>导通时电感充电电流计算等效电感，使一个导通周期内，电能利用效率最高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6330F6-A197-4C22-A387-3FF09018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69" y="2989882"/>
            <a:ext cx="5785796" cy="23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5ADB06-E246-43F8-BDE3-D13172F5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8" y="3213164"/>
            <a:ext cx="7022641" cy="2348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45A7CD-5EBD-4ABA-A1A2-5F1493A9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64" y="368706"/>
            <a:ext cx="5582045" cy="16586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D62671-9A00-4C11-AE24-97A11893F924}"/>
              </a:ext>
            </a:extLst>
          </p:cNvPr>
          <p:cNvSpPr txBox="1"/>
          <p:nvPr/>
        </p:nvSpPr>
        <p:spPr>
          <a:xfrm>
            <a:off x="3734059" y="2207211"/>
            <a:ext cx="5026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当等效电感过小，即充电时间远小于导通时间，损耗大。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1AF0B4-5557-48DE-9FC6-A05C610BF67F}"/>
              </a:ext>
            </a:extLst>
          </p:cNvPr>
          <p:cNvSpPr txBox="1"/>
          <p:nvPr/>
        </p:nvSpPr>
        <p:spPr>
          <a:xfrm>
            <a:off x="3582970" y="5715554"/>
            <a:ext cx="5026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当等效电感过小，即充电时间远大于导通时间，直流分量大，损耗大，电感利用率低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45BB2C0-EDAF-4EA7-A36D-5A0F1AAFC84A}"/>
              </a:ext>
            </a:extLst>
          </p:cNvPr>
          <p:cNvGrpSpPr/>
          <p:nvPr/>
        </p:nvGrpSpPr>
        <p:grpSpPr>
          <a:xfrm>
            <a:off x="509046" y="461287"/>
            <a:ext cx="2667788" cy="913620"/>
            <a:chOff x="509046" y="461287"/>
            <a:chExt cx="2667788" cy="91362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ECB0E7D-94D6-4A0F-97EE-E20BF68EE6ED}"/>
                </a:ext>
              </a:extLst>
            </p:cNvPr>
            <p:cNvSpPr/>
            <p:nvPr/>
          </p:nvSpPr>
          <p:spPr>
            <a:xfrm>
              <a:off x="509047" y="603315"/>
              <a:ext cx="197963" cy="1979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F1D0F4-E254-494E-ABDF-D9E3658669D3}"/>
                </a:ext>
              </a:extLst>
            </p:cNvPr>
            <p:cNvSpPr/>
            <p:nvPr/>
          </p:nvSpPr>
          <p:spPr>
            <a:xfrm>
              <a:off x="509046" y="1099071"/>
              <a:ext cx="197963" cy="197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124E27-E442-4DD3-9862-5BEF7EC34B8F}"/>
                </a:ext>
              </a:extLst>
            </p:cNvPr>
            <p:cNvSpPr txBox="1"/>
            <p:nvPr/>
          </p:nvSpPr>
          <p:spPr>
            <a:xfrm>
              <a:off x="801375" y="461287"/>
              <a:ext cx="23754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通过等效电感的电流</a:t>
              </a:r>
              <a:endParaRPr lang="en-US" altLang="zh-CN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BDC598-6860-40D2-B497-21FB8B8CA34B}"/>
                </a:ext>
              </a:extLst>
            </p:cNvPr>
            <p:cNvSpPr txBox="1"/>
            <p:nvPr/>
          </p:nvSpPr>
          <p:spPr>
            <a:xfrm>
              <a:off x="801374" y="1005575"/>
              <a:ext cx="23754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等效电感两端电压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08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FA07E3-79CA-445C-B546-163F7FC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829" y="1141425"/>
            <a:ext cx="3636686" cy="1288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DAE72C-E72E-47CB-B3AA-308F50EB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1" y="566222"/>
            <a:ext cx="4667901" cy="2438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FE2715-86AA-41D7-81BA-18059BEFE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2267"/>
            <a:ext cx="12192000" cy="236203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02B1EAC-D72D-4726-9450-6EAE66E2EF65}"/>
              </a:ext>
            </a:extLst>
          </p:cNvPr>
          <p:cNvSpPr/>
          <p:nvPr/>
        </p:nvSpPr>
        <p:spPr>
          <a:xfrm>
            <a:off x="5064582" y="1583703"/>
            <a:ext cx="2344886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2DAE3-F98B-4A35-84E1-6DA0142F6D5D}"/>
              </a:ext>
            </a:extLst>
          </p:cNvPr>
          <p:cNvSpPr txBox="1"/>
          <p:nvPr/>
        </p:nvSpPr>
        <p:spPr>
          <a:xfrm>
            <a:off x="7875829" y="2820296"/>
            <a:ext cx="22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通过计算得到电感</a:t>
            </a:r>
            <a:r>
              <a:rPr lang="en-US" altLang="zh-CN" dirty="0"/>
              <a:t>L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A316CE9-C05E-440E-A199-E5ED65EA2A8C}"/>
              </a:ext>
            </a:extLst>
          </p:cNvPr>
          <p:cNvGrpSpPr/>
          <p:nvPr/>
        </p:nvGrpSpPr>
        <p:grpSpPr>
          <a:xfrm>
            <a:off x="3802418" y="3074816"/>
            <a:ext cx="2667788" cy="913620"/>
            <a:chOff x="509046" y="461287"/>
            <a:chExt cx="2667788" cy="91362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185D586-50DE-48F7-95AE-F9A84F265A46}"/>
                </a:ext>
              </a:extLst>
            </p:cNvPr>
            <p:cNvSpPr/>
            <p:nvPr/>
          </p:nvSpPr>
          <p:spPr>
            <a:xfrm>
              <a:off x="509047" y="603315"/>
              <a:ext cx="197963" cy="1979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34CA2C5-8E9B-46CD-A69C-F32CADCF2DAC}"/>
                </a:ext>
              </a:extLst>
            </p:cNvPr>
            <p:cNvSpPr/>
            <p:nvPr/>
          </p:nvSpPr>
          <p:spPr>
            <a:xfrm>
              <a:off x="509046" y="1099071"/>
              <a:ext cx="197963" cy="197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A6D604E-2B85-4142-9BDC-B04232668080}"/>
                </a:ext>
              </a:extLst>
            </p:cNvPr>
            <p:cNvSpPr txBox="1"/>
            <p:nvPr/>
          </p:nvSpPr>
          <p:spPr>
            <a:xfrm>
              <a:off x="801375" y="461287"/>
              <a:ext cx="23754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通过等效电感的电流</a:t>
              </a:r>
              <a:endParaRPr lang="en-US" altLang="zh-CN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BFFD090-17C1-4D43-A485-C66C7080AD09}"/>
                </a:ext>
              </a:extLst>
            </p:cNvPr>
            <p:cNvSpPr txBox="1"/>
            <p:nvPr/>
          </p:nvSpPr>
          <p:spPr>
            <a:xfrm>
              <a:off x="801374" y="1005575"/>
              <a:ext cx="23754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等效电感两端电压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6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E1EBC3-2894-4502-BE76-DE99E2FB5B58}"/>
              </a:ext>
            </a:extLst>
          </p:cNvPr>
          <p:cNvSpPr txBox="1"/>
          <p:nvPr/>
        </p:nvSpPr>
        <p:spPr>
          <a:xfrm>
            <a:off x="5173352" y="362089"/>
            <a:ext cx="184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参数整定方案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B97ABB-4916-40D5-9F2D-ACF3EF2C710F}"/>
              </a:ext>
            </a:extLst>
          </p:cNvPr>
          <p:cNvSpPr txBox="1"/>
          <p:nvPr/>
        </p:nvSpPr>
        <p:spPr>
          <a:xfrm>
            <a:off x="4803546" y="976897"/>
            <a:ext cx="2584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反向电压控制电容计算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A245F8-0484-4676-8646-14D39EAF0316}"/>
              </a:ext>
            </a:extLst>
          </p:cNvPr>
          <p:cNvSpPr txBox="1"/>
          <p:nvPr/>
        </p:nvSpPr>
        <p:spPr>
          <a:xfrm>
            <a:off x="1197205" y="1524192"/>
            <a:ext cx="8505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MOSFET</a:t>
            </a:r>
            <a:r>
              <a:rPr lang="zh-CN" altLang="en-US" dirty="0"/>
              <a:t>截止后，等效电感向电容充电，电容大小影响充电速度（即截止周期内，电感电流放电程度，从而影响电感利用率），影响反向电动势（电容越小，根据</a:t>
            </a:r>
            <a:r>
              <a:rPr lang="en-US" altLang="zh-CN" dirty="0"/>
              <a:t>C=Q/U</a:t>
            </a:r>
            <a:r>
              <a:rPr lang="zh-CN" altLang="en-US" dirty="0"/>
              <a:t>，电压越大，因此需要平衡两个矛盾需求）</a:t>
            </a:r>
            <a:endParaRPr lang="en-US" altLang="zh-CN" dirty="0"/>
          </a:p>
          <a:p>
            <a:r>
              <a:rPr lang="zh-CN" altLang="en-US" dirty="0"/>
              <a:t>通过最优化方法求得等效电感最小值（等效电感越小，</a:t>
            </a:r>
            <a:r>
              <a:rPr lang="en-US" altLang="zh-CN" dirty="0"/>
              <a:t>sensor</a:t>
            </a:r>
            <a:r>
              <a:rPr lang="zh-CN" altLang="en-US" dirty="0"/>
              <a:t>电感有上限的情况下，匝数比可以越大，副边电压可以越高）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4321C-3EB8-4922-8608-723EDF246F13}"/>
              </a:ext>
            </a:extLst>
          </p:cNvPr>
          <p:cNvSpPr txBox="1"/>
          <p:nvPr/>
        </p:nvSpPr>
        <p:spPr>
          <a:xfrm>
            <a:off x="3930977" y="3819691"/>
            <a:ext cx="5024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 	L</a:t>
            </a:r>
          </a:p>
          <a:p>
            <a:r>
              <a:rPr lang="en-US" altLang="zh-CN" dirty="0" err="1"/>
              <a:t>s.t.</a:t>
            </a:r>
            <a:r>
              <a:rPr lang="en-US" altLang="zh-CN" dirty="0"/>
              <a:t>          UC0 = U_OPPOSITE</a:t>
            </a:r>
          </a:p>
          <a:p>
            <a:r>
              <a:rPr lang="en-US" altLang="zh-CN" dirty="0"/>
              <a:t>	I  &lt;=  I_CLOSE_MAX</a:t>
            </a:r>
          </a:p>
          <a:p>
            <a:r>
              <a:rPr lang="en-US" altLang="zh-CN" dirty="0"/>
              <a:t>	L_MIN &lt;= L &lt;= L_MAX</a:t>
            </a:r>
          </a:p>
          <a:p>
            <a:r>
              <a:rPr lang="en-US" altLang="zh-CN" dirty="0"/>
              <a:t>	1E-10 &lt;= C0 &lt;=1E-5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1AFFBB-64BB-4296-A004-B006455EB1C0}"/>
              </a:ext>
            </a:extLst>
          </p:cNvPr>
          <p:cNvCxnSpPr/>
          <p:nvPr/>
        </p:nvCxnSpPr>
        <p:spPr>
          <a:xfrm flipV="1">
            <a:off x="2630078" y="4920792"/>
            <a:ext cx="2318994" cy="8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532E669-E067-4DEA-95AB-8B5EFCC6D7A6}"/>
              </a:ext>
            </a:extLst>
          </p:cNvPr>
          <p:cNvSpPr txBox="1"/>
          <p:nvPr/>
        </p:nvSpPr>
        <p:spPr>
          <a:xfrm>
            <a:off x="876692" y="5745858"/>
            <a:ext cx="41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MOSFET</a:t>
            </a:r>
            <a:r>
              <a:rPr lang="zh-CN" altLang="en-US" dirty="0"/>
              <a:t>导通时计算得到</a:t>
            </a:r>
            <a:r>
              <a:rPr lang="en-US" altLang="zh-CN" dirty="0"/>
              <a:t>L</a:t>
            </a:r>
            <a:r>
              <a:rPr lang="zh-CN" altLang="en-US" dirty="0"/>
              <a:t>上界与下界</a:t>
            </a:r>
          </a:p>
        </p:txBody>
      </p:sp>
    </p:spTree>
    <p:extLst>
      <p:ext uri="{BB962C8B-B14F-4D97-AF65-F5344CB8AC3E}">
        <p14:creationId xmlns:p14="http://schemas.microsoft.com/office/powerpoint/2010/main" val="151864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524E15-516A-460A-BCC2-70287488B134}"/>
              </a:ext>
            </a:extLst>
          </p:cNvPr>
          <p:cNvSpPr txBox="1"/>
          <p:nvPr/>
        </p:nvSpPr>
        <p:spPr>
          <a:xfrm>
            <a:off x="5173352" y="362089"/>
            <a:ext cx="184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参数整定方案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9208D9-9B4B-42C0-9473-40C7C283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60" y="1631333"/>
            <a:ext cx="3603271" cy="28993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07352C-BAE3-46CB-B9FF-742EB71849CD}"/>
              </a:ext>
            </a:extLst>
          </p:cNvPr>
          <p:cNvSpPr txBox="1"/>
          <p:nvPr/>
        </p:nvSpPr>
        <p:spPr>
          <a:xfrm>
            <a:off x="379161" y="5029448"/>
            <a:ext cx="6247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电阻</a:t>
            </a:r>
            <a:r>
              <a:rPr lang="en-US" altLang="zh-CN" dirty="0"/>
              <a:t>R4</a:t>
            </a:r>
            <a:r>
              <a:rPr lang="zh-CN" altLang="en-US" dirty="0"/>
              <a:t>在电容</a:t>
            </a:r>
            <a:r>
              <a:rPr lang="en-US" altLang="zh-CN" dirty="0"/>
              <a:t>C1</a:t>
            </a:r>
            <a:r>
              <a:rPr lang="zh-CN" altLang="en-US" dirty="0"/>
              <a:t>放电回路中影响放电速度，即起限流作用。</a:t>
            </a:r>
            <a:r>
              <a:rPr lang="en-US" altLang="zh-CN" dirty="0"/>
              <a:t>C1</a:t>
            </a:r>
            <a:r>
              <a:rPr lang="zh-CN" altLang="en-US" dirty="0"/>
              <a:t>参数确定后，通过仿真可知</a:t>
            </a:r>
            <a:r>
              <a:rPr lang="en-US" altLang="zh-CN" dirty="0"/>
              <a:t>MOSFET</a:t>
            </a:r>
            <a:r>
              <a:rPr lang="zh-CN" altLang="en-US" dirty="0"/>
              <a:t>导通后的电流，调节</a:t>
            </a:r>
            <a:r>
              <a:rPr lang="en-US" altLang="zh-CN" dirty="0"/>
              <a:t>R4</a:t>
            </a:r>
            <a:r>
              <a:rPr lang="zh-CN" altLang="en-US" dirty="0"/>
              <a:t>使电流在</a:t>
            </a:r>
            <a:r>
              <a:rPr lang="en-US" altLang="zh-CN" dirty="0"/>
              <a:t>MOSFET</a:t>
            </a:r>
            <a:r>
              <a:rPr lang="zh-CN" altLang="en-US" dirty="0"/>
              <a:t>允许范围内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72B711-3932-4619-BC8F-1A1E02A53E72}"/>
              </a:ext>
            </a:extLst>
          </p:cNvPr>
          <p:cNvSpPr txBox="1"/>
          <p:nvPr/>
        </p:nvSpPr>
        <p:spPr>
          <a:xfrm>
            <a:off x="5394490" y="996711"/>
            <a:ext cx="123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其它参数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48C3AE-4250-4A4C-BF23-6F523FA8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996" y="1518703"/>
            <a:ext cx="1914792" cy="31246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04D7D97-2BC7-43B1-AA2F-97293840A28A}"/>
              </a:ext>
            </a:extLst>
          </p:cNvPr>
          <p:cNvSpPr txBox="1"/>
          <p:nvPr/>
        </p:nvSpPr>
        <p:spPr>
          <a:xfrm>
            <a:off x="7329341" y="5029448"/>
            <a:ext cx="4483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电阻</a:t>
            </a:r>
            <a:r>
              <a:rPr lang="en-US" altLang="zh-CN" dirty="0"/>
              <a:t>R6</a:t>
            </a:r>
            <a:r>
              <a:rPr lang="zh-CN" altLang="en-US" dirty="0"/>
              <a:t>限制通过等效电感的最大电流，可根据需要确定，当最大电流大于单个</a:t>
            </a:r>
            <a:r>
              <a:rPr lang="en-US" altLang="zh-CN" dirty="0"/>
              <a:t>MOSFET</a:t>
            </a:r>
            <a:r>
              <a:rPr lang="zh-CN" altLang="en-US" dirty="0"/>
              <a:t>允许的最大导通电流时，需并联</a:t>
            </a:r>
            <a:r>
              <a:rPr lang="en-US" altLang="zh-CN" dirty="0"/>
              <a:t>MOSFET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89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56312F-2CF1-44FE-8E4A-E8F4F2358C79}"/>
              </a:ext>
            </a:extLst>
          </p:cNvPr>
          <p:cNvSpPr txBox="1"/>
          <p:nvPr/>
        </p:nvSpPr>
        <p:spPr>
          <a:xfrm>
            <a:off x="857838" y="589174"/>
            <a:ext cx="7654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SETUP: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High-power voltage supply: 33V 200V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fundamental settings(signal</a:t>
            </a:r>
            <a:r>
              <a:rPr lang="zh-CN" altLang="en-US" dirty="0"/>
              <a:t>、</a:t>
            </a:r>
            <a:r>
              <a:rPr lang="en-US" altLang="zh-CN" dirty="0"/>
              <a:t>driver setup) are same to the former experiments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0AEC4-70D6-4CE2-9962-EAA7C2A54542}"/>
              </a:ext>
            </a:extLst>
          </p:cNvPr>
          <p:cNvSpPr txBox="1"/>
          <p:nvPr/>
        </p:nvSpPr>
        <p:spPr>
          <a:xfrm>
            <a:off x="5578705" y="159271"/>
            <a:ext cx="184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Experiment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CA5C8B-148A-42FE-8CA4-030DB811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70" y="2276083"/>
            <a:ext cx="5896860" cy="44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545</Words>
  <Application>Microsoft Office PowerPoint</Application>
  <PresentationFormat>宽屏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航</dc:creator>
  <cp:lastModifiedBy>浦 航</cp:lastModifiedBy>
  <cp:revision>25</cp:revision>
  <dcterms:created xsi:type="dcterms:W3CDTF">2021-01-15T16:07:57Z</dcterms:created>
  <dcterms:modified xsi:type="dcterms:W3CDTF">2021-01-20T07:44:46Z</dcterms:modified>
</cp:coreProperties>
</file>