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61" r:id="rId5"/>
    <p:sldId id="267" r:id="rId6"/>
    <p:sldId id="264" r:id="rId7"/>
    <p:sldId id="259" r:id="rId8"/>
    <p:sldId id="262" r:id="rId9"/>
    <p:sldId id="272" r:id="rId10"/>
    <p:sldId id="273" r:id="rId11"/>
    <p:sldId id="274" r:id="rId12"/>
    <p:sldId id="269" r:id="rId13"/>
    <p:sldId id="270" r:id="rId14"/>
    <p:sldId id="271" r:id="rId15"/>
    <p:sldId id="268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DD59-249B-47BA-8A0F-25D6FB57A2FE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63A2-3ED3-4165-BD7B-5F46DF305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6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63A2-3ED3-4165-BD7B-5F46DF3058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63A2-3ED3-4165-BD7B-5F46DF3058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8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7A7B0-007E-45BF-9F0F-282E91FF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669B6C-3942-45B0-9E52-0BB1312D6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500FD-5DFF-4C62-9F0C-AC17DF5D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C8417-1BB8-4165-8502-ED1A18BC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6BD87-79A6-45A9-BF73-BC93C5E6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A179-74AC-4E9F-833C-6A772B37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02522-FE37-4779-B2FF-B7BA7134C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3354A-D9AD-4029-A199-9E91EE47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906BF-004C-4DF3-A336-61DF7558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6482E-C37D-47D5-BB28-2B5B1805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9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27D134-77F6-4BA9-8235-FD3765F40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EC3E48-A858-43C5-A162-091F6BC2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3F09A-5F03-4010-A471-0977504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2438-1E71-4908-8ECC-90D4983A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56492-3476-4491-955C-B1483F45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2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E4B4-0959-47AE-8C7B-268C3E55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9B7A5-32BB-4DB3-A1F1-588A9DA1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CE693-6674-4DC4-ABF9-D52AD3C4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1F36A-BCDD-4BEF-B0C5-8A314F59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0008B-CFE8-410D-8B91-248A966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4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6CAEE-B66C-4E09-B058-9043433B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5E451-447B-4FB7-9C60-3B28E653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DF996-D3C2-4C32-B22A-42400666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0C689-36F1-4AC1-9C73-06C4C790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E24AB-48FD-4C50-8905-8F2C6187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F145D-E68B-479D-909A-12A4F195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58073-B7F1-45B2-BCA9-0CB918D1E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76432-4501-49E4-BFC1-78DB08B0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5FC0D-D108-4ECE-BE2B-903CCEA6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6EC55-5F93-44B6-815A-3E6BB7BB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71BD4-E234-4155-B43F-01A85EDD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4B62E-73A7-484E-989C-BF8E5B20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CDA92-28DC-40E5-9DD8-B88E15D5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0F5ED-9479-47BB-8E86-853AF5416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64CAC5-EDC0-4DD9-9C91-5DA3AEA88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0ECA41-5A2A-4301-9DBB-C6F5A03E6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459361-DE85-4ED7-B6AF-AC7CF91D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7862B-6F6A-42C3-B805-441016B1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9F231-3A09-44B1-B686-749AAA3D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7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3A620-D7C2-4B0F-B53E-EFEE3E6F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A38554-39A5-4516-9EB2-9B87DE99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3B76C8-BDD8-42BF-861E-CA41A701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CC134-F2C3-4DB0-B6A6-1F7FA6B1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2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A8151-0162-4BB6-99BE-0DA215E8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69B7FC-C552-4B56-8AF4-EB8215F8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975CF-60F8-412A-959B-BF52CD5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96A88-54BF-48F4-ABBE-F7EA241E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5EDEA-DC97-4B9F-BC80-644AD607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42A5D-B88F-487E-8420-EF76F8D5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5FA67-5E4C-446B-B932-7FA75B16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2E299-8239-4A52-B75A-5F2F3CEC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C1668-0511-4C71-9EA0-05BD8D5D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E559-7435-407D-9303-DFCF322D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79F52-AF4C-4DB5-8142-9E5C8746B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D4B44-415B-4CA1-9C6B-80B1DC85E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1927-A120-4394-8694-FCBE6594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4A45E-B073-4BC5-A522-4359344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1401F-8A3D-4D80-B787-76FB650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3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AD1403-8893-4D1E-9088-6F8028C1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C12D4-D990-4791-AC2E-E58646B5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FF165-11DD-400E-AE0B-9DFF2B596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3892-6194-4DD2-955E-E70A3BF83FC6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4192F-BE74-4339-9552-82794EF6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8ADAF-3AC2-4B0C-8A68-6F3CE3624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AC5C-D2A2-47BE-9EAB-94B198953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6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C45C83C-0A7D-4CB8-82CF-16051DFED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9534" y="2763051"/>
            <a:ext cx="4172932" cy="489195"/>
          </a:xfrm>
        </p:spPr>
        <p:txBody>
          <a:bodyPr/>
          <a:lstStyle/>
          <a:p>
            <a:r>
              <a:rPr lang="zh-CN" altLang="en-US" dirty="0"/>
              <a:t>功率放大电路设计方法总结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A3CAE7-DD77-430E-9C9F-A5723E0B75FE}"/>
              </a:ext>
            </a:extLst>
          </p:cNvPr>
          <p:cNvSpPr txBox="1"/>
          <p:nvPr/>
        </p:nvSpPr>
        <p:spPr>
          <a:xfrm>
            <a:off x="5106185" y="3429000"/>
            <a:ext cx="248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电路频域模型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暂态分析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99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D61D50-0346-417F-BBBF-8EB05669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1951348"/>
            <a:ext cx="11540609" cy="4840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1D9BE7-6AC4-4A40-AE80-6C3D68C2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64" y="66347"/>
            <a:ext cx="9891788" cy="53353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EA5165-11C1-46DF-9F7B-F780B38E2215}"/>
              </a:ext>
            </a:extLst>
          </p:cNvPr>
          <p:cNvSpPr txBox="1"/>
          <p:nvPr/>
        </p:nvSpPr>
        <p:spPr>
          <a:xfrm>
            <a:off x="6096000" y="5727335"/>
            <a:ext cx="1289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Ratio = 1:5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4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C66E7E-8F44-4016-BF92-02D3A4EA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7" y="2017695"/>
            <a:ext cx="11540609" cy="48403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88CAF5-1964-42E5-8F10-97F3F8265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22"/>
          <a:stretch/>
        </p:blipFill>
        <p:spPr>
          <a:xfrm>
            <a:off x="2303547" y="174078"/>
            <a:ext cx="9605650" cy="51658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BE0D6F-3C41-43AD-B137-5F7FF3C4699D}"/>
              </a:ext>
            </a:extLst>
          </p:cNvPr>
          <p:cNvSpPr txBox="1"/>
          <p:nvPr/>
        </p:nvSpPr>
        <p:spPr>
          <a:xfrm>
            <a:off x="7370976" y="726555"/>
            <a:ext cx="1289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Ratio = 1:5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B45A0A-46A8-4CDF-A289-15ADE436E298}"/>
              </a:ext>
            </a:extLst>
          </p:cNvPr>
          <p:cNvSpPr txBox="1"/>
          <p:nvPr/>
        </p:nvSpPr>
        <p:spPr>
          <a:xfrm>
            <a:off x="8660091" y="5946779"/>
            <a:ext cx="173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Ratio = 1:10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2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27C1F6C-CD71-4C75-A053-CA77D7EF7EDF}"/>
              </a:ext>
            </a:extLst>
          </p:cNvPr>
          <p:cNvSpPr txBox="1">
            <a:spLocks/>
          </p:cNvSpPr>
          <p:nvPr/>
        </p:nvSpPr>
        <p:spPr>
          <a:xfrm>
            <a:off x="3476919" y="2883243"/>
            <a:ext cx="5238162" cy="5457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前期实验问题整理与解决方案</a:t>
            </a:r>
          </a:p>
        </p:txBody>
      </p:sp>
    </p:spTree>
    <p:extLst>
      <p:ext uri="{BB962C8B-B14F-4D97-AF65-F5344CB8AC3E}">
        <p14:creationId xmlns:p14="http://schemas.microsoft.com/office/powerpoint/2010/main" val="199708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A09374F-BF76-486A-A73D-8B79ACEE4BE8}"/>
              </a:ext>
            </a:extLst>
          </p:cNvPr>
          <p:cNvSpPr txBox="1"/>
          <p:nvPr/>
        </p:nvSpPr>
        <p:spPr>
          <a:xfrm>
            <a:off x="2742561" y="4967925"/>
            <a:ext cx="1561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自举升压改进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DA9C19-A58B-46E8-A252-35BA16DB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1" y="1297947"/>
            <a:ext cx="6252147" cy="29330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5D37D4-B424-422A-B5A7-2691E9C0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42" y="4323175"/>
            <a:ext cx="4553585" cy="552527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55921A19-4DD7-496A-B0C7-97E7FFF1AA64}"/>
              </a:ext>
            </a:extLst>
          </p:cNvPr>
          <p:cNvSpPr/>
          <p:nvPr/>
        </p:nvSpPr>
        <p:spPr>
          <a:xfrm>
            <a:off x="4769963" y="1279727"/>
            <a:ext cx="587414" cy="5874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585BE41-E9BC-4164-BE1A-0357D3A0F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9" b="47354"/>
          <a:stretch/>
        </p:blipFill>
        <p:spPr>
          <a:xfrm>
            <a:off x="6875395" y="1584377"/>
            <a:ext cx="5148087" cy="26465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AE6BD3C-FA81-40B6-AC7A-2BB268A309FE}"/>
              </a:ext>
            </a:extLst>
          </p:cNvPr>
          <p:cNvSpPr txBox="1"/>
          <p:nvPr/>
        </p:nvSpPr>
        <p:spPr>
          <a:xfrm>
            <a:off x="8119262" y="4967925"/>
            <a:ext cx="266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是否有值得借鉴的设计</a:t>
            </a:r>
          </a:p>
        </p:txBody>
      </p:sp>
    </p:spTree>
    <p:extLst>
      <p:ext uri="{BB962C8B-B14F-4D97-AF65-F5344CB8AC3E}">
        <p14:creationId xmlns:p14="http://schemas.microsoft.com/office/powerpoint/2010/main" val="385026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3B9C71-E3F4-4673-B245-1F147EC05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2" y="173805"/>
            <a:ext cx="2934878" cy="22011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0C2D6-19C5-4506-BDAF-7E7F123DB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99" y="173805"/>
            <a:ext cx="3260976" cy="22011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5C0F56-3E64-4049-911E-F2D173C45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7" y="3504413"/>
            <a:ext cx="3830425" cy="2872819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52932156-EF2D-4D5F-A13A-F040AB78DE1B}"/>
              </a:ext>
            </a:extLst>
          </p:cNvPr>
          <p:cNvSpPr/>
          <p:nvPr/>
        </p:nvSpPr>
        <p:spPr>
          <a:xfrm>
            <a:off x="2922054" y="2422688"/>
            <a:ext cx="612742" cy="1081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EDE487-B939-4522-B2B7-2D2E4EFBD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90" y="3418396"/>
            <a:ext cx="4155646" cy="3116735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DE5FDAE0-F879-49BD-840B-7366F60F54CD}"/>
              </a:ext>
            </a:extLst>
          </p:cNvPr>
          <p:cNvSpPr/>
          <p:nvPr/>
        </p:nvSpPr>
        <p:spPr>
          <a:xfrm rot="16200000">
            <a:off x="4874446" y="5025269"/>
            <a:ext cx="527900" cy="1770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EF50F3-7793-4AF8-A279-E73BB805E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67" y="947582"/>
            <a:ext cx="2030436" cy="1522828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2E056594-9867-4CA7-A85A-F2508FCDF5B3}"/>
              </a:ext>
            </a:extLst>
          </p:cNvPr>
          <p:cNvSpPr/>
          <p:nvPr/>
        </p:nvSpPr>
        <p:spPr>
          <a:xfrm rot="10800000">
            <a:off x="9495145" y="2470410"/>
            <a:ext cx="479198" cy="893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5C28667-4A5D-4DEB-A4F6-DBAF467C3B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203" y="947582"/>
            <a:ext cx="2030437" cy="15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8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840F235-5420-485E-8F02-80ADC368E95E}"/>
              </a:ext>
            </a:extLst>
          </p:cNvPr>
          <p:cNvSpPr txBox="1"/>
          <p:nvPr/>
        </p:nvSpPr>
        <p:spPr>
          <a:xfrm>
            <a:off x="4640737" y="2967335"/>
            <a:ext cx="2910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PCB</a:t>
            </a:r>
            <a:r>
              <a:rPr lang="zh-CN" altLang="en-US" sz="2400" dirty="0"/>
              <a:t>设计进度与问题</a:t>
            </a:r>
          </a:p>
        </p:txBody>
      </p:sp>
    </p:spTree>
    <p:extLst>
      <p:ext uri="{BB962C8B-B14F-4D97-AF65-F5344CB8AC3E}">
        <p14:creationId xmlns:p14="http://schemas.microsoft.com/office/powerpoint/2010/main" val="230831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BEE786-A7D0-415B-82AF-913271B2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00" y="1285832"/>
            <a:ext cx="2810207" cy="18411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A5ECF3-7BA6-4796-83E7-38522435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948" y="71225"/>
            <a:ext cx="1943371" cy="2429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56ED73-6546-48BE-BCF1-4C432C5AB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185" y="2646788"/>
            <a:ext cx="2314898" cy="14194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0E0919-DF99-4AB5-A6C7-417CC1E6F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413" y="430607"/>
            <a:ext cx="5544324" cy="37819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BDC055-CD41-48C1-9A4F-61CCE70422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185" y="4212560"/>
            <a:ext cx="2295845" cy="16480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6459124-E586-4B25-946A-B22D73C1A3B1}"/>
              </a:ext>
            </a:extLst>
          </p:cNvPr>
          <p:cNvSpPr txBox="1"/>
          <p:nvPr/>
        </p:nvSpPr>
        <p:spPr>
          <a:xfrm>
            <a:off x="546175" y="4845691"/>
            <a:ext cx="836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电路板分为</a:t>
            </a:r>
            <a:r>
              <a:rPr lang="en-US" altLang="zh-CN" dirty="0"/>
              <a:t>3</a:t>
            </a:r>
            <a:r>
              <a:rPr lang="zh-CN" altLang="en-US" dirty="0"/>
              <a:t>部分，电源管理、功率放大、</a:t>
            </a:r>
            <a:r>
              <a:rPr lang="zh-CN" altLang="en-US" dirty="0">
                <a:solidFill>
                  <a:srgbClr val="FF0000"/>
                </a:solidFill>
              </a:rPr>
              <a:t>信号发生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大功率电路板的设计（借鉴已有设计，防止电流扰动和干扰问题）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高压电源闭环控制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5V 10V DC</a:t>
            </a:r>
            <a:r>
              <a:rPr lang="zh-CN" altLang="en-US" dirty="0"/>
              <a:t>电源</a:t>
            </a:r>
          </a:p>
        </p:txBody>
      </p:sp>
    </p:spTree>
    <p:extLst>
      <p:ext uri="{BB962C8B-B14F-4D97-AF65-F5344CB8AC3E}">
        <p14:creationId xmlns:p14="http://schemas.microsoft.com/office/powerpoint/2010/main" val="6015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0DF1BD-BE56-48DD-B33F-274E284953DD}"/>
              </a:ext>
            </a:extLst>
          </p:cNvPr>
          <p:cNvSpPr txBox="1"/>
          <p:nvPr/>
        </p:nvSpPr>
        <p:spPr>
          <a:xfrm>
            <a:off x="407710" y="28667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电路频域模型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ADD6A3-FA1B-420D-B690-58D3BE39DE84}"/>
              </a:ext>
            </a:extLst>
          </p:cNvPr>
          <p:cNvSpPr txBox="1"/>
          <p:nvPr/>
        </p:nvSpPr>
        <p:spPr>
          <a:xfrm>
            <a:off x="407710" y="775935"/>
            <a:ext cx="844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品质因数的影响：</a:t>
            </a:r>
            <a:endParaRPr lang="en-US" altLang="zh-CN" dirty="0"/>
          </a:p>
          <a:p>
            <a:r>
              <a:rPr lang="zh-CN" altLang="en-US" dirty="0"/>
              <a:t>对于工作在开关状态下的功率放大电路（频谱宽），品质因数对设计影响较大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31CAE1-0113-41C8-884B-B6C2E682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24" y="1649444"/>
            <a:ext cx="4706007" cy="35723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081AE5-EE20-4AA4-B1A1-A783F605F7DA}"/>
              </a:ext>
            </a:extLst>
          </p:cNvPr>
          <p:cNvSpPr txBox="1"/>
          <p:nvPr/>
        </p:nvSpPr>
        <p:spPr>
          <a:xfrm>
            <a:off x="468985" y="566491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zh-CN" altLang="en-US" dirty="0"/>
              <a:t>对电路输出效率的影响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对开关管工作状态的影响（</a:t>
            </a:r>
            <a:r>
              <a:rPr lang="en-US" altLang="zh-CN" dirty="0"/>
              <a:t>ZVS ZCS)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52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0DF1BD-BE56-48DD-B33F-274E284953DD}"/>
              </a:ext>
            </a:extLst>
          </p:cNvPr>
          <p:cNvSpPr txBox="1"/>
          <p:nvPr/>
        </p:nvSpPr>
        <p:spPr>
          <a:xfrm>
            <a:off x="407710" y="28667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电路频域模型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ADD6A3-FA1B-420D-B690-58D3BE39DE84}"/>
              </a:ext>
            </a:extLst>
          </p:cNvPr>
          <p:cNvSpPr txBox="1"/>
          <p:nvPr/>
        </p:nvSpPr>
        <p:spPr>
          <a:xfrm>
            <a:off x="407710" y="744718"/>
            <a:ext cx="1061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dirty="0"/>
              <a:t>对于方波脉冲串，结合信号功率谱进行分析</a:t>
            </a:r>
            <a:endParaRPr lang="en-US" altLang="zh-CN" dirty="0"/>
          </a:p>
          <a:p>
            <a:r>
              <a:rPr lang="zh-CN" altLang="en-US" dirty="0"/>
              <a:t>方波脉冲串功率谱分析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5A76C7-EC7D-4D74-8BC3-575E90CD7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0" y="1470582"/>
            <a:ext cx="4646305" cy="24824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C9DAC9-1216-4F7E-92CA-B10273407F8E}"/>
              </a:ext>
            </a:extLst>
          </p:cNvPr>
          <p:cNvSpPr txBox="1"/>
          <p:nvPr/>
        </p:nvSpPr>
        <p:spPr>
          <a:xfrm>
            <a:off x="407710" y="403259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功率谱复包络数值积分归一化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8B1CF3-E1B1-479A-A62F-675B4934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59" y="1391049"/>
            <a:ext cx="4756243" cy="256201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6EA9D1B-AC09-4682-9122-0EA42D0AB877}"/>
              </a:ext>
            </a:extLst>
          </p:cNvPr>
          <p:cNvSpPr/>
          <p:nvPr/>
        </p:nvSpPr>
        <p:spPr>
          <a:xfrm>
            <a:off x="6221691" y="1894923"/>
            <a:ext cx="280447" cy="1998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6C5D29-4FAF-4B46-A9A0-6898858C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0" y="4401927"/>
            <a:ext cx="5032913" cy="24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2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0DF1BD-BE56-48DD-B33F-274E284953DD}"/>
              </a:ext>
            </a:extLst>
          </p:cNvPr>
          <p:cNvSpPr txBox="1"/>
          <p:nvPr/>
        </p:nvSpPr>
        <p:spPr>
          <a:xfrm>
            <a:off x="407710" y="28667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电路频域模型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ADD6A3-FA1B-420D-B690-58D3BE39DE84}"/>
              </a:ext>
            </a:extLst>
          </p:cNvPr>
          <p:cNvSpPr txBox="1"/>
          <p:nvPr/>
        </p:nvSpPr>
        <p:spPr>
          <a:xfrm>
            <a:off x="407710" y="744718"/>
            <a:ext cx="1061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根据有效率确定品质因数</a:t>
            </a:r>
            <a:r>
              <a:rPr lang="en-US" altLang="zh-CN" dirty="0"/>
              <a:t>Q</a:t>
            </a:r>
            <a:r>
              <a:rPr lang="zh-CN" altLang="en-US" dirty="0"/>
              <a:t>，以及有效率</a:t>
            </a:r>
            <a:r>
              <a:rPr lang="en-US" altLang="zh-CN" dirty="0"/>
              <a:t>η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，以</a:t>
            </a:r>
            <a:r>
              <a:rPr lang="en-US" altLang="zh-CN" dirty="0"/>
              <a:t>-3dB</a:t>
            </a:r>
            <a:r>
              <a:rPr lang="zh-CN" altLang="en-US" dirty="0"/>
              <a:t>计算</a:t>
            </a:r>
            <a:r>
              <a:rPr lang="en-US" altLang="zh-CN" dirty="0"/>
              <a:t>Q</a:t>
            </a:r>
            <a:r>
              <a:rPr lang="zh-CN" altLang="en-US" dirty="0"/>
              <a:t>带宽，即</a:t>
            </a:r>
            <a:r>
              <a:rPr lang="en-US" altLang="zh-CN" dirty="0"/>
              <a:t>Q = w0/BW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055168-CFDA-4478-A4F9-3CCDE2C91D7B}"/>
              </a:ext>
            </a:extLst>
          </p:cNvPr>
          <p:cNvGrpSpPr/>
          <p:nvPr/>
        </p:nvGrpSpPr>
        <p:grpSpPr>
          <a:xfrm>
            <a:off x="2795806" y="1202763"/>
            <a:ext cx="4756243" cy="2562013"/>
            <a:chOff x="957579" y="1479762"/>
            <a:chExt cx="4756243" cy="256201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B8B1CF3-E1B1-479A-A62F-675B49346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579" y="1479762"/>
              <a:ext cx="4756243" cy="256201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EA9D1B-AC09-4682-9122-0EA42D0AB877}"/>
                </a:ext>
              </a:extLst>
            </p:cNvPr>
            <p:cNvSpPr/>
            <p:nvPr/>
          </p:nvSpPr>
          <p:spPr>
            <a:xfrm>
              <a:off x="1395167" y="2055043"/>
              <a:ext cx="167326" cy="19867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CBAA3AF-CC81-4AE8-8332-D26ADA3B990E}"/>
                </a:ext>
              </a:extLst>
            </p:cNvPr>
            <p:cNvSpPr/>
            <p:nvPr/>
          </p:nvSpPr>
          <p:spPr>
            <a:xfrm>
              <a:off x="1300899" y="2055043"/>
              <a:ext cx="348791" cy="19867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B5CA1A46-8D5A-4A1F-BC2F-C6D06B45D1C4}"/>
              </a:ext>
            </a:extLst>
          </p:cNvPr>
          <p:cNvSpPr/>
          <p:nvPr/>
        </p:nvSpPr>
        <p:spPr>
          <a:xfrm>
            <a:off x="490194" y="4449451"/>
            <a:ext cx="226244" cy="2262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5FE5546-EE51-42DE-AA44-CB624DD38E04}"/>
              </a:ext>
            </a:extLst>
          </p:cNvPr>
          <p:cNvSpPr/>
          <p:nvPr/>
        </p:nvSpPr>
        <p:spPr>
          <a:xfrm>
            <a:off x="490194" y="5733068"/>
            <a:ext cx="226244" cy="2262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BF2572-34F2-48DF-A1DB-F3F32E1567FB}"/>
              </a:ext>
            </a:extLst>
          </p:cNvPr>
          <p:cNvSpPr txBox="1"/>
          <p:nvPr/>
        </p:nvSpPr>
        <p:spPr>
          <a:xfrm>
            <a:off x="1093509" y="4214030"/>
            <a:ext cx="886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Bw</a:t>
            </a:r>
            <a:r>
              <a:rPr lang="en-US" altLang="zh-CN" dirty="0"/>
              <a:t> = 2.4MHz (0.8MHz-3.2MHz)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η</a:t>
            </a:r>
            <a:r>
              <a:rPr lang="en-US" altLang="zh-CN" dirty="0"/>
              <a:t> = 25%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 = 0.83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9D1957-19CB-4F44-861C-1ED3A7840491}"/>
              </a:ext>
            </a:extLst>
          </p:cNvPr>
          <p:cNvSpPr txBox="1"/>
          <p:nvPr/>
        </p:nvSpPr>
        <p:spPr>
          <a:xfrm>
            <a:off x="1093509" y="5497647"/>
            <a:ext cx="886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Bw</a:t>
            </a:r>
            <a:r>
              <a:rPr lang="en-US" altLang="zh-CN" dirty="0"/>
              <a:t> = 0.8MHz (1.6MHz-2.4MHz)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η</a:t>
            </a:r>
            <a:r>
              <a:rPr lang="en-US" altLang="zh-CN" dirty="0"/>
              <a:t> = 17%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 = 2.5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20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80C1D2-5039-49B1-9936-98E401E9C080}"/>
              </a:ext>
            </a:extLst>
          </p:cNvPr>
          <p:cNvGrpSpPr/>
          <p:nvPr/>
        </p:nvGrpSpPr>
        <p:grpSpPr>
          <a:xfrm>
            <a:off x="5737839" y="1350482"/>
            <a:ext cx="6209064" cy="3796655"/>
            <a:chOff x="996160" y="783112"/>
            <a:chExt cx="6209064" cy="3796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A3C7FA0-72D6-4DB8-920A-F62958973B28}"/>
                    </a:ext>
                  </a:extLst>
                </p:cNvPr>
                <p:cNvSpPr txBox="1"/>
                <p:nvPr/>
              </p:nvSpPr>
              <p:spPr>
                <a:xfrm>
                  <a:off x="1891709" y="783112"/>
                  <a:ext cx="2036190" cy="8208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A3C7FA0-72D6-4DB8-920A-F62958973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709" y="783112"/>
                  <a:ext cx="2036190" cy="8208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3897378-4902-4AED-9526-68ECBA77BA8C}"/>
                    </a:ext>
                  </a:extLst>
                </p:cNvPr>
                <p:cNvSpPr txBox="1"/>
                <p:nvPr/>
              </p:nvSpPr>
              <p:spPr>
                <a:xfrm>
                  <a:off x="1901133" y="1933774"/>
                  <a:ext cx="2036190" cy="5354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𝑅𝑜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3897378-4902-4AED-9526-68ECBA77B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1133" y="1933774"/>
                  <a:ext cx="2036190" cy="5354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F1020AB-0111-4566-B1A8-0CA1A8A56074}"/>
                    </a:ext>
                  </a:extLst>
                </p:cNvPr>
                <p:cNvSpPr txBox="1"/>
                <p:nvPr/>
              </p:nvSpPr>
              <p:spPr>
                <a:xfrm>
                  <a:off x="1901133" y="2813219"/>
                  <a:ext cx="203619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F1020AB-0111-4566-B1A8-0CA1A8A56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1133" y="2813219"/>
                  <a:ext cx="203619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444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5C4409C-0D17-4484-8F14-79D0BDD66AB2}"/>
                    </a:ext>
                  </a:extLst>
                </p:cNvPr>
                <p:cNvSpPr txBox="1"/>
                <p:nvPr/>
              </p:nvSpPr>
              <p:spPr>
                <a:xfrm>
                  <a:off x="1901133" y="3534140"/>
                  <a:ext cx="203619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5C4409C-0D17-4484-8F14-79D0BDD66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1133" y="3534140"/>
                  <a:ext cx="203619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BEF09633-2EBE-40B2-81DD-FF8B87740DAB}"/>
                </a:ext>
              </a:extLst>
            </p:cNvPr>
            <p:cNvSpPr/>
            <p:nvPr/>
          </p:nvSpPr>
          <p:spPr>
            <a:xfrm>
              <a:off x="3937323" y="2508247"/>
              <a:ext cx="1225485" cy="4942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8FF2154-60C8-4647-9C05-DD448C138B1F}"/>
                    </a:ext>
                  </a:extLst>
                </p:cNvPr>
                <p:cNvSpPr txBox="1"/>
                <p:nvPr/>
              </p:nvSpPr>
              <p:spPr>
                <a:xfrm>
                  <a:off x="5169034" y="2460042"/>
                  <a:ext cx="2036190" cy="5904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𝑀𝐴𝑋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8FF2154-60C8-4647-9C05-DD448C138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034" y="2460042"/>
                  <a:ext cx="2036190" cy="590418"/>
                </a:xfrm>
                <a:prstGeom prst="rect">
                  <a:avLst/>
                </a:prstGeom>
                <a:blipFill>
                  <a:blip r:embed="rId7"/>
                  <a:stretch>
                    <a:fillRect b="-1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E4C4F5F-8AAE-436B-8906-75F3039BE10C}"/>
                    </a:ext>
                  </a:extLst>
                </p:cNvPr>
                <p:cNvSpPr txBox="1"/>
                <p:nvPr/>
              </p:nvSpPr>
              <p:spPr>
                <a:xfrm>
                  <a:off x="996160" y="4209345"/>
                  <a:ext cx="3846135" cy="3704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E4C4F5F-8AAE-436B-8906-75F3039BE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160" y="4209345"/>
                  <a:ext cx="3846135" cy="37042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367234E-A4CC-4783-B4E4-DA1C9E937FD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r="10716"/>
          <a:stretch/>
        </p:blipFill>
        <p:spPr>
          <a:xfrm>
            <a:off x="0" y="1239242"/>
            <a:ext cx="6762276" cy="39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2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0DF1BD-BE56-48DD-B33F-274E284953DD}"/>
              </a:ext>
            </a:extLst>
          </p:cNvPr>
          <p:cNvSpPr txBox="1"/>
          <p:nvPr/>
        </p:nvSpPr>
        <p:spPr>
          <a:xfrm>
            <a:off x="407710" y="28667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电路频域模型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ADD6A3-FA1B-420D-B690-58D3BE39DE84}"/>
              </a:ext>
            </a:extLst>
          </p:cNvPr>
          <p:cNvSpPr txBox="1"/>
          <p:nvPr/>
        </p:nvSpPr>
        <p:spPr>
          <a:xfrm>
            <a:off x="407710" y="744718"/>
            <a:ext cx="1061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b. </a:t>
            </a:r>
            <a:r>
              <a:rPr lang="zh-CN" altLang="en-US" dirty="0"/>
              <a:t>品质因数</a:t>
            </a:r>
            <a:r>
              <a:rPr lang="en-US" altLang="zh-CN" dirty="0"/>
              <a:t>Q</a:t>
            </a:r>
            <a:r>
              <a:rPr lang="zh-CN" altLang="en-US" dirty="0"/>
              <a:t>与死区时间影响开关管的工作状态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5FE5546-EE51-42DE-AA44-CB624DD38E04}"/>
              </a:ext>
            </a:extLst>
          </p:cNvPr>
          <p:cNvSpPr/>
          <p:nvPr/>
        </p:nvSpPr>
        <p:spPr>
          <a:xfrm>
            <a:off x="867265" y="5177960"/>
            <a:ext cx="226244" cy="2262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9D1957-19CB-4F44-861C-1ED3A7840491}"/>
              </a:ext>
            </a:extLst>
          </p:cNvPr>
          <p:cNvSpPr txBox="1"/>
          <p:nvPr/>
        </p:nvSpPr>
        <p:spPr>
          <a:xfrm>
            <a:off x="1414020" y="5014341"/>
            <a:ext cx="886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工作频率大于谐振频率使负载呈感性</a:t>
            </a:r>
            <a:endParaRPr lang="en-US" altLang="zh-CN" dirty="0"/>
          </a:p>
          <a:p>
            <a:r>
              <a:rPr lang="zh-CN" altLang="en-US" dirty="0"/>
              <a:t>感性的大小与死区时间决定</a:t>
            </a:r>
            <a:r>
              <a:rPr lang="en-US" altLang="zh-CN" dirty="0"/>
              <a:t>MOSFET</a:t>
            </a:r>
            <a:r>
              <a:rPr lang="zh-CN" altLang="en-US" dirty="0"/>
              <a:t>结电容放电多少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68D027-405D-4831-98CA-E50BC425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27" y="1202763"/>
            <a:ext cx="4493904" cy="34113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8BFE1CE-8632-4C3D-B03F-F6DC03A3C85E}"/>
              </a:ext>
            </a:extLst>
          </p:cNvPr>
          <p:cNvSpPr/>
          <p:nvPr/>
        </p:nvSpPr>
        <p:spPr>
          <a:xfrm>
            <a:off x="5913979" y="1520493"/>
            <a:ext cx="2246952" cy="2884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AF6E032A-840F-4C16-8627-8DCBDDFD63E0}"/>
              </a:ext>
            </a:extLst>
          </p:cNvPr>
          <p:cNvSpPr txBox="1">
            <a:spLocks/>
          </p:cNvSpPr>
          <p:nvPr/>
        </p:nvSpPr>
        <p:spPr>
          <a:xfrm>
            <a:off x="4635665" y="5780723"/>
            <a:ext cx="2556628" cy="4891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激励信号参数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22F1AB-C952-4297-A1BF-70974BA90FCE}"/>
              </a:ext>
            </a:extLst>
          </p:cNvPr>
          <p:cNvSpPr txBox="1"/>
          <p:nvPr/>
        </p:nvSpPr>
        <p:spPr>
          <a:xfrm>
            <a:off x="5059050" y="6209892"/>
            <a:ext cx="248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占空比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频率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537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0DF1BD-BE56-48DD-B33F-274E284953DD}"/>
              </a:ext>
            </a:extLst>
          </p:cNvPr>
          <p:cNvSpPr txBox="1"/>
          <p:nvPr/>
        </p:nvSpPr>
        <p:spPr>
          <a:xfrm>
            <a:off x="407710" y="28667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暂态分析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ADD6A3-FA1B-420D-B690-58D3BE39DE84}"/>
              </a:ext>
            </a:extLst>
          </p:cNvPr>
          <p:cNvSpPr txBox="1"/>
          <p:nvPr/>
        </p:nvSpPr>
        <p:spPr>
          <a:xfrm>
            <a:off x="407710" y="829559"/>
            <a:ext cx="68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结合微分方程，确定数学模型，找到当前拓扑结构最优参数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FD9B5-5356-4999-BE5E-6AB6AD57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9" y="3194510"/>
            <a:ext cx="3861719" cy="16589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16026F-73A5-4420-BA4C-B83546B3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138" y="3194510"/>
            <a:ext cx="4497968" cy="18267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1834FA-E829-4E57-B23E-54B6971F43CB}"/>
              </a:ext>
            </a:extLst>
          </p:cNvPr>
          <p:cNvSpPr txBox="1"/>
          <p:nvPr/>
        </p:nvSpPr>
        <p:spPr>
          <a:xfrm>
            <a:off x="3989895" y="5192565"/>
            <a:ext cx="5024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 	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</a:p>
          <a:p>
            <a:r>
              <a:rPr lang="en-US" altLang="zh-CN" dirty="0" err="1"/>
              <a:t>s.t.</a:t>
            </a:r>
            <a:r>
              <a:rPr lang="en-US" altLang="zh-CN" dirty="0"/>
              <a:t>          UC0 = U_OPPOSITE</a:t>
            </a:r>
          </a:p>
          <a:p>
            <a:r>
              <a:rPr lang="en-US" altLang="zh-CN" dirty="0"/>
              <a:t>	I  &lt;=  I_CLOSE_MAX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L_MIN &lt;= L &lt;= L_MAX</a:t>
            </a:r>
          </a:p>
          <a:p>
            <a:r>
              <a:rPr lang="en-US" altLang="zh-CN" dirty="0"/>
              <a:t>	1E-10 &lt;= C0 &lt;=1E-5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E97A42-A1CB-499F-8E40-08AF4FCBD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519" y="1301223"/>
            <a:ext cx="1376314" cy="16231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D69776-5376-45BE-B963-62B16AF71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763" y="1301222"/>
            <a:ext cx="1070763" cy="16231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AC03E6-381C-45C8-B04E-EA8192B309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13406" r="15454" b="13952"/>
          <a:stretch/>
        </p:blipFill>
        <p:spPr>
          <a:xfrm>
            <a:off x="8831974" y="799831"/>
            <a:ext cx="3119013" cy="22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C45C83C-0A7D-4CB8-82CF-16051DFED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6534" y="2439681"/>
            <a:ext cx="5718929" cy="555184"/>
          </a:xfrm>
        </p:spPr>
        <p:txBody>
          <a:bodyPr>
            <a:normAutofit/>
          </a:bodyPr>
          <a:lstStyle/>
          <a:p>
            <a:r>
              <a:rPr lang="zh-CN" altLang="en-US" dirty="0"/>
              <a:t>功率放大电路其它元器件设计参数整理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A3CAE7-DD77-430E-9C9F-A5723E0B75FE}"/>
              </a:ext>
            </a:extLst>
          </p:cNvPr>
          <p:cNvSpPr txBox="1"/>
          <p:nvPr/>
        </p:nvSpPr>
        <p:spPr>
          <a:xfrm>
            <a:off x="3475345" y="3126840"/>
            <a:ext cx="5580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高压电源储能电容</a:t>
            </a:r>
            <a:endParaRPr lang="en-US" altLang="zh-CN" dirty="0"/>
          </a:p>
          <a:p>
            <a:r>
              <a:rPr lang="en-US" altLang="zh-CN" dirty="0"/>
              <a:t>	C = Q/</a:t>
            </a:r>
            <a:r>
              <a:rPr lang="en-US" altLang="zh-CN" dirty="0" err="1"/>
              <a:t>Δumax</a:t>
            </a:r>
            <a:r>
              <a:rPr lang="zh-CN" altLang="en-US" dirty="0"/>
              <a:t>，取</a:t>
            </a:r>
            <a:r>
              <a:rPr lang="en-US" altLang="zh-CN" dirty="0"/>
              <a:t>50uF</a:t>
            </a:r>
          </a:p>
          <a:p>
            <a:pPr marL="342900" indent="-342900">
              <a:buAutoNum type="arabicPeriod" startAt="2"/>
            </a:pPr>
            <a:r>
              <a:rPr lang="zh-CN" altLang="en-US" dirty="0"/>
              <a:t>功率</a:t>
            </a:r>
            <a:r>
              <a:rPr lang="en-US" altLang="zh-CN" dirty="0"/>
              <a:t>MOSFET</a:t>
            </a:r>
            <a:r>
              <a:rPr lang="zh-CN" altLang="en-US" dirty="0"/>
              <a:t>并联数量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结电容影响开关速度，高频时耗能多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变压器匝数比、变压器电感、变压器耦合系数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182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57F7DA-8043-473A-8558-A6B01FE8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361"/>
            <a:ext cx="12192000" cy="2522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1FB3E4-3D35-4C74-AF31-1A17AA5E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961"/>
            <a:ext cx="12192000" cy="25220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4910FC-AE2B-4046-A746-840404FC39F3}"/>
              </a:ext>
            </a:extLst>
          </p:cNvPr>
          <p:cNvSpPr txBox="1"/>
          <p:nvPr/>
        </p:nvSpPr>
        <p:spPr>
          <a:xfrm>
            <a:off x="4806885" y="465783"/>
            <a:ext cx="1289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Ratio = 1:5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CA7FA-8FCB-43F7-BB5A-E50578719A04}"/>
              </a:ext>
            </a:extLst>
          </p:cNvPr>
          <p:cNvSpPr txBox="1"/>
          <p:nvPr/>
        </p:nvSpPr>
        <p:spPr>
          <a:xfrm>
            <a:off x="4718901" y="3966629"/>
            <a:ext cx="1377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Ratio = 1:10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4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374</Words>
  <Application>Microsoft Office PowerPoint</Application>
  <PresentationFormat>宽屏</PresentationFormat>
  <Paragraphs>61</Paragraphs>
  <Slides>16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航</dc:creator>
  <cp:lastModifiedBy>浦 航</cp:lastModifiedBy>
  <cp:revision>34</cp:revision>
  <dcterms:created xsi:type="dcterms:W3CDTF">2021-02-07T02:04:19Z</dcterms:created>
  <dcterms:modified xsi:type="dcterms:W3CDTF">2021-02-07T09:24:47Z</dcterms:modified>
</cp:coreProperties>
</file>