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D7C7-7789-41D7-8661-6E799DAAA4A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92291-8F94-4029-BD0A-4C4C831B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92291-8F94-4029-BD0A-4C4C831BA6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CC56-B4CC-410E-8DD4-A6B0C3617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CFA09E-2F04-44F5-A2CC-A671D118E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E57E2-0FDD-4FC3-BBD8-0FF181D2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FA-C87A-4CDA-8388-5211F8F9FD5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D5962-77EB-4B0F-87CF-0E68F582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27C46-2B7E-4C91-86D3-3F0B1AF0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9E98-8B73-40B3-9382-0206CC98C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9A908-109D-4A43-86E9-49AFCF7C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6A4EF0-5CFE-45C0-86C9-5F4F6992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0D537-4982-4049-8AD9-5E3DCF1A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FA-C87A-4CDA-8388-5211F8F9FD5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0CD15-A094-46B0-92A0-557696EC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85EC8-026D-4F22-9749-5C59CB8A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9E98-8B73-40B3-9382-0206CC98C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4A4F9D-93F1-48BF-A305-51ACDC52D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1DA473-AE7F-495C-98EF-15F4E6D8F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C176D-EB26-45AD-A1DD-D6F8310C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FA-C87A-4CDA-8388-5211F8F9FD5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2F67B-DC58-42BF-8635-977EEFEA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C0CD2-F6D0-4204-895F-DAC1C9A0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9E98-8B73-40B3-9382-0206CC98C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0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217CA-5608-40A8-93AD-9B39A5C2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0DA21-D5E9-43F5-8095-8DC9475D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9E5AF-5718-4C5C-8BE3-BCB0D97F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FA-C87A-4CDA-8388-5211F8F9FD5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3FC09-D95D-4CA7-A8DF-E54C1CEB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0DBB9-F0EE-4F01-BAC8-EC560804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9E98-8B73-40B3-9382-0206CC98C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ABEA8-CFEF-41A2-BDD9-35C9FF81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67D806-1FA2-4116-9386-674DD973A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F098F-27D1-4186-B086-8401EC79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FA-C87A-4CDA-8388-5211F8F9FD5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11F43-B155-44D1-A5D7-5F504241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170E7-A831-4379-8742-1752E6C1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9E98-8B73-40B3-9382-0206CC98C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715B1-0CE2-4251-A9EF-E7B5183D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69E7D-8E91-45CF-96DC-E17113038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E0667-F478-4944-B146-67CF784B9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5F5D2-DE7B-4A3F-83C7-C3648B44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FA-C87A-4CDA-8388-5211F8F9FD5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D0EAD4-FD04-4447-8BDF-658FC741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06619-3CD6-4EC6-AE7B-DBF9432F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9E98-8B73-40B3-9382-0206CC98C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D1865-BF71-44C1-AFCC-46E5D912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B5354-DDD4-4FB5-9FD6-9C5A65A9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9CFB38-77CD-475C-A257-34739CD48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B890FB-30B3-4C33-A037-635B8C42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228C1E-9522-44C8-B226-479646E3C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0CAC86-902E-4C3A-A171-4E69F244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FA-C87A-4CDA-8388-5211F8F9FD5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1476B0-7456-4C8F-AFA8-ACF51920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DF67AB-CCDA-47B6-92FD-5FDED909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9E98-8B73-40B3-9382-0206CC98C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1146A-04E0-4A36-A63A-0877A3DB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69CA95-5AB3-406F-8570-ACC8E806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FA-C87A-4CDA-8388-5211F8F9FD5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CF10F6-D433-4871-8E22-58A2D631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DBB363-7162-4426-B247-C0984082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9E98-8B73-40B3-9382-0206CC98C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6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210F3F-D933-4088-83F5-93288E12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FA-C87A-4CDA-8388-5211F8F9FD5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CE33C1-7521-4D46-B445-AB83D28F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4A4F0-ACB7-4B01-9922-A60202B4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9E98-8B73-40B3-9382-0206CC98C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7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ED6CB-CD31-47E8-8E70-A6B888A2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BA1C7-1446-46A2-8628-3CAFA78D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1B2FC6-92BA-4F81-86F3-4DB45BD8C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0043D-1C2F-4CD5-A4D6-8169DC92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FA-C87A-4CDA-8388-5211F8F9FD5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3C5F3E-0104-4A0D-BA0C-6272C553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5905E3-DEAC-4D8E-AED0-607B17E3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9E98-8B73-40B3-9382-0206CC98C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8E744-7692-414A-B33A-6B138923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6BD8BB-8203-4372-832C-8758E1608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CDB94-8F89-49BF-9FE6-93458BC18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B219E-C0DD-4520-9643-43466BE1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EFA-C87A-4CDA-8388-5211F8F9FD5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C0BB89-D6F4-432E-AB60-3C22699F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68B0EE-2065-4332-913B-A01FD438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9E98-8B73-40B3-9382-0206CC98C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47CAE7-27AF-49B5-BAA3-926B4929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EEA4F-1AFA-4898-829B-611E78C28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95084-D1EF-40D7-A164-5C97AE4AD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EDEFA-C87A-4CDA-8388-5211F8F9FD5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D5EB2-0307-4502-9B0E-8A087FA12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DE0F3-3BAC-433B-A62E-28BAFFB6E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9E98-8B73-40B3-9382-0206CC98C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D1D6FF8F-3824-4413-BF5F-870DC23806AE}"/>
              </a:ext>
            </a:extLst>
          </p:cNvPr>
          <p:cNvGrpSpPr/>
          <p:nvPr/>
        </p:nvGrpSpPr>
        <p:grpSpPr>
          <a:xfrm>
            <a:off x="254487" y="206211"/>
            <a:ext cx="11937512" cy="6374677"/>
            <a:chOff x="254487" y="206211"/>
            <a:chExt cx="11937512" cy="637467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49C6B5-81C0-470F-B58E-0CB3E4DDE54E}"/>
                </a:ext>
              </a:extLst>
            </p:cNvPr>
            <p:cNvSpPr/>
            <p:nvPr/>
          </p:nvSpPr>
          <p:spPr>
            <a:xfrm>
              <a:off x="499688" y="206211"/>
              <a:ext cx="5714257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ighlight>
                    <a:srgbClr val="00FF00"/>
                  </a:highlight>
                </a:rPr>
                <a:t>1. Performance indicators</a:t>
              </a:r>
            </a:p>
            <a:p>
              <a:endParaRPr lang="en-US" dirty="0"/>
            </a:p>
            <a:p>
              <a:r>
                <a:rPr lang="en-US" dirty="0"/>
                <a:t>a. Time measurement: resolution, </a:t>
              </a:r>
              <a:r>
                <a:rPr lang="en-US" altLang="zh-CN" dirty="0"/>
                <a:t>precision</a:t>
              </a:r>
              <a:r>
                <a:rPr lang="en-US" dirty="0"/>
                <a:t> ,</a:t>
              </a:r>
              <a:r>
                <a:rPr lang="en-US" dirty="0">
                  <a:highlight>
                    <a:srgbClr val="FF0000"/>
                  </a:highlight>
                </a:rPr>
                <a:t>range</a:t>
              </a:r>
            </a:p>
            <a:p>
              <a:r>
                <a:rPr lang="en-US" dirty="0"/>
                <a:t>b. Power consumption</a:t>
              </a:r>
            </a:p>
            <a:p>
              <a:endParaRPr lang="en-US" dirty="0"/>
            </a:p>
            <a:p>
              <a:r>
                <a:rPr lang="en-US" dirty="0"/>
                <a:t>Resolution: bandwidth</a:t>
              </a:r>
            </a:p>
            <a:p>
              <a:r>
                <a:rPr lang="en-US" dirty="0"/>
                <a:t>Precision: SNR</a:t>
              </a:r>
            </a:p>
            <a:p>
              <a:r>
                <a:rPr lang="en-US" dirty="0"/>
                <a:t>Range: average power, receiver gain </a:t>
              </a:r>
              <a:r>
                <a:rPr lang="en-US" dirty="0">
                  <a:highlight>
                    <a:srgbClr val="FF0000"/>
                  </a:highlight>
                </a:rPr>
                <a:t>(conversion efficiency)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5516C0D-A9D2-4AC9-B848-E30962B71E80}"/>
                </a:ext>
              </a:extLst>
            </p:cNvPr>
            <p:cNvSpPr/>
            <p:nvPr/>
          </p:nvSpPr>
          <p:spPr>
            <a:xfrm>
              <a:off x="499688" y="2683112"/>
              <a:ext cx="584016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highlight>
                    <a:srgbClr val="00FF00"/>
                  </a:highlight>
                </a:rPr>
                <a:t>2. Mechanism of EMAT (Lorentz force)</a:t>
              </a:r>
            </a:p>
            <a:p>
              <a:endParaRPr lang="en-US" dirty="0"/>
            </a:p>
            <a:p>
              <a:r>
                <a:rPr lang="en-US" dirty="0"/>
                <a:t>Electromagnetic field</a:t>
              </a:r>
              <a:r>
                <a:rPr lang="zh-CN" altLang="en-US" dirty="0"/>
                <a:t>（</a:t>
              </a:r>
              <a:r>
                <a:rPr lang="en-US" altLang="zh-CN" dirty="0"/>
                <a:t>2D</a:t>
              </a:r>
              <a:r>
                <a:rPr lang="zh-CN" altLang="en-US" dirty="0"/>
                <a:t> </a:t>
              </a:r>
              <a:r>
                <a:rPr lang="en-US" altLang="zh-CN" dirty="0"/>
                <a:t>analytical model</a:t>
              </a:r>
              <a:r>
                <a:rPr lang="zh-CN" altLang="en-US" dirty="0"/>
                <a:t>）</a:t>
              </a:r>
              <a:endParaRPr lang="en-US" dirty="0">
                <a:sym typeface="Wingdings" panose="05000000000000000000" pitchFamily="2" charset="2"/>
              </a:endParaRPr>
            </a:p>
            <a:p>
              <a:r>
                <a:rPr lang="en-US" dirty="0"/>
                <a:t>Harmonics mechanical waves in solid (</a:t>
              </a:r>
              <a:r>
                <a:rPr lang="en-US" altLang="zh-CN" dirty="0"/>
                <a:t>Christoffel Equation</a:t>
              </a:r>
              <a:r>
                <a:rPr lang="en-US" dirty="0"/>
                <a:t>)</a:t>
              </a:r>
            </a:p>
            <a:p>
              <a:endParaRPr 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89D2F32-2EAB-4460-B0BB-05E816A8603A}"/>
                </a:ext>
              </a:extLst>
            </p:cNvPr>
            <p:cNvSpPr/>
            <p:nvPr/>
          </p:nvSpPr>
          <p:spPr>
            <a:xfrm>
              <a:off x="499688" y="4272564"/>
              <a:ext cx="622042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highlight>
                    <a:srgbClr val="00FF00"/>
                  </a:highlight>
                </a:rPr>
                <a:t>3. Transducer design</a:t>
              </a:r>
            </a:p>
            <a:p>
              <a:endParaRPr lang="en-US" dirty="0"/>
            </a:p>
            <a:p>
              <a:r>
                <a:rPr lang="en-US" dirty="0"/>
                <a:t>Transducer structure</a:t>
              </a:r>
            </a:p>
            <a:p>
              <a:endParaRPr lang="en-US" dirty="0"/>
            </a:p>
            <a:p>
              <a:r>
                <a:rPr lang="en-US" dirty="0"/>
                <a:t>Improve power conversion efficiency: electromagnetic field (numeric solution of ferrite back, liftoff)</a:t>
              </a:r>
            </a:p>
            <a:p>
              <a:r>
                <a:rPr lang="en-US" dirty="0"/>
                <a:t>Applications: mechanical waves (</a:t>
              </a:r>
              <a:r>
                <a:rPr lang="en-US" altLang="zh-CN" dirty="0"/>
                <a:t>Christoffel Equation  &amp; </a:t>
              </a:r>
              <a:r>
                <a:rPr lang="en-US" dirty="0"/>
                <a:t>numeric solution of </a:t>
              </a:r>
              <a:r>
                <a:rPr lang="en-US" dirty="0">
                  <a:highlight>
                    <a:srgbClr val="FF0000"/>
                  </a:highlight>
                </a:rPr>
                <a:t>line source analytical model</a:t>
              </a:r>
              <a:r>
                <a:rPr lang="en-US" dirty="0"/>
                <a:t>)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F32F41-D4D0-4C90-A615-F6AB8BA09F6C}"/>
                </a:ext>
              </a:extLst>
            </p:cNvPr>
            <p:cNvSpPr/>
            <p:nvPr/>
          </p:nvSpPr>
          <p:spPr>
            <a:xfrm>
              <a:off x="7458856" y="206211"/>
              <a:ext cx="398083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ighlight>
                    <a:srgbClr val="00FF00"/>
                  </a:highlight>
                </a:rPr>
                <a:t>4. Signal processing</a:t>
              </a:r>
            </a:p>
            <a:p>
              <a:endParaRPr lang="en-US" dirty="0"/>
            </a:p>
            <a:p>
              <a:r>
                <a:rPr lang="en-US" dirty="0"/>
                <a:t>Matched filter</a:t>
              </a:r>
            </a:p>
            <a:p>
              <a:r>
                <a:rPr lang="en-US" dirty="0"/>
                <a:t>Pulse compression method (chirp signal)</a:t>
              </a: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D04792FE-48E4-4BBC-9AE3-B7AD00DB3611}"/>
                </a:ext>
              </a:extLst>
            </p:cNvPr>
            <p:cNvSpPr/>
            <p:nvPr/>
          </p:nvSpPr>
          <p:spPr>
            <a:xfrm>
              <a:off x="254487" y="3321208"/>
              <a:ext cx="216740" cy="2011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3F11F92-369E-4D94-AD7A-9E2210D21648}"/>
                </a:ext>
              </a:extLst>
            </p:cNvPr>
            <p:cNvSpPr/>
            <p:nvPr/>
          </p:nvSpPr>
          <p:spPr>
            <a:xfrm>
              <a:off x="7458856" y="1436617"/>
              <a:ext cx="4733143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highlight>
                    <a:srgbClr val="00FF00"/>
                  </a:highlight>
                </a:rPr>
                <a:t>5. Hardware design</a:t>
              </a:r>
            </a:p>
            <a:p>
              <a:endParaRPr lang="en-US" dirty="0"/>
            </a:p>
            <a:p>
              <a:r>
                <a:rPr lang="en-US" dirty="0"/>
                <a:t>Impedance matching for EMAT coil</a:t>
              </a:r>
            </a:p>
            <a:p>
              <a:r>
                <a:rPr lang="en-US" dirty="0"/>
                <a:t>Broadband impedance matching</a:t>
              </a:r>
            </a:p>
            <a:p>
              <a:r>
                <a:rPr lang="en-US" dirty="0"/>
                <a:t>Narrowband impedance matching</a:t>
              </a:r>
            </a:p>
            <a:p>
              <a:endParaRPr lang="en-US" dirty="0"/>
            </a:p>
            <a:p>
              <a:r>
                <a:rPr lang="en-US" dirty="0"/>
                <a:t>Transmitter</a:t>
              </a:r>
            </a:p>
            <a:p>
              <a:r>
                <a:rPr lang="en-US" dirty="0">
                  <a:highlight>
                    <a:srgbClr val="FFFF00"/>
                  </a:highlight>
                </a:rPr>
                <a:t>Power combiner</a:t>
              </a:r>
            </a:p>
            <a:p>
              <a:endParaRPr lang="en-US" dirty="0"/>
            </a:p>
            <a:p>
              <a:r>
                <a:rPr lang="en-US" dirty="0"/>
                <a:t>Receiver</a:t>
              </a:r>
            </a:p>
            <a:p>
              <a:r>
                <a:rPr lang="en-US" dirty="0">
                  <a:highlight>
                    <a:srgbClr val="FFFF00"/>
                  </a:highlight>
                </a:rPr>
                <a:t>Signal conditioning unit(passive filter + OPAMP)</a:t>
              </a:r>
            </a:p>
            <a:p>
              <a:r>
                <a:rPr lang="en-US" dirty="0">
                  <a:highlight>
                    <a:srgbClr val="FF0000"/>
                  </a:highlight>
                </a:rPr>
                <a:t>Signal sampling unit (FPGA+TI-ADC)</a:t>
              </a:r>
            </a:p>
            <a:p>
              <a:endParaRPr lang="en-US" dirty="0">
                <a:highlight>
                  <a:srgbClr val="FF0000"/>
                </a:highlight>
              </a:endParaRPr>
            </a:p>
            <a:p>
              <a:r>
                <a:rPr lang="en-US" dirty="0">
                  <a:highlight>
                    <a:srgbClr val="FF0000"/>
                  </a:highlight>
                </a:rPr>
                <a:t>Power supply (filter,</a:t>
              </a:r>
              <a:r>
                <a:rPr lang="en-US" dirty="0"/>
                <a:t> boost, </a:t>
              </a:r>
              <a:r>
                <a:rPr lang="en-US" dirty="0" err="1">
                  <a:highlight>
                    <a:srgbClr val="FFFF00"/>
                  </a:highlight>
                </a:rPr>
                <a:t>sepic</a:t>
              </a:r>
              <a:r>
                <a:rPr lang="en-US" dirty="0"/>
                <a:t>, </a:t>
              </a:r>
              <a:r>
                <a:rPr lang="en-US" dirty="0" err="1">
                  <a:highlight>
                    <a:srgbClr val="FF0000"/>
                  </a:highlight>
                </a:rPr>
                <a:t>cuk</a:t>
              </a:r>
              <a:r>
                <a:rPr lang="en-US" dirty="0">
                  <a:highlight>
                    <a:srgbClr val="FF0000"/>
                  </a:highlight>
                </a:rPr>
                <a:t>)</a:t>
              </a: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F168D339-C6B0-4D60-9A9A-3D8971ADEAF1}"/>
                </a:ext>
              </a:extLst>
            </p:cNvPr>
            <p:cNvSpPr/>
            <p:nvPr/>
          </p:nvSpPr>
          <p:spPr>
            <a:xfrm>
              <a:off x="7242118" y="2582544"/>
              <a:ext cx="216740" cy="20113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B80E83C7-2D1C-4950-AA25-EAC2B9F728DE}"/>
                </a:ext>
              </a:extLst>
            </p:cNvPr>
            <p:cNvSpPr/>
            <p:nvPr/>
          </p:nvSpPr>
          <p:spPr>
            <a:xfrm>
              <a:off x="254487" y="4928800"/>
              <a:ext cx="216740" cy="2011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6A1CF3-3982-40DF-A66B-354AEC6B2100}"/>
                </a:ext>
              </a:extLst>
            </p:cNvPr>
            <p:cNvSpPr/>
            <p:nvPr/>
          </p:nvSpPr>
          <p:spPr>
            <a:xfrm>
              <a:off x="7458856" y="5522412"/>
              <a:ext cx="367360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  <a:highlight>
                    <a:srgbClr val="00FFFF"/>
                  </a:highlight>
                </a:rPr>
                <a:t>6. Software design</a:t>
              </a:r>
            </a:p>
            <a:p>
              <a:pPr lvl="0"/>
              <a:endParaRPr lang="en-US" dirty="0">
                <a:solidFill>
                  <a:prstClr val="black"/>
                </a:solidFill>
                <a:highlight>
                  <a:srgbClr val="00FF00"/>
                </a:highlight>
              </a:endParaRPr>
            </a:p>
            <a:p>
              <a:pPr lvl="0"/>
              <a:r>
                <a:rPr lang="en-US" dirty="0">
                  <a:highlight>
                    <a:srgbClr val="FFFF00"/>
                  </a:highlight>
                </a:rPr>
                <a:t>ARM</a:t>
              </a:r>
              <a:r>
                <a:rPr lang="en-US" dirty="0"/>
                <a:t> + </a:t>
              </a:r>
              <a:r>
                <a:rPr lang="en-US" dirty="0">
                  <a:highlight>
                    <a:srgbClr val="FFFF00"/>
                  </a:highlight>
                </a:rPr>
                <a:t>LINUX OS </a:t>
              </a:r>
              <a:r>
                <a:rPr lang="en-US" dirty="0"/>
                <a:t>+ </a:t>
              </a:r>
              <a:r>
                <a:rPr lang="en-US" dirty="0">
                  <a:highlight>
                    <a:srgbClr val="FF0000"/>
                  </a:highlight>
                </a:rPr>
                <a:t>program &amp; driver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51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ECFE1F-F94C-44BE-B64B-EF09192EC64C}"/>
              </a:ext>
            </a:extLst>
          </p:cNvPr>
          <p:cNvSpPr/>
          <p:nvPr/>
        </p:nvSpPr>
        <p:spPr>
          <a:xfrm>
            <a:off x="511720" y="1749700"/>
            <a:ext cx="67856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Analytical model of ultrasonic wave in solid (Semi-infinite plate model)</a:t>
            </a:r>
          </a:p>
          <a:p>
            <a:endParaRPr lang="en-US" dirty="0"/>
          </a:p>
          <a:p>
            <a:r>
              <a:rPr lang="en-US" altLang="zh-CN" dirty="0"/>
              <a:t>1. Bulk wave (longitudinal transverse)</a:t>
            </a:r>
          </a:p>
          <a:p>
            <a:r>
              <a:rPr lang="en-US" altLang="zh-CN" dirty="0"/>
              <a:t>2. Surface wave (Rayleigh SH)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80D048-4636-46CE-9787-760ED974BD87}"/>
              </a:ext>
            </a:extLst>
          </p:cNvPr>
          <p:cNvSpPr/>
          <p:nvPr/>
        </p:nvSpPr>
        <p:spPr>
          <a:xfrm>
            <a:off x="511720" y="310556"/>
            <a:ext cx="5536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Guided wave (lamb)</a:t>
            </a:r>
          </a:p>
          <a:p>
            <a:r>
              <a:rPr lang="en-US" dirty="0">
                <a:highlight>
                  <a:srgbClr val="C0C0C0"/>
                </a:highlight>
              </a:rPr>
              <a:t>The only wave mode can’t generate </a:t>
            </a:r>
            <a:r>
              <a:rPr lang="en-US" altLang="zh-CN" dirty="0">
                <a:highlight>
                  <a:srgbClr val="C0C0C0"/>
                </a:highlight>
              </a:rPr>
              <a:t>directly </a:t>
            </a:r>
            <a:r>
              <a:rPr lang="en-US" dirty="0">
                <a:highlight>
                  <a:srgbClr val="C0C0C0"/>
                </a:highlight>
              </a:rPr>
              <a:t>by EMAT: LCR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535A87-CB49-4896-BBE6-07F7DD1CA79E}"/>
              </a:ext>
            </a:extLst>
          </p:cNvPr>
          <p:cNvSpPr/>
          <p:nvPr/>
        </p:nvSpPr>
        <p:spPr>
          <a:xfrm>
            <a:off x="9202037" y="1749700"/>
            <a:ext cx="24782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Pulse compression</a:t>
            </a:r>
          </a:p>
          <a:p>
            <a:r>
              <a:rPr lang="en-US" dirty="0"/>
              <a:t>Bulk: chirp, coded phase</a:t>
            </a:r>
          </a:p>
          <a:p>
            <a:r>
              <a:rPr lang="en-US" dirty="0"/>
              <a:t>Guided: coded phase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48612A-C0BF-47AA-9A7C-7F81207A4D50}"/>
              </a:ext>
            </a:extLst>
          </p:cNvPr>
          <p:cNvSpPr/>
          <p:nvPr/>
        </p:nvSpPr>
        <p:spPr>
          <a:xfrm>
            <a:off x="511720" y="3534620"/>
            <a:ext cx="669420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Surface wave + bulk wave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Decoupled thickness calculation with material predefined velocity</a:t>
            </a:r>
          </a:p>
          <a:p>
            <a:pPr marL="342900" indent="-342900">
              <a:buAutoNum type="arabicPeriod"/>
            </a:pPr>
            <a:r>
              <a:rPr lang="en-US" dirty="0"/>
              <a:t>Stiffness Constant calculation</a:t>
            </a:r>
          </a:p>
          <a:p>
            <a:pPr marL="342900" indent="-342900">
              <a:buAutoNum type="arabicPeriod"/>
            </a:pPr>
            <a:r>
              <a:rPr lang="en-US" dirty="0"/>
              <a:t>near surface + inner measurement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3CDCA9-7883-4380-810D-2C84AC7D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48" y="2876366"/>
            <a:ext cx="4101734" cy="32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7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85566F-A3CC-4BD0-8C22-FC0A24CB02E0}"/>
              </a:ext>
            </a:extLst>
          </p:cNvPr>
          <p:cNvSpPr/>
          <p:nvPr/>
        </p:nvSpPr>
        <p:spPr>
          <a:xfrm>
            <a:off x="457373" y="328856"/>
            <a:ext cx="210128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Governing equation </a:t>
            </a:r>
          </a:p>
          <a:p>
            <a:endParaRPr lang="en-US" altLang="zh-CN" dirty="0"/>
          </a:p>
          <a:p>
            <a:r>
              <a:rPr lang="en-US" altLang="zh-CN" dirty="0"/>
              <a:t>Christoffel Equation</a:t>
            </a:r>
          </a:p>
          <a:p>
            <a:endParaRPr lang="en-US" altLang="zh-CN" dirty="0"/>
          </a:p>
          <a:p>
            <a:r>
              <a:rPr lang="en-US" altLang="zh-CN" dirty="0" err="1"/>
              <a:t>Navier</a:t>
            </a:r>
            <a:r>
              <a:rPr lang="en-US" altLang="zh-CN" dirty="0"/>
              <a:t> equation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839126-3A96-45A5-B842-5462126E2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00" y="1751605"/>
            <a:ext cx="4191585" cy="21053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4E15CB-5BDB-4300-9B90-3E39EE56F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962" y="269230"/>
            <a:ext cx="3391373" cy="5715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5D0534-3970-43BC-B6B7-CD074DA48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9026" y="978629"/>
            <a:ext cx="2660002" cy="1002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61738D-9C02-48A5-853A-9FB9B38AA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2299" y="1088571"/>
            <a:ext cx="3388198" cy="7100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9CDB5E-31CE-4E43-849D-E37C35FF4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6624" y="99605"/>
            <a:ext cx="1400370" cy="7811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5A3DFB-5CA5-4D1A-87FF-14BDB893A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9895" y="1208605"/>
            <a:ext cx="3125557" cy="543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4E01034-63B9-4555-9DDC-A08FA594FF4E}"/>
              </a:ext>
            </a:extLst>
          </p:cNvPr>
          <p:cNvSpPr/>
          <p:nvPr/>
        </p:nvSpPr>
        <p:spPr>
          <a:xfrm>
            <a:off x="457373" y="4425431"/>
            <a:ext cx="284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Line source analytical model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0275561-E61E-43C4-99B5-E3B08891DA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373" y="4794763"/>
            <a:ext cx="3029373" cy="15908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DD7FD2-C37A-49C1-AA3F-1050B9B806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2681" y="3981360"/>
            <a:ext cx="3486637" cy="12574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1CAA48D-39C3-4606-A613-BBB51F77F9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9247" y="2476123"/>
            <a:ext cx="3627865" cy="30104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03D7F2D-DB95-4E92-834A-B0FA966A12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6994" y="5415252"/>
            <a:ext cx="3395177" cy="11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6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3ED1FFD-516A-45F3-9F73-DBB49B723057}"/>
              </a:ext>
            </a:extLst>
          </p:cNvPr>
          <p:cNvSpPr txBox="1"/>
          <p:nvPr/>
        </p:nvSpPr>
        <p:spPr>
          <a:xfrm>
            <a:off x="433363" y="1218098"/>
            <a:ext cx="80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金属焊接残余应力的激光超声无损检测研究</a:t>
            </a:r>
            <a:r>
              <a:rPr lang="en-US" altLang="zh-CN" dirty="0"/>
              <a:t>-</a:t>
            </a:r>
            <a:r>
              <a:rPr lang="zh-CN" altLang="en-US" dirty="0"/>
              <a:t>南京理工大学（硕士学位论文）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224C95-3804-4A70-9015-8654CB63B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63" y="1638612"/>
            <a:ext cx="6139570" cy="22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7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272</Words>
  <Application>Microsoft Office PowerPoint</Application>
  <PresentationFormat>宽屏</PresentationFormat>
  <Paragraphs>61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 hang</dc:creator>
  <cp:lastModifiedBy>pu hang</cp:lastModifiedBy>
  <cp:revision>35</cp:revision>
  <dcterms:created xsi:type="dcterms:W3CDTF">2022-05-27T10:11:41Z</dcterms:created>
  <dcterms:modified xsi:type="dcterms:W3CDTF">2022-05-29T09:23:52Z</dcterms:modified>
</cp:coreProperties>
</file>